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59" r:id="rId3"/>
    <p:sldId id="278" r:id="rId4"/>
    <p:sldId id="312" r:id="rId5"/>
    <p:sldId id="315" r:id="rId6"/>
    <p:sldId id="316" r:id="rId7"/>
    <p:sldId id="272" r:id="rId8"/>
    <p:sldId id="289" r:id="rId9"/>
    <p:sldId id="313" r:id="rId10"/>
    <p:sldId id="314" r:id="rId11"/>
    <p:sldId id="317" r:id="rId12"/>
    <p:sldId id="357" r:id="rId13"/>
    <p:sldId id="318" r:id="rId14"/>
    <p:sldId id="319" r:id="rId15"/>
    <p:sldId id="320" r:id="rId16"/>
    <p:sldId id="321" r:id="rId17"/>
    <p:sldId id="322" r:id="rId18"/>
    <p:sldId id="328" r:id="rId19"/>
    <p:sldId id="324" r:id="rId20"/>
    <p:sldId id="325" r:id="rId21"/>
    <p:sldId id="323" r:id="rId22"/>
    <p:sldId id="326" r:id="rId23"/>
    <p:sldId id="327" r:id="rId24"/>
    <p:sldId id="363" r:id="rId25"/>
    <p:sldId id="360" r:id="rId26"/>
    <p:sldId id="361" r:id="rId27"/>
    <p:sldId id="362" r:id="rId28"/>
    <p:sldId id="329" r:id="rId29"/>
    <p:sldId id="330" r:id="rId30"/>
    <p:sldId id="331" r:id="rId31"/>
    <p:sldId id="358" r:id="rId32"/>
    <p:sldId id="333" r:id="rId33"/>
    <p:sldId id="334" r:id="rId34"/>
    <p:sldId id="335" r:id="rId35"/>
    <p:sldId id="336" r:id="rId36"/>
    <p:sldId id="337" r:id="rId37"/>
    <p:sldId id="338" r:id="rId38"/>
    <p:sldId id="340" r:id="rId39"/>
    <p:sldId id="341" r:id="rId40"/>
    <p:sldId id="339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6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1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9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 &amp; 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2019.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an output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!#;d:=0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!#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0448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If A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is enabled</a:t>
                </a:r>
              </a:p>
              <a:p>
                <a:pPr lvl="1"/>
                <a:r>
                  <a:rPr lang="en-US" sz="2400" dirty="0"/>
                  <a:t>out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guaranteed to happen before out</a:t>
                </a:r>
                <a:r>
                  <a:rPr lang="en-US" sz="2400" baseline="-25000" dirty="0"/>
                  <a:t>2</a:t>
                </a:r>
              </a:p>
              <a:p>
                <a:pPr lvl="1"/>
                <a:r>
                  <a:rPr lang="en-US" sz="2400" dirty="0"/>
                  <a:t>Implicit coordination based on delays!</a:t>
                </a:r>
              </a:p>
              <a:p>
                <a:r>
                  <a:rPr lang="en-US" sz="2400" dirty="0"/>
                  <a:t>Clocks of both processes increase in tandem</a:t>
                </a:r>
              </a:p>
              <a:p>
                <a:r>
                  <a:rPr lang="en-US" sz="2400" dirty="0"/>
                  <a:t>Possible to thus have a global clock for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</a:t>
            </a:r>
            <a:r>
              <a:rPr lang="en-US" sz="2400" dirty="0" err="1"/>
              <a:t>Pukinje</a:t>
            </a:r>
            <a:r>
              <a:rPr lang="en-US" sz="2400" dirty="0"/>
              <a:t>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Timed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0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23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2781301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Models seen and to be seen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Reactive Components</a:t>
            </a:r>
          </a:p>
          <a:p>
            <a:pPr lvl="1"/>
            <a:r>
              <a:rPr lang="en-US" dirty="0"/>
              <a:t>Event-triggered SRCs</a:t>
            </a:r>
          </a:p>
          <a:p>
            <a:r>
              <a:rPr lang="en-US" dirty="0"/>
              <a:t>Asynchronous Processes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7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0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265641" y="4140975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then, </a:t>
                </a:r>
              </a:p>
              <a:p>
                <a:pPr lvl="3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9C100-BE5F-4E1B-B347-CB971D71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linear control</a:t>
            </a:r>
          </a:p>
          <a:p>
            <a:r>
              <a:rPr lang="en-US" dirty="0"/>
              <a:t>Nonlinear control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887CB-5637-452B-95BA-034B4349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0716-2D26-4D0C-8799-4D3D6E72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0" y="1541532"/>
            <a:ext cx="5606847" cy="3897411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</a:t>
              </a:r>
              <a:r>
                <a:rPr lang="en-US" sz="2800" dirty="0">
                  <a:solidFill>
                    <a:srgbClr val="FF0000"/>
                  </a:solidFill>
                </a:rPr>
                <a:t>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/>
                            <m:t>bool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2800" dirty="0"/>
                    <a:t> x:=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800" dirty="0"/>
                    <a:t>, clock </a:t>
                  </a:r>
                  <a:r>
                    <a:rPr lang="en-US" sz="2800" dirty="0">
                      <a:solidFill>
                        <a:srgbClr val="FF0000"/>
                      </a:solidFill>
                    </a:rPr>
                    <a:t>c</a:t>
                  </a:r>
                  <a:r>
                    <a:rPr lang="en-US" sz="2800" dirty="0"/>
                    <a:t>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blipFill>
                  <a:blip r:embed="rId3"/>
                  <a:stretch>
                    <a:fillRect t="-11494" r="-2837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in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dirty="0"/>
                    <a:t> (x==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3200" dirty="0"/>
                </a:p>
                <a:p>
                  <a:r>
                    <a:rPr lang="en-US" sz="3200" dirty="0"/>
                    <a:t>	x:=in; </a:t>
                  </a:r>
                  <a:r>
                    <a:rPr lang="en-US" sz="3200" dirty="0">
                      <a:solidFill>
                        <a:srgbClr val="FF0000"/>
                      </a:solidFill>
                    </a:rPr>
                    <a:t>c:=0</a:t>
                  </a:r>
                  <a:r>
                    <a:rPr lang="en-US" sz="3200" dirty="0"/>
                    <a:t>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blipFill>
                  <a:blip r:embed="rId4"/>
                  <a:stretch>
                    <a:fillRect l="-4545" t="-6780" b="-17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out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b="0" dirty="0"/>
                    <a:t> (</a:t>
                  </a:r>
                  <a:r>
                    <a:rPr lang="en-US" sz="3200" b="0" dirty="0">
                      <a:solidFill>
                        <a:srgbClr val="FF0000"/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32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/>
                    <a:t> </a:t>
                  </a:r>
                </a:p>
                <a:p>
                  <a:r>
                    <a:rPr lang="en-US" sz="3200" dirty="0"/>
                    <a:t>	out := x;</a:t>
                  </a:r>
                </a:p>
                <a:p>
                  <a:r>
                    <a:rPr lang="en-US" sz="3200" dirty="0"/>
                    <a:t>           x :=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blipFill>
                  <a:blip r:embed="rId5"/>
                  <a:stretch>
                    <a:fillRect l="-6420" t="-4669" r="-5185" b="-12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How do we make sure that x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  <a:blipFill>
                <a:blip r:embed="rId2"/>
                <a:stretch>
                  <a:fillRect l="-1224" t="-2343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11437</TotalTime>
  <Words>4378</Words>
  <Application>Microsoft Office PowerPoint</Application>
  <PresentationFormat>Widescreen</PresentationFormat>
  <Paragraphs>645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 &amp; Dynamical System Models</vt:lpstr>
      <vt:lpstr>PowerPoint Presentation</vt:lpstr>
      <vt:lpstr>Summary of Models seen and to be seen</vt:lpstr>
      <vt:lpstr>Timed Processes: explicit clock variables</vt:lpstr>
      <vt:lpstr>Transitions in a timed state machine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Simulink and Breach Brief Demo</vt:lpstr>
      <vt:lpstr>Simulink and Breach Demo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198</cp:revision>
  <dcterms:created xsi:type="dcterms:W3CDTF">2018-01-04T23:14:16Z</dcterms:created>
  <dcterms:modified xsi:type="dcterms:W3CDTF">2019-01-14T01:39:19Z</dcterms:modified>
</cp:coreProperties>
</file>