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278" r:id="rId3"/>
    <p:sldId id="429" r:id="rId4"/>
    <p:sldId id="433" r:id="rId5"/>
    <p:sldId id="432" r:id="rId6"/>
    <p:sldId id="370" r:id="rId7"/>
    <p:sldId id="368" r:id="rId8"/>
    <p:sldId id="434" r:id="rId9"/>
    <p:sldId id="435" r:id="rId10"/>
    <p:sldId id="437" r:id="rId11"/>
    <p:sldId id="372" r:id="rId12"/>
    <p:sldId id="373" r:id="rId13"/>
    <p:sldId id="374" r:id="rId14"/>
    <p:sldId id="376" r:id="rId15"/>
    <p:sldId id="396" r:id="rId16"/>
    <p:sldId id="375" r:id="rId17"/>
    <p:sldId id="397" r:id="rId18"/>
    <p:sldId id="398" r:id="rId19"/>
    <p:sldId id="399" r:id="rId20"/>
    <p:sldId id="400" r:id="rId21"/>
    <p:sldId id="401" r:id="rId22"/>
    <p:sldId id="402" r:id="rId23"/>
    <p:sldId id="403" r:id="rId24"/>
    <p:sldId id="404" r:id="rId25"/>
    <p:sldId id="439" r:id="rId26"/>
    <p:sldId id="440" r:id="rId27"/>
    <p:sldId id="441" r:id="rId28"/>
    <p:sldId id="378" r:id="rId29"/>
    <p:sldId id="442" r:id="rId30"/>
    <p:sldId id="381" r:id="rId31"/>
    <p:sldId id="443" r:id="rId32"/>
    <p:sldId id="377" r:id="rId33"/>
    <p:sldId id="382" r:id="rId34"/>
    <p:sldId id="379" r:id="rId35"/>
    <p:sldId id="444" r:id="rId36"/>
    <p:sldId id="395" r:id="rId37"/>
    <p:sldId id="333" r:id="rId38"/>
    <p:sldId id="384" r:id="rId39"/>
    <p:sldId id="385" r:id="rId40"/>
    <p:sldId id="386" r:id="rId41"/>
    <p:sldId id="387" r:id="rId42"/>
    <p:sldId id="388" r:id="rId43"/>
    <p:sldId id="389" r:id="rId44"/>
    <p:sldId id="405" r:id="rId45"/>
    <p:sldId id="390" r:id="rId46"/>
    <p:sldId id="391" r:id="rId47"/>
    <p:sldId id="394" r:id="rId48"/>
    <p:sldId id="406" r:id="rId49"/>
    <p:sldId id="407" r:id="rId50"/>
    <p:sldId id="408" r:id="rId51"/>
    <p:sldId id="409" r:id="rId52"/>
    <p:sldId id="428" r:id="rId53"/>
    <p:sldId id="411" r:id="rId54"/>
    <p:sldId id="412" r:id="rId55"/>
    <p:sldId id="413" r:id="rId56"/>
    <p:sldId id="414" r:id="rId57"/>
    <p:sldId id="415" r:id="rId58"/>
    <p:sldId id="416" r:id="rId59"/>
    <p:sldId id="417" r:id="rId60"/>
    <p:sldId id="418" r:id="rId61"/>
    <p:sldId id="419" r:id="rId62"/>
    <p:sldId id="420" r:id="rId63"/>
    <p:sldId id="421" r:id="rId64"/>
    <p:sldId id="422" r:id="rId65"/>
    <p:sldId id="423" r:id="rId66"/>
    <p:sldId id="424" r:id="rId67"/>
    <p:sldId id="425" r:id="rId68"/>
    <p:sldId id="426" r:id="rId69"/>
    <p:sldId id="427" r:id="rId70"/>
    <p:sldId id="430" r:id="rId71"/>
    <p:sldId id="43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110" d="100"/>
          <a:sy n="110" d="100"/>
        </p:scale>
        <p:origin x="1061" y="6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9/19/2022</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26</a:t>
            </a:fld>
            <a:endParaRPr lang="en-US"/>
          </a:p>
        </p:txBody>
      </p:sp>
    </p:spTree>
    <p:extLst>
      <p:ext uri="{BB962C8B-B14F-4D97-AF65-F5344CB8AC3E}">
        <p14:creationId xmlns:p14="http://schemas.microsoft.com/office/powerpoint/2010/main" val="15049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49</a:t>
            </a:fld>
            <a:endParaRPr lang="en-US"/>
          </a:p>
        </p:txBody>
      </p:sp>
    </p:spTree>
    <p:extLst>
      <p:ext uri="{BB962C8B-B14F-4D97-AF65-F5344CB8AC3E}">
        <p14:creationId xmlns:p14="http://schemas.microsoft.com/office/powerpoint/2010/main" val="197286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86245"/>
            <a:ext cx="11699087" cy="4697795"/>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148594"/>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33299"/>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9.png"/><Relationship Id="rId5" Type="http://schemas.openxmlformats.org/officeDocument/2006/relationships/image" Target="../media/image52.png"/><Relationship Id="rId10" Type="http://schemas.openxmlformats.org/officeDocument/2006/relationships/image" Target="../media/image43.png"/><Relationship Id="rId4" Type="http://schemas.openxmlformats.org/officeDocument/2006/relationships/image" Target="../media/image51.png"/><Relationship Id="rId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9.png"/><Relationship Id="rId5" Type="http://schemas.openxmlformats.org/officeDocument/2006/relationships/image" Target="../media/image52.png"/><Relationship Id="rId10" Type="http://schemas.openxmlformats.org/officeDocument/2006/relationships/image" Target="../media/image213.png"/><Relationship Id="rId4" Type="http://schemas.openxmlformats.org/officeDocument/2006/relationships/image" Target="../media/image60.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4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01.png"/><Relationship Id="rId7" Type="http://schemas.openxmlformats.org/officeDocument/2006/relationships/image" Target="../media/image340.png"/><Relationship Id="rId2" Type="http://schemas.openxmlformats.org/officeDocument/2006/relationships/image" Target="../media/image291.png"/><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314.png"/></Relationships>
</file>

<file path=ppt/slides/_rels/slide51.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370.png"/><Relationship Id="rId7" Type="http://schemas.openxmlformats.org/officeDocument/2006/relationships/image" Target="../media/image412.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390.png"/><Relationship Id="rId10" Type="http://schemas.openxmlformats.org/officeDocument/2006/relationships/image" Target="../media/image62.png"/><Relationship Id="rId4" Type="http://schemas.openxmlformats.org/officeDocument/2006/relationships/image" Target="../media/image380.png"/><Relationship Id="rId9" Type="http://schemas.openxmlformats.org/officeDocument/2006/relationships/image" Target="../media/image6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47.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131.png"/><Relationship Id="rId4" Type="http://schemas.openxmlformats.org/officeDocument/2006/relationships/image" Target="../media/image48.svg"/><Relationship Id="rId9" Type="http://schemas.openxmlformats.org/officeDocument/2006/relationships/image" Target="../media/image121.png"/></Relationships>
</file>

<file path=ppt/slides/_rels/slide5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62.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68.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lehigh.edu/~eus204/teaching/ME450_NSC/lectures/lecture06.pdf" TargetMode="External"/><Relationship Id="rId2" Type="http://schemas.openxmlformats.org/officeDocument/2006/relationships/hyperlink" Target="https://www.control.lth.se/fileadmin/control/Education/EngineeringProgram/FRTF05_China/L1_updated_20181105.pdf" TargetMode="External"/><Relationship Id="rId1" Type="http://schemas.openxmlformats.org/officeDocument/2006/relationships/slideLayout" Target="../slideLayouts/slideLayout2.xml"/><Relationship Id="rId5" Type="http://schemas.openxmlformats.org/officeDocument/2006/relationships/hyperlink" Target="https://en.wikipedia.org/wiki/Kalman_filter" TargetMode="External"/><Relationship Id="rId4" Type="http://schemas.openxmlformats.org/officeDocument/2006/relationships/hyperlink" Target="https://en.wikipedia.org/wiki/Feedback_lineariz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a:xfrm>
            <a:off x="1524000" y="3609108"/>
            <a:ext cx="9144000" cy="1648691"/>
          </a:xfrm>
        </p:spPr>
        <p:txBody>
          <a:bodyPr>
            <a:normAutofit/>
          </a:bodyPr>
          <a:lstStyle/>
          <a:p>
            <a:r>
              <a:rPr lang="en-US" dirty="0"/>
              <a:t>Fall 2022.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mc:Choice xmlns:a14="http://schemas.microsoft.com/office/drawing/2010/main"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39750" y="1184988"/>
                <a:ext cx="11281567" cy="4847512"/>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r>
                        <a:rPr lang="en-US" b="0" i="1" dirty="0" smtClean="0">
                          <a:latin typeface="Cambria Math" panose="02040503050406030204" pitchFamily="18" charset="0"/>
                        </a:rPr>
                        <m:t>+</m:t>
                      </m:r>
                      <m:r>
                        <a:rPr lang="en-US" b="1" i="0" dirty="0" smtClean="0">
                          <a:latin typeface="Cambria Math" panose="02040503050406030204" pitchFamily="18" charset="0"/>
                        </a:rPr>
                        <m:t>𝐰</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en-US" b="1" dirty="0"/>
              </a:p>
              <a:p>
                <a:pPr>
                  <a:lnSpc>
                    <a:spcPct val="150000"/>
                  </a:lnSpc>
                </a:pPr>
                <a:r>
                  <a:rPr lang="en-US" dirty="0"/>
                  <a:t>Above equations reduce to: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𝐁𝐊𝐱</m:t>
                    </m:r>
                    <m:r>
                      <a:rPr lang="en-US" b="0" i="1" dirty="0" smtClean="0">
                        <a:latin typeface="Cambria Math" panose="02040503050406030204" pitchFamily="18" charset="0"/>
                      </a:rPr>
                      <m:t>+</m:t>
                    </m:r>
                    <m:r>
                      <a:rPr lang="en-US" b="1" i="0" dirty="0" smtClean="0">
                        <a:latin typeface="Cambria Math" panose="02040503050406030204" pitchFamily="18" charset="0"/>
                      </a:rPr>
                      <m:t>𝐰</m:t>
                    </m:r>
                  </m:oMath>
                </a14:m>
                <a:endParaRPr lang="en-US" b="1" dirty="0"/>
              </a:p>
              <a:p>
                <a:pPr marL="0" indent="0">
                  <a:lnSpc>
                    <a:spcPct val="150000"/>
                  </a:lnSpc>
                  <a:buNone/>
                </a:pPr>
                <a:endParaRPr lang="en-US" dirty="0"/>
              </a:p>
              <a:p>
                <a:pPr marL="0" indent="0">
                  <a:lnSpc>
                    <a:spcPct val="150000"/>
                  </a:lnSpc>
                  <a:buFont typeface="Wingdings 3" panose="05040102010807070707" pitchFamily="18" charset="2"/>
                  <a:buNone/>
                </a:pPr>
                <a:endParaRPr lang="ar-AE" dirty="0"/>
              </a:p>
            </p:txBody>
          </p:sp>
        </mc:Choice>
        <mc:Fallback>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39750" y="1184988"/>
                <a:ext cx="11281567" cy="4847512"/>
              </a:xfrm>
              <a:prstGeom prst="rect">
                <a:avLst/>
              </a:prstGeom>
              <a:blipFill>
                <a:blip r:embed="rId2"/>
                <a:stretch>
                  <a:fillRect l="-70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A7F565F-BA0B-4518-A276-A33E8261503A}"/>
              </a:ext>
            </a:extLst>
          </p:cNvPr>
          <p:cNvCxnSpPr/>
          <p:nvPr/>
        </p:nvCxnSpPr>
        <p:spPr>
          <a:xfrm>
            <a:off x="6627435" y="3077198"/>
            <a:ext cx="546100" cy="419100"/>
          </a:xfrm>
          <a:prstGeom prst="line">
            <a:avLst/>
          </a:prstGeom>
          <a:ln w="38100"/>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F52B02-8F73-40AE-BE8D-E22036305636}"/>
                  </a:ext>
                </a:extLst>
              </p:cNvPr>
              <p:cNvSpPr txBox="1"/>
              <p:nvPr/>
            </p:nvSpPr>
            <p:spPr>
              <a:xfrm>
                <a:off x="7513261" y="2828835"/>
                <a:ext cx="3968330" cy="1200329"/>
              </a:xfrm>
              <a:prstGeom prst="rect">
                <a:avLst/>
              </a:prstGeom>
              <a:noFill/>
            </p:spPr>
            <p:txBody>
              <a:bodyPr wrap="none" rtlCol="0">
                <a:spAutoFit/>
              </a:bodyPr>
              <a:lstStyle/>
              <a:p>
                <a:r>
                  <a:rPr lang="en-US" dirty="0">
                    <a:solidFill>
                      <a:schemeClr val="accent2">
                        <a:lumMod val="75000"/>
                      </a:schemeClr>
                    </a:solidFill>
                  </a:rPr>
                  <a:t>D: Often assumed to be zero</a:t>
                </a:r>
              </a:p>
              <a:p>
                <a:endParaRPr lang="en-US" dirty="0">
                  <a:solidFill>
                    <a:schemeClr val="accent2">
                      <a:lumMod val="75000"/>
                    </a:schemeClr>
                  </a:solidFill>
                </a:endParaRPr>
              </a:p>
              <a:p>
                <a:r>
                  <a:rPr lang="en-US" dirty="0">
                    <a:solidFill>
                      <a:schemeClr val="accent2">
                        <a:lumMod val="75000"/>
                      </a:schemeClr>
                    </a:solidFill>
                  </a:rPr>
                  <a:t>For simplicity, let </a:t>
                </a:r>
                <a14:m>
                  <m:oMath xmlns:m="http://schemas.openxmlformats.org/officeDocument/2006/math">
                    <m:r>
                      <a:rPr lang="en-US" b="1" i="0" smtClean="0">
                        <a:solidFill>
                          <a:schemeClr val="accent2">
                            <a:lumMod val="75000"/>
                          </a:schemeClr>
                        </a:solidFill>
                        <a:latin typeface="Cambria Math" panose="02040503050406030204" pitchFamily="18" charset="0"/>
                      </a:rPr>
                      <m:t>𝐂</m:t>
                    </m:r>
                    <m:r>
                      <a:rPr lang="en-US" b="0" i="1" smtClean="0">
                        <a:solidFill>
                          <a:schemeClr val="accent2">
                            <a:lumMod val="75000"/>
                          </a:schemeClr>
                        </a:solidFill>
                        <a:latin typeface="Cambria Math" panose="02040503050406030204" pitchFamily="18" charset="0"/>
                      </a:rPr>
                      <m:t>=</m:t>
                    </m:r>
                    <m:r>
                      <a:rPr lang="en-US" b="1" i="0" smtClean="0">
                        <a:solidFill>
                          <a:schemeClr val="accent2">
                            <a:lumMod val="75000"/>
                          </a:schemeClr>
                        </a:solidFill>
                        <a:latin typeface="Cambria Math" panose="02040503050406030204" pitchFamily="18" charset="0"/>
                      </a:rPr>
                      <m:t>𝐈</m:t>
                    </m:r>
                  </m:oMath>
                </a14:m>
                <a:r>
                  <a:rPr lang="en-US" b="1" dirty="0">
                    <a:solidFill>
                      <a:schemeClr val="accent2">
                        <a:lumMod val="75000"/>
                      </a:schemeClr>
                    </a:solidFill>
                  </a:rPr>
                  <a:t> </a:t>
                </a:r>
                <a:r>
                  <a:rPr lang="en-US" dirty="0">
                    <a:solidFill>
                      <a:schemeClr val="accent2">
                        <a:lumMod val="75000"/>
                      </a:schemeClr>
                    </a:solidFill>
                  </a:rPr>
                  <a:t>(identity matrix),</a:t>
                </a:r>
              </a:p>
              <a:p>
                <a:r>
                  <a:rPr lang="en-US" dirty="0">
                    <a:solidFill>
                      <a:schemeClr val="accent2">
                        <a:lumMod val="75000"/>
                      </a:schemeClr>
                    </a:solidFill>
                  </a:rPr>
                  <a:t>i.e., the state is fully observable</a:t>
                </a:r>
              </a:p>
            </p:txBody>
          </p:sp>
        </mc:Choice>
        <mc:Fallback xmlns="">
          <p:sp>
            <p:nvSpPr>
              <p:cNvPr id="7" name="TextBox 6">
                <a:extLst>
                  <a:ext uri="{FF2B5EF4-FFF2-40B4-BE49-F238E27FC236}">
                    <a16:creationId xmlns:a16="http://schemas.microsoft.com/office/drawing/2014/main" id="{EEF52B02-8F73-40AE-BE8D-E22036305636}"/>
                  </a:ext>
                </a:extLst>
              </p:cNvPr>
              <p:cNvSpPr txBox="1">
                <a:spLocks noRot="1" noChangeAspect="1" noMove="1" noResize="1" noEditPoints="1" noAdjustHandles="1" noChangeArrowheads="1" noChangeShapeType="1" noTextEdit="1"/>
              </p:cNvSpPr>
              <p:nvPr/>
            </p:nvSpPr>
            <p:spPr>
              <a:xfrm>
                <a:off x="7513261" y="2828835"/>
                <a:ext cx="3968330" cy="1200329"/>
              </a:xfrm>
              <a:prstGeom prst="rect">
                <a:avLst/>
              </a:prstGeom>
              <a:blipFill>
                <a:blip r:embed="rId3"/>
                <a:stretch>
                  <a:fillRect l="-1229" t="-2538" r="-614" b="-7107"/>
                </a:stretch>
              </a:blipFill>
            </p:spPr>
            <p:txBody>
              <a:bodyPr/>
              <a:lstStyle/>
              <a:p>
                <a:r>
                  <a:rPr lang="en-US">
                    <a:noFill/>
                  </a:rPr>
                  <a:t> </a:t>
                </a:r>
              </a:p>
            </p:txBody>
          </p:sp>
        </mc:Fallback>
      </mc:AlternateContent>
    </p:spTree>
    <p:extLst>
      <p:ext uri="{BB962C8B-B14F-4D97-AF65-F5344CB8AC3E}">
        <p14:creationId xmlns:p14="http://schemas.microsoft.com/office/powerpoint/2010/main" val="15404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D0914B-875E-4B39-873C-6B70B650A5EB}"/>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xmlns="">
          <p:sp>
            <p:nvSpPr>
              <p:cNvPr id="27" name="TextBox 26">
                <a:extLst>
                  <a:ext uri="{FF2B5EF4-FFF2-40B4-BE49-F238E27FC236}">
                    <a16:creationId xmlns:a16="http://schemas.microsoft.com/office/drawing/2014/main" id="{2FD0914B-875E-4B39-873C-6B70B650A5EB}"/>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43E9BF7B-9205-497C-B766-A642916BF781}"/>
              </a:ext>
            </a:extLst>
          </p:cNvPr>
          <p:cNvCxnSpPr/>
          <p:nvPr/>
        </p:nvCxnSpPr>
        <p:spPr>
          <a:xfrm>
            <a:off x="9687524" y="3339396"/>
            <a:ext cx="696991" cy="439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D5EC1C-151A-431C-8497-67D1D917A07C}"/>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xmlns="">
          <p:sp>
            <p:nvSpPr>
              <p:cNvPr id="28" name="TextBox 27">
                <a:extLst>
                  <a:ext uri="{FF2B5EF4-FFF2-40B4-BE49-F238E27FC236}">
                    <a16:creationId xmlns:a16="http://schemas.microsoft.com/office/drawing/2014/main" id="{24D5EC1C-151A-431C-8497-67D1D917A07C}"/>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111074" y="2749484"/>
                <a:ext cx="11883702" cy="2861297"/>
              </a:xfrm>
            </p:spPr>
            <p:txBody>
              <a:bodyPr>
                <a:normAutofit/>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382</m:t>
                    </m:r>
                    <m:r>
                      <a:rPr lang="en-US" sz="2400" b="0" i="1" smtClean="0">
                        <a:latin typeface="Cambria Math" panose="02040503050406030204" pitchFamily="18" charset="0"/>
                      </a:rPr>
                      <m:t>, </m:t>
                    </m:r>
                    <m:r>
                      <a:rPr lang="en-US" sz="2400" b="0" i="1" smtClean="0">
                        <a:latin typeface="Cambria Math" panose="02040503050406030204" pitchFamily="18" charset="0"/>
                      </a:rPr>
                      <m:t>2</m:t>
                    </m:r>
                    <m:r>
                      <a:rPr lang="en-US" sz="2400" b="0" i="1" smtClean="0">
                        <a:latin typeface="Cambria Math" panose="02040503050406030204" pitchFamily="18" charset="0"/>
                      </a:rPr>
                      <m:t>.</m:t>
                    </m:r>
                    <m:r>
                      <a:rPr lang="en-US" sz="2400" b="0" i="1" smtClean="0">
                        <a:latin typeface="Cambria Math" panose="02040503050406030204" pitchFamily="18" charset="0"/>
                      </a:rPr>
                      <m:t>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5</m:t>
                    </m:r>
                    <m:r>
                      <a:rPr lang="en-US" sz="2400" b="0" i="1" smtClean="0">
                        <a:latin typeface="Cambria Math" panose="02040503050406030204" pitchFamily="18" charset="0"/>
                      </a:rPr>
                      <m:t>, −</m:t>
                    </m:r>
                    <m:r>
                      <a:rPr lang="en-US" sz="2400" b="0" i="1" smtClean="0">
                        <a:latin typeface="Cambria Math" panose="02040503050406030204" pitchFamily="18" charset="0"/>
                      </a:rPr>
                      <m:t>6</m:t>
                    </m:r>
                    <m:r>
                      <a:rPr lang="en-US" sz="2400" b="0" i="1" smtClean="0">
                        <a:latin typeface="Cambria Math" panose="02040503050406030204" pitchFamily="18" charset="0"/>
                      </a:rPr>
                      <m:t>,</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m:t>
                    </m:r>
                    <m:r>
                      <a:rPr lang="en-US" sz="2400" b="0" i="1" smtClean="0">
                        <a:latin typeface="Cambria Math" panose="02040503050406030204" pitchFamily="18" charset="0"/>
                      </a:rPr>
                      <m:t>30</m:t>
                    </m:r>
                    <m:r>
                      <a:rPr lang="en-US" sz="2400" b="0" i="1" smtClean="0">
                        <a:latin typeface="Cambria Math" panose="02040503050406030204" pitchFamily="18" charset="0"/>
                      </a:rPr>
                      <m:t>=</m:t>
                    </m:r>
                    <m:r>
                      <a:rPr lang="en-US" sz="2400" b="0" i="1" smtClean="0">
                        <a:latin typeface="Cambria Math" panose="02040503050406030204" pitchFamily="18" charset="0"/>
                      </a:rPr>
                      <m:t>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3</m:t>
                        </m:r>
                      </m:e>
                    </m:d>
                    <m:r>
                      <a:rPr lang="en-US" sz="2400" b="0" i="1" smtClean="0">
                        <a:latin typeface="Cambria Math" panose="02040503050406030204" pitchFamily="18" charset="0"/>
                      </a:rPr>
                      <m:t>=</m:t>
                    </m:r>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m:t>
                        </m:r>
                        <m:r>
                          <a:rPr lang="en-US" sz="2400" b="0" i="1" smtClean="0">
                            <a:latin typeface="Cambria Math" panose="02040503050406030204" pitchFamily="18" charset="0"/>
                          </a:rPr>
                          <m:t>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14</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57</m:t>
                    </m:r>
                  </m:oMath>
                </a14:m>
                <a:r>
                  <a:rPr lang="en-US" sz="2400" dirty="0"/>
                  <a:t>. Thus 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111074" y="2749484"/>
                <a:ext cx="11883702" cy="2861297"/>
              </a:xfrm>
              <a:blipFill>
                <a:blip r:embed="rId2"/>
                <a:stretch>
                  <a:fillRect l="-410" t="-2985" b="-149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13</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15</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38503BD-AD04-4CF0-BF6C-4ECF9F0F1088}"/>
                  </a:ext>
                </a:extLst>
              </p:cNvPr>
              <p:cNvSpPr txBox="1"/>
              <p:nvPr/>
            </p:nvSpPr>
            <p:spPr>
              <a:xfrm>
                <a:off x="1709194" y="3747764"/>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09194" y="3747764"/>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7B51C4C-7157-43D0-8C8E-C9364483D8B8}"/>
                  </a:ext>
                </a:extLst>
              </p:cNvPr>
              <p:cNvSpPr txBox="1"/>
              <p:nvPr/>
            </p:nvSpPr>
            <p:spPr>
              <a:xfrm>
                <a:off x="2859881" y="3682144"/>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3682144"/>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2A1D101-6C62-4198-B260-5C9E5E272E5A}"/>
                  </a:ext>
                </a:extLst>
              </p:cNvPr>
              <p:cNvSpPr txBox="1"/>
              <p:nvPr/>
            </p:nvSpPr>
            <p:spPr>
              <a:xfrm>
                <a:off x="4206134" y="3700573"/>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206134" y="3700573"/>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oMath>
                </a14:m>
                <a:r>
                  <a:rPr lang="en-US" dirty="0"/>
                  <a:t>)!</a:t>
                </a:r>
              </a:p>
            </p:txBody>
          </p:sp>
        </mc:Choice>
        <mc:Fallback>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19</a:t>
            </a:fld>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38503BD-AD04-4CF0-BF6C-4ECF9F0F1088}"/>
                  </a:ext>
                </a:extLst>
              </p:cNvPr>
              <p:cNvSpPr txBox="1"/>
              <p:nvPr/>
            </p:nvSpPr>
            <p:spPr>
              <a:xfrm>
                <a:off x="1548894" y="373445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548894" y="3734450"/>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17B51C4C-7157-43D0-8C8E-C9364483D8B8}"/>
                  </a:ext>
                </a:extLst>
              </p:cNvPr>
              <p:cNvSpPr txBox="1"/>
              <p:nvPr/>
            </p:nvSpPr>
            <p:spPr>
              <a:xfrm>
                <a:off x="2672844" y="3726685"/>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672844" y="3726685"/>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D2A1D101-6C62-4198-B260-5C9E5E272E5A}"/>
                  </a:ext>
                </a:extLst>
              </p:cNvPr>
              <p:cNvSpPr txBox="1"/>
              <p:nvPr/>
            </p:nvSpPr>
            <p:spPr>
              <a:xfrm>
                <a:off x="3992360" y="373444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3992360" y="373444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20</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22</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053EF-38C0-4D6F-80E1-4F571DEC3262}"/>
              </a:ext>
            </a:extLst>
          </p:cNvPr>
          <p:cNvSpPr>
            <a:spLocks noGrp="1"/>
          </p:cNvSpPr>
          <p:nvPr>
            <p:ph idx="1"/>
          </p:nvPr>
        </p:nvSpPr>
        <p:spPr/>
        <p:txBody>
          <a:bodyPr/>
          <a:lstStyle/>
          <a:p>
            <a:r>
              <a:rPr lang="en-US" dirty="0"/>
              <a:t>“Follow a line” or “Get system to the reference value”</a:t>
            </a:r>
          </a:p>
          <a:p>
            <a:endParaRPr lang="en-US" dirty="0"/>
          </a:p>
        </p:txBody>
      </p:sp>
      <p:sp>
        <p:nvSpPr>
          <p:cNvPr id="3" name="Title 2">
            <a:extLst>
              <a:ext uri="{FF2B5EF4-FFF2-40B4-BE49-F238E27FC236}">
                <a16:creationId xmlns:a16="http://schemas.microsoft.com/office/drawing/2014/main" id="{14E15780-0FA9-4557-8F2C-8A5D67225AFD}"/>
              </a:ext>
            </a:extLst>
          </p:cNvPr>
          <p:cNvSpPr>
            <a:spLocks noGrp="1"/>
          </p:cNvSpPr>
          <p:nvPr>
            <p:ph type="title"/>
          </p:nvPr>
        </p:nvSpPr>
        <p:spPr/>
        <p:txBody>
          <a:bodyPr/>
          <a:lstStyle/>
          <a:p>
            <a:r>
              <a:rPr lang="en-US" dirty="0"/>
              <a:t>Reference Tracking </a:t>
            </a:r>
          </a:p>
        </p:txBody>
      </p:sp>
      <p:sp>
        <p:nvSpPr>
          <p:cNvPr id="4" name="Slide Number Placeholder 3">
            <a:extLst>
              <a:ext uri="{FF2B5EF4-FFF2-40B4-BE49-F238E27FC236}">
                <a16:creationId xmlns:a16="http://schemas.microsoft.com/office/drawing/2014/main" id="{FEC39E65-4AC1-4D7C-B8BE-11EA72BAB6C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grpSp>
        <p:nvGrpSpPr>
          <p:cNvPr id="5" name="Group 4">
            <a:extLst>
              <a:ext uri="{FF2B5EF4-FFF2-40B4-BE49-F238E27FC236}">
                <a16:creationId xmlns:a16="http://schemas.microsoft.com/office/drawing/2014/main" id="{895D97C7-B9D1-4A4E-8923-BFE4CC887F69}"/>
              </a:ext>
            </a:extLst>
          </p:cNvPr>
          <p:cNvGrpSpPr/>
          <p:nvPr/>
        </p:nvGrpSpPr>
        <p:grpSpPr>
          <a:xfrm>
            <a:off x="2208629" y="2533579"/>
            <a:ext cx="6481225" cy="1352394"/>
            <a:chOff x="5251332" y="2178892"/>
            <a:chExt cx="6481225" cy="1352394"/>
          </a:xfrm>
        </p:grpSpPr>
        <p:sp>
          <p:nvSpPr>
            <p:cNvPr id="6" name="Rectangle 5">
              <a:extLst>
                <a:ext uri="{FF2B5EF4-FFF2-40B4-BE49-F238E27FC236}">
                  <a16:creationId xmlns:a16="http://schemas.microsoft.com/office/drawing/2014/main" id="{FF30D4A5-0615-4F35-91D6-3E79A9BB707A}"/>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C8DA91DA-4BF6-440C-B8D2-CF4F720213B5}"/>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0DE5E42F-D7AA-4482-9A89-1E63A149FDC1}"/>
                </a:ext>
              </a:extLst>
            </p:cNvPr>
            <p:cNvCxnSpPr>
              <a:cxnSpLocks/>
            </p:cNvCxnSpPr>
            <p:nvPr/>
          </p:nvCxnSpPr>
          <p:spPr>
            <a:xfrm>
              <a:off x="5319431" y="2992486"/>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3DDB2-E8FD-4B4E-86C6-39C86FA4E9E1}"/>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AE4052-2315-4DAF-9BCC-0A0C1F32AA94}"/>
                    </a:ext>
                  </a:extLst>
                </p:cNvPr>
                <p:cNvSpPr txBox="1"/>
                <p:nvPr/>
              </p:nvSpPr>
              <p:spPr>
                <a:xfrm>
                  <a:off x="5251332" y="2178892"/>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BAE4052-2315-4DAF-9BCC-0A0C1F32AA94}"/>
                    </a:ext>
                  </a:extLst>
                </p:cNvPr>
                <p:cNvSpPr txBox="1">
                  <a:spLocks noRot="1" noChangeAspect="1" noMove="1" noResize="1" noEditPoints="1" noAdjustHandles="1" noChangeArrowheads="1" noChangeShapeType="1" noTextEdit="1"/>
                </p:cNvSpPr>
                <p:nvPr/>
              </p:nvSpPr>
              <p:spPr>
                <a:xfrm>
                  <a:off x="5251332" y="2178892"/>
                  <a:ext cx="1081835" cy="461665"/>
                </a:xfrm>
                <a:prstGeom prst="rect">
                  <a:avLst/>
                </a:prstGeom>
                <a:blipFill>
                  <a:blip r:embed="rId2"/>
                  <a:stretch>
                    <a:fillRect r="-112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5442FC-7D17-4C97-988C-CC2679380EAF}"/>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01A8B3-7483-4E76-A4AA-57DEE96B055A}"/>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956234-E1D4-41A8-9D52-11E0CD5ED8EB}"/>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1D6699CE-BFFF-4A1C-B7AF-2E145ECC095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1D6699CE-BFFF-4A1C-B7AF-2E145ECC095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b="-980"/>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B23482EC-0DB8-4117-846F-8468833C78CF}"/>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72C7435-428E-498A-BEE9-E385C392B015}"/>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F9B2034-E530-454B-890C-BFCEABACF085}"/>
              </a:ext>
            </a:extLst>
          </p:cNvPr>
          <p:cNvSpPr txBox="1"/>
          <p:nvPr/>
        </p:nvSpPr>
        <p:spPr>
          <a:xfrm>
            <a:off x="3117579" y="2855894"/>
            <a:ext cx="364202" cy="523220"/>
          </a:xfrm>
          <a:prstGeom prst="rect">
            <a:avLst/>
          </a:prstGeom>
          <a:noFill/>
        </p:spPr>
        <p:txBody>
          <a:bodyPr wrap="none" rtlCol="0">
            <a:spAutoFit/>
          </a:bodyPr>
          <a:lstStyle/>
          <a:p>
            <a:r>
              <a:rPr lang="en-US" sz="2800" dirty="0"/>
              <a:t>+</a:t>
            </a:r>
          </a:p>
        </p:txBody>
      </p:sp>
      <p:sp>
        <p:nvSpPr>
          <p:cNvPr id="19" name="TextBox 18">
            <a:extLst>
              <a:ext uri="{FF2B5EF4-FFF2-40B4-BE49-F238E27FC236}">
                <a16:creationId xmlns:a16="http://schemas.microsoft.com/office/drawing/2014/main" id="{CF48BE4F-8A52-404C-A5D5-03FFD4F46525}"/>
              </a:ext>
            </a:extLst>
          </p:cNvPr>
          <p:cNvSpPr txBox="1"/>
          <p:nvPr/>
        </p:nvSpPr>
        <p:spPr>
          <a:xfrm>
            <a:off x="3818129" y="3453066"/>
            <a:ext cx="295274" cy="523220"/>
          </a:xfrm>
          <a:prstGeom prst="rect">
            <a:avLst/>
          </a:prstGeom>
          <a:noFill/>
        </p:spPr>
        <p:txBody>
          <a:bodyPr wrap="none" rtlCol="0">
            <a:spAutoFit/>
          </a:bodyPr>
          <a:lstStyle/>
          <a:p>
            <a:r>
              <a:rPr lang="en-US" sz="2800" dirty="0"/>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3951173-9E32-4615-9CAD-1B4244D4810F}"/>
                  </a:ext>
                </a:extLst>
              </p:cNvPr>
              <p:cNvSpPr txBox="1"/>
              <p:nvPr/>
            </p:nvSpPr>
            <p:spPr>
              <a:xfrm>
                <a:off x="3674979" y="4864140"/>
                <a:ext cx="4239750" cy="523220"/>
              </a:xfrm>
              <a:prstGeom prst="rect">
                <a:avLst/>
              </a:prstGeom>
              <a:noFill/>
            </p:spPr>
            <p:txBody>
              <a:bodyPr wrap="non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0" name="TextBox 19">
                <a:extLst>
                  <a:ext uri="{FF2B5EF4-FFF2-40B4-BE49-F238E27FC236}">
                    <a16:creationId xmlns:a16="http://schemas.microsoft.com/office/drawing/2014/main" id="{53951173-9E32-4615-9CAD-1B4244D4810F}"/>
                  </a:ext>
                </a:extLst>
              </p:cNvPr>
              <p:cNvSpPr txBox="1">
                <a:spLocks noRot="1" noChangeAspect="1" noMove="1" noResize="1" noEditPoints="1" noAdjustHandles="1" noChangeArrowheads="1" noChangeShapeType="1" noTextEdit="1"/>
              </p:cNvSpPr>
              <p:nvPr/>
            </p:nvSpPr>
            <p:spPr>
              <a:xfrm>
                <a:off x="3674979" y="4864140"/>
                <a:ext cx="4239750" cy="523220"/>
              </a:xfrm>
              <a:prstGeom prst="rect">
                <a:avLst/>
              </a:prstGeom>
              <a:blipFill>
                <a:blip r:embed="rId6"/>
                <a:stretch>
                  <a:fillRect l="-3022"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61504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18633-C14A-44E1-978E-6F109B938A7B}"/>
              </a:ext>
            </a:extLst>
          </p:cNvPr>
          <p:cNvSpPr>
            <a:spLocks noGrp="1"/>
          </p:cNvSpPr>
          <p:nvPr>
            <p:ph type="title"/>
          </p:nvPr>
        </p:nvSpPr>
        <p:spPr/>
        <p:txBody>
          <a:bodyPr/>
          <a:lstStyle/>
          <a:p>
            <a:r>
              <a:rPr lang="en-US" dirty="0"/>
              <a:t>Simplest controller: On/Off</a:t>
            </a:r>
          </a:p>
        </p:txBody>
      </p:sp>
      <p:sp>
        <p:nvSpPr>
          <p:cNvPr id="4" name="Slide Number Placeholder 3">
            <a:extLst>
              <a:ext uri="{FF2B5EF4-FFF2-40B4-BE49-F238E27FC236}">
                <a16:creationId xmlns:a16="http://schemas.microsoft.com/office/drawing/2014/main" id="{6C4295E3-253E-4475-A546-C1E88900B3CC}"/>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37" name="Group 36">
            <a:extLst>
              <a:ext uri="{FF2B5EF4-FFF2-40B4-BE49-F238E27FC236}">
                <a16:creationId xmlns:a16="http://schemas.microsoft.com/office/drawing/2014/main" id="{D512CD06-D30D-49D0-8BE8-CED0F69A1688}"/>
              </a:ext>
            </a:extLst>
          </p:cNvPr>
          <p:cNvGrpSpPr/>
          <p:nvPr/>
        </p:nvGrpSpPr>
        <p:grpSpPr>
          <a:xfrm>
            <a:off x="583281" y="1560039"/>
            <a:ext cx="9710645" cy="3258691"/>
            <a:chOff x="444736" y="2322040"/>
            <a:chExt cx="9710645" cy="3258691"/>
          </a:xfrm>
        </p:grpSpPr>
        <p:grpSp>
          <p:nvGrpSpPr>
            <p:cNvPr id="10" name="Group 9">
              <a:extLst>
                <a:ext uri="{FF2B5EF4-FFF2-40B4-BE49-F238E27FC236}">
                  <a16:creationId xmlns:a16="http://schemas.microsoft.com/office/drawing/2014/main" id="{01EF69D9-EE9C-48DF-A072-4D36E6F7026B}"/>
                </a:ext>
              </a:extLst>
            </p:cNvPr>
            <p:cNvGrpSpPr/>
            <p:nvPr/>
          </p:nvGrpSpPr>
          <p:grpSpPr>
            <a:xfrm>
              <a:off x="444736" y="2322040"/>
              <a:ext cx="9710645" cy="1690166"/>
              <a:chOff x="3778063" y="2387315"/>
              <a:chExt cx="7954494" cy="1166096"/>
            </a:xfrm>
          </p:grpSpPr>
          <p:sp>
            <p:nvSpPr>
              <p:cNvPr id="11" name="Rectangle 10">
                <a:extLst>
                  <a:ext uri="{FF2B5EF4-FFF2-40B4-BE49-F238E27FC236}">
                    <a16:creationId xmlns:a16="http://schemas.microsoft.com/office/drawing/2014/main" id="{CB6DE301-85DA-4626-AB4F-AB973478BAC7}"/>
                  </a:ext>
                </a:extLst>
              </p:cNvPr>
              <p:cNvSpPr/>
              <p:nvPr/>
            </p:nvSpPr>
            <p:spPr>
              <a:xfrm>
                <a:off x="10019980" y="2438663"/>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DC62D0-C22E-4B91-BC14-075012E6B690}"/>
                      </a:ext>
                    </a:extLst>
                  </p:cNvPr>
                  <p:cNvSpPr/>
                  <p:nvPr/>
                </p:nvSpPr>
                <p:spPr>
                  <a:xfrm>
                    <a:off x="6788961" y="2387315"/>
                    <a:ext cx="2253250"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 </m:t>
                                          </m:r>
                                        </m:e>
                                      </m:func>
                                    </m:sub>
                                  </m:sSub>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&gt;0</m:t>
                                  </m:r>
                                </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m:t>
                                          </m:r>
                                          <m:r>
                                            <a:rPr lang="en-US" sz="2000" b="0" i="1" smtClean="0">
                                              <a:latin typeface="Cambria Math" panose="02040503050406030204" pitchFamily="18" charset="0"/>
                                            </a:rPr>
                                            <m:t>𝑖𝑛</m:t>
                                          </m:r>
                                        </m:fName>
                                        <m:e>
                                          <m:r>
                                            <a:rPr lang="en-US" sz="2000" i="1">
                                              <a:latin typeface="Cambria Math" panose="02040503050406030204" pitchFamily="18" charset="0"/>
                                            </a:rPr>
                                            <m:t> </m:t>
                                          </m:r>
                                        </m:e>
                                      </m:func>
                                    </m:sub>
                                  </m:sSub>
                                  <m:r>
                                    <m:rPr>
                                      <m:sty m:val="p"/>
                                    </m:rPr>
                                    <a:rPr lang="en-US" sz="2000">
                                      <a:latin typeface="Cambria Math" panose="02040503050406030204" pitchFamily="18" charset="0"/>
                                    </a:rPr>
                                    <m:t>if</m:t>
                                  </m:r>
                                  <m:r>
                                    <a:rPr lang="en-US" sz="2000" i="1">
                                      <a:latin typeface="Cambria Math" panose="02040503050406030204" pitchFamily="18" charset="0"/>
                                    </a:rPr>
                                    <m:t> </m:t>
                                  </m:r>
                                  <m:r>
                                    <a:rPr lang="en-US" sz="2000" i="1">
                                      <a:latin typeface="Cambria Math" panose="02040503050406030204" pitchFamily="18" charset="0"/>
                                    </a:rPr>
                                    <m:t>𝑒</m:t>
                                  </m:r>
                                  <m:r>
                                    <a:rPr lang="en-US" sz="2000" b="0" i="1" smtClean="0">
                                      <a:latin typeface="Cambria Math" panose="02040503050406030204" pitchFamily="18" charset="0"/>
                                    </a:rPr>
                                    <m:t>&lt;</m:t>
                                  </m:r>
                                  <m:r>
                                    <a:rPr lang="en-US" sz="2000" i="1">
                                      <a:latin typeface="Cambria Math" panose="02040503050406030204" pitchFamily="18" charset="0"/>
                                    </a:rPr>
                                    <m:t>0</m:t>
                                  </m:r>
                                </m:e>
                              </m:eqArr>
                            </m:e>
                          </m:d>
                          <m:r>
                            <a:rPr lang="en-US" sz="2000" b="0" i="1" smtClean="0">
                              <a:latin typeface="Cambria Math" panose="02040503050406030204" pitchFamily="18" charset="0"/>
                            </a:rPr>
                            <m:t> </m:t>
                          </m:r>
                        </m:oMath>
                      </m:oMathPara>
                    </a14:m>
                    <a:endParaRPr lang="en-US" sz="2000" dirty="0"/>
                  </a:p>
                </p:txBody>
              </p:sp>
            </mc:Choice>
            <mc:Fallback xmlns="">
              <p:sp>
                <p:nvSpPr>
                  <p:cNvPr id="12" name="Rectangle 11">
                    <a:extLst>
                      <a:ext uri="{FF2B5EF4-FFF2-40B4-BE49-F238E27FC236}">
                        <a16:creationId xmlns:a16="http://schemas.microsoft.com/office/drawing/2014/main" id="{19DC62D0-C22E-4B91-BC14-075012E6B690}"/>
                      </a:ext>
                    </a:extLst>
                  </p:cNvPr>
                  <p:cNvSpPr>
                    <a:spLocks noRot="1" noChangeAspect="1" noMove="1" noResize="1" noEditPoints="1" noAdjustHandles="1" noChangeArrowheads="1" noChangeShapeType="1" noTextEdit="1"/>
                  </p:cNvSpPr>
                  <p:nvPr/>
                </p:nvSpPr>
                <p:spPr>
                  <a:xfrm>
                    <a:off x="6788961" y="2387315"/>
                    <a:ext cx="2253250" cy="1166096"/>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1916415-C858-405C-8DBF-F36894798CEB}"/>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3BA8E0-6D23-4626-A5AE-34045FE6826E}"/>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5333C0-969B-43F4-9348-B0119143BEA5}"/>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E85333C0-969B-43F4-9348-B0119143BEA5}"/>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4"/>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FC2407D-04F5-451D-8428-BBAEF8C2B343}"/>
                      </a:ext>
                    </a:extLst>
                  </p:cNvPr>
                  <p:cNvSpPr txBox="1"/>
                  <p:nvPr/>
                </p:nvSpPr>
                <p:spPr>
                  <a:xfrm>
                    <a:off x="9046057" y="258330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4FC2407D-04F5-451D-8428-BBAEF8C2B343}"/>
                      </a:ext>
                    </a:extLst>
                  </p:cNvPr>
                  <p:cNvSpPr txBox="1">
                    <a:spLocks noRot="1" noChangeAspect="1" noMove="1" noResize="1" noEditPoints="1" noAdjustHandles="1" noChangeArrowheads="1" noChangeShapeType="1" noTextEdit="1"/>
                  </p:cNvSpPr>
                  <p:nvPr/>
                </p:nvSpPr>
                <p:spPr>
                  <a:xfrm>
                    <a:off x="9046057" y="2583306"/>
                    <a:ext cx="607987" cy="318516"/>
                  </a:xfrm>
                  <a:prstGeom prst="rect">
                    <a:avLst/>
                  </a:prstGeom>
                  <a:blipFill>
                    <a:blip r:embed="rId5"/>
                    <a:stretch>
                      <a:fillRect r="-826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56C655-7C52-4AD9-892F-F37F3EE9580B}"/>
                      </a:ext>
                    </a:extLst>
                  </p:cNvPr>
                  <p:cNvSpPr txBox="1"/>
                  <p:nvPr/>
                </p:nvSpPr>
                <p:spPr>
                  <a:xfrm>
                    <a:off x="10997747" y="2518142"/>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6156C655-7C52-4AD9-892F-F37F3EE9580B}"/>
                      </a:ext>
                    </a:extLst>
                  </p:cNvPr>
                  <p:cNvSpPr txBox="1">
                    <a:spLocks noRot="1" noChangeAspect="1" noMove="1" noResize="1" noEditPoints="1" noAdjustHandles="1" noChangeArrowheads="1" noChangeShapeType="1" noTextEdit="1"/>
                  </p:cNvSpPr>
                  <p:nvPr/>
                </p:nvSpPr>
                <p:spPr>
                  <a:xfrm>
                    <a:off x="10997747" y="2518142"/>
                    <a:ext cx="607987" cy="318516"/>
                  </a:xfrm>
                  <a:prstGeom prst="rect">
                    <a:avLst/>
                  </a:prstGeom>
                  <a:blipFill>
                    <a:blip r:embed="rId6"/>
                    <a:stretch>
                      <a:fillRect l="-1639" r="-6557" b="-1710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6B2DDA9-D664-4220-8F64-36014A27713C}"/>
                  </a:ext>
                </a:extLst>
              </p:cNvPr>
              <p:cNvCxnSpPr>
                <a:cxnSpLocks/>
                <a:stCxn id="12" idx="3"/>
                <a:endCxn id="11" idx="1"/>
              </p:cNvCxnSpPr>
              <p:nvPr/>
            </p:nvCxnSpPr>
            <p:spPr>
              <a:xfrm flipV="1">
                <a:off x="9042211" y="2963616"/>
                <a:ext cx="977768"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9B0BC42-E1A9-424B-91F1-81ED85D807F3}"/>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9" name="Oval 18">
                    <a:extLst>
                      <a:ext uri="{FF2B5EF4-FFF2-40B4-BE49-F238E27FC236}">
                        <a16:creationId xmlns:a16="http://schemas.microsoft.com/office/drawing/2014/main" id="{A9B0BC42-E1A9-424B-91F1-81ED85D807F3}"/>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2779B2E-60B4-4ECF-8943-780931BC97C8}"/>
                  </a:ext>
                </a:extLst>
              </p:cNvPr>
              <p:cNvCxnSpPr>
                <a:cxnSpLocks/>
                <a:stCxn id="19" idx="6"/>
                <a:endCxn id="12" idx="1"/>
              </p:cNvCxnSpPr>
              <p:nvPr/>
            </p:nvCxnSpPr>
            <p:spPr>
              <a:xfrm>
                <a:off x="5775404" y="2963616"/>
                <a:ext cx="1013557"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B6550E-F0AE-4A77-B097-7EE2F01E9AA9}"/>
                  </a:ext>
                </a:extLst>
              </p:cNvPr>
              <p:cNvCxnSpPr>
                <a:cxnSpLocks/>
                <a:stCxn id="11" idx="2"/>
              </p:cNvCxnSpPr>
              <p:nvPr/>
            </p:nvCxnSpPr>
            <p:spPr>
              <a:xfrm rot="5400000" flipH="1">
                <a:off x="7851830" y="851693"/>
                <a:ext cx="232849" cy="5040901"/>
              </a:xfrm>
              <a:prstGeom prst="bentConnector4">
                <a:avLst>
                  <a:gd name="adj1" fmla="val -225780"/>
                  <a:gd name="adj2" fmla="val 100014"/>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1E484EBE-2F50-49CF-AA15-37EDC34B2A97}"/>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23" name="TextBox 22">
              <a:extLst>
                <a:ext uri="{FF2B5EF4-FFF2-40B4-BE49-F238E27FC236}">
                  <a16:creationId xmlns:a16="http://schemas.microsoft.com/office/drawing/2014/main" id="{886DEA35-58BA-4176-8241-DEAA8BF07B14}"/>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D8F3FB-643A-423C-8579-2B9186D7DBCE}"/>
                    </a:ext>
                  </a:extLst>
                </p:cNvPr>
                <p:cNvSpPr txBox="1"/>
                <p:nvPr/>
              </p:nvSpPr>
              <p:spPr>
                <a:xfrm>
                  <a:off x="3190071" y="5057511"/>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4" name="TextBox 23">
                  <a:extLst>
                    <a:ext uri="{FF2B5EF4-FFF2-40B4-BE49-F238E27FC236}">
                      <a16:creationId xmlns:a16="http://schemas.microsoft.com/office/drawing/2014/main" id="{7DD8F3FB-643A-423C-8579-2B9186D7DBCE}"/>
                    </a:ext>
                  </a:extLst>
                </p:cNvPr>
                <p:cNvSpPr txBox="1">
                  <a:spLocks noRot="1" noChangeAspect="1" noMove="1" noResize="1" noEditPoints="1" noAdjustHandles="1" noChangeArrowheads="1" noChangeShapeType="1" noTextEdit="1"/>
                </p:cNvSpPr>
                <p:nvPr/>
              </p:nvSpPr>
              <p:spPr>
                <a:xfrm>
                  <a:off x="3190071" y="5057511"/>
                  <a:ext cx="5175780" cy="523220"/>
                </a:xfrm>
                <a:prstGeom prst="rect">
                  <a:avLst/>
                </a:prstGeom>
                <a:blipFill>
                  <a:blip r:embed="rId8"/>
                  <a:stretch>
                    <a:fillRect l="-2356" t="-11765" b="-34118"/>
                  </a:stretch>
                </a:blipFill>
              </p:spPr>
              <p:txBody>
                <a:bodyPr/>
                <a:lstStyle/>
                <a:p>
                  <a:r>
                    <a:rPr lang="en-US">
                      <a:noFill/>
                    </a:rPr>
                    <a:t> </a:t>
                  </a:r>
                </a:p>
              </p:txBody>
            </p:sp>
          </mc:Fallback>
        </mc:AlternateContent>
      </p:grpSp>
      <p:sp>
        <p:nvSpPr>
          <p:cNvPr id="38" name="Content Placeholder 1">
            <a:extLst>
              <a:ext uri="{FF2B5EF4-FFF2-40B4-BE49-F238E27FC236}">
                <a16:creationId xmlns:a16="http://schemas.microsoft.com/office/drawing/2014/main" id="{7C6FA03A-96D1-4553-8C59-E17CBA43630F}"/>
              </a:ext>
            </a:extLst>
          </p:cNvPr>
          <p:cNvSpPr>
            <a:spLocks noGrp="1"/>
          </p:cNvSpPr>
          <p:nvPr>
            <p:ph idx="1"/>
          </p:nvPr>
        </p:nvSpPr>
        <p:spPr>
          <a:xfrm>
            <a:off x="1109035" y="5181685"/>
            <a:ext cx="8928583" cy="778829"/>
          </a:xfrm>
        </p:spPr>
        <p:txBody>
          <a:bodyPr>
            <a:normAutofit/>
          </a:bodyPr>
          <a:lstStyle/>
          <a:p>
            <a:r>
              <a:rPr lang="en-US" dirty="0"/>
              <a:t>Too much energy wasted jostling the system to and </a:t>
            </a:r>
            <a:r>
              <a:rPr lang="en-US" dirty="0" err="1"/>
              <a:t>fro</a:t>
            </a:r>
            <a:endParaRPr lang="en-US" dirty="0"/>
          </a:p>
        </p:txBody>
      </p:sp>
    </p:spTree>
    <p:extLst>
      <p:ext uri="{BB962C8B-B14F-4D97-AF65-F5344CB8AC3E}">
        <p14:creationId xmlns:p14="http://schemas.microsoft.com/office/powerpoint/2010/main" val="2464212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955AD-4EBD-477D-B30B-1BABB05FDFC6}"/>
              </a:ext>
            </a:extLst>
          </p:cNvPr>
          <p:cNvSpPr>
            <a:spLocks noGrp="1"/>
          </p:cNvSpPr>
          <p:nvPr>
            <p:ph type="title"/>
          </p:nvPr>
        </p:nvSpPr>
        <p:spPr/>
        <p:txBody>
          <a:bodyPr/>
          <a:lstStyle/>
          <a:p>
            <a:r>
              <a:rPr lang="en-US" dirty="0"/>
              <a:t>P controller (with control input saturation)</a:t>
            </a:r>
          </a:p>
        </p:txBody>
      </p:sp>
      <p:sp>
        <p:nvSpPr>
          <p:cNvPr id="4" name="Slide Number Placeholder 3">
            <a:extLst>
              <a:ext uri="{FF2B5EF4-FFF2-40B4-BE49-F238E27FC236}">
                <a16:creationId xmlns:a16="http://schemas.microsoft.com/office/drawing/2014/main" id="{9F4E8F08-9B33-4FE6-B54A-169DF6475443}"/>
              </a:ext>
            </a:extLst>
          </p:cNvPr>
          <p:cNvSpPr>
            <a:spLocks noGrp="1"/>
          </p:cNvSpPr>
          <p:nvPr>
            <p:ph type="sldNum" sz="quarter" idx="12"/>
          </p:nvPr>
        </p:nvSpPr>
        <p:spPr/>
        <p:txBody>
          <a:bodyPr/>
          <a:lstStyle/>
          <a:p>
            <a:fld id="{29AAD378-655A-49C6-813C-9FD132EF7440}" type="slidenum">
              <a:rPr lang="en-US" smtClean="0"/>
              <a:pPr/>
              <a:t>27</a:t>
            </a:fld>
            <a:endParaRPr lang="en-US" dirty="0"/>
          </a:p>
        </p:txBody>
      </p:sp>
      <p:grpSp>
        <p:nvGrpSpPr>
          <p:cNvPr id="5" name="Group 4">
            <a:extLst>
              <a:ext uri="{FF2B5EF4-FFF2-40B4-BE49-F238E27FC236}">
                <a16:creationId xmlns:a16="http://schemas.microsoft.com/office/drawing/2014/main" id="{005F36AE-E92A-4B30-B977-0CCD3F324F11}"/>
              </a:ext>
            </a:extLst>
          </p:cNvPr>
          <p:cNvGrpSpPr/>
          <p:nvPr/>
        </p:nvGrpSpPr>
        <p:grpSpPr>
          <a:xfrm>
            <a:off x="583281" y="1560039"/>
            <a:ext cx="11576695" cy="3212557"/>
            <a:chOff x="444736" y="2322040"/>
            <a:chExt cx="11576695" cy="3212557"/>
          </a:xfrm>
        </p:grpSpPr>
        <p:grpSp>
          <p:nvGrpSpPr>
            <p:cNvPr id="6" name="Group 5">
              <a:extLst>
                <a:ext uri="{FF2B5EF4-FFF2-40B4-BE49-F238E27FC236}">
                  <a16:creationId xmlns:a16="http://schemas.microsoft.com/office/drawing/2014/main" id="{B538B4A6-ED00-43C8-B928-5BDA4AF8042D}"/>
                </a:ext>
              </a:extLst>
            </p:cNvPr>
            <p:cNvGrpSpPr/>
            <p:nvPr/>
          </p:nvGrpSpPr>
          <p:grpSpPr>
            <a:xfrm>
              <a:off x="444736" y="2322040"/>
              <a:ext cx="11576695" cy="1690166"/>
              <a:chOff x="3778063" y="2387315"/>
              <a:chExt cx="9483072" cy="1166096"/>
            </a:xfrm>
          </p:grpSpPr>
          <p:sp>
            <p:nvSpPr>
              <p:cNvPr id="10" name="Rectangle 9">
                <a:extLst>
                  <a:ext uri="{FF2B5EF4-FFF2-40B4-BE49-F238E27FC236}">
                    <a16:creationId xmlns:a16="http://schemas.microsoft.com/office/drawing/2014/main" id="{087FBAE9-4D45-404A-B4F7-85B521E29377}"/>
                  </a:ext>
                </a:extLst>
              </p:cNvPr>
              <p:cNvSpPr/>
              <p:nvPr/>
            </p:nvSpPr>
            <p:spPr>
              <a:xfrm>
                <a:off x="11548558" y="2445411"/>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2E9CAD9-0BEB-45BD-8AB1-ADA200B3263D}"/>
                      </a:ext>
                    </a:extLst>
                  </p:cNvPr>
                  <p:cNvSpPr/>
                  <p:nvPr/>
                </p:nvSpPr>
                <p:spPr>
                  <a:xfrm>
                    <a:off x="6788961" y="2387315"/>
                    <a:ext cx="3428508"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r>
                                              <a:rPr lang="en-US" sz="2000" i="1">
                                                <a:latin typeface="Cambria Math" panose="02040503050406030204" pitchFamily="18" charset="0"/>
                                              </a:rPr>
                                              <m:t> </m:t>
                                            </m:r>
                                          </m:e>
                                        </m:func>
                                      </m:sub>
                                    </m:sSub>
                                    <m:r>
                                      <a:rPr lang="en-US" sz="2000" b="0" i="1" smtClean="0">
                                        <a:latin typeface="Cambria Math" panose="02040503050406030204" pitchFamily="18" charset="0"/>
                                      </a:rPr>
                                      <m:t>,</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r>
                                      <a:rPr lang="en-US" sz="2000" b="0" i="1" smtClean="0">
                                        <a:latin typeface="Cambria Math" panose="02040503050406030204" pitchFamily="18" charset="0"/>
                                      </a:rPr>
                                      <m:t>              </m:t>
                                    </m:r>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𝑒</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&lt;</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min</m:t>
                                        </m:r>
                                      </m:sub>
                                    </m:sSub>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               </m:t>
                                    </m:r>
                                  </m:e>
                                </m:mr>
                              </m:m>
                            </m:e>
                          </m:d>
                          <m:r>
                            <a:rPr lang="en-US" sz="2000" b="0" i="1" smtClean="0">
                              <a:latin typeface="Cambria Math" panose="02040503050406030204" pitchFamily="18" charset="0"/>
                            </a:rPr>
                            <m:t> </m:t>
                          </m:r>
                        </m:oMath>
                      </m:oMathPara>
                    </a14:m>
                    <a:endParaRPr lang="en-US" sz="2000" dirty="0"/>
                  </a:p>
                </p:txBody>
              </p:sp>
            </mc:Choice>
            <mc:Fallback xmlns="">
              <p:sp>
                <p:nvSpPr>
                  <p:cNvPr id="11" name="Rectangle 10">
                    <a:extLst>
                      <a:ext uri="{FF2B5EF4-FFF2-40B4-BE49-F238E27FC236}">
                        <a16:creationId xmlns:a16="http://schemas.microsoft.com/office/drawing/2014/main" id="{72E9CAD9-0BEB-45BD-8AB1-ADA200B3263D}"/>
                      </a:ext>
                    </a:extLst>
                  </p:cNvPr>
                  <p:cNvSpPr>
                    <a:spLocks noRot="1" noChangeAspect="1" noMove="1" noResize="1" noEditPoints="1" noAdjustHandles="1" noChangeArrowheads="1" noChangeShapeType="1" noTextEdit="1"/>
                  </p:cNvSpPr>
                  <p:nvPr/>
                </p:nvSpPr>
                <p:spPr>
                  <a:xfrm>
                    <a:off x="6788961" y="2387315"/>
                    <a:ext cx="3428508" cy="1166096"/>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2A8E5DE-B3BA-47F5-9721-B86BD57BEDC9}"/>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E80DB2-2CD6-40EF-A557-85DAD314C6DE}"/>
                  </a:ext>
                </a:extLst>
              </p:cNvPr>
              <p:cNvCxnSpPr>
                <a:cxnSpLocks/>
              </p:cNvCxnSpPr>
              <p:nvPr/>
            </p:nvCxnSpPr>
            <p:spPr>
              <a:xfrm>
                <a:off x="12486010" y="297794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887675C-1297-4511-82D6-B93A39692A82}"/>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8887675C-1297-4511-82D6-B93A39692A82}"/>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3"/>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F1E22B-555B-46B2-B2D2-7528ADCE121A}"/>
                      </a:ext>
                    </a:extLst>
                  </p:cNvPr>
                  <p:cNvSpPr txBox="1"/>
                  <p:nvPr/>
                </p:nvSpPr>
                <p:spPr>
                  <a:xfrm>
                    <a:off x="10563764" y="254383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B8F1E22B-555B-46B2-B2D2-7528ADCE121A}"/>
                      </a:ext>
                    </a:extLst>
                  </p:cNvPr>
                  <p:cNvSpPr txBox="1">
                    <a:spLocks noRot="1" noChangeAspect="1" noMove="1" noResize="1" noEditPoints="1" noAdjustHandles="1" noChangeArrowheads="1" noChangeShapeType="1" noTextEdit="1"/>
                  </p:cNvSpPr>
                  <p:nvPr/>
                </p:nvSpPr>
                <p:spPr>
                  <a:xfrm>
                    <a:off x="10563764" y="2543836"/>
                    <a:ext cx="607987" cy="318516"/>
                  </a:xfrm>
                  <a:prstGeom prst="rect">
                    <a:avLst/>
                  </a:prstGeom>
                  <a:blipFill>
                    <a:blip r:embed="rId4"/>
                    <a:stretch>
                      <a:fillRect r="-826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E6672A8-0937-4FFB-9D41-E595DABFC028}"/>
                      </a:ext>
                    </a:extLst>
                  </p:cNvPr>
                  <p:cNvSpPr txBox="1"/>
                  <p:nvPr/>
                </p:nvSpPr>
                <p:spPr>
                  <a:xfrm>
                    <a:off x="12569580" y="2510808"/>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DE6672A8-0937-4FFB-9D41-E595DABFC028}"/>
                      </a:ext>
                    </a:extLst>
                  </p:cNvPr>
                  <p:cNvSpPr txBox="1">
                    <a:spLocks noRot="1" noChangeAspect="1" noMove="1" noResize="1" noEditPoints="1" noAdjustHandles="1" noChangeArrowheads="1" noChangeShapeType="1" noTextEdit="1"/>
                  </p:cNvSpPr>
                  <p:nvPr/>
                </p:nvSpPr>
                <p:spPr>
                  <a:xfrm>
                    <a:off x="12569580" y="2510808"/>
                    <a:ext cx="607987" cy="318516"/>
                  </a:xfrm>
                  <a:prstGeom prst="rect">
                    <a:avLst/>
                  </a:prstGeom>
                  <a:blipFill>
                    <a:blip r:embed="rId5"/>
                    <a:stretch>
                      <a:fillRect l="-1639" r="-655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80BB383-550D-4499-8C71-1C2BD032D82C}"/>
                  </a:ext>
                </a:extLst>
              </p:cNvPr>
              <p:cNvCxnSpPr>
                <a:cxnSpLocks/>
                <a:stCxn id="11" idx="3"/>
                <a:endCxn id="10" idx="1"/>
              </p:cNvCxnSpPr>
              <p:nvPr/>
            </p:nvCxnSpPr>
            <p:spPr>
              <a:xfrm>
                <a:off x="10217469" y="2970363"/>
                <a:ext cx="1331089"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8A64D539-468B-4E72-A48C-A6797153308B}"/>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8" name="Oval 17">
                    <a:extLst>
                      <a:ext uri="{FF2B5EF4-FFF2-40B4-BE49-F238E27FC236}">
                        <a16:creationId xmlns:a16="http://schemas.microsoft.com/office/drawing/2014/main" id="{8A64D539-468B-4E72-A48C-A6797153308B}"/>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845C4050-4D72-48C4-8EE6-9544FEBA742E}"/>
                  </a:ext>
                </a:extLst>
              </p:cNvPr>
              <p:cNvCxnSpPr>
                <a:cxnSpLocks/>
                <a:stCxn id="18" idx="6"/>
                <a:endCxn id="11" idx="1"/>
              </p:cNvCxnSpPr>
              <p:nvPr/>
            </p:nvCxnSpPr>
            <p:spPr>
              <a:xfrm>
                <a:off x="5775404" y="2963616"/>
                <a:ext cx="1013557" cy="674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335902-380B-4AEA-916F-D1832418D20C}"/>
                  </a:ext>
                </a:extLst>
              </p:cNvPr>
              <p:cNvCxnSpPr>
                <a:cxnSpLocks/>
                <a:stCxn id="10" idx="2"/>
                <a:endCxn id="18" idx="4"/>
              </p:cNvCxnSpPr>
              <p:nvPr/>
            </p:nvCxnSpPr>
            <p:spPr>
              <a:xfrm rot="5400000" flipH="1">
                <a:off x="8621876" y="99907"/>
                <a:ext cx="238150" cy="6552667"/>
              </a:xfrm>
              <a:prstGeom prst="bentConnector3">
                <a:avLst>
                  <a:gd name="adj1" fmla="val -315077"/>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D92F1984-225E-406C-90DD-1D29177D66E1}"/>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8" name="TextBox 7">
              <a:extLst>
                <a:ext uri="{FF2B5EF4-FFF2-40B4-BE49-F238E27FC236}">
                  <a16:creationId xmlns:a16="http://schemas.microsoft.com/office/drawing/2014/main" id="{A46AE339-3F16-4E28-930A-652BE1CAADC3}"/>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1BCB2A-08EE-4DDF-9D11-2EA3099A7458}"/>
                    </a:ext>
                  </a:extLst>
                </p:cNvPr>
                <p:cNvSpPr txBox="1"/>
                <p:nvPr/>
              </p:nvSpPr>
              <p:spPr>
                <a:xfrm>
                  <a:off x="4294984" y="5011377"/>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9" name="TextBox 8">
                  <a:extLst>
                    <a:ext uri="{FF2B5EF4-FFF2-40B4-BE49-F238E27FC236}">
                      <a16:creationId xmlns:a16="http://schemas.microsoft.com/office/drawing/2014/main" id="{921BCB2A-08EE-4DDF-9D11-2EA3099A7458}"/>
                    </a:ext>
                  </a:extLst>
                </p:cNvPr>
                <p:cNvSpPr txBox="1">
                  <a:spLocks noRot="1" noChangeAspect="1" noMove="1" noResize="1" noEditPoints="1" noAdjustHandles="1" noChangeArrowheads="1" noChangeShapeType="1" noTextEdit="1"/>
                </p:cNvSpPr>
                <p:nvPr/>
              </p:nvSpPr>
              <p:spPr>
                <a:xfrm>
                  <a:off x="4294984" y="5011377"/>
                  <a:ext cx="5175780" cy="523220"/>
                </a:xfrm>
                <a:prstGeom prst="rect">
                  <a:avLst/>
                </a:prstGeom>
                <a:blipFill>
                  <a:blip r:embed="rId7"/>
                  <a:stretch>
                    <a:fillRect l="-2356" t="-10465" b="-32558"/>
                  </a:stretch>
                </a:blipFill>
              </p:spPr>
              <p:txBody>
                <a:bodyPr/>
                <a:lstStyle/>
                <a:p>
                  <a:r>
                    <a:rPr lang="en-US">
                      <a:noFill/>
                    </a:rPr>
                    <a:t> </a:t>
                  </a:r>
                </a:p>
              </p:txBody>
            </p:sp>
          </mc:Fallback>
        </mc:AlternateContent>
      </p:grpSp>
    </p:spTree>
    <p:extLst>
      <p:ext uri="{BB962C8B-B14F-4D97-AF65-F5344CB8AC3E}">
        <p14:creationId xmlns:p14="http://schemas.microsoft.com/office/powerpoint/2010/main" val="194445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r>
                  <a:rPr lang="en-US" dirty="0"/>
                  <a:t>Make feedback correction proportional to error</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system may oscillate (i.e. unstable) or not converge fast enough [overcompensation]</a:t>
                </a:r>
              </a:p>
              <a:p>
                <a:r>
                  <a:rPr lang="en-US" dirty="0"/>
                  <a:t>Control error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den>
                    </m:f>
                  </m:oMath>
                </a14:m>
                <a:endParaRPr lang="en-US" dirty="0"/>
              </a:p>
              <a:p>
                <a:pPr lvl="1"/>
                <a:r>
                  <a:rPr lang="en-US" dirty="0"/>
                  <a:t>We can never have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=0</m:t>
                    </m:r>
                  </m:oMath>
                </a14:m>
                <a:r>
                  <a:rPr lang="en-US" dirty="0"/>
                  <a:t> (either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to be </a:t>
                </a:r>
                <a14:m>
                  <m:oMath xmlns:m="http://schemas.openxmlformats.org/officeDocument/2006/math">
                    <m:r>
                      <a:rPr lang="en-US" b="0" i="1" smtClean="0">
                        <a:latin typeface="Cambria Math" panose="02040503050406030204" pitchFamily="18" charset="0"/>
                      </a:rPr>
                      <m:t>∞</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a:t>
                </a:r>
              </a:p>
              <a:p>
                <a:pPr lvl="1"/>
                <a:r>
                  <a:rPr lang="en-US" dirty="0"/>
                  <a:t>Known as the DC error or steady state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a14:m>
                <a:r>
                  <a:rPr lang="en-US" dirty="0"/>
                  <a:t>: reference input where the steady state error is zero</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2778" r="-82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Ignoring saturation: 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2BAE553-FFD6-460F-B694-601105003310}"/>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oMath>
                </a14:m>
                <a:endParaRPr lang="en-US" sz="3200" dirty="0">
                  <a:solidFill>
                    <a:schemeClr val="dk1"/>
                  </a:solidFill>
                </a:endParaRPr>
              </a:p>
              <a:p>
                <a:endParaRPr lang="en-US" sz="3200" dirty="0">
                  <a:solidFill>
                    <a:schemeClr val="dk1"/>
                  </a:solidFill>
                </a:endParaRPr>
              </a:p>
              <a:p>
                <a:r>
                  <a:rPr lang="en-US" sz="3200" dirty="0">
                    <a:solidFill>
                      <a:schemeClr val="dk1"/>
                    </a:solidFill>
                  </a:rPr>
                  <a:t>Idea: Adjust </a:t>
                </a:r>
                <a14:m>
                  <m:oMath xmlns:m="http://schemas.openxmlformats.org/officeDocument/2006/math">
                    <m:sSub>
                      <m:sSubPr>
                        <m:ctrlPr>
                          <a:rPr lang="en-US" sz="3200" b="0" i="1" smtClean="0">
                            <a:solidFill>
                              <a:schemeClr val="dk1"/>
                            </a:solidFill>
                            <a:latin typeface="Cambria Math" panose="02040503050406030204" pitchFamily="18" charset="0"/>
                          </a:rPr>
                        </m:ctrlPr>
                      </m:sSubPr>
                      <m:e>
                        <m:r>
                          <a:rPr lang="en-US" sz="3200" b="0" i="1" smtClean="0">
                            <a:solidFill>
                              <a:schemeClr val="dk1"/>
                            </a:solidFill>
                            <a:latin typeface="Cambria Math" panose="02040503050406030204" pitchFamily="18" charset="0"/>
                          </a:rPr>
                          <m:t>𝑢</m:t>
                        </m:r>
                      </m:e>
                      <m:sub>
                        <m:r>
                          <a:rPr lang="en-US" sz="3200" b="0" i="1" smtClean="0">
                            <a:solidFill>
                              <a:schemeClr val="dk1"/>
                            </a:solidFill>
                            <a:latin typeface="Cambria Math" panose="02040503050406030204" pitchFamily="18" charset="0"/>
                          </a:rPr>
                          <m:t>0</m:t>
                        </m:r>
                      </m:sub>
                    </m:sSub>
                  </m:oMath>
                </a14:m>
                <a:r>
                  <a:rPr lang="en-US" sz="3200" dirty="0">
                    <a:solidFill>
                      <a:schemeClr val="dk1"/>
                    </a:solidFill>
                  </a:rPr>
                  <a:t> to automatically become </a:t>
                </a:r>
                <a14:m>
                  <m:oMath xmlns:m="http://schemas.openxmlformats.org/officeDocument/2006/math">
                    <m:r>
                      <a:rPr lang="en-US" sz="3200" b="0" i="1" smtClean="0">
                        <a:solidFill>
                          <a:schemeClr val="dk1"/>
                        </a:solidFill>
                        <a:latin typeface="Cambria Math" panose="02040503050406030204" pitchFamily="18" charset="0"/>
                      </a:rPr>
                      <m:t>𝑢</m:t>
                    </m:r>
                  </m:oMath>
                </a14:m>
                <a:r>
                  <a:rPr lang="en-US" sz="3200" dirty="0">
                    <a:solidFill>
                      <a:schemeClr val="dk1"/>
                    </a:solidFill>
                  </a:rPr>
                  <a:t> </a:t>
                </a:r>
              </a:p>
              <a:p>
                <a:r>
                  <a:rPr lang="en-US" sz="3200" dirty="0">
                    <a:solidFill>
                      <a:schemeClr val="dk1"/>
                    </a:solidFill>
                  </a:rPr>
                  <a:t>Remember that </a:t>
                </a:r>
                <a14:m>
                  <m:oMath xmlns:m="http://schemas.openxmlformats.org/officeDocument/2006/math">
                    <m:r>
                      <a:rPr lang="en-US" sz="3200" b="0" i="1" smtClean="0">
                        <a:solidFill>
                          <a:schemeClr val="dk1"/>
                        </a:solidFill>
                        <a:latin typeface="Cambria Math" panose="02040503050406030204" pitchFamily="18" charset="0"/>
                      </a:rPr>
                      <m:t>𝑒</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𝑟𝑒𝑓</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𝑢</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m:t>
                    </m:r>
                  </m:oMath>
                </a14:m>
                <a:endParaRPr lang="en-US" sz="3200" dirty="0">
                  <a:solidFill>
                    <a:schemeClr val="dk1"/>
                  </a:solidFill>
                </a:endParaRPr>
              </a:p>
              <a:p>
                <a14:m>
                  <m:oMath xmlns:m="http://schemas.openxmlformats.org/officeDocument/2006/math">
                    <m:r>
                      <a:rPr lang="en-US" sz="3200" b="0" i="1" smtClean="0">
                        <a:solidFill>
                          <a:schemeClr val="dk1"/>
                        </a:solidFill>
                        <a:latin typeface="Cambria Math" panose="02040503050406030204" pitchFamily="18" charset="0"/>
                      </a:rPr>
                      <m:t>𝑒</m:t>
                    </m:r>
                  </m:oMath>
                </a14:m>
                <a:r>
                  <a:rPr lang="en-US" sz="3200" dirty="0">
                    <a:solidFill>
                      <a:schemeClr val="dk1"/>
                    </a:solidFill>
                  </a:rPr>
                  <a:t> becomes zero only when</a:t>
                </a:r>
                <a14:m>
                  <m:oMath xmlns:m="http://schemas.openxmlformats.org/officeDocument/2006/math">
                    <m:r>
                      <a:rPr lang="en-US" sz="320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𝑟𝑒𝑓</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𝑢</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oMath>
                </a14:m>
                <a:endParaRPr lang="en-US" sz="3200" dirty="0">
                  <a:solidFill>
                    <a:schemeClr val="dk1"/>
                  </a:solidFill>
                </a:endParaRPr>
              </a:p>
              <a:p>
                <a:endParaRPr lang="en-US" sz="3200" dirty="0">
                  <a:solidFill>
                    <a:schemeClr val="dk1"/>
                  </a:solidFill>
                </a:endParaRPr>
              </a:p>
              <a:p>
                <a:r>
                  <a:rPr lang="en-US" sz="3200" dirty="0">
                    <a:solidFill>
                      <a:schemeClr val="dk1"/>
                    </a:solidFill>
                  </a:rPr>
                  <a:t>Drawback: For small integral gains, the response can be very slow</a:t>
                </a:r>
              </a:p>
              <a:p>
                <a:endParaRPr lang="en-US" dirty="0"/>
              </a:p>
            </p:txBody>
          </p:sp>
        </mc:Choice>
        <mc:Fallback>
          <p:sp>
            <p:nvSpPr>
              <p:cNvPr id="2" name="Content Placeholder 1">
                <a:extLst>
                  <a:ext uri="{FF2B5EF4-FFF2-40B4-BE49-F238E27FC236}">
                    <a16:creationId xmlns:a16="http://schemas.microsoft.com/office/drawing/2014/main" id="{12BAE553-FFD6-460F-B694-601105003310}"/>
                  </a:ext>
                </a:extLst>
              </p:cNvPr>
              <p:cNvSpPr>
                <a:spLocks noGrp="1" noRot="1" noChangeAspect="1" noMove="1" noResize="1" noEditPoints="1" noAdjustHandles="1" noChangeArrowheads="1" noChangeShapeType="1" noTextEdit="1"/>
              </p:cNvSpPr>
              <p:nvPr>
                <p:ph idx="1"/>
              </p:nvPr>
            </p:nvSpPr>
            <p:spPr>
              <a:blipFill>
                <a:blip r:embed="rId2"/>
                <a:stretch>
                  <a:fillRect l="-7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412EA5B-3ADE-4A64-9E20-2D937169E6CF}"/>
              </a:ext>
            </a:extLst>
          </p:cNvPr>
          <p:cNvSpPr>
            <a:spLocks noGrp="1"/>
          </p:cNvSpPr>
          <p:nvPr>
            <p:ph type="title"/>
          </p:nvPr>
        </p:nvSpPr>
        <p:spPr/>
        <p:txBody>
          <a:bodyPr/>
          <a:lstStyle/>
          <a:p>
            <a:r>
              <a:rPr lang="en-US" dirty="0"/>
              <a:t>PI controller</a:t>
            </a:r>
          </a:p>
        </p:txBody>
      </p:sp>
      <p:sp>
        <p:nvSpPr>
          <p:cNvPr id="4" name="Slide Number Placeholder 3">
            <a:extLst>
              <a:ext uri="{FF2B5EF4-FFF2-40B4-BE49-F238E27FC236}">
                <a16:creationId xmlns:a16="http://schemas.microsoft.com/office/drawing/2014/main" id="{08DEAEE9-D965-4473-A88A-26AEE0F087C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92394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a:xfrm>
            <a:off x="166681" y="2012949"/>
            <a:ext cx="11699087" cy="3671091"/>
          </a:xfrm>
        </p:spPr>
        <p:txBody>
          <a:bodyPr/>
          <a:lstStyle/>
          <a:p>
            <a:r>
              <a:rPr lang="en-US" dirty="0"/>
              <a:t>Engineering techniques and theory for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pPr marL="0" indent="0">
              <a:buNone/>
            </a:pPr>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79" y="1360074"/>
                <a:ext cx="11249465" cy="2311381"/>
              </a:xfrm>
            </p:spPr>
            <p:txBody>
              <a:bodyPr>
                <a:normAutofit/>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𝐾</m:t>
                        </m:r>
                      </m:e>
                      <m:sub>
                        <m:r>
                          <a:rPr lang="en-US" i="1">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𝑑𝑡</m:t>
                        </m:r>
                      </m:den>
                    </m:f>
                  </m:oMath>
                </a14:m>
                <a:endParaRPr lang="en-US" dirty="0"/>
              </a:p>
              <a:p>
                <a:endParaRPr lang="en-US" dirty="0"/>
              </a:p>
              <a:p>
                <a:r>
                  <a:rPr lang="en-US" dirty="0"/>
                  <a:t>Idea: Speed up PI-controller by looking ahead or predicting the future</a:t>
                </a:r>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79" y="1360074"/>
                <a:ext cx="11249465" cy="2311381"/>
              </a:xfrm>
              <a:blipFill>
                <a:blip r:embed="rId2"/>
                <a:stretch>
                  <a:fillRect l="-650" t="-4222" b="-26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7D4A7493-973C-4F63-B883-69CC6FEA3601}"/>
              </a:ext>
            </a:extLst>
          </p:cNvPr>
          <p:cNvPicPr>
            <a:picLocks noChangeAspect="1"/>
          </p:cNvPicPr>
          <p:nvPr/>
        </p:nvPicPr>
        <p:blipFill>
          <a:blip r:embed="rId3"/>
          <a:stretch>
            <a:fillRect/>
          </a:stretch>
        </p:blipFill>
        <p:spPr>
          <a:xfrm>
            <a:off x="2653146" y="3822327"/>
            <a:ext cx="5548745" cy="2346455"/>
          </a:xfrm>
          <a:prstGeom prst="rect">
            <a:avLst/>
          </a:prstGeom>
        </p:spPr>
      </p:pic>
    </p:spTree>
    <p:extLst>
      <p:ext uri="{BB962C8B-B14F-4D97-AF65-F5344CB8AC3E}">
        <p14:creationId xmlns:p14="http://schemas.microsoft.com/office/powerpoint/2010/main" val="930271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EABC6-F647-49F7-9843-3D5AEF44F554}"/>
              </a:ext>
            </a:extLst>
          </p:cNvPr>
          <p:cNvSpPr>
            <a:spLocks noGrp="1"/>
          </p:cNvSpPr>
          <p:nvPr>
            <p:ph idx="1"/>
          </p:nvPr>
        </p:nvSpPr>
        <p:spPr>
          <a:xfrm>
            <a:off x="246456" y="1325130"/>
            <a:ext cx="11699087" cy="1641763"/>
          </a:xfrm>
        </p:spPr>
        <p:txBody>
          <a:bodyPr/>
          <a:lstStyle/>
          <a:p>
            <a:r>
              <a:rPr lang="en-US" dirty="0"/>
              <a:t>P part acts on the current error</a:t>
            </a:r>
          </a:p>
          <a:p>
            <a:r>
              <a:rPr lang="en-US" dirty="0"/>
              <a:t>I part acts on the past error</a:t>
            </a:r>
          </a:p>
          <a:p>
            <a:r>
              <a:rPr lang="en-US" dirty="0"/>
              <a:t>D part acts on the future or predicted error</a:t>
            </a:r>
          </a:p>
          <a:p>
            <a:pPr marL="0" indent="0">
              <a:buNone/>
            </a:pPr>
            <a:endParaRPr lang="en-US" dirty="0"/>
          </a:p>
        </p:txBody>
      </p:sp>
      <p:sp>
        <p:nvSpPr>
          <p:cNvPr id="3" name="Title 2">
            <a:extLst>
              <a:ext uri="{FF2B5EF4-FFF2-40B4-BE49-F238E27FC236}">
                <a16:creationId xmlns:a16="http://schemas.microsoft.com/office/drawing/2014/main" id="{63F46BE1-8040-4F41-B9E7-100F57C043C2}"/>
              </a:ext>
            </a:extLst>
          </p:cNvPr>
          <p:cNvSpPr>
            <a:spLocks noGrp="1"/>
          </p:cNvSpPr>
          <p:nvPr>
            <p:ph type="title"/>
          </p:nvPr>
        </p:nvSpPr>
        <p:spPr/>
        <p:txBody>
          <a:bodyPr/>
          <a:lstStyle/>
          <a:p>
            <a:r>
              <a:rPr lang="en-US" dirty="0"/>
              <a:t>PID controller</a:t>
            </a:r>
          </a:p>
        </p:txBody>
      </p:sp>
      <p:sp>
        <p:nvSpPr>
          <p:cNvPr id="4" name="Slide Number Placeholder 3">
            <a:extLst>
              <a:ext uri="{FF2B5EF4-FFF2-40B4-BE49-F238E27FC236}">
                <a16:creationId xmlns:a16="http://schemas.microsoft.com/office/drawing/2014/main" id="{A4CE448F-A326-4475-BD5B-88806D03F38F}"/>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1473479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(i.e. 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64C7-5B0A-4EE6-B43E-B29B8A60F11F}"/>
              </a:ext>
            </a:extLst>
          </p:cNvPr>
          <p:cNvSpPr>
            <a:spLocks noGrp="1"/>
          </p:cNvSpPr>
          <p:nvPr>
            <p:ph type="title"/>
          </p:nvPr>
        </p:nvSpPr>
        <p:spPr/>
        <p:txBody>
          <a:bodyPr/>
          <a:lstStyle/>
          <a:p>
            <a:r>
              <a:rPr lang="en-US" dirty="0"/>
              <a:t>PID characteristics</a:t>
            </a:r>
          </a:p>
        </p:txBody>
      </p:sp>
      <p:sp>
        <p:nvSpPr>
          <p:cNvPr id="4" name="Slide Number Placeholder 3">
            <a:extLst>
              <a:ext uri="{FF2B5EF4-FFF2-40B4-BE49-F238E27FC236}">
                <a16:creationId xmlns:a16="http://schemas.microsoft.com/office/drawing/2014/main" id="{5FC2EB43-B0EC-4EDA-ACA1-EAD9E66D184A}"/>
              </a:ext>
            </a:extLst>
          </p:cNvPr>
          <p:cNvSpPr>
            <a:spLocks noGrp="1"/>
          </p:cNvSpPr>
          <p:nvPr>
            <p:ph type="sldNum" sz="quarter" idx="12"/>
          </p:nvPr>
        </p:nvSpPr>
        <p:spPr/>
        <p:txBody>
          <a:bodyPr/>
          <a:lstStyle/>
          <a:p>
            <a:fld id="{29AAD378-655A-49C6-813C-9FD132EF7440}" type="slidenum">
              <a:rPr lang="en-US" smtClean="0"/>
              <a:pPr/>
              <a:t>35</a:t>
            </a:fld>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m:oMathPara>
                          </a14:m>
                          <a:endParaRPr lang="en-US" dirty="0"/>
                        </a:p>
                      </a:txBody>
                      <a:tcPr anchor="ct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Choice>
        <mc:Fallback xmlns="">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endParaRPr lang="en-US"/>
                        </a:p>
                      </a:txBody>
                      <a:tcPr anchor="ctr">
                        <a:blipFill>
                          <a:blip r:embed="rId2"/>
                          <a:stretch>
                            <a:fillRect l="-282" t="-105660" r="-400565" b="-203774"/>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endParaRPr lang="en-US"/>
                        </a:p>
                      </a:txBody>
                      <a:tcPr anchor="ctr">
                        <a:blipFill>
                          <a:blip r:embed="rId2"/>
                          <a:stretch>
                            <a:fillRect l="-282" t="-203738" r="-400565" b="-101869"/>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endParaRPr lang="en-US"/>
                        </a:p>
                      </a:txBody>
                      <a:tcPr anchor="ctr">
                        <a:blipFill>
                          <a:blip r:embed="rId2"/>
                          <a:stretch>
                            <a:fillRect l="-282" t="-306604" r="-400565" b="-2830"/>
                          </a:stretch>
                        </a:blipFill>
                      </a:tcP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Fallback>
      </mc:AlternateContent>
    </p:spTree>
    <p:extLst>
      <p:ext uri="{BB962C8B-B14F-4D97-AF65-F5344CB8AC3E}">
        <p14:creationId xmlns:p14="http://schemas.microsoft.com/office/powerpoint/2010/main" val="134601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37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1</m:t>
                    </m:r>
                    <m:r>
                      <a:rPr lang="en-US" b="0" i="0" smtClean="0">
                        <a:latin typeface="Cambria Math" panose="02040503050406030204" pitchFamily="18" charset="0"/>
                      </a:rPr>
                      <m:t>]</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390"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5D0C5-975E-4101-917E-9233288E2A06}"/>
              </a:ext>
            </a:extLst>
          </p:cNvPr>
          <p:cNvSpPr>
            <a:spLocks noGrp="1"/>
          </p:cNvSpPr>
          <p:nvPr>
            <p:ph idx="1"/>
          </p:nvPr>
        </p:nvSpPr>
        <p:spPr>
          <a:xfrm>
            <a:off x="166681" y="1440873"/>
            <a:ext cx="11699087" cy="4243167"/>
          </a:xfrm>
        </p:spPr>
        <p:txBody>
          <a:bodyPr/>
          <a:lstStyle/>
          <a:p>
            <a:r>
              <a:rPr lang="en-US" dirty="0"/>
              <a:t>Mathematical and visual method commonly used for design controllers</a:t>
            </a:r>
          </a:p>
          <a:p>
            <a:r>
              <a:rPr lang="en-US" dirty="0"/>
              <a:t>Development is manifested in four steps:</a:t>
            </a:r>
          </a:p>
          <a:p>
            <a:pPr lvl="1"/>
            <a:r>
              <a:rPr lang="en-US" dirty="0"/>
              <a:t>Create a dynamical system model of the </a:t>
            </a:r>
            <a:r>
              <a:rPr lang="en-US" i="1" dirty="0"/>
              <a:t>plant</a:t>
            </a:r>
          </a:p>
          <a:p>
            <a:pPr lvl="1"/>
            <a:r>
              <a:rPr lang="en-US" dirty="0"/>
              <a:t>Design/synthesize a controller (model)</a:t>
            </a:r>
          </a:p>
          <a:p>
            <a:pPr lvl="1"/>
            <a:r>
              <a:rPr lang="en-US" dirty="0"/>
              <a:t>Simulate/test the </a:t>
            </a:r>
            <a:r>
              <a:rPr lang="en-US" i="1" dirty="0"/>
              <a:t>closed-loop </a:t>
            </a:r>
            <a:r>
              <a:rPr lang="en-US" dirty="0"/>
              <a:t>system for different environment (exogenous) inputs</a:t>
            </a:r>
          </a:p>
          <a:p>
            <a:pPr lvl="1"/>
            <a:r>
              <a:rPr lang="en-US" dirty="0"/>
              <a:t>Generate code from the controller model and deploy the controller</a:t>
            </a:r>
          </a:p>
          <a:p>
            <a:pPr lvl="1"/>
            <a:endParaRPr lang="en-US" dirty="0"/>
          </a:p>
          <a:p>
            <a:pPr lvl="1"/>
            <a:endParaRPr lang="en-US" dirty="0"/>
          </a:p>
        </p:txBody>
      </p:sp>
      <p:sp>
        <p:nvSpPr>
          <p:cNvPr id="3" name="Title 2">
            <a:extLst>
              <a:ext uri="{FF2B5EF4-FFF2-40B4-BE49-F238E27FC236}">
                <a16:creationId xmlns:a16="http://schemas.microsoft.com/office/drawing/2014/main" id="{AD8BC548-7A31-42D3-8DED-B37D8889C98E}"/>
              </a:ext>
            </a:extLst>
          </p:cNvPr>
          <p:cNvSpPr>
            <a:spLocks noGrp="1"/>
          </p:cNvSpPr>
          <p:nvPr>
            <p:ph type="title"/>
          </p:nvPr>
        </p:nvSpPr>
        <p:spPr/>
        <p:txBody>
          <a:bodyPr/>
          <a:lstStyle/>
          <a:p>
            <a:r>
              <a:rPr lang="en-US" dirty="0"/>
              <a:t>Model-based Design</a:t>
            </a:r>
          </a:p>
        </p:txBody>
      </p:sp>
      <p:sp>
        <p:nvSpPr>
          <p:cNvPr id="4" name="Slide Number Placeholder 3">
            <a:extLst>
              <a:ext uri="{FF2B5EF4-FFF2-40B4-BE49-F238E27FC236}">
                <a16:creationId xmlns:a16="http://schemas.microsoft.com/office/drawing/2014/main" id="{438E124A-87CA-4A87-925E-BDA85989C00A}"/>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794065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40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42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1</m:t>
                    </m:r>
                    <m:r>
                      <a:rPr lang="en-US" b="0" i="1" dirty="0" smtClean="0">
                        <a:latin typeface="Cambria Math" panose="02040503050406030204" pitchFamily="18" charset="0"/>
                      </a:rPr>
                      <m:t>+</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1</m:t>
                    </m:r>
                    <m:r>
                      <a:rPr lang="en-US" i="1" dirty="0">
                        <a:latin typeface="Cambria Math" panose="02040503050406030204" pitchFamily="18" charset="0"/>
                      </a:rPr>
                      <m:t>+</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1948" b="-39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47</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1D0F595-88EE-4901-9123-10BAA87FB975}"/>
                  </a:ext>
                </a:extLst>
              </p:cNvPr>
              <p:cNvSpPr>
                <a:spLocks noGrp="1"/>
              </p:cNvSpPr>
              <p:nvPr>
                <p:ph idx="1"/>
              </p:nvPr>
            </p:nvSpPr>
            <p:spPr/>
            <p:txBody>
              <a:bodyPr/>
              <a:lstStyle/>
              <a:p>
                <a:r>
                  <a:rPr lang="en-US" dirty="0"/>
                  <a:t>Based on the idea of fuzzy sets (1965, inventor: </a:t>
                </a:r>
                <a:r>
                  <a:rPr lang="en-US" dirty="0" err="1"/>
                  <a:t>Lotfi</a:t>
                </a:r>
                <a:r>
                  <a:rPr lang="en-US" dirty="0"/>
                  <a:t> Zadeh)</a:t>
                </a:r>
              </a:p>
              <a:p>
                <a:r>
                  <a:rPr lang="en-US" dirty="0"/>
                  <a:t>Typical notion of set membership: </a:t>
                </a:r>
                <a14:m>
                  <m:oMath xmlns:m="http://schemas.openxmlformats.org/officeDocument/2006/math">
                    <m:r>
                      <a:rPr lang="en-US" b="0" i="1" smtClean="0">
                        <a:latin typeface="Cambria Math" panose="02040503050406030204" pitchFamily="18" charset="0"/>
                      </a:rPr>
                      <m:t>0</m:t>
                    </m:r>
                  </m:oMath>
                </a14:m>
                <a:r>
                  <a:rPr lang="en-US" dirty="0"/>
                  <a:t> or </a:t>
                </a:r>
                <a14:m>
                  <m:oMath xmlns:m="http://schemas.openxmlformats.org/officeDocument/2006/math">
                    <m:r>
                      <a:rPr lang="en-US" b="0" i="1" smtClean="0">
                        <a:latin typeface="Cambria Math" panose="02040503050406030204" pitchFamily="18" charset="0"/>
                      </a:rPr>
                      <m:t>1</m:t>
                    </m:r>
                  </m:oMath>
                </a14:m>
                <a:endParaRPr lang="en-US" dirty="0"/>
              </a:p>
              <a:p>
                <a:r>
                  <a:rPr lang="en-US" dirty="0"/>
                  <a:t>Fuzzy logic: element membership in a set is a number between </a:t>
                </a:r>
                <a14:m>
                  <m:oMath xmlns:m="http://schemas.openxmlformats.org/officeDocument/2006/math">
                    <m:r>
                      <a:rPr lang="en-US" b="0" i="1"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1</m:t>
                    </m:r>
                  </m:oMath>
                </a14:m>
                <a:endParaRPr lang="en-US" dirty="0"/>
              </a:p>
              <a:p>
                <a:r>
                  <a:rPr lang="en-US" dirty="0"/>
                  <a:t>Fuzzy operations on sets:</a:t>
                </a:r>
              </a:p>
              <a:p>
                <a:pPr lvl="1"/>
                <a14:m>
                  <m:oMath xmlns:m="http://schemas.openxmlformats.org/officeDocument/2006/math">
                    <m:r>
                      <a:rPr lang="en-US" b="0" i="1" smtClean="0">
                        <a:latin typeface="Cambria Math" panose="02040503050406030204" pitchFamily="18" charset="0"/>
                      </a:rPr>
                      <m:t>𝑛𝑜𝑡</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𝐴</m:t>
                    </m:r>
                  </m:oMath>
                </a14:m>
                <a:endParaRPr lang="en-US" b="0" dirty="0"/>
              </a:p>
              <a:p>
                <a:pPr lvl="1"/>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e>
                    </m:func>
                  </m:oMath>
                </a14:m>
                <a:endParaRPr lang="en-US" b="0" dirty="0"/>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71D0F595-88EE-4901-9123-10BAA87FB97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252F96-1E94-44F1-88BE-AD25C5F5C722}"/>
              </a:ext>
            </a:extLst>
          </p:cNvPr>
          <p:cNvSpPr>
            <a:spLocks noGrp="1"/>
          </p:cNvSpPr>
          <p:nvPr>
            <p:ph type="title"/>
          </p:nvPr>
        </p:nvSpPr>
        <p:spPr/>
        <p:txBody>
          <a:bodyPr/>
          <a:lstStyle/>
          <a:p>
            <a:r>
              <a:rPr lang="en-US" dirty="0"/>
              <a:t>Rule-based or Fuzzy Control</a:t>
            </a:r>
          </a:p>
        </p:txBody>
      </p:sp>
      <p:sp>
        <p:nvSpPr>
          <p:cNvPr id="4" name="Slide Number Placeholder 3">
            <a:extLst>
              <a:ext uri="{FF2B5EF4-FFF2-40B4-BE49-F238E27FC236}">
                <a16:creationId xmlns:a16="http://schemas.microsoft.com/office/drawing/2014/main" id="{B9F2596F-408A-46AA-84AE-B224EF958493}"/>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2301127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3FA4E-8337-438F-8FA8-06C11D5DA4D4}"/>
              </a:ext>
            </a:extLst>
          </p:cNvPr>
          <p:cNvSpPr>
            <a:spLocks noGrp="1"/>
          </p:cNvSpPr>
          <p:nvPr>
            <p:ph idx="1"/>
          </p:nvPr>
        </p:nvSpPr>
        <p:spPr/>
        <p:txBody>
          <a:bodyPr/>
          <a:lstStyle/>
          <a:p>
            <a:r>
              <a:rPr lang="en-US" dirty="0"/>
              <a:t>Fuzzy logic acknowledges and exploits tolerance for uncertainty and imprecision</a:t>
            </a:r>
          </a:p>
          <a:p>
            <a:r>
              <a:rPr lang="en-US" dirty="0"/>
              <a:t>Three Steps of Fuzzy Control:</a:t>
            </a:r>
          </a:p>
          <a:p>
            <a:pPr lvl="1"/>
            <a:r>
              <a:rPr lang="en-US" dirty="0"/>
              <a:t>Inputs are mapped to fuzzy sets </a:t>
            </a:r>
          </a:p>
          <a:p>
            <a:pPr lvl="1"/>
            <a:r>
              <a:rPr lang="en-US" dirty="0"/>
              <a:t>Fuzzy inference consists of a number of fuzzy rules </a:t>
            </a:r>
          </a:p>
          <a:p>
            <a:pPr lvl="1"/>
            <a:r>
              <a:rPr lang="en-US" dirty="0"/>
              <a:t>Final output obtained through defuzzification</a:t>
            </a:r>
          </a:p>
        </p:txBody>
      </p:sp>
      <p:sp>
        <p:nvSpPr>
          <p:cNvPr id="3" name="Title 2">
            <a:extLst>
              <a:ext uri="{FF2B5EF4-FFF2-40B4-BE49-F238E27FC236}">
                <a16:creationId xmlns:a16="http://schemas.microsoft.com/office/drawing/2014/main" id="{8E517C15-3AFA-4343-B8D8-C9CB1ABBA830}"/>
              </a:ext>
            </a:extLst>
          </p:cNvPr>
          <p:cNvSpPr>
            <a:spLocks noGrp="1"/>
          </p:cNvSpPr>
          <p:nvPr>
            <p:ph type="title"/>
          </p:nvPr>
        </p:nvSpPr>
        <p:spPr/>
        <p:txBody>
          <a:bodyPr/>
          <a:lstStyle/>
          <a:p>
            <a:r>
              <a:rPr lang="en-US" dirty="0"/>
              <a:t>Design of a Fuzzy Controller</a:t>
            </a:r>
          </a:p>
        </p:txBody>
      </p:sp>
      <p:sp>
        <p:nvSpPr>
          <p:cNvPr id="4" name="Slide Number Placeholder 3">
            <a:extLst>
              <a:ext uri="{FF2B5EF4-FFF2-40B4-BE49-F238E27FC236}">
                <a16:creationId xmlns:a16="http://schemas.microsoft.com/office/drawing/2014/main" id="{A653120A-D27E-4727-ACF3-B3BB8201F33D}"/>
              </a:ext>
            </a:extLst>
          </p:cNvPr>
          <p:cNvSpPr>
            <a:spLocks noGrp="1"/>
          </p:cNvSpPr>
          <p:nvPr>
            <p:ph type="sldNum" sz="quarter" idx="12"/>
          </p:nvPr>
        </p:nvSpPr>
        <p:spPr/>
        <p:txBody>
          <a:bodyPr/>
          <a:lstStyle/>
          <a:p>
            <a:fld id="{29AAD378-655A-49C6-813C-9FD132EF7440}" type="slidenum">
              <a:rPr lang="en-US" smtClean="0"/>
              <a:pPr/>
              <a:t>49</a:t>
            </a:fld>
            <a:endParaRPr lang="en-US" dirty="0"/>
          </a:p>
        </p:txBody>
      </p:sp>
      <p:grpSp>
        <p:nvGrpSpPr>
          <p:cNvPr id="15" name="Group 14">
            <a:extLst>
              <a:ext uri="{FF2B5EF4-FFF2-40B4-BE49-F238E27FC236}">
                <a16:creationId xmlns:a16="http://schemas.microsoft.com/office/drawing/2014/main" id="{A068FC85-D017-4082-AC3F-F1759ECE8724}"/>
              </a:ext>
            </a:extLst>
          </p:cNvPr>
          <p:cNvGrpSpPr/>
          <p:nvPr/>
        </p:nvGrpSpPr>
        <p:grpSpPr>
          <a:xfrm>
            <a:off x="9013024" y="2065338"/>
            <a:ext cx="2852744" cy="3618703"/>
            <a:chOff x="6552405" y="2000250"/>
            <a:chExt cx="3429000" cy="4800600"/>
          </a:xfrm>
        </p:grpSpPr>
        <p:sp>
          <p:nvSpPr>
            <p:cNvPr id="5" name="Rectangle 4">
              <a:extLst>
                <a:ext uri="{FF2B5EF4-FFF2-40B4-BE49-F238E27FC236}">
                  <a16:creationId xmlns:a16="http://schemas.microsoft.com/office/drawing/2014/main" id="{4B80F614-93BE-4035-B0D6-14C19D30FA52}"/>
                </a:ext>
              </a:extLst>
            </p:cNvPr>
            <p:cNvSpPr>
              <a:spLocks noChangeArrowheads="1"/>
            </p:cNvSpPr>
            <p:nvPr/>
          </p:nvSpPr>
          <p:spPr bwMode="auto">
            <a:xfrm>
              <a:off x="6552405" y="2533650"/>
              <a:ext cx="3429000" cy="9906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Map to Fuzzy Sets</a:t>
              </a:r>
              <a:endParaRPr lang="en-US" altLang="en-US" sz="28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739ABAF-758C-4D3C-BE1E-DBD31A1FFBFF}"/>
                </a:ext>
              </a:extLst>
            </p:cNvPr>
            <p:cNvSpPr>
              <a:spLocks noChangeArrowheads="1"/>
            </p:cNvSpPr>
            <p:nvPr/>
          </p:nvSpPr>
          <p:spPr bwMode="auto">
            <a:xfrm>
              <a:off x="6552405" y="3524250"/>
              <a:ext cx="3429000" cy="1905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dirty="0">
                  <a:latin typeface="Calibri" panose="020F0502020204030204" pitchFamily="34" charset="0"/>
                  <a:cs typeface="Calibri" panose="020F0502020204030204" pitchFamily="34" charset="0"/>
                </a:rPr>
                <a:t>Fuzzy Rules</a:t>
              </a:r>
              <a:br>
                <a:rPr lang="en-US" altLang="en-US" sz="28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IF A AND B THEN L</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696D50B3-7446-4698-8C8A-34D13589CEC5}"/>
                </a:ext>
              </a:extLst>
            </p:cNvPr>
            <p:cNvSpPr>
              <a:spLocks noChangeArrowheads="1"/>
            </p:cNvSpPr>
            <p:nvPr/>
          </p:nvSpPr>
          <p:spPr bwMode="auto">
            <a:xfrm>
              <a:off x="6552405" y="5429250"/>
              <a:ext cx="3429000" cy="8382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Defuzzification</a:t>
              </a:r>
              <a:endParaRPr lang="en-US" altLang="en-US" sz="2800">
                <a:latin typeface="Calibri" panose="020F0502020204030204" pitchFamily="34" charset="0"/>
                <a:cs typeface="Calibri" panose="020F0502020204030204" pitchFamily="34" charset="0"/>
              </a:endParaRPr>
            </a:p>
          </p:txBody>
        </p:sp>
        <p:sp>
          <p:nvSpPr>
            <p:cNvPr id="8" name="Line 6">
              <a:extLst>
                <a:ext uri="{FF2B5EF4-FFF2-40B4-BE49-F238E27FC236}">
                  <a16:creationId xmlns:a16="http://schemas.microsoft.com/office/drawing/2014/main" id="{C58FA99A-A559-4E49-B5A5-D17F1C541CBD}"/>
                </a:ext>
              </a:extLst>
            </p:cNvPr>
            <p:cNvSpPr>
              <a:spLocks noChangeShapeType="1"/>
            </p:cNvSpPr>
            <p:nvPr/>
          </p:nvSpPr>
          <p:spPr bwMode="auto">
            <a:xfrm>
              <a:off x="8228805" y="62674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sp>
          <p:nvSpPr>
            <p:cNvPr id="10" name="Line 8">
              <a:extLst>
                <a:ext uri="{FF2B5EF4-FFF2-40B4-BE49-F238E27FC236}">
                  <a16:creationId xmlns:a16="http://schemas.microsoft.com/office/drawing/2014/main" id="{507F55D8-F081-4C02-BEA6-5B52207A71F4}"/>
                </a:ext>
              </a:extLst>
            </p:cNvPr>
            <p:cNvSpPr>
              <a:spLocks noChangeShapeType="1"/>
            </p:cNvSpPr>
            <p:nvPr/>
          </p:nvSpPr>
          <p:spPr bwMode="auto">
            <a:xfrm>
              <a:off x="8204992" y="20002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015850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normAutofit/>
          </a:bodyPr>
          <a:lstStyle/>
          <a:p>
            <a:r>
              <a:rPr lang="en-US" dirty="0"/>
              <a:t>“Plant”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3993554"/>
          </a:xfrm>
        </p:spPr>
        <p:txBody>
          <a:bodyPr>
            <a:normAutofit/>
          </a:bodyPr>
          <a:lstStyle/>
          <a:p>
            <a:r>
              <a:rPr lang="en-US" dirty="0"/>
              <a:t>Terminology inherited from the (chemical) process industry</a:t>
            </a:r>
          </a:p>
          <a:p>
            <a:r>
              <a:rPr lang="en-US" dirty="0"/>
              <a:t>Can represent any physical component to be controlled, e.g. electrical, electronic, mechanical, etc.</a:t>
            </a:r>
          </a:p>
          <a:p>
            <a:r>
              <a:rPr lang="en-US" dirty="0"/>
              <a:t>Convenient to model such systems as ordinary differential equations (ODEs)</a:t>
            </a:r>
          </a:p>
          <a:p>
            <a:pPr lvl="1"/>
            <a:r>
              <a:rPr lang="en-US" dirty="0"/>
              <a:t>State variables of ODEs represent physical quantities, e.g. pressure, temperature, Velocity, acceleration, current, voltage, etc.</a:t>
            </a:r>
          </a:p>
          <a:p>
            <a:endParaRPr lang="en-US" dirty="0"/>
          </a:p>
          <a:p>
            <a:pPr marL="0" indent="0">
              <a:buNone/>
            </a:pPr>
            <a:endParaRPr lang="en-US" dirty="0"/>
          </a:p>
        </p:txBody>
      </p:sp>
    </p:spTree>
    <p:extLst>
      <p:ext uri="{BB962C8B-B14F-4D97-AF65-F5344CB8AC3E}">
        <p14:creationId xmlns:p14="http://schemas.microsoft.com/office/powerpoint/2010/main" val="3869150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23C23B-DF43-4F5D-9131-4C809F673171}"/>
              </a:ext>
            </a:extLst>
          </p:cNvPr>
          <p:cNvSpPr>
            <a:spLocks noGrp="1"/>
          </p:cNvSpPr>
          <p:nvPr>
            <p:ph type="title"/>
          </p:nvPr>
        </p:nvSpPr>
        <p:spPr/>
        <p:txBody>
          <a:bodyPr/>
          <a:lstStyle/>
          <a:p>
            <a:r>
              <a:rPr lang="en-US" dirty="0"/>
              <a:t>Fuzzing inputs</a:t>
            </a:r>
          </a:p>
        </p:txBody>
      </p:sp>
      <p:sp>
        <p:nvSpPr>
          <p:cNvPr id="4" name="Slide Number Placeholder 3">
            <a:extLst>
              <a:ext uri="{FF2B5EF4-FFF2-40B4-BE49-F238E27FC236}">
                <a16:creationId xmlns:a16="http://schemas.microsoft.com/office/drawing/2014/main" id="{2A8769B6-AF35-4988-966F-1B9AFD4DA12E}"/>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
        <p:nvSpPr>
          <p:cNvPr id="26" name="AutoShape 4">
            <a:extLst>
              <a:ext uri="{FF2B5EF4-FFF2-40B4-BE49-F238E27FC236}">
                <a16:creationId xmlns:a16="http://schemas.microsoft.com/office/drawing/2014/main" id="{6C1617E4-01BD-4872-83D3-D323E35E6074}"/>
              </a:ext>
            </a:extLst>
          </p:cNvPr>
          <p:cNvSpPr>
            <a:spLocks noChangeArrowheads="1"/>
          </p:cNvSpPr>
          <p:nvPr/>
        </p:nvSpPr>
        <p:spPr bwMode="auto">
          <a:xfrm>
            <a:off x="20454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7" name="AutoShape 5">
            <a:extLst>
              <a:ext uri="{FF2B5EF4-FFF2-40B4-BE49-F238E27FC236}">
                <a16:creationId xmlns:a16="http://schemas.microsoft.com/office/drawing/2014/main" id="{28C06AE4-9398-4E5E-8F69-0EAC03001EB5}"/>
              </a:ext>
            </a:extLst>
          </p:cNvPr>
          <p:cNvSpPr>
            <a:spLocks noChangeArrowheads="1"/>
          </p:cNvSpPr>
          <p:nvPr/>
        </p:nvSpPr>
        <p:spPr bwMode="auto">
          <a:xfrm>
            <a:off x="30360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8" name="AutoShape 6">
            <a:extLst>
              <a:ext uri="{FF2B5EF4-FFF2-40B4-BE49-F238E27FC236}">
                <a16:creationId xmlns:a16="http://schemas.microsoft.com/office/drawing/2014/main" id="{43EFD8F8-44EA-4534-B405-CA1E5193A8D7}"/>
              </a:ext>
            </a:extLst>
          </p:cNvPr>
          <p:cNvSpPr>
            <a:spLocks noChangeArrowheads="1"/>
          </p:cNvSpPr>
          <p:nvPr/>
        </p:nvSpPr>
        <p:spPr bwMode="auto">
          <a:xfrm>
            <a:off x="40266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9" name="Line 7">
            <a:extLst>
              <a:ext uri="{FF2B5EF4-FFF2-40B4-BE49-F238E27FC236}">
                <a16:creationId xmlns:a16="http://schemas.microsoft.com/office/drawing/2014/main" id="{EA8D7B97-C339-4571-BD8D-40D1D4770CDB}"/>
              </a:ext>
            </a:extLst>
          </p:cNvPr>
          <p:cNvSpPr>
            <a:spLocks noChangeShapeType="1"/>
          </p:cNvSpPr>
          <p:nvPr/>
        </p:nvSpPr>
        <p:spPr bwMode="auto">
          <a:xfrm>
            <a:off x="5626894" y="399097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0" name="Line 8">
            <a:extLst>
              <a:ext uri="{FF2B5EF4-FFF2-40B4-BE49-F238E27FC236}">
                <a16:creationId xmlns:a16="http://schemas.microsoft.com/office/drawing/2014/main" id="{54BE4C2F-476D-4BA9-8A75-1BF667CFC1A9}"/>
              </a:ext>
            </a:extLst>
          </p:cNvPr>
          <p:cNvSpPr>
            <a:spLocks noChangeShapeType="1"/>
          </p:cNvSpPr>
          <p:nvPr/>
        </p:nvSpPr>
        <p:spPr bwMode="auto">
          <a:xfrm flipH="1">
            <a:off x="826294" y="3990975"/>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1" name="Line 9">
            <a:extLst>
              <a:ext uri="{FF2B5EF4-FFF2-40B4-BE49-F238E27FC236}">
                <a16:creationId xmlns:a16="http://schemas.microsoft.com/office/drawing/2014/main" id="{C0A893A6-6D3D-4241-BCFD-EC57D3755CEC}"/>
              </a:ext>
            </a:extLst>
          </p:cNvPr>
          <p:cNvSpPr>
            <a:spLocks noChangeShapeType="1"/>
          </p:cNvSpPr>
          <p:nvPr/>
        </p:nvSpPr>
        <p:spPr bwMode="auto">
          <a:xfrm flipV="1">
            <a:off x="53220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2" name="Line 10">
            <a:extLst>
              <a:ext uri="{FF2B5EF4-FFF2-40B4-BE49-F238E27FC236}">
                <a16:creationId xmlns:a16="http://schemas.microsoft.com/office/drawing/2014/main" id="{CD643130-BB2E-4F3A-93FF-5BB838AB0F6F}"/>
              </a:ext>
            </a:extLst>
          </p:cNvPr>
          <p:cNvSpPr>
            <a:spLocks noChangeShapeType="1"/>
          </p:cNvSpPr>
          <p:nvPr/>
        </p:nvSpPr>
        <p:spPr bwMode="auto">
          <a:xfrm>
            <a:off x="60840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3" name="Line 11">
            <a:extLst>
              <a:ext uri="{FF2B5EF4-FFF2-40B4-BE49-F238E27FC236}">
                <a16:creationId xmlns:a16="http://schemas.microsoft.com/office/drawing/2014/main" id="{DB8194EA-338F-4623-807F-A53763BD4961}"/>
              </a:ext>
            </a:extLst>
          </p:cNvPr>
          <p:cNvSpPr>
            <a:spLocks noChangeShapeType="1"/>
          </p:cNvSpPr>
          <p:nvPr/>
        </p:nvSpPr>
        <p:spPr bwMode="auto">
          <a:xfrm flipH="1" flipV="1">
            <a:off x="17406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4" name="Line 12">
            <a:extLst>
              <a:ext uri="{FF2B5EF4-FFF2-40B4-BE49-F238E27FC236}">
                <a16:creationId xmlns:a16="http://schemas.microsoft.com/office/drawing/2014/main" id="{65C17EC1-4FDE-434A-AB28-359F0F8CA741}"/>
              </a:ext>
            </a:extLst>
          </p:cNvPr>
          <p:cNvSpPr>
            <a:spLocks noChangeShapeType="1"/>
          </p:cNvSpPr>
          <p:nvPr/>
        </p:nvSpPr>
        <p:spPr bwMode="auto">
          <a:xfrm flipH="1">
            <a:off x="8262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35" name="Text Box 13">
                <a:extLst>
                  <a:ext uri="{FF2B5EF4-FFF2-40B4-BE49-F238E27FC236}">
                    <a16:creationId xmlns:a16="http://schemas.microsoft.com/office/drawing/2014/main" id="{4A295B9C-75DA-4C80-933C-16AEC9CC3B04}"/>
                  </a:ext>
                </a:extLst>
              </p:cNvPr>
              <p:cNvSpPr txBox="1">
                <a:spLocks noChangeArrowheads="1"/>
              </p:cNvSpPr>
              <p:nvPr/>
            </p:nvSpPr>
            <p:spPr bwMode="auto">
              <a:xfrm>
                <a:off x="37060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14:m>
                  <m:oMath xmlns:m="http://schemas.openxmlformats.org/officeDocument/2006/math">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𝐴</m:t>
                        </m:r>
                      </m:e>
                      <m:sub>
                        <m:r>
                          <a:rPr lang="en-US" altLang="en-US" sz="3200" b="0" i="1" smtClean="0">
                            <a:latin typeface="Cambria Math" panose="02040503050406030204" pitchFamily="18" charset="0"/>
                          </a:rPr>
                          <m:t>3</m:t>
                        </m:r>
                      </m:sub>
                    </m:sSub>
                  </m:oMath>
                </a14:m>
                <a:r>
                  <a:rPr lang="en-US" altLang="en-US" sz="3200" dirty="0"/>
                  <a:t> </a:t>
                </a:r>
              </a:p>
            </p:txBody>
          </p:sp>
        </mc:Choice>
        <mc:Fallback xmlns="">
          <p:sp>
            <p:nvSpPr>
              <p:cNvPr id="35" name="Text Box 13">
                <a:extLst>
                  <a:ext uri="{FF2B5EF4-FFF2-40B4-BE49-F238E27FC236}">
                    <a16:creationId xmlns:a16="http://schemas.microsoft.com/office/drawing/2014/main" id="{4A295B9C-75DA-4C80-933C-16AEC9CC3B04}"/>
                  </a:ext>
                </a:extLst>
              </p:cNvPr>
              <p:cNvSpPr txBox="1">
                <a:spLocks noRot="1" noChangeAspect="1" noMove="1" noResize="1" noEditPoints="1" noAdjustHandles="1" noChangeArrowheads="1" noChangeShapeType="1" noTextEdit="1"/>
              </p:cNvSpPr>
              <p:nvPr/>
            </p:nvSpPr>
            <p:spPr bwMode="auto">
              <a:xfrm>
                <a:off x="3706019" y="1800225"/>
                <a:ext cx="737125" cy="584775"/>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 Box 14">
                <a:extLst>
                  <a:ext uri="{FF2B5EF4-FFF2-40B4-BE49-F238E27FC236}">
                    <a16:creationId xmlns:a16="http://schemas.microsoft.com/office/drawing/2014/main" id="{07601B9D-D08B-4E19-82A0-47C88584F060}"/>
                  </a:ext>
                </a:extLst>
              </p:cNvPr>
              <p:cNvSpPr txBox="1">
                <a:spLocks noChangeArrowheads="1"/>
              </p:cNvSpPr>
              <p:nvPr/>
            </p:nvSpPr>
            <p:spPr bwMode="auto">
              <a:xfrm>
                <a:off x="1131094" y="1800225"/>
                <a:ext cx="72763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1</m:t>
                          </m:r>
                        </m:sub>
                      </m:sSub>
                    </m:oMath>
                  </m:oMathPara>
                </a14:m>
                <a:endParaRPr lang="en-US" altLang="en-US" sz="3600" dirty="0"/>
              </a:p>
            </p:txBody>
          </p:sp>
        </mc:Choice>
        <mc:Fallback xmlns="">
          <p:sp>
            <p:nvSpPr>
              <p:cNvPr id="36" name="Text Box 14">
                <a:extLst>
                  <a:ext uri="{FF2B5EF4-FFF2-40B4-BE49-F238E27FC236}">
                    <a16:creationId xmlns:a16="http://schemas.microsoft.com/office/drawing/2014/main" id="{07601B9D-D08B-4E19-82A0-47C88584F060}"/>
                  </a:ext>
                </a:extLst>
              </p:cNvPr>
              <p:cNvSpPr txBox="1">
                <a:spLocks noRot="1" noChangeAspect="1" noMove="1" noResize="1" noEditPoints="1" noAdjustHandles="1" noChangeArrowheads="1" noChangeShapeType="1" noTextEdit="1"/>
              </p:cNvSpPr>
              <p:nvPr/>
            </p:nvSpPr>
            <p:spPr bwMode="auto">
              <a:xfrm>
                <a:off x="1131094" y="1800225"/>
                <a:ext cx="727635" cy="58477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 Box 15">
                <a:extLst>
                  <a:ext uri="{FF2B5EF4-FFF2-40B4-BE49-F238E27FC236}">
                    <a16:creationId xmlns:a16="http://schemas.microsoft.com/office/drawing/2014/main" id="{AFA377D4-D10F-4289-B855-30AA5BA6AC7F}"/>
                  </a:ext>
                </a:extLst>
              </p:cNvPr>
              <p:cNvSpPr txBox="1">
                <a:spLocks noChangeArrowheads="1"/>
              </p:cNvSpPr>
              <p:nvPr/>
            </p:nvSpPr>
            <p:spPr bwMode="auto">
              <a:xfrm>
                <a:off x="24868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2</m:t>
                          </m:r>
                        </m:sub>
                      </m:sSub>
                    </m:oMath>
                  </m:oMathPara>
                </a14:m>
                <a:endParaRPr lang="en-US" altLang="en-US" sz="3200" dirty="0"/>
              </a:p>
            </p:txBody>
          </p:sp>
        </mc:Choice>
        <mc:Fallback xmlns="">
          <p:sp>
            <p:nvSpPr>
              <p:cNvPr id="37" name="Text Box 15">
                <a:extLst>
                  <a:ext uri="{FF2B5EF4-FFF2-40B4-BE49-F238E27FC236}">
                    <a16:creationId xmlns:a16="http://schemas.microsoft.com/office/drawing/2014/main" id="{AFA377D4-D10F-4289-B855-30AA5BA6AC7F}"/>
                  </a:ext>
                </a:extLst>
              </p:cNvPr>
              <p:cNvSpPr txBox="1">
                <a:spLocks noRot="1" noChangeAspect="1" noMove="1" noResize="1" noEditPoints="1" noAdjustHandles="1" noChangeArrowheads="1" noChangeShapeType="1" noTextEdit="1"/>
              </p:cNvSpPr>
              <p:nvPr/>
            </p:nvSpPr>
            <p:spPr bwMode="auto">
              <a:xfrm>
                <a:off x="2486819" y="1800225"/>
                <a:ext cx="737125" cy="584775"/>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 Box 16">
                <a:extLst>
                  <a:ext uri="{FF2B5EF4-FFF2-40B4-BE49-F238E27FC236}">
                    <a16:creationId xmlns:a16="http://schemas.microsoft.com/office/drawing/2014/main" id="{FB717C5B-9E4A-468A-B48D-CC829FBC5603}"/>
                  </a:ext>
                </a:extLst>
              </p:cNvPr>
              <p:cNvSpPr txBox="1">
                <a:spLocks noChangeArrowheads="1"/>
              </p:cNvSpPr>
              <p:nvPr/>
            </p:nvSpPr>
            <p:spPr bwMode="auto">
              <a:xfrm>
                <a:off x="45442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4</m:t>
                          </m:r>
                        </m:sub>
                      </m:sSub>
                    </m:oMath>
                  </m:oMathPara>
                </a14:m>
                <a:endParaRPr lang="en-US" altLang="en-US" sz="3600" dirty="0"/>
              </a:p>
            </p:txBody>
          </p:sp>
        </mc:Choice>
        <mc:Fallback xmlns="">
          <p:sp>
            <p:nvSpPr>
              <p:cNvPr id="38" name="Text Box 16">
                <a:extLst>
                  <a:ext uri="{FF2B5EF4-FFF2-40B4-BE49-F238E27FC236}">
                    <a16:creationId xmlns:a16="http://schemas.microsoft.com/office/drawing/2014/main" id="{FB717C5B-9E4A-468A-B48D-CC829FBC5603}"/>
                  </a:ext>
                </a:extLst>
              </p:cNvPr>
              <p:cNvSpPr txBox="1">
                <a:spLocks noRot="1" noChangeAspect="1" noMove="1" noResize="1" noEditPoints="1" noAdjustHandles="1" noChangeArrowheads="1" noChangeShapeType="1" noTextEdit="1"/>
              </p:cNvSpPr>
              <p:nvPr/>
            </p:nvSpPr>
            <p:spPr bwMode="auto">
              <a:xfrm>
                <a:off x="4544219" y="1800225"/>
                <a:ext cx="737125" cy="584775"/>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 Box 17">
                <a:extLst>
                  <a:ext uri="{FF2B5EF4-FFF2-40B4-BE49-F238E27FC236}">
                    <a16:creationId xmlns:a16="http://schemas.microsoft.com/office/drawing/2014/main" id="{EB191A20-786C-44DE-B497-F2AAE2136CF1}"/>
                  </a:ext>
                </a:extLst>
              </p:cNvPr>
              <p:cNvSpPr txBox="1">
                <a:spLocks noChangeArrowheads="1"/>
              </p:cNvSpPr>
              <p:nvPr/>
            </p:nvSpPr>
            <p:spPr bwMode="auto">
              <a:xfrm>
                <a:off x="607456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5</m:t>
                          </m:r>
                        </m:sub>
                      </m:sSub>
                    </m:oMath>
                  </m:oMathPara>
                </a14:m>
                <a:endParaRPr lang="en-US" altLang="en-US" sz="3200" dirty="0"/>
              </a:p>
            </p:txBody>
          </p:sp>
        </mc:Choice>
        <mc:Fallback xmlns="">
          <p:sp>
            <p:nvSpPr>
              <p:cNvPr id="39" name="Text Box 17">
                <a:extLst>
                  <a:ext uri="{FF2B5EF4-FFF2-40B4-BE49-F238E27FC236}">
                    <a16:creationId xmlns:a16="http://schemas.microsoft.com/office/drawing/2014/main" id="{EB191A20-786C-44DE-B497-F2AAE2136CF1}"/>
                  </a:ext>
                </a:extLst>
              </p:cNvPr>
              <p:cNvSpPr txBox="1">
                <a:spLocks noRot="1" noChangeAspect="1" noMove="1" noResize="1" noEditPoints="1" noAdjustHandles="1" noChangeArrowheads="1" noChangeShapeType="1" noTextEdit="1"/>
              </p:cNvSpPr>
              <p:nvPr/>
            </p:nvSpPr>
            <p:spPr bwMode="auto">
              <a:xfrm>
                <a:off x="6074569" y="1800225"/>
                <a:ext cx="737125" cy="584775"/>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 name="Line 18">
            <a:extLst>
              <a:ext uri="{FF2B5EF4-FFF2-40B4-BE49-F238E27FC236}">
                <a16:creationId xmlns:a16="http://schemas.microsoft.com/office/drawing/2014/main" id="{7D2CC36D-B456-44A8-B578-1971334D9347}"/>
              </a:ext>
            </a:extLst>
          </p:cNvPr>
          <p:cNvSpPr>
            <a:spLocks noChangeShapeType="1"/>
          </p:cNvSpPr>
          <p:nvPr/>
        </p:nvSpPr>
        <p:spPr bwMode="auto">
          <a:xfrm flipV="1">
            <a:off x="4560094" y="3000375"/>
            <a:ext cx="0" cy="9906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41" name="Text Box 19">
                <a:extLst>
                  <a:ext uri="{FF2B5EF4-FFF2-40B4-BE49-F238E27FC236}">
                    <a16:creationId xmlns:a16="http://schemas.microsoft.com/office/drawing/2014/main" id="{5FE5E34C-A86D-48CA-BCD7-4A6848DE29D4}"/>
                  </a:ext>
                </a:extLst>
              </p:cNvPr>
              <p:cNvSpPr txBox="1">
                <a:spLocks noChangeArrowheads="1"/>
              </p:cNvSpPr>
              <p:nvPr/>
            </p:nvSpPr>
            <p:spPr bwMode="auto">
              <a:xfrm>
                <a:off x="4315619" y="4081463"/>
                <a:ext cx="392800"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r>
                        <a:rPr lang="en-US" altLang="en-US" sz="2000" b="0" i="1" smtClean="0">
                          <a:latin typeface="Cambria Math" panose="02040503050406030204" pitchFamily="18" charset="0"/>
                        </a:rPr>
                        <m:t>𝑥</m:t>
                      </m:r>
                    </m:oMath>
                  </m:oMathPara>
                </a14:m>
                <a:endParaRPr lang="en-US" altLang="en-US" sz="2000" dirty="0"/>
              </a:p>
            </p:txBody>
          </p:sp>
        </mc:Choice>
        <mc:Fallback xmlns="">
          <p:sp>
            <p:nvSpPr>
              <p:cNvPr id="41" name="Text Box 19">
                <a:extLst>
                  <a:ext uri="{FF2B5EF4-FFF2-40B4-BE49-F238E27FC236}">
                    <a16:creationId xmlns:a16="http://schemas.microsoft.com/office/drawing/2014/main" id="{5FE5E34C-A86D-48CA-BCD7-4A6848DE29D4}"/>
                  </a:ext>
                </a:extLst>
              </p:cNvPr>
              <p:cNvSpPr txBox="1">
                <a:spLocks noRot="1" noChangeAspect="1" noMove="1" noResize="1" noEditPoints="1" noAdjustHandles="1" noChangeArrowheads="1" noChangeShapeType="1" noTextEdit="1"/>
              </p:cNvSpPr>
              <p:nvPr/>
            </p:nvSpPr>
            <p:spPr bwMode="auto">
              <a:xfrm>
                <a:off x="4315619" y="4081463"/>
                <a:ext cx="392800" cy="400110"/>
              </a:xfrm>
              <a:prstGeom prst="rect">
                <a:avLst/>
              </a:prstGeom>
              <a:blipFill>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2" name="Line 20">
            <a:extLst>
              <a:ext uri="{FF2B5EF4-FFF2-40B4-BE49-F238E27FC236}">
                <a16:creationId xmlns:a16="http://schemas.microsoft.com/office/drawing/2014/main" id="{5C9AAB3A-F305-4B4F-ADA5-E6ACA33FCEDB}"/>
              </a:ext>
            </a:extLst>
          </p:cNvPr>
          <p:cNvSpPr>
            <a:spLocks noChangeShapeType="1"/>
          </p:cNvSpPr>
          <p:nvPr/>
        </p:nvSpPr>
        <p:spPr bwMode="auto">
          <a:xfrm>
            <a:off x="4560094" y="36861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3" name="Line 21">
            <a:extLst>
              <a:ext uri="{FF2B5EF4-FFF2-40B4-BE49-F238E27FC236}">
                <a16:creationId xmlns:a16="http://schemas.microsoft.com/office/drawing/2014/main" id="{80E29D4B-B1D6-46A7-B764-2C10CCD1AD29}"/>
              </a:ext>
            </a:extLst>
          </p:cNvPr>
          <p:cNvSpPr>
            <a:spLocks noChangeShapeType="1"/>
          </p:cNvSpPr>
          <p:nvPr/>
        </p:nvSpPr>
        <p:spPr bwMode="auto">
          <a:xfrm>
            <a:off x="4560094" y="30003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4" name="Text Box 22">
            <a:extLst>
              <a:ext uri="{FF2B5EF4-FFF2-40B4-BE49-F238E27FC236}">
                <a16:creationId xmlns:a16="http://schemas.microsoft.com/office/drawing/2014/main" id="{E9926B95-71ED-4EC6-81A6-B5273B177AC7}"/>
              </a:ext>
            </a:extLst>
          </p:cNvPr>
          <p:cNvSpPr txBox="1">
            <a:spLocks noChangeArrowheads="1"/>
          </p:cNvSpPr>
          <p:nvPr/>
        </p:nvSpPr>
        <p:spPr bwMode="auto">
          <a:xfrm>
            <a:off x="4696619" y="34956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0.1</a:t>
            </a:r>
          </a:p>
        </p:txBody>
      </p:sp>
      <p:sp>
        <p:nvSpPr>
          <p:cNvPr id="45" name="Text Box 23">
            <a:extLst>
              <a:ext uri="{FF2B5EF4-FFF2-40B4-BE49-F238E27FC236}">
                <a16:creationId xmlns:a16="http://schemas.microsoft.com/office/drawing/2014/main" id="{F1503411-FE40-485A-87C2-8E32BEB3EE5F}"/>
              </a:ext>
            </a:extLst>
          </p:cNvPr>
          <p:cNvSpPr txBox="1">
            <a:spLocks noChangeArrowheads="1"/>
          </p:cNvSpPr>
          <p:nvPr/>
        </p:nvSpPr>
        <p:spPr bwMode="auto">
          <a:xfrm>
            <a:off x="4696619" y="28098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0.8</a:t>
            </a:r>
          </a:p>
        </p:txBody>
      </p:sp>
      <p:sp>
        <p:nvSpPr>
          <p:cNvPr id="46" name="Text Box 24">
            <a:extLst>
              <a:ext uri="{FF2B5EF4-FFF2-40B4-BE49-F238E27FC236}">
                <a16:creationId xmlns:a16="http://schemas.microsoft.com/office/drawing/2014/main" id="{E03CC0C4-546A-4155-A595-26FFF1EC1054}"/>
              </a:ext>
            </a:extLst>
          </p:cNvPr>
          <p:cNvSpPr txBox="1">
            <a:spLocks noChangeArrowheads="1"/>
          </p:cNvSpPr>
          <p:nvPr/>
        </p:nvSpPr>
        <p:spPr bwMode="auto">
          <a:xfrm>
            <a:off x="2426494" y="4600575"/>
            <a:ext cx="2848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2400" dirty="0"/>
              <a:t>W = [0, 0, 0.1, 0.8, 0]</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ADB7DF1-FDE7-4367-99CB-6A7AD2162FF7}"/>
                  </a:ext>
                </a:extLst>
              </p:cNvPr>
              <p:cNvSpPr txBox="1"/>
              <p:nvPr/>
            </p:nvSpPr>
            <p:spPr>
              <a:xfrm>
                <a:off x="7272338" y="1800224"/>
                <a:ext cx="482079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Membership functions for sets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𝑖</m:t>
                        </m:r>
                      </m:sub>
                    </m:sSub>
                  </m:oMath>
                </a14:m>
                <a:endParaRPr lang="en-US" sz="2800" dirty="0"/>
              </a:p>
              <a:p>
                <a:pPr marL="457200" indent="-457200">
                  <a:buFont typeface="Arial" panose="020B0604020202020204" pitchFamily="34" charset="0"/>
                  <a:buChar char="•"/>
                </a:pPr>
                <a:r>
                  <a:rPr lang="en-US" sz="2800" dirty="0"/>
                  <a:t>Maps input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 </m:t>
                    </m:r>
                  </m:oMath>
                </a14:m>
                <a:r>
                  <a:rPr lang="en-US" sz="2800" dirty="0"/>
                  <a:t>to </a:t>
                </a:r>
                <a14:m>
                  <m:oMath xmlns:m="http://schemas.openxmlformats.org/officeDocument/2006/math">
                    <m:r>
                      <a:rPr lang="en-US" sz="2800" b="0" i="1" smtClean="0">
                        <a:latin typeface="Cambria Math" panose="02040503050406030204" pitchFamily="18" charset="0"/>
                      </a:rPr>
                      <m:t>[0,0,0.1,0.8,0]</m:t>
                    </m:r>
                  </m:oMath>
                </a14:m>
                <a:r>
                  <a:rPr lang="en-US" sz="2800" dirty="0"/>
                  <a:t> </a:t>
                </a:r>
              </a:p>
              <a:p>
                <a:endParaRPr lang="en-US" sz="2800" dirty="0"/>
              </a:p>
            </p:txBody>
          </p:sp>
        </mc:Choice>
        <mc:Fallback xmlns="">
          <p:sp>
            <p:nvSpPr>
              <p:cNvPr id="47" name="TextBox 46">
                <a:extLst>
                  <a:ext uri="{FF2B5EF4-FFF2-40B4-BE49-F238E27FC236}">
                    <a16:creationId xmlns:a16="http://schemas.microsoft.com/office/drawing/2014/main" id="{6ADB7DF1-FDE7-4367-99CB-6A7AD2162FF7}"/>
                  </a:ext>
                </a:extLst>
              </p:cNvPr>
              <p:cNvSpPr txBox="1">
                <a:spLocks noRot="1" noChangeAspect="1" noMove="1" noResize="1" noEditPoints="1" noAdjustHandles="1" noChangeArrowheads="1" noChangeShapeType="1" noTextEdit="1"/>
              </p:cNvSpPr>
              <p:nvPr/>
            </p:nvSpPr>
            <p:spPr>
              <a:xfrm>
                <a:off x="7272338" y="1800224"/>
                <a:ext cx="4820791" cy="2246769"/>
              </a:xfrm>
              <a:prstGeom prst="rect">
                <a:avLst/>
              </a:prstGeom>
              <a:blipFill>
                <a:blip r:embed="rId8"/>
                <a:stretch>
                  <a:fillRect l="-2276" t="-2439"/>
                </a:stretch>
              </a:blipFill>
            </p:spPr>
            <p:txBody>
              <a:bodyPr/>
              <a:lstStyle/>
              <a:p>
                <a:r>
                  <a:rPr lang="en-US">
                    <a:noFill/>
                  </a:rPr>
                  <a:t> </a:t>
                </a:r>
              </a:p>
            </p:txBody>
          </p:sp>
        </mc:Fallback>
      </mc:AlternateContent>
    </p:spTree>
    <p:extLst>
      <p:ext uri="{BB962C8B-B14F-4D97-AF65-F5344CB8AC3E}">
        <p14:creationId xmlns:p14="http://schemas.microsoft.com/office/powerpoint/2010/main" val="1226183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3424EE-C57E-45A3-BD3F-9E8DDA46DD4E}"/>
                  </a:ext>
                </a:extLst>
              </p:cNvPr>
              <p:cNvSpPr>
                <a:spLocks noGrp="1"/>
              </p:cNvSpPr>
              <p:nvPr>
                <p:ph idx="1"/>
              </p:nvPr>
            </p:nvSpPr>
            <p:spPr>
              <a:xfrm>
                <a:off x="166682" y="1332703"/>
                <a:ext cx="5398300" cy="4351338"/>
              </a:xfrm>
            </p:spPr>
            <p:txBody>
              <a:bodyPr>
                <a:normAutofit fontScale="92500" lnSpcReduction="10000"/>
              </a:bodyPr>
              <a:lstStyle/>
              <a:p>
                <a:r>
                  <a:rPr lang="en-US" dirty="0"/>
                  <a:t>Fuzzy rules: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endParaRPr lang="en-US" b="0"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a:t>
                </a:r>
                <a14:m>
                  <m:oMath xmlns:m="http://schemas.openxmlformats.org/officeDocument/2006/math">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3</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4</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endParaRPr lang="en-US" dirty="0"/>
              </a:p>
              <a:p>
                <a:r>
                  <a:rPr lang="en-US" dirty="0"/>
                  <a:t>Capture the effect of the fuzzy membership on the output</a:t>
                </a:r>
              </a:p>
              <a:p>
                <a:r>
                  <a:rPr lang="en-US" dirty="0"/>
                  <a:t>Get fuzzy output by adding all cases or taking the maximum</a:t>
                </a:r>
              </a:p>
              <a:p>
                <a:r>
                  <a:rPr lang="en-US" dirty="0"/>
                  <a:t>Final step is to convert fuzzy output to an actual control value</a:t>
                </a:r>
              </a:p>
              <a:p>
                <a:r>
                  <a:rPr lang="en-US" dirty="0"/>
                  <a:t>Several methods, most popular: use centroid</a:t>
                </a:r>
              </a:p>
            </p:txBody>
          </p:sp>
        </mc:Choice>
        <mc:Fallback xmlns="">
          <p:sp>
            <p:nvSpPr>
              <p:cNvPr id="2" name="Content Placeholder 1">
                <a:extLst>
                  <a:ext uri="{FF2B5EF4-FFF2-40B4-BE49-F238E27FC236}">
                    <a16:creationId xmlns:a16="http://schemas.microsoft.com/office/drawing/2014/main" id="{B13424EE-C57E-45A3-BD3F-9E8DDA46DD4E}"/>
                  </a:ext>
                </a:extLst>
              </p:cNvPr>
              <p:cNvSpPr>
                <a:spLocks noGrp="1" noRot="1" noChangeAspect="1" noMove="1" noResize="1" noEditPoints="1" noAdjustHandles="1" noChangeArrowheads="1" noChangeShapeType="1" noTextEdit="1"/>
              </p:cNvSpPr>
              <p:nvPr>
                <p:ph idx="1"/>
              </p:nvPr>
            </p:nvSpPr>
            <p:spPr>
              <a:xfrm>
                <a:off x="166682" y="1332703"/>
                <a:ext cx="5398300" cy="4351338"/>
              </a:xfrm>
              <a:blipFill>
                <a:blip r:embed="rId2"/>
                <a:stretch>
                  <a:fillRect l="-1129" t="-2945" r="-3273" b="-70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BBFAA8B-FBDB-4350-987B-02E9FDF3D97B}"/>
              </a:ext>
            </a:extLst>
          </p:cNvPr>
          <p:cNvSpPr>
            <a:spLocks noGrp="1"/>
          </p:cNvSpPr>
          <p:nvPr>
            <p:ph type="title"/>
          </p:nvPr>
        </p:nvSpPr>
        <p:spPr/>
        <p:txBody>
          <a:bodyPr/>
          <a:lstStyle/>
          <a:p>
            <a:r>
              <a:rPr lang="en-US" dirty="0"/>
              <a:t>Fuzzy inference</a:t>
            </a:r>
          </a:p>
        </p:txBody>
      </p:sp>
      <p:sp>
        <p:nvSpPr>
          <p:cNvPr id="4" name="Slide Number Placeholder 3">
            <a:extLst>
              <a:ext uri="{FF2B5EF4-FFF2-40B4-BE49-F238E27FC236}">
                <a16:creationId xmlns:a16="http://schemas.microsoft.com/office/drawing/2014/main" id="{9F65D30A-73E8-45A4-8185-E523DD1F93F7}"/>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
        <p:nvSpPr>
          <p:cNvPr id="7" name="Isosceles Triangle 6">
            <a:extLst>
              <a:ext uri="{FF2B5EF4-FFF2-40B4-BE49-F238E27FC236}">
                <a16:creationId xmlns:a16="http://schemas.microsoft.com/office/drawing/2014/main" id="{F8D35252-0836-4522-989B-CA6750DE7D19}"/>
              </a:ext>
            </a:extLst>
          </p:cNvPr>
          <p:cNvSpPr/>
          <p:nvPr/>
        </p:nvSpPr>
        <p:spPr>
          <a:xfrm>
            <a:off x="5895975"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2C8C859-4650-4984-9EED-D6C566554219}"/>
              </a:ext>
            </a:extLst>
          </p:cNvPr>
          <p:cNvSpPr/>
          <p:nvPr/>
        </p:nvSpPr>
        <p:spPr>
          <a:xfrm>
            <a:off x="7660481"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ADD6A7F-A350-4AD2-AEB1-03F2D045052A}"/>
              </a:ext>
            </a:extLst>
          </p:cNvPr>
          <p:cNvCxnSpPr/>
          <p:nvPr/>
        </p:nvCxnSpPr>
        <p:spPr>
          <a:xfrm flipV="1">
            <a:off x="7165181" y="2450306"/>
            <a:ext cx="0" cy="5857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0DACB3-9560-4E3C-95E6-5A49FE53A5F7}"/>
              </a:ext>
            </a:extLst>
          </p:cNvPr>
          <p:cNvCxnSpPr>
            <a:cxnSpLocks/>
          </p:cNvCxnSpPr>
          <p:nvPr/>
        </p:nvCxnSpPr>
        <p:spPr>
          <a:xfrm flipV="1">
            <a:off x="8691879"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6FAD8F5B-B970-496D-AA37-F374A0C46748}"/>
              </a:ext>
            </a:extLst>
          </p:cNvPr>
          <p:cNvSpPr/>
          <p:nvPr/>
        </p:nvSpPr>
        <p:spPr>
          <a:xfrm>
            <a:off x="10301286"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486AFA3-59FE-46A2-9BE5-799E0225F28F}"/>
                  </a:ext>
                </a:extLst>
              </p:cNvPr>
              <p:cNvSpPr/>
              <p:nvPr/>
            </p:nvSpPr>
            <p:spPr>
              <a:xfrm>
                <a:off x="6872890" y="298001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15" name="Rectangle 14">
                <a:extLst>
                  <a:ext uri="{FF2B5EF4-FFF2-40B4-BE49-F238E27FC236}">
                    <a16:creationId xmlns:a16="http://schemas.microsoft.com/office/drawing/2014/main" id="{9486AFA3-59FE-46A2-9BE5-799E0225F28F}"/>
                  </a:ext>
                </a:extLst>
              </p:cNvPr>
              <p:cNvSpPr>
                <a:spLocks noRot="1" noChangeAspect="1" noMove="1" noResize="1" noEditPoints="1" noAdjustHandles="1" noChangeArrowheads="1" noChangeShapeType="1" noTextEdit="1"/>
              </p:cNvSpPr>
              <p:nvPr/>
            </p:nvSpPr>
            <p:spPr>
              <a:xfrm>
                <a:off x="6872890" y="2980016"/>
                <a:ext cx="46076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65EE674-92FB-4C2A-9446-F9DE8E355639}"/>
                  </a:ext>
                </a:extLst>
              </p:cNvPr>
              <p:cNvSpPr/>
              <p:nvPr/>
            </p:nvSpPr>
            <p:spPr>
              <a:xfrm>
                <a:off x="8339138" y="3016531"/>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16" name="Rectangle 15">
                <a:extLst>
                  <a:ext uri="{FF2B5EF4-FFF2-40B4-BE49-F238E27FC236}">
                    <a16:creationId xmlns:a16="http://schemas.microsoft.com/office/drawing/2014/main" id="{C65EE674-92FB-4C2A-9446-F9DE8E355639}"/>
                  </a:ext>
                </a:extLst>
              </p:cNvPr>
              <p:cNvSpPr>
                <a:spLocks noRot="1" noChangeAspect="1" noMove="1" noResize="1" noEditPoints="1" noAdjustHandles="1" noChangeArrowheads="1" noChangeShapeType="1" noTextEdit="1"/>
              </p:cNvSpPr>
              <p:nvPr/>
            </p:nvSpPr>
            <p:spPr>
              <a:xfrm>
                <a:off x="8339138" y="3016531"/>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DB55B37-1370-4F3D-AF33-A92903C18A05}"/>
                  </a:ext>
                </a:extLst>
              </p:cNvPr>
              <p:cNvSpPr/>
              <p:nvPr/>
            </p:nvSpPr>
            <p:spPr>
              <a:xfrm>
                <a:off x="10480326" y="3067798"/>
                <a:ext cx="1384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max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7" name="Rectangle 16">
                <a:extLst>
                  <a:ext uri="{FF2B5EF4-FFF2-40B4-BE49-F238E27FC236}">
                    <a16:creationId xmlns:a16="http://schemas.microsoft.com/office/drawing/2014/main" id="{2DB55B37-1370-4F3D-AF33-A92903C18A05}"/>
                  </a:ext>
                </a:extLst>
              </p:cNvPr>
              <p:cNvSpPr>
                <a:spLocks noRot="1" noChangeAspect="1" noMove="1" noResize="1" noEditPoints="1" noAdjustHandles="1" noChangeArrowheads="1" noChangeShapeType="1" noTextEdit="1"/>
              </p:cNvSpPr>
              <p:nvPr/>
            </p:nvSpPr>
            <p:spPr>
              <a:xfrm>
                <a:off x="10480326" y="3067798"/>
                <a:ext cx="1384995"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F7382AC2-D13C-4D4B-B004-07BF5CE81424}"/>
                  </a:ext>
                </a:extLst>
              </p:cNvPr>
              <p:cNvSpPr/>
              <p:nvPr/>
            </p:nvSpPr>
            <p:spPr>
              <a:xfrm>
                <a:off x="11388989" y="1332703"/>
                <a:ext cx="4630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oMath>
                  </m:oMathPara>
                </a14:m>
                <a:endParaRPr lang="en-US" dirty="0"/>
              </a:p>
            </p:txBody>
          </p:sp>
        </mc:Choice>
        <mc:Fallback xmlns="">
          <p:sp>
            <p:nvSpPr>
              <p:cNvPr id="18" name="Rectangle 17">
                <a:extLst>
                  <a:ext uri="{FF2B5EF4-FFF2-40B4-BE49-F238E27FC236}">
                    <a16:creationId xmlns:a16="http://schemas.microsoft.com/office/drawing/2014/main" id="{F7382AC2-D13C-4D4B-B004-07BF5CE81424}"/>
                  </a:ext>
                </a:extLst>
              </p:cNvPr>
              <p:cNvSpPr>
                <a:spLocks noRot="1" noChangeAspect="1" noMove="1" noResize="1" noEditPoints="1" noAdjustHandles="1" noChangeArrowheads="1" noChangeShapeType="1" noTextEdit="1"/>
              </p:cNvSpPr>
              <p:nvPr/>
            </p:nvSpPr>
            <p:spPr>
              <a:xfrm>
                <a:off x="11388989" y="1332703"/>
                <a:ext cx="463012" cy="369332"/>
              </a:xfrm>
              <a:prstGeom prst="rect">
                <a:avLst/>
              </a:prstGeom>
              <a:blipFill>
                <a:blip r:embed="rId6"/>
                <a:stretch>
                  <a:fillRect/>
                </a:stretch>
              </a:blipFill>
            </p:spPr>
            <p:txBody>
              <a:bodyPr/>
              <a:lstStyle/>
              <a:p>
                <a:r>
                  <a:rPr lang="en-US">
                    <a:noFill/>
                  </a:rPr>
                  <a:t> </a:t>
                </a:r>
              </a:p>
            </p:txBody>
          </p:sp>
        </mc:Fallback>
      </mc:AlternateContent>
      <p:sp>
        <p:nvSpPr>
          <p:cNvPr id="19" name="Isosceles Triangle 18">
            <a:extLst>
              <a:ext uri="{FF2B5EF4-FFF2-40B4-BE49-F238E27FC236}">
                <a16:creationId xmlns:a16="http://schemas.microsoft.com/office/drawing/2014/main" id="{71E32171-02E2-482D-86CA-9A335DD4AA08}"/>
              </a:ext>
            </a:extLst>
          </p:cNvPr>
          <p:cNvSpPr/>
          <p:nvPr/>
        </p:nvSpPr>
        <p:spPr>
          <a:xfrm>
            <a:off x="5841207"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E6D2C2-F099-48D9-BFA1-19D46AED1FD2}"/>
              </a:ext>
            </a:extLst>
          </p:cNvPr>
          <p:cNvSpPr/>
          <p:nvPr/>
        </p:nvSpPr>
        <p:spPr>
          <a:xfrm>
            <a:off x="7605713"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40A3B99-3901-4B9D-AD55-9B95BF359755}"/>
              </a:ext>
            </a:extLst>
          </p:cNvPr>
          <p:cNvCxnSpPr>
            <a:cxnSpLocks/>
          </p:cNvCxnSpPr>
          <p:nvPr/>
        </p:nvCxnSpPr>
        <p:spPr>
          <a:xfrm flipV="1">
            <a:off x="6510338" y="3863698"/>
            <a:ext cx="0" cy="13340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63524D-CE6A-4D6E-B406-0752A3AB9BC9}"/>
              </a:ext>
            </a:extLst>
          </p:cNvPr>
          <p:cNvCxnSpPr>
            <a:cxnSpLocks/>
          </p:cNvCxnSpPr>
          <p:nvPr/>
        </p:nvCxnSpPr>
        <p:spPr>
          <a:xfrm flipV="1">
            <a:off x="7931825" y="4550569"/>
            <a:ext cx="0" cy="64718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0EA46474-23F8-4264-ABEE-8CCA1C1E6F6E}"/>
              </a:ext>
            </a:extLst>
          </p:cNvPr>
          <p:cNvSpPr/>
          <p:nvPr/>
        </p:nvSpPr>
        <p:spPr>
          <a:xfrm>
            <a:off x="10246518" y="3587235"/>
            <a:ext cx="1571625" cy="1610522"/>
          </a:xfrm>
          <a:prstGeom prst="triangle">
            <a:avLst>
              <a:gd name="adj" fmla="val 100000"/>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82539C7-88F8-4946-848C-1592934DF195}"/>
                  </a:ext>
                </a:extLst>
              </p:cNvPr>
              <p:cNvSpPr/>
              <p:nvPr/>
            </p:nvSpPr>
            <p:spPr>
              <a:xfrm>
                <a:off x="6306149" y="519775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25" name="Rectangle 24">
                <a:extLst>
                  <a:ext uri="{FF2B5EF4-FFF2-40B4-BE49-F238E27FC236}">
                    <a16:creationId xmlns:a16="http://schemas.microsoft.com/office/drawing/2014/main" id="{282539C7-88F8-4946-848C-1592934DF195}"/>
                  </a:ext>
                </a:extLst>
              </p:cNvPr>
              <p:cNvSpPr>
                <a:spLocks noRot="1" noChangeAspect="1" noMove="1" noResize="1" noEditPoints="1" noAdjustHandles="1" noChangeArrowheads="1" noChangeShapeType="1" noTextEdit="1"/>
              </p:cNvSpPr>
              <p:nvPr/>
            </p:nvSpPr>
            <p:spPr>
              <a:xfrm>
                <a:off x="6306149" y="5197756"/>
                <a:ext cx="46076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462C4B7-3738-479D-A40D-6D0CD3B37335}"/>
                  </a:ext>
                </a:extLst>
              </p:cNvPr>
              <p:cNvSpPr/>
              <p:nvPr/>
            </p:nvSpPr>
            <p:spPr>
              <a:xfrm>
                <a:off x="7747138" y="5197756"/>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6" name="Rectangle 25">
                <a:extLst>
                  <a:ext uri="{FF2B5EF4-FFF2-40B4-BE49-F238E27FC236}">
                    <a16:creationId xmlns:a16="http://schemas.microsoft.com/office/drawing/2014/main" id="{1462C4B7-3738-479D-A40D-6D0CD3B37335}"/>
                  </a:ext>
                </a:extLst>
              </p:cNvPr>
              <p:cNvSpPr>
                <a:spLocks noRot="1" noChangeAspect="1" noMove="1" noResize="1" noEditPoints="1" noAdjustHandles="1" noChangeArrowheads="1" noChangeShapeType="1" noTextEdit="1"/>
              </p:cNvSpPr>
              <p:nvPr/>
            </p:nvSpPr>
            <p:spPr>
              <a:xfrm>
                <a:off x="7747138" y="5197756"/>
                <a:ext cx="46609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9F969B7-7817-4D55-9231-94D02F1DC904}"/>
                  </a:ext>
                </a:extLst>
              </p:cNvPr>
              <p:cNvSpPr/>
              <p:nvPr/>
            </p:nvSpPr>
            <p:spPr>
              <a:xfrm>
                <a:off x="10425558" y="5229461"/>
                <a:ext cx="13529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27" name="Rectangle 26">
                <a:extLst>
                  <a:ext uri="{FF2B5EF4-FFF2-40B4-BE49-F238E27FC236}">
                    <a16:creationId xmlns:a16="http://schemas.microsoft.com/office/drawing/2014/main" id="{09F969B7-7817-4D55-9231-94D02F1DC904}"/>
                  </a:ext>
                </a:extLst>
              </p:cNvPr>
              <p:cNvSpPr>
                <a:spLocks noRot="1" noChangeAspect="1" noMove="1" noResize="1" noEditPoints="1" noAdjustHandles="1" noChangeArrowheads="1" noChangeShapeType="1" noTextEdit="1"/>
              </p:cNvSpPr>
              <p:nvPr/>
            </p:nvSpPr>
            <p:spPr>
              <a:xfrm>
                <a:off x="10425558" y="5229461"/>
                <a:ext cx="1352934"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A6EE00E0-1C8F-4104-A065-DA2F26F53E30}"/>
                  </a:ext>
                </a:extLst>
              </p:cNvPr>
              <p:cNvSpPr/>
              <p:nvPr/>
            </p:nvSpPr>
            <p:spPr>
              <a:xfrm>
                <a:off x="11087098" y="3486151"/>
                <a:ext cx="468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oMath>
                  </m:oMathPara>
                </a14:m>
                <a:endParaRPr lang="en-US" dirty="0"/>
              </a:p>
            </p:txBody>
          </p:sp>
        </mc:Choice>
        <mc:Fallback xmlns="">
          <p:sp>
            <p:nvSpPr>
              <p:cNvPr id="28" name="Rectangle 27">
                <a:extLst>
                  <a:ext uri="{FF2B5EF4-FFF2-40B4-BE49-F238E27FC236}">
                    <a16:creationId xmlns:a16="http://schemas.microsoft.com/office/drawing/2014/main" id="{A6EE00E0-1C8F-4104-A065-DA2F26F53E30}"/>
                  </a:ext>
                </a:extLst>
              </p:cNvPr>
              <p:cNvSpPr>
                <a:spLocks noRot="1" noChangeAspect="1" noMove="1" noResize="1" noEditPoints="1" noAdjustHandles="1" noChangeArrowheads="1" noChangeShapeType="1" noTextEdit="1"/>
              </p:cNvSpPr>
              <p:nvPr/>
            </p:nvSpPr>
            <p:spPr>
              <a:xfrm>
                <a:off x="11087098" y="3486151"/>
                <a:ext cx="468333" cy="369332"/>
              </a:xfrm>
              <a:prstGeom prst="rect">
                <a:avLst/>
              </a:prstGeom>
              <a:blipFill>
                <a:blip r:embed="rId10"/>
                <a:stretch>
                  <a:fillRect/>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26DF9880-BC0D-4AE6-BFBB-371C157210E5}"/>
              </a:ext>
            </a:extLst>
          </p:cNvPr>
          <p:cNvCxnSpPr>
            <a:cxnSpLocks/>
          </p:cNvCxnSpPr>
          <p:nvPr/>
        </p:nvCxnSpPr>
        <p:spPr>
          <a:xfrm flipV="1">
            <a:off x="11109485"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638B04-D870-429D-AC50-E89536E3899D}"/>
              </a:ext>
            </a:extLst>
          </p:cNvPr>
          <p:cNvCxnSpPr>
            <a:endCxn id="13" idx="2"/>
          </p:cNvCxnSpPr>
          <p:nvPr/>
        </p:nvCxnSpPr>
        <p:spPr>
          <a:xfrm flipH="1">
            <a:off x="10301286" y="1978819"/>
            <a:ext cx="800739"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D0A776-1319-4D44-9952-B4E8F347EAB9}"/>
              </a:ext>
            </a:extLst>
          </p:cNvPr>
          <p:cNvCxnSpPr>
            <a:cxnSpLocks/>
            <a:endCxn id="13" idx="4"/>
          </p:cNvCxnSpPr>
          <p:nvPr/>
        </p:nvCxnSpPr>
        <p:spPr>
          <a:xfrm>
            <a:off x="11116946" y="1978819"/>
            <a:ext cx="755965"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9B514B-BFEB-4A6B-AB06-BAFAD1A354FC}"/>
              </a:ext>
            </a:extLst>
          </p:cNvPr>
          <p:cNvCxnSpPr>
            <a:cxnSpLocks/>
          </p:cNvCxnSpPr>
          <p:nvPr/>
        </p:nvCxnSpPr>
        <p:spPr>
          <a:xfrm flipV="1">
            <a:off x="10994111" y="4757738"/>
            <a:ext cx="0" cy="4588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36B96E-1928-4F64-8299-AE10B341D471}"/>
              </a:ext>
            </a:extLst>
          </p:cNvPr>
          <p:cNvCxnSpPr>
            <a:cxnSpLocks/>
          </p:cNvCxnSpPr>
          <p:nvPr/>
        </p:nvCxnSpPr>
        <p:spPr>
          <a:xfrm flipH="1">
            <a:off x="10231593" y="4743450"/>
            <a:ext cx="791213" cy="46721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217951-F282-4150-B3ED-1916D5BF68F7}"/>
              </a:ext>
            </a:extLst>
          </p:cNvPr>
          <p:cNvCxnSpPr>
            <a:cxnSpLocks/>
          </p:cNvCxnSpPr>
          <p:nvPr/>
        </p:nvCxnSpPr>
        <p:spPr>
          <a:xfrm flipH="1" flipV="1">
            <a:off x="11009038" y="4757739"/>
            <a:ext cx="824031" cy="45292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805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Typically 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56</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=2,</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=1,</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=1.67,</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=0.33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59</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m:t>
                              </m:r>
                              <m:r>
                                <a:rPr lang="en-US" sz="1800" b="0" i="1" dirty="0" smtClean="0">
                                  <a:latin typeface="Cambria Math" panose="02040503050406030204" pitchFamily="18" charset="0"/>
                                </a:rPr>
                                <m:t>1</m:t>
                              </m:r>
                              <m:r>
                                <a:rPr lang="en-US" sz="1800" b="0" i="1" dirty="0" smtClean="0">
                                  <a:latin typeface="Cambria Math" panose="02040503050406030204" pitchFamily="18" charset="0"/>
                                </a:rPr>
                                <m:t>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8546720" cy="4351338"/>
          </a:xfrm>
        </p:spPr>
        <p:txBody>
          <a:bodyPr>
            <a:normAutofit/>
          </a:bodyPr>
          <a:lstStyle/>
          <a:p>
            <a:r>
              <a:rPr lang="en-US" dirty="0"/>
              <a:t>Open-loop or feed-forward control</a:t>
            </a:r>
          </a:p>
          <a:p>
            <a:pPr lvl="1"/>
            <a:r>
              <a:rPr lang="en-US" dirty="0"/>
              <a:t>Control action does not depend on plant</a:t>
            </a:r>
          </a:p>
          <a:p>
            <a:pPr lvl="1"/>
            <a:r>
              <a:rPr lang="en-US" dirty="0"/>
              <a:t>Common in many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61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62</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37059631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64</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a:bodyPr>
              <a:lstStyle/>
              <a:p>
                <a:r>
                  <a:rPr lang="en-US" dirty="0"/>
                  <a:t>We skipped derivations of equations of the Kalman filter, but a fundamental property assumed is that the process model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2208" r="-677" b="-51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66</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67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68</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m:t>
                                    </m:r>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69</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575984" y="2355575"/>
            <a:ext cx="6210361" cy="1260235"/>
            <a:chOff x="5522196" y="2271051"/>
            <a:chExt cx="6210361"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522196" y="2365190"/>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522196" y="2365190"/>
                  <a:ext cx="1081835" cy="461665"/>
                </a:xfrm>
                <a:prstGeom prst="rect">
                  <a:avLst/>
                </a:prstGeom>
                <a:blipFill>
                  <a:blip r:embed="rId2"/>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First Part of the Course</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70</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E68719-827C-4E54-AA46-BE55D7B24D2C}"/>
              </a:ext>
            </a:extLst>
          </p:cNvPr>
          <p:cNvSpPr>
            <a:spLocks noGrp="1"/>
          </p:cNvSpPr>
          <p:nvPr>
            <p:ph idx="1"/>
          </p:nvPr>
        </p:nvSpPr>
        <p:spPr>
          <a:xfrm>
            <a:off x="41989" y="2590799"/>
            <a:ext cx="11900628" cy="3245641"/>
          </a:xfrm>
        </p:spPr>
        <p:txBody>
          <a:bodyPr>
            <a:normAutofit/>
          </a:bodyPr>
          <a:lstStyle/>
          <a:p>
            <a:r>
              <a:rPr lang="en-US" sz="1800" dirty="0">
                <a:hlinkClick r:id="rId2"/>
              </a:rPr>
              <a:t>https://www.control.lth.se/fileadmin/control/Education/EngineeringProgram/FRTF05_China/L1_updated_20181105.pdf</a:t>
            </a:r>
            <a:endParaRPr lang="en-US" sz="1800" dirty="0"/>
          </a:p>
          <a:p>
            <a:r>
              <a:rPr lang="en-US" sz="1800" dirty="0">
                <a:hlinkClick r:id="rId3"/>
              </a:rPr>
              <a:t>https://www.lehigh.edu/~eus204/teaching/ME450_NSC/lectures/lecture06.pdf</a:t>
            </a:r>
            <a:endParaRPr lang="en-US" sz="1800" dirty="0"/>
          </a:p>
          <a:p>
            <a:r>
              <a:rPr lang="en-US" sz="1800" dirty="0">
                <a:hlinkClick r:id="rId4"/>
              </a:rPr>
              <a:t>https://en.wikipedia.org/wiki/Feedback_linearization</a:t>
            </a:r>
            <a:endParaRPr lang="en-US" sz="1800" dirty="0"/>
          </a:p>
          <a:p>
            <a:r>
              <a:rPr lang="en-US" sz="1800" dirty="0">
                <a:hlinkClick r:id="rId5"/>
              </a:rPr>
              <a:t>https://en.wikipedia.org/wiki/Kalman_filter</a:t>
            </a:r>
            <a:endParaRPr lang="en-US" sz="1800" dirty="0"/>
          </a:p>
          <a:p>
            <a:pPr marL="0" indent="0">
              <a:buNone/>
            </a:pPr>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743AC821-17AF-4E63-A8B7-63ECCE43C83F}"/>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A5C33B72-BA9E-4654-8392-5C0D1C1CA52A}"/>
              </a:ext>
            </a:extLst>
          </p:cNvPr>
          <p:cNvSpPr>
            <a:spLocks noGrp="1"/>
          </p:cNvSpPr>
          <p:nvPr>
            <p:ph type="sldNum" sz="quarter" idx="12"/>
          </p:nvPr>
        </p:nvSpPr>
        <p:spPr/>
        <p:txBody>
          <a:bodyPr/>
          <a:lstStyle/>
          <a:p>
            <a:fld id="{29AAD378-655A-49C6-813C-9FD132EF7440}" type="slidenum">
              <a:rPr lang="en-US" smtClean="0"/>
              <a:pPr/>
              <a:t>71</a:t>
            </a:fld>
            <a:endParaRPr lang="en-US" dirty="0"/>
          </a:p>
        </p:txBody>
      </p:sp>
    </p:spTree>
    <p:extLst>
      <p:ext uri="{BB962C8B-B14F-4D97-AF65-F5344CB8AC3E}">
        <p14:creationId xmlns:p14="http://schemas.microsoft.com/office/powerpoint/2010/main" val="264550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99F91A-99AC-4C37-BEA0-856BBD0EE175}"/>
                  </a:ext>
                </a:extLst>
              </p:cNvPr>
              <p:cNvSpPr>
                <a:spLocks noGrp="1"/>
              </p:cNvSpPr>
              <p:nvPr>
                <p:ph idx="1"/>
              </p:nvPr>
            </p:nvSpPr>
            <p:spPr>
              <a:xfrm>
                <a:off x="584200" y="1854200"/>
                <a:ext cx="11281567" cy="2997200"/>
              </a:xfrm>
            </p:spPr>
            <p:txBody>
              <a:bodyPr>
                <a:normAutofit fontScale="92500" lnSpcReduction="10000"/>
              </a:bodyPr>
              <a:lstStyle/>
              <a:p>
                <a:pPr>
                  <a:lnSpc>
                    <a:spcPct val="150000"/>
                  </a:lnSpc>
                </a:pPr>
                <a:r>
                  <a:rPr lang="en-US" dirty="0"/>
                  <a:t>General mathematical model for feedback control</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0" i="1" dirty="0" smtClean="0">
                              <a:latin typeface="Cambria Math" panose="02040503050406030204" pitchFamily="18" charset="0"/>
                            </a:rPr>
                            <m:t>,</m:t>
                          </m:r>
                          <m:r>
                            <a:rPr lang="en-US" b="1" i="0" dirty="0" smtClean="0">
                              <a:latin typeface="Cambria Math" panose="02040503050406030204" pitchFamily="18" charset="0"/>
                            </a:rPr>
                            <m:t>𝐮</m:t>
                          </m:r>
                          <m:r>
                            <a:rPr lang="en-US" b="0" i="1" dirty="0" smtClean="0">
                              <a:latin typeface="Cambria Math" panose="02040503050406030204" pitchFamily="18" charset="0"/>
                            </a:rPr>
                            <m:t>,</m:t>
                          </m:r>
                          <m:r>
                            <a:rPr lang="en-US" b="1" i="0" dirty="0" smtClean="0">
                              <a:latin typeface="Cambria Math" panose="02040503050406030204" pitchFamily="18" charset="0"/>
                            </a:rPr>
                            <m:t>𝐰</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7C99F91A-99AC-4C37-BEA0-856BBD0EE175}"/>
                  </a:ext>
                </a:extLst>
              </p:cNvPr>
              <p:cNvSpPr>
                <a:spLocks noGrp="1" noRot="1" noChangeAspect="1" noMove="1" noResize="1" noEditPoints="1" noAdjustHandles="1" noChangeArrowheads="1" noChangeShapeType="1" noTextEdit="1"/>
              </p:cNvSpPr>
              <p:nvPr>
                <p:ph idx="1"/>
              </p:nvPr>
            </p:nvSpPr>
            <p:spPr>
              <a:xfrm>
                <a:off x="584200" y="1854200"/>
                <a:ext cx="11281567" cy="2997200"/>
              </a:xfrm>
              <a:blipFill>
                <a:blip r:embed="rId2"/>
                <a:stretch>
                  <a:fillRect l="-5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DA16DBA-9E68-44C0-8041-C44355FD96A3}"/>
              </a:ext>
            </a:extLst>
          </p:cNvPr>
          <p:cNvSpPr>
            <a:spLocks noGrp="1"/>
          </p:cNvSpPr>
          <p:nvPr>
            <p:ph type="title"/>
          </p:nvPr>
        </p:nvSpPr>
        <p:spPr/>
        <p:txBody>
          <a:bodyPr/>
          <a:lstStyle/>
          <a:p>
            <a:r>
              <a:rPr lang="en-US" dirty="0"/>
              <a:t>Feedback Control</a:t>
            </a:r>
          </a:p>
        </p:txBody>
      </p:sp>
      <p:sp>
        <p:nvSpPr>
          <p:cNvPr id="4" name="Slide Number Placeholder 3">
            <a:extLst>
              <a:ext uri="{FF2B5EF4-FFF2-40B4-BE49-F238E27FC236}">
                <a16:creationId xmlns:a16="http://schemas.microsoft.com/office/drawing/2014/main" id="{A6061845-F274-454B-B9A7-4E3638FD5055}"/>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TextBox 4">
            <a:extLst>
              <a:ext uri="{FF2B5EF4-FFF2-40B4-BE49-F238E27FC236}">
                <a16:creationId xmlns:a16="http://schemas.microsoft.com/office/drawing/2014/main" id="{73C2B886-0742-4919-A813-39B2073706B0}"/>
              </a:ext>
            </a:extLst>
          </p:cNvPr>
          <p:cNvSpPr txBox="1"/>
          <p:nvPr/>
        </p:nvSpPr>
        <p:spPr>
          <a:xfrm>
            <a:off x="95250" y="2933700"/>
            <a:ext cx="4975336" cy="369332"/>
          </a:xfrm>
          <a:prstGeom prst="rect">
            <a:avLst/>
          </a:prstGeom>
          <a:noFill/>
        </p:spPr>
        <p:txBody>
          <a:bodyPr wrap="none" rtlCol="0">
            <a:spAutoFit/>
          </a:bodyPr>
          <a:lstStyle/>
          <a:p>
            <a:r>
              <a:rPr lang="en-US" dirty="0"/>
              <a:t>ODE representing time evolution of plant dynamics</a:t>
            </a:r>
          </a:p>
        </p:txBody>
      </p:sp>
      <p:sp>
        <p:nvSpPr>
          <p:cNvPr id="6" name="TextBox 5">
            <a:extLst>
              <a:ext uri="{FF2B5EF4-FFF2-40B4-BE49-F238E27FC236}">
                <a16:creationId xmlns:a16="http://schemas.microsoft.com/office/drawing/2014/main" id="{22061581-E0AC-480E-8FB8-F45B7287E25D}"/>
              </a:ext>
            </a:extLst>
          </p:cNvPr>
          <p:cNvSpPr txBox="1"/>
          <p:nvPr/>
        </p:nvSpPr>
        <p:spPr>
          <a:xfrm>
            <a:off x="326233" y="3683713"/>
            <a:ext cx="4790863" cy="646331"/>
          </a:xfrm>
          <a:prstGeom prst="rect">
            <a:avLst/>
          </a:prstGeom>
          <a:noFill/>
        </p:spPr>
        <p:txBody>
          <a:bodyPr wrap="none" rtlCol="0">
            <a:spAutoFit/>
          </a:bodyPr>
          <a:lstStyle/>
          <a:p>
            <a:r>
              <a:rPr lang="en-US" dirty="0"/>
              <a:t>Equation mapping plant states to observed plant </a:t>
            </a:r>
          </a:p>
          <a:p>
            <a:r>
              <a:rPr lang="en-US" dirty="0"/>
              <a:t>outputs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5CA7F-4665-4385-96BF-8B5C6D9218A3}"/>
                  </a:ext>
                </a:extLst>
              </p:cNvPr>
              <p:cNvSpPr txBox="1"/>
              <p:nvPr/>
            </p:nvSpPr>
            <p:spPr>
              <a:xfrm>
                <a:off x="8102954" y="2967335"/>
                <a:ext cx="3205749" cy="1200329"/>
              </a:xfrm>
              <a:prstGeom prst="rect">
                <a:avLst/>
              </a:prstGeom>
              <a:noFill/>
            </p:spPr>
            <p:txBody>
              <a:bodyPr wrap="none" rtlCol="0">
                <a:spAutoFit/>
              </a:bodyPr>
              <a:lstStyle/>
              <a:p>
                <a14:m>
                  <m:oMath xmlns:m="http://schemas.openxmlformats.org/officeDocument/2006/math">
                    <m:r>
                      <a:rPr lang="en-US" b="1" i="0" smtClean="0">
                        <a:latin typeface="Cambria Math" panose="02040503050406030204" pitchFamily="18" charset="0"/>
                      </a:rPr>
                      <m:t>𝐰</m:t>
                    </m:r>
                  </m:oMath>
                </a14:m>
                <a:r>
                  <a:rPr lang="en-US" dirty="0"/>
                  <a:t>: Inputs from the Environment</a:t>
                </a:r>
              </a:p>
              <a:p>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Plant state variable</a:t>
                </a:r>
              </a:p>
              <a:p>
                <a14:m>
                  <m:oMath xmlns:m="http://schemas.openxmlformats.org/officeDocument/2006/math">
                    <m:r>
                      <a:rPr lang="en-US" b="1" i="0" smtClean="0">
                        <a:latin typeface="Cambria Math" panose="02040503050406030204" pitchFamily="18" charset="0"/>
                      </a:rPr>
                      <m:t>𝐮</m:t>
                    </m:r>
                  </m:oMath>
                </a14:m>
                <a:r>
                  <a:rPr lang="en-US" dirty="0"/>
                  <a:t>: Control Inputs to the Plant</a:t>
                </a:r>
              </a:p>
              <a:p>
                <a14:m>
                  <m:oMath xmlns:m="http://schemas.openxmlformats.org/officeDocument/2006/math">
                    <m:r>
                      <a:rPr lang="en-US" b="1" i="0" smtClean="0">
                        <a:latin typeface="Cambria Math" panose="02040503050406030204" pitchFamily="18" charset="0"/>
                      </a:rPr>
                      <m:t>𝐲</m:t>
                    </m:r>
                  </m:oMath>
                </a14:m>
                <a:r>
                  <a:rPr lang="en-US" dirty="0"/>
                  <a:t>: Observations of the plant</a:t>
                </a:r>
              </a:p>
            </p:txBody>
          </p:sp>
        </mc:Choice>
        <mc:Fallback xmlns="">
          <p:sp>
            <p:nvSpPr>
              <p:cNvPr id="7" name="TextBox 6">
                <a:extLst>
                  <a:ext uri="{FF2B5EF4-FFF2-40B4-BE49-F238E27FC236}">
                    <a16:creationId xmlns:a16="http://schemas.microsoft.com/office/drawing/2014/main" id="{C9A5CA7F-4665-4385-96BF-8B5C6D9218A3}"/>
                  </a:ext>
                </a:extLst>
              </p:cNvPr>
              <p:cNvSpPr txBox="1">
                <a:spLocks noRot="1" noChangeAspect="1" noMove="1" noResize="1" noEditPoints="1" noAdjustHandles="1" noChangeArrowheads="1" noChangeShapeType="1" noTextEdit="1"/>
              </p:cNvSpPr>
              <p:nvPr/>
            </p:nvSpPr>
            <p:spPr>
              <a:xfrm>
                <a:off x="8102954" y="2967335"/>
                <a:ext cx="3205749" cy="1200329"/>
              </a:xfrm>
              <a:prstGeom prst="rect">
                <a:avLst/>
              </a:prstGeom>
              <a:blipFill>
                <a:blip r:embed="rId3"/>
                <a:stretch>
                  <a:fillRect t="-3046" r="-1141" b="-710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B2DFDBA-8852-4C54-8FDB-360397265E86}"/>
              </a:ext>
            </a:extLst>
          </p:cNvPr>
          <p:cNvSpPr txBox="1"/>
          <p:nvPr/>
        </p:nvSpPr>
        <p:spPr>
          <a:xfrm>
            <a:off x="2230385" y="4431268"/>
            <a:ext cx="2840201" cy="369332"/>
          </a:xfrm>
          <a:prstGeom prst="rect">
            <a:avLst/>
          </a:prstGeom>
          <a:noFill/>
        </p:spPr>
        <p:txBody>
          <a:bodyPr wrap="none" rtlCol="0">
            <a:spAutoFit/>
          </a:bodyPr>
          <a:lstStyle/>
          <a:p>
            <a:r>
              <a:rPr lang="en-US" dirty="0"/>
              <a:t>(Stateless) Feedback Control</a:t>
            </a:r>
          </a:p>
        </p:txBody>
      </p:sp>
    </p:spTree>
    <p:extLst>
      <p:ext uri="{BB962C8B-B14F-4D97-AF65-F5344CB8AC3E}">
        <p14:creationId xmlns:p14="http://schemas.microsoft.com/office/powerpoint/2010/main" val="273802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9</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84200" y="1854200"/>
                <a:ext cx="11281567" cy="2997200"/>
              </a:xfrm>
              <a:prstGeom prst="rect">
                <a:avLst/>
              </a:prstGeom>
            </p:spPr>
            <p:txBody>
              <a:bodyPr vert="horz" lIns="91440" tIns="45720" rIns="91440" bIns="45720" rtlCol="0">
                <a:normAutofit fontScale="92500" lnSpcReduction="1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r>
                        <a:rPr lang="en-US" b="0" i="1" dirty="0" smtClean="0">
                          <a:latin typeface="Cambria Math" panose="02040503050406030204" pitchFamily="18" charset="0"/>
                        </a:rPr>
                        <m:t>+</m:t>
                      </m:r>
                      <m:r>
                        <a:rPr lang="en-US" b="1" i="0" dirty="0" smtClean="0">
                          <a:latin typeface="Cambria Math" panose="02040503050406030204" pitchFamily="18" charset="0"/>
                        </a:rPr>
                        <m:t>𝐰</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ar-AE" b="1"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84200" y="1854200"/>
                <a:ext cx="11281567" cy="2997200"/>
              </a:xfrm>
              <a:prstGeom prst="rect">
                <a:avLst/>
              </a:prstGeo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1364997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26453</TotalTime>
  <Words>5072</Words>
  <Application>Microsoft Office PowerPoint</Application>
  <PresentationFormat>Widescreen</PresentationFormat>
  <Paragraphs>733</Paragraphs>
  <Slides>71</Slides>
  <Notes>3</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Model-based Design</vt:lpstr>
      <vt:lpstr>“Plant”</vt:lpstr>
      <vt:lpstr>Open-loop vs. Closed-loop control</vt:lpstr>
      <vt:lpstr>Closed-loop or Feedback Control</vt:lpstr>
      <vt:lpstr>Feedback Control</vt:lpstr>
      <vt:lpstr>Linear Control</vt:lpstr>
      <vt:lpstr>Linear Control</vt:lpstr>
      <vt:lpstr>Simple Linear Feedback Control: Reference Tracking</vt:lpstr>
      <vt:lpstr>Simple Linear Feedback Control: Reference Tracking</vt:lpstr>
      <vt:lpstr>Designing a pole placement controller</vt:lpstr>
      <vt:lpstr>Linear Quadratic Regulator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Reference Tracking </vt:lpstr>
      <vt:lpstr>Simplest controller: On/Off</vt:lpstr>
      <vt:lpstr>P controller (with control input saturation)</vt:lpstr>
      <vt:lpstr>Ignoring saturation: P-only controller</vt:lpstr>
      <vt:lpstr>PI controller</vt:lpstr>
      <vt:lpstr>PID-controller</vt:lpstr>
      <vt:lpstr>PID controller</vt:lpstr>
      <vt:lpstr>PID controllers</vt:lpstr>
      <vt:lpstr>Measuring control performance</vt:lpstr>
      <vt:lpstr>PID controller in practice</vt:lpstr>
      <vt:lpstr>PID characteristics</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Model Predictive Control</vt:lpstr>
      <vt:lpstr>Receding Horizon Philosophy</vt:lpstr>
      <vt:lpstr>Receding Horizon or MPC</vt:lpstr>
      <vt:lpstr>Rule-based or Fuzzy Control</vt:lpstr>
      <vt:lpstr>Design of a Fuzzy Controller</vt:lpstr>
      <vt:lpstr>Fuzzing inputs</vt:lpstr>
      <vt:lpstr>Fuzzy inference</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First Part of the Course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413</cp:revision>
  <dcterms:created xsi:type="dcterms:W3CDTF">2018-01-04T23:14:16Z</dcterms:created>
  <dcterms:modified xsi:type="dcterms:W3CDTF">2022-09-20T00:22:12Z</dcterms:modified>
</cp:coreProperties>
</file>