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78" r:id="rId3"/>
    <p:sldId id="364" r:id="rId4"/>
    <p:sldId id="366" r:id="rId5"/>
    <p:sldId id="315" r:id="rId6"/>
    <p:sldId id="316" r:id="rId7"/>
    <p:sldId id="312" r:id="rId8"/>
    <p:sldId id="272" r:id="rId9"/>
    <p:sldId id="289" r:id="rId10"/>
    <p:sldId id="313" r:id="rId11"/>
    <p:sldId id="314" r:id="rId12"/>
    <p:sldId id="317" r:id="rId13"/>
    <p:sldId id="357" r:id="rId14"/>
    <p:sldId id="318" r:id="rId15"/>
    <p:sldId id="319" r:id="rId16"/>
    <p:sldId id="320" r:id="rId17"/>
    <p:sldId id="321" r:id="rId18"/>
    <p:sldId id="322" r:id="rId19"/>
    <p:sldId id="365" r:id="rId20"/>
    <p:sldId id="328" r:id="rId21"/>
    <p:sldId id="324" r:id="rId22"/>
    <p:sldId id="325" r:id="rId23"/>
    <p:sldId id="323" r:id="rId24"/>
    <p:sldId id="326" r:id="rId25"/>
    <p:sldId id="327" r:id="rId26"/>
    <p:sldId id="363" r:id="rId27"/>
    <p:sldId id="360" r:id="rId28"/>
    <p:sldId id="361" r:id="rId29"/>
    <p:sldId id="362" r:id="rId30"/>
    <p:sldId id="329" r:id="rId31"/>
    <p:sldId id="330" r:id="rId32"/>
    <p:sldId id="33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71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3-08-28T05:14:25.9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5891 4639 0,'-17'18'16,"-1"-1"0,-17 36-1,0-18-15,-1 18 16,1 36-1,0-1 1,-18-35 0,53 88-1,35-53 1,0 36 15,36-19-31,17-16 16,36 16-1,-1-34 1,18-1 15,18-34-15,106 17 0,-71-53-1,-36 17 1,19-17-1,17 0 1,88 0 0,-123 0-1,17 0 1,53-17 0,71-19 15,-70 1-16,-72 17 1,125 18 0,-160 0-1,212 18 1,-141-18 0,0 0-1,71-35 1,-159 0-1,17 17 1,-70 0-16,53-17 31,17 17-31,18-35 32,-17 1-32,-71 34 31,17-35-31,1-18 15,-18 19 17,-18 16-32,-17-52 31,-18 35-15,-36-17-1,-69-89 1,-54 0-1,35 36 1,-105-89 0,53 88-1,-54 1 1,36 35 0,-88 0 15,88 70-16,-70 0 1,-54-17 0,124 35-1,18 0 1,-89 0 0,18 0-1,71 18 1,-177 17-1,88 0 1,1 36 0,52-36-1,-52 53 1,-142 53 0,212-35-1,-124 71 16,248-142-31,-142 88 32,142-87-17,34-1 1,-17 0 0,36-35 15,17 18-16,0-1-15,-18 1 32,18 0 30</inkml:trace>
  <inkml:trace contextRef="#ctx0" brushRef="#br0" timeOffset="23155.71">12612 8326 0</inkml:trace>
  <inkml:trace contextRef="#ctx0" brushRef="#br0" timeOffset="24986.44">13070 6967 0,'-17'0'62,"-18"36"-31,35-19-15,-36 71 0,19 1-1,-1-36-15,18-1 16,-18 72-1,18-71 1,0 53 0,18-36-1,0-17 1,-1-18 15,71 36-15,54 35-1,-54-71 1,-18-35-16,-17 18 16,88 17-1,0-35 1,71 0 0,17 18-1,-35-18 1,53 0-1,-88-36 1,35 36 0,-17-35-1,17 0 17,-53 17-32,-53-17 15,0-18 1,53 18-1,18 17 17,-89-17-17,89 17 1,-106 1 0,0-36-1,53 0 1,-88 35-1,34-35 1,90-35 0,-19 0 15,-70 52-31,18 1 16,-19 0-1,-34 17 16,17 18-15,-17 0 0,0 0 46,-18-17-15,0-1-31,-89 0-16,-34-70 15,35 53 1,-71-36 0,-35-17-1,-53 0 1,-35 0-1,-71 17 1,247 54 0,-105-1-16,-178 18 31,195 18-15,18 17-1,-124 35 1,89-34-1,34-19 1,-17 36 15,124-35-31,17 0 16,0-1 0,35 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27279"/>
            <a:ext cx="11699087" cy="475676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61308" y="6513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6513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3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1.png"/><Relationship Id="rId7" Type="http://schemas.openxmlformats.org/officeDocument/2006/relationships/image" Target="../media/image27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1.png"/><Relationship Id="rId3" Type="http://schemas.openxmlformats.org/officeDocument/2006/relationships/image" Target="../media/image311.png"/><Relationship Id="rId7" Type="http://schemas.openxmlformats.org/officeDocument/2006/relationships/image" Target="../media/image33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21.png"/><Relationship Id="rId4" Type="http://schemas.openxmlformats.org/officeDocument/2006/relationships/image" Target="../media/image30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0.png"/><Relationship Id="rId7" Type="http://schemas.openxmlformats.org/officeDocument/2006/relationships/image" Target="../media/image330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110.png"/><Relationship Id="rId4" Type="http://schemas.openxmlformats.org/officeDocument/2006/relationships/image" Target="../media/image590.png"/><Relationship Id="rId9" Type="http://schemas.openxmlformats.org/officeDocument/2006/relationships/image" Target="../media/image10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customXml" Target="../ink/ink1.xml"/><Relationship Id="rId2" Type="http://schemas.openxmlformats.org/officeDocument/2006/relationships/image" Target="../media/image2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4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2023.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Guard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does not force </a:t>
                </a:r>
                <a:r>
                  <a:rPr lang="en-US" dirty="0"/>
                  <a:t>transitions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can keep increasing while process remains in mode full</a:t>
                </a:r>
              </a:p>
              <a:p>
                <a:r>
                  <a:rPr lang="en-US" dirty="0"/>
                  <a:t>How do we make sure that process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  <a:blipFill>
                <a:blip r:embed="rId2"/>
                <a:stretch>
                  <a:fillRect l="-1152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039906"/>
                <a:ext cx="5973674" cy="5244353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b="0" dirty="0"/>
              </a:p>
              <a:p>
                <a:r>
                  <a:rPr lang="en-US" sz="2400" dirty="0"/>
                  <a:t>Attempt 1 fails because: </a:t>
                </a:r>
              </a:p>
              <a:p>
                <a:pPr lvl="1"/>
                <a:r>
                  <a:rPr lang="en-US" sz="2400" dirty="0"/>
                  <a:t>You could keep getting new input (self-loop executes) till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Larger problem: Guards are non-forcing: nothing requires the guard to be executed</a:t>
                </a:r>
              </a:p>
              <a:p>
                <a:r>
                  <a:rPr lang="en-US" sz="2400" dirty="0"/>
                  <a:t>We can fix this by introducing </a:t>
                </a:r>
                <a:r>
                  <a:rPr lang="en-US" sz="2400" b="1" dirty="0"/>
                  <a:t>clock invariants</a:t>
                </a:r>
              </a:p>
              <a:p>
                <a:r>
                  <a:rPr lang="en-US" sz="2400" dirty="0"/>
                  <a:t>Clock invariant of any mode: symbolic expression that must evaluate to true at all times, and if not, the process must exit that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039906"/>
                <a:ext cx="5973674" cy="5244353"/>
              </a:xfrm>
              <a:blipFill>
                <a:blip r:embed="rId2"/>
                <a:stretch>
                  <a:fillRect l="-817" t="-1628" r="-2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368502"/>
            <a:chOff x="314511" y="1810435"/>
            <a:chExt cx="5104700" cy="23685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368502"/>
              <a:chOff x="1244813" y="1428772"/>
              <a:chExt cx="4851187" cy="23685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859770" y="1805508"/>
                <a:ext cx="2588210" cy="453836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96670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9836" r="-25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output </a:t>
                </a:r>
                <a:r>
                  <a:rPr lang="en-US" dirty="0">
                    <a:solidFill>
                      <a:srgbClr val="FF0000"/>
                    </a:solidFill>
                  </a:rPr>
                  <a:t>#</a:t>
                </a:r>
                <a:r>
                  <a:rPr lang="en-US" dirty="0"/>
                  <a:t>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</a:t>
                </a:r>
                <a:r>
                  <a:rPr lang="en-US" dirty="0">
                    <a:solidFill>
                      <a:srgbClr val="7030A0"/>
                    </a:solidFill>
                  </a:rPr>
                  <a:t>* </a:t>
                </a:r>
                <a:r>
                  <a:rPr lang="en-US" dirty="0"/>
                  <a:t>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</a:t>
                </a:r>
                <a:r>
                  <a:rPr lang="en-US" sz="2400" dirty="0">
                    <a:solidFill>
                      <a:srgbClr val="7030A0"/>
                    </a:solidFill>
                  </a:rPr>
                  <a:t>*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297784" cy="1712720"/>
            <a:chOff x="314511" y="2114308"/>
            <a:chExt cx="5297784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5070657" cy="1712720"/>
              <a:chOff x="1244813" y="1732645"/>
              <a:chExt cx="507065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226126" y="2628451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marL="0" indent="0">
                  <a:buNone/>
                </a:pPr>
                <a:r>
                  <a:rPr lang="en-US" sz="2400" dirty="0"/>
                  <a:t>Why?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the process gets kicked out of state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cannot be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so, guard from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to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is not enabled!</a:t>
                </a:r>
              </a:p>
              <a:p>
                <a:pPr lvl="2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1700" t="-1964" r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cannot happen</a:t>
                </a:r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will happen eventually</a:t>
                </a:r>
              </a:p>
              <a:p>
                <a:r>
                  <a:rPr lang="en-US" sz="2400" b="1" dirty="0"/>
                  <a:t>out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guaranteed to happen before out</a:t>
                </a:r>
                <a:r>
                  <a:rPr lang="en-US" sz="2400" b="1" baseline="-25000" dirty="0"/>
                  <a:t>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Implicit coordination based on delays</a:t>
                </a:r>
              </a:p>
              <a:p>
                <a:pPr lvl="1"/>
                <a:r>
                  <a:rPr lang="en-US" sz="2400" dirty="0"/>
                  <a:t>Both process clocks increase in tandem</a:t>
                </a:r>
              </a:p>
              <a:p>
                <a:pPr lvl="1"/>
                <a:r>
                  <a:rPr lang="en-US" sz="2400" dirty="0"/>
                  <a:t>Global clock-based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436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Alur’s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C8D79018-1335-44E9-A469-6C3DA3B7CC5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307804" y="1042075"/>
            <a:ext cx="4736107" cy="5215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Like asynchronous ESMs, have input, output channels, state variables</a:t>
            </a:r>
          </a:p>
          <a:p>
            <a:r>
              <a:rPr lang="en-US" dirty="0"/>
              <a:t>Special type of state variable called “clock” </a:t>
            </a:r>
          </a:p>
          <a:p>
            <a:r>
              <a:rPr lang="en-US" dirty="0"/>
              <a:t>Clock variables evolve continuously in time</a:t>
            </a:r>
          </a:p>
          <a:p>
            <a:r>
              <a:rPr lang="en-US" dirty="0"/>
              <a:t>ESM can “stay” in a mode with clock increasing monotonically from the start value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ESMs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40328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switch: discrete action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of a timed ESM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In a mode: 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706" t="-2316" r="-3093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of a timed ESM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01F683-0D61-6BFA-D9FC-83E935E0BF43}"/>
                  </a:ext>
                </a:extLst>
              </p14:cNvPr>
              <p14:cNvContentPartPr/>
              <p14:nvPr/>
            </p14:nvContentPartPr>
            <p14:xfrm>
              <a:off x="1898640" y="1441440"/>
              <a:ext cx="4210560" cy="15562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01F683-0D61-6BFA-D9FC-83E935E0BF4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89280" y="1432080"/>
                <a:ext cx="4229280" cy="157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166680" y="1655832"/>
            <a:ext cx="4841089" cy="3966299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830677" cy="31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dirty="0"/>
                    <a:t> x:=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, clock c:=0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blipFill>
                  <a:blip r:embed="rId3"/>
                  <a:stretch>
                    <a:fillRect t="-7547" r="-17231" b="-452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(x==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) &amp; 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	x:=in; c:=0;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blipFill>
                  <a:blip r:embed="rId4"/>
                  <a:stretch>
                    <a:fillRect l="-1684" t="-6593" b="-32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Tout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(c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2)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	{ out := x;</a:t>
                  </a:r>
                </a:p>
                <a:p>
                  <a:r>
                    <a:rPr lang="en-US" dirty="0"/>
                    <a:t>                    x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blipFill>
                  <a:blip r:embed="rId5"/>
                  <a:stretch>
                    <a:fillRect l="-1794" t="-3846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/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</a:t>
                </a:r>
                <a:r>
                  <a:rPr lang="en-US" sz="2400" baseline="-25000" dirty="0"/>
                  <a:t>infull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in?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blipFill>
                <a:blip r:embed="rId6"/>
                <a:stretch>
                  <a:fillRect l="-310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13806</TotalTime>
  <Words>3062</Words>
  <Application>Microsoft Office PowerPoint</Application>
  <PresentationFormat>Widescreen</PresentationFormat>
  <Paragraphs>479</Paragraphs>
  <Slides>32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Models of Computation</vt:lpstr>
      <vt:lpstr>Timed ESMs</vt:lpstr>
      <vt:lpstr>Transitions of a timed ESM</vt:lpstr>
      <vt:lpstr>Transitions of a timed ESM</vt:lpstr>
      <vt:lpstr>Timed Processes: explicit clock variables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223</cp:revision>
  <dcterms:created xsi:type="dcterms:W3CDTF">2018-01-04T23:14:16Z</dcterms:created>
  <dcterms:modified xsi:type="dcterms:W3CDTF">2023-08-28T06:26:09Z</dcterms:modified>
</cp:coreProperties>
</file>