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449" r:id="rId50"/>
    <p:sldId id="450" r:id="rId51"/>
    <p:sldId id="451" r:id="rId52"/>
    <p:sldId id="390" r:id="rId53"/>
    <p:sldId id="391" r:id="rId54"/>
    <p:sldId id="394" r:id="rId55"/>
    <p:sldId id="428"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27" r:id="rId73"/>
    <p:sldId id="430" r:id="rId74"/>
    <p:sldId id="4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01" d="100"/>
          <a:sy n="101" d="100"/>
        </p:scale>
        <p:origin x="113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9/15/2025</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3440" max="1920" units="cm"/>
          <inkml:channel name="Y" type="integer" max="1440" units="cm"/>
          <inkml:channel name="T" type="integer" max="2.14748E9" units="dev"/>
        </inkml:traceFormat>
        <inkml:channelProperties>
          <inkml:channelProperty channel="X" name="resolution" value="155.81395" units="1/cm"/>
          <inkml:channelProperty channel="Y" name="resolution" value="74.6114" units="1/cm"/>
          <inkml:channelProperty channel="T" name="resolution" value="1" units="1/dev"/>
        </inkml:channelProperties>
      </inkml:inkSource>
      <inkml:timestamp xml:id="ts0" timeString="2024-09-30T22:22:01.550"/>
    </inkml:context>
    <inkml:brush xml:id="br0">
      <inkml:brushProperty name="width" value="0.05292" units="cm"/>
      <inkml:brushProperty name="height" value="0.05292" units="cm"/>
      <inkml:brushProperty name="color" value="#FF0000"/>
    </inkml:brush>
  </inkml:definitions>
  <inkml:trace contextRef="#ctx0" brushRef="#br0">29122 2699 0,'-18'0'16,"1"0"-16,-19 0 15,-34 17 1,17 1-1,-35 17 1,52-17-16,-17 0 16,-17-1-1,17 19 1,35-19 0,-35 54-1,18-1 1,17 36-1,1 0 17,17-53-17,0-18 1,0-17 0,-18 35-1,18-18 1,0 35-1,0 1 1,0 17 0,0 36-1,35-36 1,-17-35 0,0 0-1,17-36 1,-17 36-1,70 0 17,-18-35-17,1 17-15,17-35 32,-17 18-17,-1-1 1,-34-17-1,16 18 1,1-18 0,71 0-1,-1 0 1,1 0 0,17 0-1,0 18 1,-35-1-1,0 1 1,-1 17 0,72-35 15,-71 18-15,17 17-1,18-35 1,0 0-1,36 18 1,-18-1 0,35-17-1,-89 0 1,54-17 0,-71 17-1,18-35 1,-35 17 15,17 0-31,-53 18 16,36-35 15,-54 17-15,19-17-1,-19 17 1,1-17-16,17 0 15,1-106 1,-19 17 0,-17 1-1,18 52 1,-18-35 0,0 89-1,0-19 1,17 36-1,-17-35 1,0 18 31,0-1-31,0-17-1,0-1 1,-17 1-1,-1 0 1,-17 0 0,-71-36-1,-35-17 1,-124-18 0,177 53-1,0 18 1,-36-18-1,-87 0 1,17 0 0,17 0 15,36 18-15,-35 0-1,52 17 1,19 18-1,16 0 1,-334-35 0,405 35-1,1 0 1,-1 0 15,1 17-15,-1-17-1,18 18-15,-35 35 16,17-18 0,-17 0-1,-1 18 17,1 0-17,-71 35 1,36-35-1,-1-17 1,18-19 0,18-17-16,0 0 15,-1 0 1,1 0 0,18 0-1,-1 0 16,0-17-15,-17-1 0,17-17-16,-17 17 31,17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6.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0.png"/><Relationship Id="rId10" Type="http://schemas.openxmlformats.org/officeDocument/2006/relationships/image" Target="../media/image131.png"/><Relationship Id="rId4" Type="http://schemas.openxmlformats.org/officeDocument/2006/relationships/image" Target="../media/image87.svg"/><Relationship Id="rId9" Type="http://schemas.openxmlformats.org/officeDocument/2006/relationships/image" Target="../media/image12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5.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1.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2025.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pic>
        <p:nvPicPr>
          <p:cNvPr id="10" name="Picture 9" descr="A qr code on a white background&#10;&#10;Description automatically generated">
            <a:extLst>
              <a:ext uri="{FF2B5EF4-FFF2-40B4-BE49-F238E27FC236}">
                <a16:creationId xmlns:a16="http://schemas.microsoft.com/office/drawing/2014/main" id="{97555EA2-4EAC-238C-0D34-B5545A29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53" y="4727643"/>
            <a:ext cx="1183531" cy="1183531"/>
          </a:xfrm>
          <a:prstGeom prst="rect">
            <a:avLst/>
          </a:prstGeom>
        </p:spPr>
      </p:pic>
      <p:pic>
        <p:nvPicPr>
          <p:cNvPr id="13" name="Picture 12">
            <a:extLst>
              <a:ext uri="{FF2B5EF4-FFF2-40B4-BE49-F238E27FC236}">
                <a16:creationId xmlns:a16="http://schemas.microsoft.com/office/drawing/2014/main" id="{4506D226-6730-1C85-09A2-8C12C9E8C5AC}"/>
              </a:ext>
            </a:extLst>
          </p:cNvPr>
          <p:cNvPicPr>
            <a:picLocks noChangeAspect="1"/>
          </p:cNvPicPr>
          <p:nvPr/>
        </p:nvPicPr>
        <p:blipFill>
          <a:blip r:embed="rId3"/>
          <a:stretch>
            <a:fillRect/>
          </a:stretch>
        </p:blipFill>
        <p:spPr>
          <a:xfrm>
            <a:off x="8409561" y="4727643"/>
            <a:ext cx="1178330" cy="1178330"/>
          </a:xfrm>
          <a:prstGeom prst="rect">
            <a:avLst/>
          </a:prstGeom>
        </p:spPr>
      </p:pic>
      <p:sp>
        <p:nvSpPr>
          <p:cNvPr id="14" name="Slide Number Placeholder 4">
            <a:extLst>
              <a:ext uri="{FF2B5EF4-FFF2-40B4-BE49-F238E27FC236}">
                <a16:creationId xmlns:a16="http://schemas.microsoft.com/office/drawing/2014/main" id="{18B8049B-F973-C424-B7DB-289BA1A4621D}"/>
              </a:ext>
            </a:extLst>
          </p:cNvPr>
          <p:cNvSpPr txBox="1">
            <a:spLocks/>
          </p:cNvSpPr>
          <p:nvPr/>
        </p:nvSpPr>
        <p:spPr>
          <a:xfrm>
            <a:off x="5577192" y="5905973"/>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AD378-655A-49C6-813C-9FD132EF7440}" type="slidenum">
              <a:rPr lang="en-US" b="1" smtClean="0"/>
              <a:pPr/>
              <a:t>2</a:t>
            </a:fld>
            <a:endParaRPr lang="en-US" b="1"/>
          </a:p>
        </p:txBody>
      </p:sp>
      <p:sp>
        <p:nvSpPr>
          <p:cNvPr id="15" name="TextBox 14">
            <a:extLst>
              <a:ext uri="{FF2B5EF4-FFF2-40B4-BE49-F238E27FC236}">
                <a16:creationId xmlns:a16="http://schemas.microsoft.com/office/drawing/2014/main" id="{6F1A4AC1-0B8C-7F21-B367-F14328EEB7B2}"/>
              </a:ext>
            </a:extLst>
          </p:cNvPr>
          <p:cNvSpPr txBox="1"/>
          <p:nvPr/>
        </p:nvSpPr>
        <p:spPr>
          <a:xfrm>
            <a:off x="6350704" y="4372237"/>
            <a:ext cx="910827" cy="369332"/>
          </a:xfrm>
          <a:prstGeom prst="rect">
            <a:avLst/>
          </a:prstGeom>
          <a:noFill/>
        </p:spPr>
        <p:txBody>
          <a:bodyPr wrap="none" rtlCol="0">
            <a:spAutoFit/>
          </a:bodyPr>
          <a:lstStyle/>
          <a:p>
            <a:r>
              <a:rPr lang="en-US" dirty="0"/>
              <a:t>Game 1</a:t>
            </a:r>
          </a:p>
        </p:txBody>
      </p:sp>
      <p:sp>
        <p:nvSpPr>
          <p:cNvPr id="16" name="TextBox 15">
            <a:extLst>
              <a:ext uri="{FF2B5EF4-FFF2-40B4-BE49-F238E27FC236}">
                <a16:creationId xmlns:a16="http://schemas.microsoft.com/office/drawing/2014/main" id="{55C33FA0-5F3E-9BEA-0C82-C581A8CCFB98}"/>
              </a:ext>
            </a:extLst>
          </p:cNvPr>
          <p:cNvSpPr txBox="1"/>
          <p:nvPr/>
        </p:nvSpPr>
        <p:spPr>
          <a:xfrm>
            <a:off x="8543312" y="4358311"/>
            <a:ext cx="910827" cy="369332"/>
          </a:xfrm>
          <a:prstGeom prst="rect">
            <a:avLst/>
          </a:prstGeom>
          <a:noFill/>
        </p:spPr>
        <p:txBody>
          <a:bodyPr wrap="none" rtlCol="0">
            <a:spAutoFit/>
          </a:bodyPr>
          <a:lstStyle/>
          <a:p>
            <a:r>
              <a:rPr lang="en-US" dirty="0"/>
              <a:t>Game 2</a:t>
            </a:r>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15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does this also make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F67AE1-7256-E2AD-8AAF-1FE12A8E39DC}"/>
                  </a:ext>
                </a:extLst>
              </p:cNvPr>
              <p:cNvSpPr>
                <a:spLocks noGrp="1"/>
              </p:cNvSpPr>
              <p:nvPr>
                <p:ph idx="1"/>
              </p:nvPr>
            </p:nvSpPr>
            <p:spPr>
              <a:xfrm>
                <a:off x="166681" y="986245"/>
                <a:ext cx="11699087" cy="4697795"/>
              </a:xfrm>
            </p:spPr>
            <p:txBody>
              <a:bodyPr/>
              <a:lstStyle/>
              <a:p>
                <a:r>
                  <a:rPr lang="en-US" dirty="0"/>
                  <a:t>A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r>
                  <a:rPr lang="en-US" dirty="0" err="1"/>
                  <a:t>s.t.</a:t>
                </a:r>
                <a:endParaRPr lang="en-US" dirty="0"/>
              </a:p>
              <a:p>
                <a:pPr lvl="1"/>
                <a14:m>
                  <m:oMath xmlns:m="http://schemas.openxmlformats.org/officeDocument/2006/math">
                    <m:r>
                      <a:rPr lang="en-US" b="0" i="1" smtClean="0">
                        <a:latin typeface="Cambria Math" panose="02040503050406030204" pitchFamily="18" charset="0"/>
                      </a:rPr>
                      <m:t>𝑉</m:t>
                    </m:r>
                  </m:oMath>
                </a14:m>
                <a:r>
                  <a:rPr lang="en-US" dirty="0"/>
                  <a:t> is continuously differentiable</a:t>
                </a:r>
              </a:p>
              <a:p>
                <a:pPr lvl="1"/>
                <a:r>
                  <a:rPr lang="en-US" dirty="0"/>
                  <a:t>Positive-definite: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m:t>
                    </m:r>
                    <m:r>
                      <a:rPr lang="en-US" b="0" i="1" smtClean="0">
                        <a:latin typeface="Cambria Math" panose="02040503050406030204" pitchFamily="18" charset="0"/>
                      </a:rPr>
                      <m:t>0</m:t>
                    </m:r>
                  </m:oMath>
                </a14:m>
                <a:endParaRPr lang="en-US" dirty="0"/>
              </a:p>
              <a:p>
                <a:pPr lvl="1"/>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oMath>
                </a14:m>
                <a:r>
                  <a:rPr lang="en-US" dirty="0"/>
                  <a:t> there exists a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err="1"/>
                  <a:t>s.t.</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&lt;</m:t>
                    </m:r>
                    <m:r>
                      <a:rPr lang="en-US" b="0" i="1" dirty="0" smtClean="0">
                        <a:latin typeface="Cambria Math" panose="02040503050406030204" pitchFamily="18" charset="0"/>
                      </a:rPr>
                      <m:t>0</m:t>
                    </m:r>
                  </m:oMath>
                </a14:m>
                <a:endParaRPr lang="en-US" dirty="0"/>
              </a:p>
              <a:p>
                <a:endParaRPr lang="en-US" dirty="0"/>
              </a:p>
              <a:p>
                <a:r>
                  <a:rPr lang="en-US" dirty="0"/>
                  <a:t>Last condition is the key: it says that there is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the energy of the system is reduced</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86F67AE1-7256-E2AD-8AAF-1FE12A8E39DC}"/>
                  </a:ext>
                </a:extLst>
              </p:cNvPr>
              <p:cNvSpPr>
                <a:spLocks noGrp="1" noRot="1" noChangeAspect="1" noMove="1" noResize="1" noEditPoints="1" noAdjustHandles="1" noChangeArrowheads="1" noChangeShapeType="1" noTextEdit="1"/>
              </p:cNvSpPr>
              <p:nvPr>
                <p:ph idx="1"/>
              </p:nvPr>
            </p:nvSpPr>
            <p:spPr>
              <a:xfrm>
                <a:off x="166681" y="986245"/>
                <a:ext cx="11699087" cy="4697795"/>
              </a:xfrm>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CA3709F-CD60-874F-6AEC-44E2FC1B34CD}"/>
              </a:ext>
            </a:extLst>
          </p:cNvPr>
          <p:cNvSpPr>
            <a:spLocks noGrp="1"/>
          </p:cNvSpPr>
          <p:nvPr>
            <p:ph type="title"/>
          </p:nvPr>
        </p:nvSpPr>
        <p:spPr/>
        <p:txBody>
          <a:bodyPr/>
          <a:lstStyle/>
          <a:p>
            <a:r>
              <a:rPr lang="en-US" dirty="0"/>
              <a:t>Control Lyapunov Function (CLF)</a:t>
            </a:r>
          </a:p>
        </p:txBody>
      </p:sp>
      <p:sp>
        <p:nvSpPr>
          <p:cNvPr id="4" name="Slide Number Placeholder 3">
            <a:extLst>
              <a:ext uri="{FF2B5EF4-FFF2-40B4-BE49-F238E27FC236}">
                <a16:creationId xmlns:a16="http://schemas.microsoft.com/office/drawing/2014/main" id="{DAC90E3E-B409-082E-9444-D879173CC7A5}"/>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1223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3E749B-6DC3-AC2E-F7CC-E0D4E5CFEC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 −</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&gt;0</m:t>
                    </m:r>
                  </m:oMath>
                </a14:m>
                <a:endParaRPr lang="en-US" dirty="0"/>
              </a:p>
              <a:p>
                <a:r>
                  <a:rPr lang="en-US" dirty="0"/>
                  <a:t>Let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marL="0" indent="0">
                  <a:buNone/>
                </a:pPr>
                <a:endParaRPr lang="en-US" dirty="0"/>
              </a:p>
              <a:p>
                <a:r>
                  <a:rPr lang="en-US" dirty="0"/>
                  <a:t>Question: does there exist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above expression is always negative?</a:t>
                </a:r>
              </a:p>
              <a:p>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863E749B-6DC3-AC2E-F7CC-E0D4E5CFEC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056E7D-AB03-DA03-62FD-0A3E532571EE}"/>
              </a:ext>
            </a:extLst>
          </p:cNvPr>
          <p:cNvSpPr>
            <a:spLocks noGrp="1"/>
          </p:cNvSpPr>
          <p:nvPr>
            <p:ph type="title"/>
          </p:nvPr>
        </p:nvSpPr>
        <p:spPr/>
        <p:txBody>
          <a:bodyPr/>
          <a:lstStyle/>
          <a:p>
            <a:r>
              <a:rPr lang="en-US" dirty="0"/>
              <a:t>CLF example</a:t>
            </a:r>
          </a:p>
        </p:txBody>
      </p:sp>
      <p:sp>
        <p:nvSpPr>
          <p:cNvPr id="4" name="Slide Number Placeholder 3">
            <a:extLst>
              <a:ext uri="{FF2B5EF4-FFF2-40B4-BE49-F238E27FC236}">
                <a16:creationId xmlns:a16="http://schemas.microsoft.com/office/drawing/2014/main" id="{1DB6E665-1E4F-7F9C-B065-A932585EBAF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62012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9F238-DDDC-ED8B-B1A6-1BF753615BD1}"/>
                  </a:ext>
                </a:extLst>
              </p:cNvPr>
              <p:cNvSpPr>
                <a:spLocks noGrp="1"/>
              </p:cNvSpPr>
              <p:nvPr>
                <p:ph idx="1"/>
              </p:nvPr>
            </p:nvSpPr>
            <p:spPr/>
            <p:txBody>
              <a:bodyPr/>
              <a:lstStyle/>
              <a:p>
                <a:r>
                  <a:rPr lang="en-US" dirty="0"/>
                  <a:t>Affine-control form: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𝑢</m:t>
                      </m:r>
                    </m:oMath>
                  </m:oMathPara>
                </a14:m>
                <a:endParaRPr lang="en-US" dirty="0"/>
              </a:p>
              <a:p>
                <a:pPr marL="0" indent="0">
                  <a:buNone/>
                </a:pPr>
                <a:endParaRPr lang="en-US" dirty="0"/>
              </a:p>
              <a:p>
                <a:r>
                  <a:rPr lang="en-US" dirty="0"/>
                  <a:t>CLFs for affine-control system:</a:t>
                </a:r>
              </a:p>
              <a:p>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&lt;0</m:t>
                        </m:r>
                      </m:e>
                    </m:d>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BDF9F238-DDDC-ED8B-B1A6-1BF753615BD1}"/>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3967114-A4B1-F5CE-0843-CCD319ADA6F6}"/>
              </a:ext>
            </a:extLst>
          </p:cNvPr>
          <p:cNvSpPr>
            <a:spLocks noGrp="1"/>
          </p:cNvSpPr>
          <p:nvPr>
            <p:ph type="title"/>
          </p:nvPr>
        </p:nvSpPr>
        <p:spPr/>
        <p:txBody>
          <a:bodyPr/>
          <a:lstStyle/>
          <a:p>
            <a:r>
              <a:rPr lang="en-US" dirty="0"/>
              <a:t>CLF for affine control systems</a:t>
            </a:r>
          </a:p>
        </p:txBody>
      </p:sp>
      <p:sp>
        <p:nvSpPr>
          <p:cNvPr id="4" name="Slide Number Placeholder 3">
            <a:extLst>
              <a:ext uri="{FF2B5EF4-FFF2-40B4-BE49-F238E27FC236}">
                <a16:creationId xmlns:a16="http://schemas.microsoft.com/office/drawing/2014/main" id="{4B295C66-B788-37F4-124A-C9074E31F0E5}"/>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455879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e>
                        </m:d>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59</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62</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66</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623F01-858C-62A3-FAC1-D51E04B3B5F8}"/>
                  </a:ext>
                </a:extLst>
              </p14:cNvPr>
              <p14:cNvContentPartPr/>
              <p14:nvPr/>
            </p14:nvContentPartPr>
            <p14:xfrm>
              <a:off x="10248840" y="920880"/>
              <a:ext cx="1384560" cy="654120"/>
            </p14:xfrm>
          </p:contentPart>
        </mc:Choice>
        <mc:Fallback xmlns="">
          <p:pic>
            <p:nvPicPr>
              <p:cNvPr id="5" name="Ink 4">
                <a:extLst>
                  <a:ext uri="{FF2B5EF4-FFF2-40B4-BE49-F238E27FC236}">
                    <a16:creationId xmlns:a16="http://schemas.microsoft.com/office/drawing/2014/main" id="{42623F01-858C-62A3-FAC1-D51E04B3B5F8}"/>
                  </a:ext>
                </a:extLst>
              </p:cNvPr>
              <p:cNvPicPr/>
              <p:nvPr/>
            </p:nvPicPr>
            <p:blipFill>
              <a:blip r:embed="rId4"/>
              <a:stretch>
                <a:fillRect/>
              </a:stretch>
            </p:blipFill>
            <p:spPr>
              <a:xfrm>
                <a:off x="10239480" y="911520"/>
                <a:ext cx="1403280" cy="672840"/>
              </a:xfrm>
              <a:prstGeom prst="rect">
                <a:avLst/>
              </a:prstGeom>
            </p:spPr>
          </p:pic>
        </mc:Fallback>
      </mc:AlternateContent>
    </p:spTree>
    <p:extLst>
      <p:ext uri="{BB962C8B-B14F-4D97-AF65-F5344CB8AC3E}">
        <p14:creationId xmlns:p14="http://schemas.microsoft.com/office/powerpoint/2010/main" val="3705963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So far: assumed that the process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70</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71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72</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73</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74</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26873</TotalTime>
  <Words>5328</Words>
  <Application>Microsoft Office PowerPoint</Application>
  <PresentationFormat>Widescreen</PresentationFormat>
  <Paragraphs>754</Paragraphs>
  <Slides>74</Slides>
  <Notes>2</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Control Lyapunov Function (CLF)</vt:lpstr>
      <vt:lpstr>CLF example</vt:lpstr>
      <vt:lpstr>CLF for affine control systems</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424</cp:revision>
  <dcterms:created xsi:type="dcterms:W3CDTF">2018-01-04T23:14:16Z</dcterms:created>
  <dcterms:modified xsi:type="dcterms:W3CDTF">2025-09-15T18:34:39Z</dcterms:modified>
</cp:coreProperties>
</file>