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41" r:id="rId2"/>
    <p:sldId id="278" r:id="rId3"/>
    <p:sldId id="272" r:id="rId4"/>
    <p:sldId id="274" r:id="rId5"/>
    <p:sldId id="344" r:id="rId6"/>
    <p:sldId id="276" r:id="rId7"/>
    <p:sldId id="342" r:id="rId8"/>
    <p:sldId id="339" r:id="rId9"/>
    <p:sldId id="277" r:id="rId10"/>
    <p:sldId id="281" r:id="rId11"/>
    <p:sldId id="283" r:id="rId12"/>
    <p:sldId id="284" r:id="rId13"/>
    <p:sldId id="289" r:id="rId14"/>
    <p:sldId id="324" r:id="rId15"/>
    <p:sldId id="291" r:id="rId16"/>
    <p:sldId id="349" r:id="rId17"/>
    <p:sldId id="293" r:id="rId18"/>
    <p:sldId id="285" r:id="rId19"/>
    <p:sldId id="286" r:id="rId20"/>
    <p:sldId id="287" r:id="rId21"/>
    <p:sldId id="345" r:id="rId22"/>
    <p:sldId id="282" r:id="rId23"/>
    <p:sldId id="309" r:id="rId24"/>
    <p:sldId id="298" r:id="rId25"/>
    <p:sldId id="346" r:id="rId26"/>
    <p:sldId id="300" r:id="rId27"/>
    <p:sldId id="299" r:id="rId28"/>
    <p:sldId id="301" r:id="rId29"/>
    <p:sldId id="302" r:id="rId30"/>
    <p:sldId id="303" r:id="rId31"/>
    <p:sldId id="304" r:id="rId32"/>
    <p:sldId id="319" r:id="rId33"/>
    <p:sldId id="321" r:id="rId34"/>
    <p:sldId id="322" r:id="rId35"/>
    <p:sldId id="320" r:id="rId36"/>
    <p:sldId id="323" r:id="rId37"/>
    <p:sldId id="280" r:id="rId38"/>
    <p:sldId id="338" r:id="rId39"/>
    <p:sldId id="347" r:id="rId40"/>
    <p:sldId id="325" r:id="rId41"/>
    <p:sldId id="327" r:id="rId42"/>
    <p:sldId id="326" r:id="rId43"/>
    <p:sldId id="292" r:id="rId44"/>
    <p:sldId id="328" r:id="rId45"/>
    <p:sldId id="329" r:id="rId46"/>
    <p:sldId id="294" r:id="rId47"/>
    <p:sldId id="295" r:id="rId48"/>
    <p:sldId id="296" r:id="rId49"/>
    <p:sldId id="297" r:id="rId50"/>
    <p:sldId id="330" r:id="rId51"/>
    <p:sldId id="331" r:id="rId52"/>
    <p:sldId id="305" r:id="rId53"/>
    <p:sldId id="306" r:id="rId54"/>
    <p:sldId id="34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292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9/8/2025</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0.2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8.520"/>
    </inkml:context>
    <inkml:brush xml:id="br0">
      <inkml:brushProperty name="width" value="0.05" units="cm"/>
      <inkml:brushProperty name="height" value="0.05" units="cm"/>
      <inkml:brushProperty name="color" value="#E71224"/>
    </inkml:brush>
  </inkml:definitions>
  <inkml:trace contextRef="#ctx0" brushRef="#br0">875 82 24575,'0'-3'0,"0"0"0,0 0 0,0 0 0,0 0 0,-1 0 0,0-1 0,1 1 0,-1 0 0,-1 0 0,1 1 0,0-1 0,-1 0 0,1 0 0,-1 1 0,0-1 0,0 1 0,0-1 0,0 1 0,0 0 0,0-1 0,-1 1 0,1 1 0,-1-1 0,1 0 0,-1 1 0,0-1 0,0 1 0,0 0 0,0 0 0,0 0 0,0 0 0,-4-1 0,-10 0 0,-1 0 0,1 1 0,-1 1 0,-30 3 0,7-1 0,-40-3 0,-58 3 0,130 0 0,-1 0 0,1 1 0,0 0 0,0 0 0,1 1 0,-1 1 0,1-1 0,0 1 0,0 1 0,0-1 0,-12 13 0,-32 20 0,40-29 0,1 1 0,0 0 0,0 0 0,1 1 0,0 1 0,1-1 0,0 2 0,-7 12 0,-20 27 0,24-36 0,1 0 0,1 0 0,0 1 0,1 0 0,1 1 0,1 0 0,1 0 0,0 0 0,1 1 0,1 0 0,-2 19 0,-11 68 0,10-70 0,2 0 0,-2 39 0,6-12 0,4 188 0,-3-239 0,1 0 0,1 0 0,0-1 0,0 1 0,1-1 0,1 0 0,0 0 0,0 0 0,1 0 0,1 0 0,0-1 0,0 0 0,1-1 0,0 1 0,0-1 0,1 0 0,1-1 0,-1 0 0,18 12 0,13 10 0,-27-20 0,0-1 0,1 0 0,0 0 0,0-1 0,1-1 0,18 7 0,8 0 0,75 22 0,-31-12 0,-65-16 0,1-2 0,1-1 0,-1 0 0,1-1 0,39 1 0,2-4 0,64-4 0,-118 2 0,-1-1 0,1 1 0,-1-2 0,1 1 0,-1-1 0,0 0 0,0-1 0,0 1 0,0-1 0,-1-1 0,11-9 0,7-7 0,32-39 0,-24 25 0,-18 21 0,-4 4 0,0 0 0,0-1 0,-1 0 0,-1 0 0,0-1 0,-1 0 0,11-21 0,7-16 0,-20 42 0,-1 0 0,0 0 0,0 0 0,0-1 0,-1 0 0,-1 0 0,1 0 0,2-15 0,-4-169 0,-4 91 0,5 57 0,-1 24 0,0 1 0,-2 0 0,-3-23 0,3 36 0,-1 0 0,0 1 0,0-1 0,-1 1 0,-3-6 0,3 5 0,0 1 0,0-1 0,1 1 0,0-1 0,-2-7 0,-3-25 0,4 15 0,-1 0 0,-2 1 0,-12-34 0,12 38 0,-1 1 0,-2 1 0,1-1 0,-2 1 0,0 1 0,-16-19 0,6 14 0,-2 0 0,0 2 0,-1 1 0,-1 0 0,-47-23 0,-134-63 0,189 97-1365,1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0.800"/>
    </inkml:context>
    <inkml:brush xml:id="br0">
      <inkml:brushProperty name="width" value="0.05" units="cm"/>
      <inkml:brushProperty name="height" value="0.05" units="cm"/>
      <inkml:brushProperty name="color" value="#E71224"/>
    </inkml:brush>
  </inkml:definitions>
  <inkml:trace contextRef="#ctx0" brushRef="#br0">1 914 24575,'-1'-42'0,"3"0"0,1-1 0,1 1 0,15-56 0,-10 70 0,1 1 0,1 0 0,2 1 0,0 0 0,2 1 0,26-34 0,-7 13 0,2 1 0,3 3 0,77-68 0,-96 93 0,0 1 0,2 1 0,0 0 0,1 2 0,0 1 0,1 1 0,49-16 0,-8 7 0,-43 12 0,1 1 0,0 0 0,0 2 0,1 1 0,41-2 0,-5 5 0,-30 0 0,1 1 0,38 5 0,-44 1 0,-1 2 0,0 0 0,0 2 0,-1 1 0,23 13 0,-19-9 0,-10-5 0,0 2 0,-1-1 0,-1 2 0,25 26 0,22 17 0,-51-46 0,0 1 0,0 1 0,-2 0 0,1 0 0,-2 1 0,12 20 0,12 19 0,-24-40 0,0 0 0,-2 0 0,1 0 0,-1 1 0,-1 0 0,0 1 0,-1-1 0,-1 1 0,4 23 0,-1 8 0,-1-18 0,1 52 0,-6 58-1365,0-117-5461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3.684"/>
    </inkml:context>
    <inkml:brush xml:id="br0">
      <inkml:brushProperty name="width" value="0.05" units="cm"/>
      <inkml:brushProperty name="height" value="0.05" units="cm"/>
      <inkml:brushProperty name="color" value="#E71224"/>
    </inkml:brush>
  </inkml:definitions>
  <inkml:trace contextRef="#ctx0" brushRef="#br0">1 73 24575,'1'3'0,"-1"-1"0,1 1 0,0 0 0,0-1 0,0 1 0,1 0 0,-1-1 0,1 1 0,-1-1 0,1 0 0,0 0 0,4 4 0,26 24 0,105 96 0,-104-99 0,1-1 0,66 38 0,-96-62 0,-1 1 0,1-2 0,0 1 0,0 0 0,0-1 0,0 0 0,1 0 0,-1 0 0,0 0 0,0-1 0,1 1 0,-1-1 0,0 0 0,0 0 0,1-1 0,-1 0 0,0 1 0,0-1 0,0-1 0,0 1 0,0 0 0,7-5 0,-5 3 0,0-1 0,-1 0 0,0-1 0,1 1 0,-1-1 0,-1 0 0,1 0 0,-1-1 0,0 1 0,0-1 0,-1 0 0,0 0 0,3-8 0,70-191 0,-74 192-273,1 0 0,-2-1 0,0 1 0,0-20 0,-2 17-6553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7.373"/>
    </inkml:context>
    <inkml:brush xml:id="br0">
      <inkml:brushProperty name="width" value="0.05" units="cm"/>
      <inkml:brushProperty name="height" value="0.05" units="cm"/>
      <inkml:brushProperty name="color" value="#004F8B"/>
    </inkml:brush>
  </inkml:definitions>
  <inkml:trace contextRef="#ctx0" brushRef="#br0">514 41 24575,'0'-1'0,"-1"-1"0,0 1 0,0 0 0,1-1 0,-1 1 0,0 0 0,0 0 0,0-1 0,-1 1 0,1 0 0,0 0 0,0 0 0,0 0 0,-1 0 0,1 1 0,-1-1 0,1 0 0,-1 1 0,-1-1 0,-30-12 0,22 11 0,0 0 0,0 0 0,-1 1 0,-19 1 0,26 0 0,0 1 0,-1 0 0,1 0 0,0 0 0,0 1 0,0-1 0,0 1 0,0 0 0,0 1 0,0-1 0,-8 7 0,-31 23 0,28-21 0,1 0 0,-27 26 0,-1 2 0,34-32 0,0 1 0,0 0 0,1 0 0,0 1 0,-13 18 0,3 0 0,14-21 0,0 0 0,0 0 0,0 1 0,0-1 0,1 1 0,0 0 0,-2 8 0,-7 36 0,2 1 0,3 0 0,-2 98 0,9-111 0,3 62 0,-2-88 0,1-1 0,0 1 0,1-1 0,0 0 0,10 23 0,-9-30 0,1 1 0,-1-1 0,1 0 0,0 0 0,0 0 0,0-1 0,1 1 0,-1-2 0,1 1 0,10 5 0,11 8 0,-1 1 0,0-1 0,1-2 0,55 24 0,-61-31 0,-1-2 0,1 0 0,1-2 0,-1 0 0,1-1 0,32 0 0,0-3 0,90-2 0,-135 0 0,-1 0 0,1 0 0,-1-1 0,0 1 0,0-2 0,0 1 0,0-1 0,-1-1 0,0 1 0,0-1 0,0-1 0,11-10 0,-2 1 0,-1-1 0,0-1 0,22-34 0,-29 37 0,-1-1 0,0 1 0,4-17 0,7-14 0,-13 31 0,0 1 0,-1-1 0,0-1 0,-1 1 0,0 0 0,-1-1 0,-1 1 0,-1-21 0,-3-9 0,-12-63 0,11 82 0,3 13 0,-1 1 0,-1-1 0,-6-21 0,7 29 0,0 0 0,0 1 0,0-1 0,-1 0 0,1 1 0,-1 0 0,0-1 0,0 1 0,0 0 0,0 0 0,-1 1 0,1-1 0,-1 1 0,-6-4 0,-6-3 0,-1-1 0,1-1 0,1-1 0,0 0 0,-27-28 0,32 31 0,-1 0 0,-1 0 0,-17-10 0,16 11 0,0 0 0,-22-20 0,31 24 0,-1-1 0,1 1 0,-1 0 0,0 0 0,0 1 0,-1-1 0,1 1 0,-1 0 0,0 1 0,0-1 0,1 1 0,-2 0 0,1 1 0,-9-2 0,-49-14 69,52 13-356,-1 0 0,1 1 0,-1 0 1,-24-2-1,21 5-6539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9.339"/>
    </inkml:context>
    <inkml:brush xml:id="br0">
      <inkml:brushProperty name="width" value="0.05" units="cm"/>
      <inkml:brushProperty name="height" value="0.05" units="cm"/>
      <inkml:brushProperty name="color" value="#004F8B"/>
    </inkml:brush>
  </inkml:definitions>
  <inkml:trace contextRef="#ctx0" brushRef="#br0">0 518 24575,'1'-3'0,"0"1"0,0 0 0,0 0 0,1 0 0,-1 0 0,0 0 0,1 0 0,-1 0 0,1 0 0,0 1 0,0-1 0,2-1 0,11-12 0,-12 11 0,38-48 0,47-46 0,-72 82 0,0 2 0,2 0 0,0 0 0,0 2 0,1 0 0,40-18 0,139-42 0,-44 18 0,-98 34 0,0 2 0,118-20 0,-117 33 0,1 3 0,58 5 0,-13-1 0,-41-2 0,-25-2 0,0 2 0,-1 2 0,1 1 0,-1 1 0,40 11 0,-59-9 0,0 1 0,0 1 0,-1 0 0,0 1 0,28 20 0,-16-7 0,-2 1 0,27 29 0,-39-35 0,-2 1 0,0 0 0,-1 0 0,-1 1 0,-1 0 0,-1 1 0,7 22 0,-6-18 0,-4-3 0,0 0 0,-2 0 0,0 0 0,-1 1 0,-1 0 0,-1-1 0,-4 27 0,1 17 0,5 35 0,-4 83 0,0-169 18,0-1 0,-1 0 0,-7 19 0,-1 3-1455,6-15-5389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1.273"/>
    </inkml:context>
    <inkml:brush xml:id="br0">
      <inkml:brushProperty name="width" value="0.05" units="cm"/>
      <inkml:brushProperty name="height" value="0.05" units="cm"/>
      <inkml:brushProperty name="color" value="#004F8B"/>
    </inkml:brush>
  </inkml:definitions>
  <inkml:trace contextRef="#ctx0" brushRef="#br0">1 81 24575,'0'7'0,"0"0"0,1 0 0,0 0 0,0-1 0,0 1 0,1 0 0,0-1 0,0 1 0,1-1 0,0 1 0,0-1 0,0 0 0,1 0 0,0 0 0,7 7 0,-6-4 0,0 1 0,-1 0 0,1 0 0,-2 0 0,4 18 0,4 7 0,-3-9 0,-4-14 0,-1 0 0,2-1 0,0 1 0,0-1 0,13 20 0,-17-30 0,0 0 0,0 0 0,-1 0 0,1 0 0,0 0 0,0 0 0,0 0 0,0 0 0,0 0 0,0-1 0,0 1 0,0 0 0,0-1 0,1 1 0,-1-1 0,0 1 0,0-1 0,0 0 0,1 0 0,-1 1 0,0-1 0,0 0 0,1 0 0,1 0 0,-1-1 0,0 0 0,0 0 0,0 1 0,0-1 0,0-1 0,0 1 0,0 0 0,-1 0 0,1-1 0,0 1 0,-1-1 0,1 1 0,1-3 0,4-6 0,1-1 0,-2 0 0,10-21 0,-14 28 0,23-50 0,3 2 0,56-81 0,-67 113-341,1 0 0,1 2-1,24-20 1,-29 27-6485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5.48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15</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46</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59370"/>
            <a:ext cx="11699087" cy="4724671"/>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58647"/>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14214" y="87802"/>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1.png"/></Relationships>
</file>

<file path=ppt/slides/_rels/slide2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30.png"/><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9.png"/><Relationship Id="rId4" Type="http://schemas.openxmlformats.org/officeDocument/2006/relationships/image" Target="../media/image52.png"/><Relationship Id="rId9" Type="http://schemas.openxmlformats.org/officeDocument/2006/relationships/image" Target="../media/image5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2025.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Synch. comp. is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Formalization of synchronous comp.</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components?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89" t="-18750" r="-2233" b="-320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679531" y="5112953"/>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679531" y="5112953"/>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97544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17</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2DBFDD-ECA8-E5FE-1427-DE9F0D1FAC5F}"/>
                  </a:ext>
                </a:extLst>
              </p14:cNvPr>
              <p14:cNvContentPartPr/>
              <p14:nvPr/>
            </p14:nvContentPartPr>
            <p14:xfrm>
              <a:off x="6905547" y="3316218"/>
              <a:ext cx="360" cy="360"/>
            </p14:xfrm>
          </p:contentPart>
        </mc:Choice>
        <mc:Fallback xmlns="">
          <p:pic>
            <p:nvPicPr>
              <p:cNvPr id="5" name="Ink 4">
                <a:extLst>
                  <a:ext uri="{FF2B5EF4-FFF2-40B4-BE49-F238E27FC236}">
                    <a16:creationId xmlns:a16="http://schemas.microsoft.com/office/drawing/2014/main" id="{462DBFDD-ECA8-E5FE-1427-DE9F0D1FAC5F}"/>
                  </a:ext>
                </a:extLst>
              </p:cNvPr>
              <p:cNvPicPr/>
              <p:nvPr/>
            </p:nvPicPr>
            <p:blipFill>
              <a:blip r:embed="rId5"/>
              <a:stretch>
                <a:fillRect/>
              </a:stretch>
            </p:blipFill>
            <p:spPr>
              <a:xfrm>
                <a:off x="6896547" y="3307578"/>
                <a:ext cx="18000" cy="18000"/>
              </a:xfrm>
              <a:prstGeom prst="rect">
                <a:avLst/>
              </a:prstGeom>
            </p:spPr>
          </p:pic>
        </mc:Fallback>
      </mc:AlternateContent>
      <p:grpSp>
        <p:nvGrpSpPr>
          <p:cNvPr id="11" name="Group 10">
            <a:extLst>
              <a:ext uri="{FF2B5EF4-FFF2-40B4-BE49-F238E27FC236}">
                <a16:creationId xmlns:a16="http://schemas.microsoft.com/office/drawing/2014/main" id="{9F7DDF0F-0BB0-F2F3-AC2E-7074015B89D0}"/>
              </a:ext>
            </a:extLst>
          </p:cNvPr>
          <p:cNvGrpSpPr/>
          <p:nvPr/>
        </p:nvGrpSpPr>
        <p:grpSpPr>
          <a:xfrm>
            <a:off x="6686307" y="2393538"/>
            <a:ext cx="902520" cy="896400"/>
            <a:chOff x="6686307" y="2393538"/>
            <a:chExt cx="902520" cy="8964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599A5C5-6AA5-8D63-F961-05349B8E49A1}"/>
                    </a:ext>
                  </a:extLst>
                </p14:cNvPr>
                <p14:cNvContentPartPr/>
                <p14:nvPr/>
              </p14:nvContentPartPr>
              <p14:xfrm>
                <a:off x="6686307" y="2754618"/>
                <a:ext cx="439200" cy="535320"/>
              </p14:xfrm>
            </p:contentPart>
          </mc:Choice>
          <mc:Fallback xmlns="">
            <p:pic>
              <p:nvPicPr>
                <p:cNvPr id="7" name="Ink 6">
                  <a:extLst>
                    <a:ext uri="{FF2B5EF4-FFF2-40B4-BE49-F238E27FC236}">
                      <a16:creationId xmlns:a16="http://schemas.microsoft.com/office/drawing/2014/main" id="{1599A5C5-6AA5-8D63-F961-05349B8E49A1}"/>
                    </a:ext>
                  </a:extLst>
                </p:cNvPr>
                <p:cNvPicPr/>
                <p:nvPr/>
              </p:nvPicPr>
              <p:blipFill>
                <a:blip r:embed="rId7"/>
                <a:stretch>
                  <a:fillRect/>
                </a:stretch>
              </p:blipFill>
              <p:spPr>
                <a:xfrm>
                  <a:off x="6677667" y="2745978"/>
                  <a:ext cx="45684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1085DE5-5315-8FD1-587F-8CE5F6DCB4D8}"/>
                    </a:ext>
                  </a:extLst>
                </p14:cNvPr>
                <p14:cNvContentPartPr/>
                <p14:nvPr/>
              </p14:nvContentPartPr>
              <p14:xfrm>
                <a:off x="6912027" y="2393538"/>
                <a:ext cx="567360" cy="329400"/>
              </p14:xfrm>
            </p:contentPart>
          </mc:Choice>
          <mc:Fallback xmlns="">
            <p:pic>
              <p:nvPicPr>
                <p:cNvPr id="8" name="Ink 7">
                  <a:extLst>
                    <a:ext uri="{FF2B5EF4-FFF2-40B4-BE49-F238E27FC236}">
                      <a16:creationId xmlns:a16="http://schemas.microsoft.com/office/drawing/2014/main" id="{C1085DE5-5315-8FD1-587F-8CE5F6DCB4D8}"/>
                    </a:ext>
                  </a:extLst>
                </p:cNvPr>
                <p:cNvPicPr/>
                <p:nvPr/>
              </p:nvPicPr>
              <p:blipFill>
                <a:blip r:embed="rId9"/>
                <a:stretch>
                  <a:fillRect/>
                </a:stretch>
              </p:blipFill>
              <p:spPr>
                <a:xfrm>
                  <a:off x="6903027" y="2384898"/>
                  <a:ext cx="5850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C703F8D-70E7-97CC-E880-FE5D8F59DB2F}"/>
                    </a:ext>
                  </a:extLst>
                </p14:cNvPr>
                <p14:cNvContentPartPr/>
                <p14:nvPr/>
              </p14:nvContentPartPr>
              <p14:xfrm>
                <a:off x="7369587" y="2580378"/>
                <a:ext cx="219240" cy="143280"/>
              </p14:xfrm>
            </p:contentPart>
          </mc:Choice>
          <mc:Fallback xmlns="">
            <p:pic>
              <p:nvPicPr>
                <p:cNvPr id="10" name="Ink 9">
                  <a:extLst>
                    <a:ext uri="{FF2B5EF4-FFF2-40B4-BE49-F238E27FC236}">
                      <a16:creationId xmlns:a16="http://schemas.microsoft.com/office/drawing/2014/main" id="{6C703F8D-70E7-97CC-E880-FE5D8F59DB2F}"/>
                    </a:ext>
                  </a:extLst>
                </p:cNvPr>
                <p:cNvPicPr/>
                <p:nvPr/>
              </p:nvPicPr>
              <p:blipFill>
                <a:blip r:embed="rId11"/>
                <a:stretch>
                  <a:fillRect/>
                </a:stretch>
              </p:blipFill>
              <p:spPr>
                <a:xfrm>
                  <a:off x="7360947" y="2571378"/>
                  <a:ext cx="236880" cy="160920"/>
                </a:xfrm>
                <a:prstGeom prst="rect">
                  <a:avLst/>
                </a:prstGeom>
              </p:spPr>
            </p:pic>
          </mc:Fallback>
        </mc:AlternateContent>
      </p:grpSp>
      <p:grpSp>
        <p:nvGrpSpPr>
          <p:cNvPr id="27" name="Group 26">
            <a:extLst>
              <a:ext uri="{FF2B5EF4-FFF2-40B4-BE49-F238E27FC236}">
                <a16:creationId xmlns:a16="http://schemas.microsoft.com/office/drawing/2014/main" id="{A32ADB99-6943-9228-E0F4-2702DB9EDBF4}"/>
              </a:ext>
            </a:extLst>
          </p:cNvPr>
          <p:cNvGrpSpPr/>
          <p:nvPr/>
        </p:nvGrpSpPr>
        <p:grpSpPr>
          <a:xfrm>
            <a:off x="6980067" y="3525738"/>
            <a:ext cx="948600" cy="555840"/>
            <a:chOff x="6980067" y="3525738"/>
            <a:chExt cx="948600" cy="55584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C86C778-68B7-02D0-0BDE-9B74E55FAAD1}"/>
                    </a:ext>
                  </a:extLst>
                </p14:cNvPr>
                <p14:cNvContentPartPr/>
                <p14:nvPr/>
              </p14:nvContentPartPr>
              <p14:xfrm>
                <a:off x="6980067" y="3704298"/>
                <a:ext cx="336240" cy="377280"/>
              </p14:xfrm>
            </p:contentPart>
          </mc:Choice>
          <mc:Fallback xmlns="">
            <p:pic>
              <p:nvPicPr>
                <p:cNvPr id="13" name="Ink 12">
                  <a:extLst>
                    <a:ext uri="{FF2B5EF4-FFF2-40B4-BE49-F238E27FC236}">
                      <a16:creationId xmlns:a16="http://schemas.microsoft.com/office/drawing/2014/main" id="{1C86C778-68B7-02D0-0BDE-9B74E55FAAD1}"/>
                    </a:ext>
                  </a:extLst>
                </p:cNvPr>
                <p:cNvPicPr/>
                <p:nvPr/>
              </p:nvPicPr>
              <p:blipFill>
                <a:blip r:embed="rId13"/>
                <a:stretch>
                  <a:fillRect/>
                </a:stretch>
              </p:blipFill>
              <p:spPr>
                <a:xfrm>
                  <a:off x="6971427" y="3695298"/>
                  <a:ext cx="3538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C31F2B6-F025-8504-5B8F-E63000FE4C6A}"/>
                    </a:ext>
                  </a:extLst>
                </p14:cNvPr>
                <p14:cNvContentPartPr/>
                <p14:nvPr/>
              </p14:nvContentPartPr>
              <p14:xfrm>
                <a:off x="7103547" y="3525738"/>
                <a:ext cx="712080" cy="381240"/>
              </p14:xfrm>
            </p:contentPart>
          </mc:Choice>
          <mc:Fallback xmlns="">
            <p:pic>
              <p:nvPicPr>
                <p:cNvPr id="14" name="Ink 13">
                  <a:extLst>
                    <a:ext uri="{FF2B5EF4-FFF2-40B4-BE49-F238E27FC236}">
                      <a16:creationId xmlns:a16="http://schemas.microsoft.com/office/drawing/2014/main" id="{2C31F2B6-F025-8504-5B8F-E63000FE4C6A}"/>
                    </a:ext>
                  </a:extLst>
                </p:cNvPr>
                <p:cNvPicPr/>
                <p:nvPr/>
              </p:nvPicPr>
              <p:blipFill>
                <a:blip r:embed="rId15"/>
                <a:stretch>
                  <a:fillRect/>
                </a:stretch>
              </p:blipFill>
              <p:spPr>
                <a:xfrm>
                  <a:off x="7094547" y="3517098"/>
                  <a:ext cx="7297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B315945D-92B8-0DD5-98AA-9DF8D7B9C742}"/>
                    </a:ext>
                  </a:extLst>
                </p14:cNvPr>
                <p14:cNvContentPartPr/>
                <p14:nvPr/>
              </p14:nvContentPartPr>
              <p14:xfrm>
                <a:off x="7758387" y="3805818"/>
                <a:ext cx="170280" cy="156240"/>
              </p14:xfrm>
            </p:contentPart>
          </mc:Choice>
          <mc:Fallback xmlns="">
            <p:pic>
              <p:nvPicPr>
                <p:cNvPr id="26" name="Ink 25">
                  <a:extLst>
                    <a:ext uri="{FF2B5EF4-FFF2-40B4-BE49-F238E27FC236}">
                      <a16:creationId xmlns:a16="http://schemas.microsoft.com/office/drawing/2014/main" id="{B315945D-92B8-0DD5-98AA-9DF8D7B9C742}"/>
                    </a:ext>
                  </a:extLst>
                </p:cNvPr>
                <p:cNvPicPr/>
                <p:nvPr/>
              </p:nvPicPr>
              <p:blipFill>
                <a:blip r:embed="rId17"/>
                <a:stretch>
                  <a:fillRect/>
                </a:stretch>
              </p:blipFill>
              <p:spPr>
                <a:xfrm>
                  <a:off x="7749747" y="3797178"/>
                  <a:ext cx="18792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80793C21-8D84-BEFC-4640-EE59D1940884}"/>
                  </a:ext>
                </a:extLst>
              </p14:cNvPr>
              <p14:cNvContentPartPr/>
              <p14:nvPr/>
            </p14:nvContentPartPr>
            <p14:xfrm>
              <a:off x="11627667" y="5151858"/>
              <a:ext cx="360" cy="360"/>
            </p14:xfrm>
          </p:contentPart>
        </mc:Choice>
        <mc:Fallback xmlns="">
          <p:pic>
            <p:nvPicPr>
              <p:cNvPr id="28" name="Ink 27">
                <a:extLst>
                  <a:ext uri="{FF2B5EF4-FFF2-40B4-BE49-F238E27FC236}">
                    <a16:creationId xmlns:a16="http://schemas.microsoft.com/office/drawing/2014/main" id="{80793C21-8D84-BEFC-4640-EE59D1940884}"/>
                  </a:ext>
                </a:extLst>
              </p:cNvPr>
              <p:cNvPicPr/>
              <p:nvPr/>
            </p:nvPicPr>
            <p:blipFill>
              <a:blip r:embed="rId19"/>
              <a:stretch>
                <a:fillRect/>
              </a:stretch>
            </p:blipFill>
            <p:spPr>
              <a:xfrm>
                <a:off x="11618667" y="5143218"/>
                <a:ext cx="18000" cy="18000"/>
              </a:xfrm>
              <a:prstGeom prst="rect">
                <a:avLst/>
              </a:prstGeom>
            </p:spPr>
          </p:pic>
        </mc:Fallback>
      </mc:AlternateContent>
    </p:spTree>
    <p:extLst>
      <p:ext uri="{BB962C8B-B14F-4D97-AF65-F5344CB8AC3E}">
        <p14:creationId xmlns:p14="http://schemas.microsoft.com/office/powerpoint/2010/main" val="3312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for principled software development in CPS</a:t>
            </a:r>
          </a:p>
          <a:p>
            <a:r>
              <a:rPr lang="en-US" dirty="0"/>
              <a:t>MBD when used for designing CPS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 for testing/analysis</a:t>
            </a:r>
          </a:p>
          <a:p>
            <a:pPr marL="868680" lvl="1" indent="-457200">
              <a:buFont typeface="+mj-lt"/>
              <a:buAutoNum type="arabicPeriod"/>
            </a:pPr>
            <a:r>
              <a:rPr lang="en-US" dirty="0"/>
              <a:t>Automatically generate code from the control-software model for deployment</a:t>
            </a:r>
          </a:p>
          <a:p>
            <a:r>
              <a:rPr lang="en-US" dirty="0"/>
              <a:t>Many popular MBD frameworks</a:t>
            </a:r>
          </a:p>
          <a:p>
            <a:pPr lvl="1"/>
            <a:r>
              <a:rPr lang="en-US" sz="2200" dirty="0"/>
              <a:t>Simulink®, LabView™, </a:t>
            </a:r>
            <a:r>
              <a:rPr lang="en-US" sz="2200" dirty="0" err="1"/>
              <a:t>RationalRose</a:t>
            </a:r>
            <a:r>
              <a:rPr lang="en-US" sz="2200" dirty="0"/>
              <a:t>, </a:t>
            </a:r>
            <a:r>
              <a:rPr lang="en-US" sz="2200" dirty="0" err="1"/>
              <a:t>DyMola</a:t>
            </a:r>
            <a:r>
              <a:rPr lang="en-US" sz="2200" dirty="0"/>
              <a:t>, </a:t>
            </a:r>
            <a:r>
              <a:rPr lang="en-US" sz="2200" dirty="0" err="1"/>
              <a:t>TargetLink</a:t>
            </a:r>
            <a:r>
              <a:rPr lang="en-US" sz="2200" dirty="0"/>
              <a:t>, </a:t>
            </a:r>
            <a:r>
              <a:rPr lang="en-US" sz="2200" dirty="0" err="1"/>
              <a:t>Scade</a:t>
            </a:r>
            <a:r>
              <a:rPr lang="en-US" sz="2200" dirty="0"/>
              <a:t>, Python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0662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2" name="TextBox 1">
            <a:extLst>
              <a:ext uri="{FF2B5EF4-FFF2-40B4-BE49-F238E27FC236}">
                <a16:creationId xmlns:a16="http://schemas.microsoft.com/office/drawing/2014/main" id="{3E4CAE1D-F812-719F-69B0-F4CB27835094}"/>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synchrony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 synchronous component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Determinism</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synchronous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514513" cy="4247127"/>
          </a:xfrm>
        </p:spPr>
        <p:txBody>
          <a:bodyPr>
            <a:normAutofit/>
          </a:bodyPr>
          <a:lstStyle/>
          <a:p>
            <a:r>
              <a:rPr lang="en-US" sz="2400" dirty="0"/>
              <a:t>Implicit </a:t>
            </a:r>
            <a:r>
              <a:rPr lang="en-US" sz="2400" i="1" dirty="0"/>
              <a:t>mode : discrete </a:t>
            </a:r>
            <a:r>
              <a:rPr lang="en-US" sz="2400" dirty="0"/>
              <a:t>state variable over some finite enumeration. Here: {1, 0}</a:t>
            </a:r>
          </a:p>
          <a:p>
            <a:r>
              <a:rPr lang="en-US" sz="2400" dirty="0"/>
              <a:t>Transitions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6143151" cy="1202312"/>
          </a:xfrm>
        </p:spPr>
        <p:txBody>
          <a:bodyPr>
            <a:normAutofit/>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Component</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Synchronous dataflow languages used to model synchronous components</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components: summary</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F34425-5C2E-FC21-4406-89E23A36BD80}"/>
              </a:ext>
            </a:extLst>
          </p:cNvPr>
          <p:cNvSpPr>
            <a:spLocks noGrp="1"/>
          </p:cNvSpPr>
          <p:nvPr>
            <p:ph idx="1"/>
          </p:nvPr>
        </p:nvSpPr>
        <p:spPr/>
        <p:txBody>
          <a:bodyPr/>
          <a:lstStyle/>
          <a:p>
            <a:r>
              <a:rPr lang="en-US" dirty="0"/>
              <a:t>Discussed class structure</a:t>
            </a:r>
          </a:p>
          <a:p>
            <a:r>
              <a:rPr lang="en-US" dirty="0"/>
              <a:t>Discussed class project</a:t>
            </a:r>
          </a:p>
          <a:p>
            <a:r>
              <a:rPr lang="en-US" dirty="0"/>
              <a:t>Homework assignments: Brightspace. Discussions: Piazza</a:t>
            </a:r>
          </a:p>
          <a:p>
            <a:r>
              <a:rPr lang="en-US" dirty="0"/>
              <a:t>TAs: </a:t>
            </a:r>
            <a:r>
              <a:rPr lang="en-US" dirty="0" err="1"/>
              <a:t>Yuriy</a:t>
            </a:r>
            <a:r>
              <a:rPr lang="en-US" dirty="0"/>
              <a:t> Biktairov</a:t>
            </a:r>
          </a:p>
          <a:p>
            <a:pPr marL="0" indent="0">
              <a:buNone/>
            </a:pPr>
            <a:endParaRPr lang="en-US" dirty="0"/>
          </a:p>
          <a:p>
            <a:pPr marL="0" indent="0">
              <a:buNone/>
            </a:pPr>
            <a:r>
              <a:rPr lang="en-US" dirty="0"/>
              <a:t>Subject matter:</a:t>
            </a:r>
          </a:p>
          <a:p>
            <a:r>
              <a:rPr lang="en-US" dirty="0"/>
              <a:t>Discussed synchronous components, the synchrony hypothesis</a:t>
            </a:r>
          </a:p>
          <a:p>
            <a:r>
              <a:rPr lang="en-US" dirty="0"/>
              <a:t>Discussed cruise control module using synchronous assumptions</a:t>
            </a:r>
          </a:p>
          <a:p>
            <a:endParaRPr lang="en-US" dirty="0"/>
          </a:p>
        </p:txBody>
      </p:sp>
      <p:sp>
        <p:nvSpPr>
          <p:cNvPr id="3" name="Title 2">
            <a:extLst>
              <a:ext uri="{FF2B5EF4-FFF2-40B4-BE49-F238E27FC236}">
                <a16:creationId xmlns:a16="http://schemas.microsoft.com/office/drawing/2014/main" id="{6912B12F-E4CC-F999-11B6-22D543037A5A}"/>
              </a:ext>
            </a:extLst>
          </p:cNvPr>
          <p:cNvSpPr>
            <a:spLocks noGrp="1"/>
          </p:cNvSpPr>
          <p:nvPr>
            <p:ph type="title"/>
          </p:nvPr>
        </p:nvSpPr>
        <p:spPr/>
        <p:txBody>
          <a:bodyPr/>
          <a:lstStyle/>
          <a:p>
            <a:r>
              <a:rPr lang="en-US" dirty="0"/>
              <a:t>Summary of last lecture</a:t>
            </a:r>
          </a:p>
        </p:txBody>
      </p:sp>
      <p:sp>
        <p:nvSpPr>
          <p:cNvPr id="4" name="Slide Number Placeholder 3">
            <a:extLst>
              <a:ext uri="{FF2B5EF4-FFF2-40B4-BE49-F238E27FC236}">
                <a16:creationId xmlns:a16="http://schemas.microsoft.com/office/drawing/2014/main" id="{11428796-F0A3-8021-FD93-FF90BE85432E}"/>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254655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aircraft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40</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42</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3429797"/>
          </a:xfrm>
        </p:spPr>
        <p:txBody>
          <a:bodyPr>
            <a:normAutofit/>
          </a:bodyPr>
          <a:lstStyle/>
          <a:p>
            <a:r>
              <a:rPr lang="en-US" dirty="0"/>
              <a:t>Execution Model: In each step only one task is executed</a:t>
            </a:r>
          </a:p>
          <a:p>
            <a:r>
              <a:rPr lang="en-US" dirty="0"/>
              <a:t>Task can be executed </a:t>
            </a:r>
            <a:r>
              <a:rPr lang="en-US" i="1" dirty="0"/>
              <a:t>only if it is enabled </a:t>
            </a:r>
            <a:r>
              <a:rPr lang="en-US" dirty="0"/>
              <a:t>(guard condition is true)</a:t>
            </a:r>
          </a:p>
          <a:p>
            <a:r>
              <a:rPr lang="en-US" dirty="0"/>
              <a:t>If multiple guard conditions are true, one task is </a:t>
            </a:r>
            <a:r>
              <a:rPr lang="en-US" i="1" dirty="0"/>
              <a:t>nondeterministically</a:t>
            </a:r>
            <a:r>
              <a:rPr lang="en-US" dirty="0"/>
              <a:t> executed</a:t>
            </a:r>
          </a:p>
          <a:p>
            <a:r>
              <a:rPr lang="en-US" dirty="0"/>
              <a:t>Sample execution:</a:t>
            </a:r>
          </a:p>
          <a:p>
            <a:endParaRPr lang="en-US" dirty="0"/>
          </a:p>
        </p:txBody>
      </p:sp>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43</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BD49D89-F781-1A00-AF28-ED7A7214B7D1}"/>
                  </a:ext>
                </a:extLst>
              </p:cNvPr>
              <p:cNvSpPr txBox="1"/>
              <p:nvPr/>
            </p:nvSpPr>
            <p:spPr>
              <a:xfrm>
                <a:off x="1612107" y="4926992"/>
                <a:ext cx="6224586" cy="5983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9BD49D89-F781-1A00-AF28-ED7A7214B7D1}"/>
                  </a:ext>
                </a:extLst>
              </p:cNvPr>
              <p:cNvSpPr txBox="1">
                <a:spLocks noRot="1" noChangeAspect="1" noMove="1" noResize="1" noEditPoints="1" noAdjustHandles="1" noChangeArrowheads="1" noChangeShapeType="1" noTextEdit="1"/>
              </p:cNvSpPr>
              <p:nvPr/>
            </p:nvSpPr>
            <p:spPr>
              <a:xfrm>
                <a:off x="1612107" y="4926992"/>
                <a:ext cx="6224586" cy="5983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9320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fontScale="92500" lnSpcReduction="10000"/>
              </a:bodyPr>
              <a:lstStyle/>
              <a:p>
                <a:r>
                  <a:rPr lang="en-US" dirty="0" err="1"/>
                  <a:t>Asynch</a:t>
                </a:r>
                <a:r>
                  <a:rPr lang="en-US" dirty="0"/>
                  <a:t> Comp. may have no inputs or outputs, just internal tasks</a:t>
                </a:r>
              </a:p>
              <a:p>
                <a:pPr lvl="1"/>
                <a:r>
                  <a:rPr lang="en-US" sz="2400" dirty="0"/>
                  <a:t>Update may have no guards</a:t>
                </a:r>
              </a:p>
              <a:p>
                <a:pPr lvl="1"/>
                <a:r>
                  <a:rPr lang="en-US" sz="2400" dirty="0"/>
                  <a:t>No guard = guard is </a:t>
                </a:r>
                <a:r>
                  <a:rPr lang="en-US" sz="2400" i="1" dirty="0"/>
                  <a:t>true</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098"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2065" r="-1355" b="-34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normAutofit fontScale="90000"/>
          </a:bodyPr>
          <a:lstStyle/>
          <a:p>
            <a:r>
              <a:rPr lang="en-US" dirty="0"/>
              <a:t>Updates are different from Synchronous Comps.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14:m>
                  <m:oMath xmlns:m="http://schemas.openxmlformats.org/officeDocument/2006/math">
                    <m:r>
                      <a:rPr lang="en-US" b="0" i="1" smtClean="0">
                        <a:latin typeface="Cambria Math" panose="02040503050406030204" pitchFamily="18" charset="0"/>
                      </a:rPr>
                      <m:t>𝜀</m:t>
                    </m:r>
                  </m:oMath>
                </a14:m>
                <a:r>
                  <a:rPr lang="en-US" dirty="0"/>
                  <a:t> indicates empty label on the transition</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065" b="-24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50</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a:t>
                </a:r>
                <a:r>
                  <a:rPr lang="en-US" sz="2400" dirty="0">
                    <a:solidFill>
                      <a:srgbClr val="FF0000"/>
                    </a:solidFill>
                  </a:rPr>
                  <a:t>temp </a:t>
                </a:r>
                <a:r>
                  <a:rPr lang="en-US" sz="2400" dirty="0"/>
                  <a:t>is an output channel of P</a:t>
                </a:r>
                <a:r>
                  <a:rPr lang="en-US" sz="2400" baseline="-25000" dirty="0"/>
                  <a:t>1</a:t>
                </a:r>
                <a:r>
                  <a:rPr lang="en-US" sz="2400" dirty="0"/>
                  <a:t> </a:t>
                </a:r>
                <a:r>
                  <a:rPr lang="en-US" sz="2400" b="1" dirty="0"/>
                  <a:t>and</a:t>
                </a:r>
                <a:r>
                  <a:rPr lang="en-US" sz="2400" dirty="0"/>
                  <a:t> input channel of P</a:t>
                </a:r>
                <a:r>
                  <a:rPr lang="en-US" sz="2400" baseline="-25000" dirty="0"/>
                  <a:t>2</a:t>
                </a:r>
                <a:r>
                  <a:rPr lang="en-US" sz="2400" dirty="0"/>
                  <a:t>:</a:t>
                </a:r>
              </a:p>
              <a:p>
                <a:r>
                  <a:rPr lang="en-US" sz="2400" dirty="0"/>
                  <a:t>A</a:t>
                </a:r>
                <a:r>
                  <a:rPr lang="en-US" sz="2400" baseline="-25000" dirty="0"/>
                  <a:t>1</a:t>
                </a:r>
                <a:r>
                  <a:rPr lang="en-US" sz="2400" dirty="0"/>
                  <a:t>: </a:t>
                </a:r>
                <a:r>
                  <a:rPr lang="en-US" sz="2400" b="1" dirty="0"/>
                  <a:t>output task </a:t>
                </a:r>
                <a:r>
                  <a:rPr lang="en-US" sz="2400" dirty="0"/>
                  <a:t>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a:t>
                </a:r>
                <a:r>
                  <a:rPr lang="en-US" sz="2400" b="1" dirty="0"/>
                  <a:t>input task </a:t>
                </a:r>
                <a:r>
                  <a:rPr lang="en-US" sz="2400" dirty="0"/>
                  <a:t>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a:t>
                </a:r>
                <a:r>
                  <a:rPr lang="en-US" sz="2400" b="1" dirty="0"/>
                  <a:t>internal task </a:t>
                </a:r>
                <a:r>
                  <a:rPr lang="en-US" sz="2400" dirty="0"/>
                  <a:t>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95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54E4658-BBBD-FEE5-19CE-B6C5F8B74AC1}"/>
              </a:ext>
            </a:extLst>
          </p:cNvPr>
          <p:cNvSpPr txBox="1"/>
          <p:nvPr/>
        </p:nvSpPr>
        <p:spPr>
          <a:xfrm>
            <a:off x="3342920" y="1426054"/>
            <a:ext cx="874593" cy="369332"/>
          </a:xfrm>
          <a:prstGeom prst="rect">
            <a:avLst/>
          </a:prstGeom>
          <a:noFill/>
        </p:spPr>
        <p:txBody>
          <a:bodyPr wrap="square">
            <a:spAutoFit/>
          </a:bodyPr>
          <a:lstStyle/>
          <a:p>
            <a:r>
              <a:rPr lang="en-US" sz="1800" dirty="0">
                <a:solidFill>
                  <a:srgbClr val="FF0000"/>
                </a:solidFill>
              </a:rPr>
              <a:t>temp</a:t>
            </a:r>
            <a:endParaRPr lang="en-US" dirty="0">
              <a:solidFill>
                <a:srgbClr val="FF0000"/>
              </a:solidFill>
            </a:endParaRPr>
          </a:p>
        </p:txBody>
      </p:sp>
    </p:spTree>
    <p:extLst>
      <p:ext uri="{BB962C8B-B14F-4D97-AF65-F5344CB8AC3E}">
        <p14:creationId xmlns:p14="http://schemas.microsoft.com/office/powerpoint/2010/main" val="2042588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B40FB0-C0EE-CDFF-0FFA-2589DF445B5A}"/>
                  </a:ext>
                </a:extLst>
              </p:cNvPr>
              <p:cNvSpPr txBox="1"/>
              <p:nvPr/>
            </p:nvSpPr>
            <p:spPr>
              <a:xfrm>
                <a:off x="9711652" y="2635097"/>
                <a:ext cx="99726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oMath>
                  </m:oMathPara>
                </a14:m>
                <a:endParaRPr lang="en-US" dirty="0"/>
              </a:p>
            </p:txBody>
          </p:sp>
        </mc:Choice>
        <mc:Fallback xmlns="">
          <p:sp>
            <p:nvSpPr>
              <p:cNvPr id="5" name="TextBox 4">
                <a:extLst>
                  <a:ext uri="{FF2B5EF4-FFF2-40B4-BE49-F238E27FC236}">
                    <a16:creationId xmlns:a16="http://schemas.microsoft.com/office/drawing/2014/main" id="{F2B40FB0-C0EE-CDFF-0FFA-2589DF445B5A}"/>
                  </a:ext>
                </a:extLst>
              </p:cNvPr>
              <p:cNvSpPr txBox="1">
                <a:spLocks noRot="1" noChangeAspect="1" noMove="1" noResize="1" noEditPoints="1" noAdjustHandles="1" noChangeArrowheads="1" noChangeShapeType="1" noTextEdit="1"/>
              </p:cNvSpPr>
              <p:nvPr/>
            </p:nvSpPr>
            <p:spPr>
              <a:xfrm>
                <a:off x="9711652" y="2635097"/>
                <a:ext cx="997260" cy="646331"/>
              </a:xfrm>
              <a:prstGeom prst="rect">
                <a:avLst/>
              </a:prstGeom>
              <a:blipFill>
                <a:blip r:embed="rId8"/>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854800D-A881-3525-EAA9-CFEED0423DCF}"/>
                  </a:ext>
                </a:extLst>
              </p:cNvPr>
              <p:cNvSpPr txBox="1"/>
              <p:nvPr/>
            </p:nvSpPr>
            <p:spPr>
              <a:xfrm>
                <a:off x="9465847" y="3390598"/>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1</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1</a:t>
                </a:r>
                <a:r>
                  <a:rPr lang="en-US" sz="1800" dirty="0">
                    <a:solidFill>
                      <a:srgbClr val="FF0000"/>
                    </a:solidFill>
                  </a:rPr>
                  <a:t>:= 1; </a:t>
                </a:r>
                <a:endParaRPr lang="en-US" dirty="0">
                  <a:solidFill>
                    <a:srgbClr val="FF0000"/>
                  </a:solidFill>
                </a:endParaRPr>
              </a:p>
            </p:txBody>
          </p:sp>
        </mc:Choice>
        <mc:Fallback xmlns="">
          <p:sp>
            <p:nvSpPr>
              <p:cNvPr id="12" name="TextBox 11">
                <a:extLst>
                  <a:ext uri="{FF2B5EF4-FFF2-40B4-BE49-F238E27FC236}">
                    <a16:creationId xmlns:a16="http://schemas.microsoft.com/office/drawing/2014/main" id="{7854800D-A881-3525-EAA9-CFEED0423DCF}"/>
                  </a:ext>
                </a:extLst>
              </p:cNvPr>
              <p:cNvSpPr txBox="1">
                <a:spLocks noRot="1" noChangeAspect="1" noMove="1" noResize="1" noEditPoints="1" noAdjustHandles="1" noChangeArrowheads="1" noChangeShapeType="1" noTextEdit="1"/>
              </p:cNvSpPr>
              <p:nvPr/>
            </p:nvSpPr>
            <p:spPr>
              <a:xfrm>
                <a:off x="9465847" y="3390598"/>
                <a:ext cx="1874195" cy="369332"/>
              </a:xfrm>
              <a:prstGeom prst="rect">
                <a:avLst/>
              </a:prstGeom>
              <a:blipFill>
                <a:blip r:embed="rId9"/>
                <a:stretch>
                  <a:fillRect l="-29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9577D5-0F2E-CAE4-A601-E628253F74B6}"/>
                  </a:ext>
                </a:extLst>
              </p:cNvPr>
              <p:cNvSpPr txBox="1"/>
              <p:nvPr/>
            </p:nvSpPr>
            <p:spPr>
              <a:xfrm>
                <a:off x="9486800" y="4491644"/>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2</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2</a:t>
                </a:r>
                <a:r>
                  <a:rPr lang="en-US" sz="1800" dirty="0">
                    <a:solidFill>
                      <a:srgbClr val="FF0000"/>
                    </a:solidFill>
                  </a:rPr>
                  <a:t>:= 1; </a:t>
                </a:r>
                <a:endParaRPr lang="en-US" dirty="0">
                  <a:solidFill>
                    <a:srgbClr val="FF0000"/>
                  </a:solidFill>
                </a:endParaRPr>
              </a:p>
            </p:txBody>
          </p:sp>
        </mc:Choice>
        <mc:Fallback xmlns="">
          <p:sp>
            <p:nvSpPr>
              <p:cNvPr id="14" name="TextBox 13">
                <a:extLst>
                  <a:ext uri="{FF2B5EF4-FFF2-40B4-BE49-F238E27FC236}">
                    <a16:creationId xmlns:a16="http://schemas.microsoft.com/office/drawing/2014/main" id="{769577D5-0F2E-CAE4-A601-E628253F74B6}"/>
                  </a:ext>
                </a:extLst>
              </p:cNvPr>
              <p:cNvSpPr txBox="1">
                <a:spLocks noRot="1" noChangeAspect="1" noMove="1" noResize="1" noEditPoints="1" noAdjustHandles="1" noChangeArrowheads="1" noChangeShapeType="1" noTextEdit="1"/>
              </p:cNvSpPr>
              <p:nvPr/>
            </p:nvSpPr>
            <p:spPr>
              <a:xfrm>
                <a:off x="9486800" y="4491644"/>
                <a:ext cx="1874195" cy="369332"/>
              </a:xfrm>
              <a:prstGeom prst="rect">
                <a:avLst/>
              </a:prstGeom>
              <a:blipFill>
                <a:blip r:embed="rId10"/>
                <a:stretch>
                  <a:fillRect l="-2597"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5F409C49-D4B9-02F9-BDA9-09A29E9F2CDE}"/>
              </a:ext>
            </a:extLst>
          </p:cNvPr>
          <p:cNvSpPr/>
          <p:nvPr/>
        </p:nvSpPr>
        <p:spPr>
          <a:xfrm>
            <a:off x="2243653" y="3661575"/>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DB293E49-5DC5-B1BE-6F18-96A95E9E2C6E}"/>
              </a:ext>
            </a:extLst>
          </p:cNvPr>
          <p:cNvSpPr/>
          <p:nvPr/>
        </p:nvSpPr>
        <p:spPr>
          <a:xfrm>
            <a:off x="5766241" y="3920689"/>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EC03C7F0-AD07-0FDF-EA31-295EBD2B7564}"/>
              </a:ext>
            </a:extLst>
          </p:cNvPr>
          <p:cNvSpPr txBox="1"/>
          <p:nvPr/>
        </p:nvSpPr>
        <p:spPr>
          <a:xfrm>
            <a:off x="4537678" y="4310775"/>
            <a:ext cx="136449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FF0000"/>
                </a:solidFill>
              </a:rPr>
              <a:t>Must synchronize</a:t>
            </a:r>
          </a:p>
        </p:txBody>
      </p:sp>
      <p:cxnSp>
        <p:nvCxnSpPr>
          <p:cNvPr id="27" name="Straight Arrow Connector 26">
            <a:extLst>
              <a:ext uri="{FF2B5EF4-FFF2-40B4-BE49-F238E27FC236}">
                <a16:creationId xmlns:a16="http://schemas.microsoft.com/office/drawing/2014/main" id="{5113E39B-77E0-3E2E-B532-520F2D122AEF}"/>
              </a:ext>
            </a:extLst>
          </p:cNvPr>
          <p:cNvCxnSpPr>
            <a:stCxn id="24" idx="6"/>
            <a:endCxn id="25" idx="2"/>
          </p:cNvCxnSpPr>
          <p:nvPr/>
        </p:nvCxnSpPr>
        <p:spPr>
          <a:xfrm>
            <a:off x="4295779" y="3810045"/>
            <a:ext cx="1470462" cy="25911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96FC23-F819-18E9-B380-FA2BF4AABD85}"/>
              </a:ext>
            </a:extLst>
          </p:cNvPr>
          <p:cNvCxnSpPr>
            <a:stCxn id="28" idx="0"/>
          </p:cNvCxnSpPr>
          <p:nvPr/>
        </p:nvCxnSpPr>
        <p:spPr>
          <a:xfrm flipH="1" flipV="1">
            <a:off x="4982537" y="3920689"/>
            <a:ext cx="237390" cy="390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6</a:t>
            </a:fld>
            <a:endParaRPr lang="en-US"/>
          </a:p>
        </p:txBody>
      </p:sp>
    </p:spTree>
    <p:extLst>
      <p:ext uri="{BB962C8B-B14F-4D97-AF65-F5344CB8AC3E}">
        <p14:creationId xmlns:p14="http://schemas.microsoft.com/office/powerpoint/2010/main" val="161938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7</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Model of Computation</a:t>
            </a:r>
          </a:p>
          <a:p>
            <a:r>
              <a:rPr lang="en-US" dirty="0"/>
              <a:t>Asynchronous Model of Computation</a:t>
            </a:r>
          </a:p>
          <a:p>
            <a:r>
              <a:rPr lang="en-US" dirty="0"/>
              <a:t>Timed Models</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9</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p:txBody>
      </p:sp>
    </p:spTree>
    <p:extLst>
      <p:ext uri="{BB962C8B-B14F-4D97-AF65-F5344CB8AC3E}">
        <p14:creationId xmlns:p14="http://schemas.microsoft.com/office/powerpoint/2010/main" val="3237185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19095</TotalTime>
  <Words>4083</Words>
  <Application>Microsoft Office PowerPoint</Application>
  <PresentationFormat>Widescreen</PresentationFormat>
  <Paragraphs>733</Paragraphs>
  <Slides>54</Slides>
  <Notes>3</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PowerPoint Presentation</vt:lpstr>
      <vt:lpstr>Models of Computation</vt:lpstr>
      <vt:lpstr>PowerPoint Presentation</vt:lpstr>
      <vt:lpstr>Synchronous Models</vt:lpstr>
      <vt:lpstr>Simple Representation of a Synchronous Component</vt:lpstr>
      <vt:lpstr>Simplest synchronous component: delay</vt:lpstr>
      <vt:lpstr>Execution of “Delay”</vt:lpstr>
      <vt:lpstr>Formalization of synchronous comp.</vt:lpstr>
      <vt:lpstr>Semantics of updates &amp; initialization</vt:lpstr>
      <vt:lpstr>What are the Q_I, Q_O, Q_X for these components?</vt:lpstr>
      <vt:lpstr>Semantics of updates &amp; initialization</vt:lpstr>
      <vt:lpstr>Transitions for Delay</vt:lpstr>
      <vt:lpstr>Composition of Synchronous Components</vt:lpstr>
      <vt:lpstr>Composition of Synchronous Components</vt:lpstr>
      <vt:lpstr>What does this model achieve?</vt:lpstr>
      <vt:lpstr>What does this model achieve?</vt:lpstr>
      <vt:lpstr>Synchrony hypothesis</vt:lpstr>
      <vt:lpstr>Determinism</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Finite-state Components</vt:lpstr>
      <vt:lpstr>Cruise Controller Example</vt:lpstr>
      <vt:lpstr>Sensors</vt:lpstr>
      <vt:lpstr>Actuator</vt:lpstr>
      <vt:lpstr>Decomposing CruiseController further</vt:lpstr>
      <vt:lpstr>MeasureSpeed Component</vt:lpstr>
      <vt:lpstr>Synchronous components: summary</vt:lpstr>
      <vt:lpstr>PowerPoint Presentation</vt:lpstr>
      <vt:lpstr>Summary of last lecture</vt:lpstr>
      <vt:lpstr>Asynchrony</vt:lpstr>
      <vt:lpstr>Asynchronous Reactive Component</vt:lpstr>
      <vt:lpstr>Asynchronous Component Example</vt:lpstr>
      <vt:lpstr>Asynchronous Reactive Component Execution</vt:lpstr>
      <vt:lpstr>Example: Asynchrony + Nondeterminism</vt:lpstr>
      <vt:lpstr>Asynchronous Process/Reactive Component</vt:lpstr>
      <vt:lpstr>Updates are different from Synchronous Comps. </vt:lpstr>
      <vt:lpstr>Updates are different</vt:lpstr>
      <vt:lpstr>Updates are different</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104</cp:revision>
  <dcterms:created xsi:type="dcterms:W3CDTF">2018-01-04T23:14:16Z</dcterms:created>
  <dcterms:modified xsi:type="dcterms:W3CDTF">2025-09-08T20:52:53Z</dcterms:modified>
</cp:coreProperties>
</file>