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9" r:id="rId3"/>
    <p:sldId id="350" r:id="rId4"/>
    <p:sldId id="351" r:id="rId5"/>
    <p:sldId id="352" r:id="rId6"/>
    <p:sldId id="353" r:id="rId7"/>
    <p:sldId id="355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6" r:id="rId28"/>
    <p:sldId id="377" r:id="rId29"/>
    <p:sldId id="374" r:id="rId30"/>
    <p:sldId id="375" r:id="rId31"/>
    <p:sldId id="379" r:id="rId32"/>
    <p:sldId id="378" r:id="rId33"/>
    <p:sldId id="380" r:id="rId34"/>
    <p:sldId id="381" r:id="rId35"/>
    <p:sldId id="382" r:id="rId36"/>
    <p:sldId id="384" r:id="rId37"/>
    <p:sldId id="3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6.png"/><Relationship Id="rId21" Type="http://schemas.openxmlformats.org/officeDocument/2006/relationships/image" Target="../media/image45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5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Lattice Theory &amp; Fixpoint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0E4D-58A0-478B-B410-39260D9E0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any monotonic functional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Least fixed point always exists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Greatest fixed point always exists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0E4D-58A0-478B-B410-39260D9E0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A0876-88DE-4ECC-94B6-CDCD6795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6B77-0F43-4CAD-84C7-E485B4F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36E3315-DA09-47C5-8461-7AA050F118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36E3315-DA09-47C5-8461-7AA050F11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46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54277D-55B6-4135-83D1-0857BA25E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Tarski-Knaster theorem helps prove existence of fixpoints, but does not tell you how to compute them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Kleene’s fixpoint theorem: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iterates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over elements of a lattice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,≼,⊔,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⊓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form an ascending chain: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≼⋯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supremum of this chain is the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lfp</a:t>
                </a:r>
                <a:r>
                  <a:rPr lang="en-US" b="0" dirty="0">
                    <a:latin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(similarly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≼…≼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for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gfp</a:t>
                </a:r>
                <a:r>
                  <a:rPr lang="en-US" b="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This shows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54277D-55B6-4135-83D1-0857BA25E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AC9F5-8CEB-473A-9BF1-62A5E2B6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3E87A-4176-4538-B583-22EB89E3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411B63-27AC-45BB-A64D-3659ADCF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fixpoint theorem</a:t>
            </a:r>
          </a:p>
        </p:txBody>
      </p:sp>
    </p:spTree>
    <p:extLst>
      <p:ext uri="{BB962C8B-B14F-4D97-AF65-F5344CB8AC3E}">
        <p14:creationId xmlns:p14="http://schemas.microsoft.com/office/powerpoint/2010/main" val="368184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E1DC48-1DCF-4980-B854-BFF01C3E8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𝑦𝑒𝑙𝑙𝑜𝑤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𝑦𝑒𝑙𝑙𝑜𝑤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𝐄𝐅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 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𝑔𝑟𝑒𝑒𝑛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𝐀𝐗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𝐄𝐗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E1DC48-1DCF-4980-B854-BFF01C3E8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472D0-E4E1-482F-B2E5-1960ECCB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67C5A-1E96-457E-8A86-813358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F4D361-FED8-4F86-81F5-5E091935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characterization of CTL/CTL*</a:t>
            </a:r>
          </a:p>
        </p:txBody>
      </p:sp>
    </p:spTree>
    <p:extLst>
      <p:ext uri="{BB962C8B-B14F-4D97-AF65-F5344CB8AC3E}">
        <p14:creationId xmlns:p14="http://schemas.microsoft.com/office/powerpoint/2010/main" val="421977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9B2B0E-080F-4AC6-9610-35AEC464B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Alternation depth refers to the depth of </a:t>
                </a:r>
                <a:r>
                  <a:rPr lang="en-US" i="1" dirty="0"/>
                  <a:t>significant nesting </a:t>
                </a:r>
                <a:r>
                  <a:rPr lang="en-US" dirty="0"/>
                  <a:t>of alternating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Alternation of the following form is </a:t>
                </a:r>
                <a:r>
                  <a:rPr lang="en-US" b="1" dirty="0"/>
                  <a:t>not </a:t>
                </a:r>
                <a:r>
                  <a:rPr lang="en-US" dirty="0"/>
                  <a:t>significant: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Inner fixpoint formula is not influenced by the surrounding formula of “opposite polarity”</a:t>
                </a:r>
              </a:p>
              <a:p>
                <a:r>
                  <a:rPr lang="en-US" dirty="0"/>
                  <a:t>Alternation of following form </a:t>
                </a:r>
                <a:r>
                  <a:rPr lang="en-US" b="1" dirty="0"/>
                  <a:t>is significant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Inner fixpoint is influenced by outer formula of opposite polarity</a:t>
                </a:r>
              </a:p>
              <a:p>
                <a:r>
                  <a:rPr lang="en-US" dirty="0"/>
                  <a:t>Roughly: if alternation is not significant, while computing “outer” fixpoint, you don’t need to recompute inner fixpoint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9B2B0E-080F-4AC6-9610-35AEC464B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13A95-0174-4F65-82BA-B866E3B3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7590F-891C-4412-8025-94FCF7E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56C2DC3-6E57-4011-B9B8-4B65E3EA89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Alternation 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formulae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56C2DC3-6E57-4011-B9B8-4B65E3EA8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0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646689-3EA1-454C-B1A2-D739E1381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0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subformula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free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subformula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free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: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containing formulas of alternation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646689-3EA1-454C-B1A2-D739E1381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52BD-3877-4667-82C5-FEE596AD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47B4-7EDD-4DF4-AAA1-89704DF7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30DA58-A85F-460B-8956-0FFD8F45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 depth formal definition</a:t>
            </a:r>
          </a:p>
        </p:txBody>
      </p:sp>
    </p:spTree>
    <p:extLst>
      <p:ext uri="{BB962C8B-B14F-4D97-AF65-F5344CB8AC3E}">
        <p14:creationId xmlns:p14="http://schemas.microsoft.com/office/powerpoint/2010/main" val="369253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2D1F04A-398D-4DFF-B3F2-3F73274EA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71354"/>
                <a:ext cx="11699087" cy="4012686"/>
              </a:xfrm>
            </p:spPr>
            <p:txBody>
              <a:bodyPr/>
              <a:lstStyle/>
              <a:p>
                <a:r>
                  <a:rPr lang="en-US" dirty="0"/>
                  <a:t>All CTL formulas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All CTL*/LTL formulas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Higher alternation depths form a true hierarchy of expressive power</a:t>
                </a:r>
              </a:p>
              <a:p>
                <a:pPr lvl="1"/>
                <a:r>
                  <a:rPr lang="en-US" dirty="0"/>
                  <a:t>However, most practical formulas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2D1F04A-398D-4DFF-B3F2-3F73274EA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71354"/>
                <a:ext cx="11699087" cy="4012686"/>
              </a:xfrm>
              <a:blipFill>
                <a:blip r:embed="rId2"/>
                <a:stretch>
                  <a:fillRect l="-521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4727-EC1C-4152-98C3-3F848321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1EC2-5309-4321-8AA2-D516294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547C0C-6E3E-43D5-8606-731A6A33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 depth and temporal logics</a:t>
            </a:r>
          </a:p>
        </p:txBody>
      </p:sp>
    </p:spTree>
    <p:extLst>
      <p:ext uri="{BB962C8B-B14F-4D97-AF65-F5344CB8AC3E}">
        <p14:creationId xmlns:p14="http://schemas.microsoft.com/office/powerpoint/2010/main" val="31909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5F56BA-55E2-4B2F-91A6-E1E3D8B2D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algorithm: use Kleene’s fixpoint theorem (existence of fixpoints is guaranteed by Tarski-Knaster theorem)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𝐿𝑇𝑆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Basic improvements:</a:t>
                </a:r>
              </a:p>
              <a:p>
                <a:pPr lvl="1"/>
                <a:r>
                  <a:rPr lang="en-US" dirty="0"/>
                  <a:t>Utilize monotonicity of consecutive </a:t>
                </a:r>
                <a:r>
                  <a:rPr lang="en-US" dirty="0" err="1"/>
                  <a:t>lfp</a:t>
                </a:r>
                <a:r>
                  <a:rPr lang="en-US" dirty="0"/>
                  <a:t> and </a:t>
                </a:r>
                <a:r>
                  <a:rPr lang="en-US" dirty="0" err="1"/>
                  <a:t>gfp</a:t>
                </a:r>
                <a:r>
                  <a:rPr lang="en-US" dirty="0"/>
                  <a:t> operations</a:t>
                </a:r>
              </a:p>
              <a:p>
                <a:pPr lvl="1"/>
                <a:r>
                  <a:rPr lang="en-US" dirty="0"/>
                  <a:t>Fixpoints guaranteed by </a:t>
                </a:r>
                <a:r>
                  <a:rPr lang="en-US" i="1" dirty="0"/>
                  <a:t>generalized Tarski-Knaster theorem</a:t>
                </a:r>
              </a:p>
              <a:p>
                <a:endParaRPr lang="en-US" i="1" dirty="0"/>
              </a:p>
              <a:p>
                <a:r>
                  <a:rPr lang="en-US" dirty="0"/>
                  <a:t>Generalized Tarski-Knaster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[similarly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</a:t>
                </a:r>
              </a:p>
              <a:p>
                <a:pPr marL="41148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5F56BA-55E2-4B2F-91A6-E1E3D8B2D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D7CCF-15AC-4568-A253-E1CC9082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EF994-19F5-44D4-9405-7381AF29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4E98F9-B72D-4871-9819-D90AEAE67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checking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</a:t>
                </a:r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4E98F9-B72D-4871-9819-D90AEAE6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8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B63AC3-9995-47DF-8105-AB186FA67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1800" dirty="0"/>
                  <a:t>This can take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𝐿𝑇𝑆</m:t>
                        </m:r>
                      </m:e>
                    </m:d>
                  </m:oMath>
                </a14:m>
                <a:r>
                  <a:rPr lang="en-US" sz="1800" dirty="0"/>
                  <a:t> iterations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Initially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For each subsequent iteration,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lvl="2"/>
                <a:r>
                  <a:rPr lang="en-US" sz="1600" dirty="0"/>
                  <a:t>Calculate an ascending chain of iterations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, starting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This can take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𝐿𝑇𝑆</m:t>
                        </m:r>
                      </m:e>
                    </m:d>
                  </m:oMath>
                </a14:m>
                <a:r>
                  <a:rPr lang="en-US" sz="1600" dirty="0"/>
                  <a:t> iterations</a:t>
                </a:r>
              </a:p>
              <a:p>
                <a:pPr lvl="1"/>
                <a:r>
                  <a:rPr lang="en-US" sz="1800" dirty="0"/>
                  <a:t>So, we may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𝐿𝑇𝑆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iterations</a:t>
                </a:r>
              </a:p>
              <a:p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1800" dirty="0"/>
                  <a:t>No alternation </a:t>
                </a:r>
              </a:p>
              <a:p>
                <a:pPr lvl="1"/>
                <a:r>
                  <a:rPr lang="en-US" sz="1800" dirty="0"/>
                  <a:t>We can compute this by resetting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every time outer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changes</a:t>
                </a:r>
              </a:p>
              <a:p>
                <a:pPr lvl="1"/>
                <a:r>
                  <a:rPr lang="en-US" sz="1800" dirty="0"/>
                  <a:t>In the first formula, we have to reset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changes 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 is growing but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is shrinking</a:t>
                </a:r>
              </a:p>
              <a:p>
                <a:pPr lvl="1"/>
                <a:r>
                  <a:rPr lang="en-US" sz="1800" dirty="0"/>
                  <a:t>But for this formula, it is unnecessary to reset inner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 because both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are growing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B63AC3-9995-47DF-8105-AB186FA67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84C7E-5602-4C74-A59E-552C75A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63FCB-6E54-40E8-B068-9C078D01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59FF62-345E-4DAE-AA8E-429B8BDB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generalized Tarski-Knaster help?</a:t>
            </a:r>
          </a:p>
        </p:txBody>
      </p:sp>
    </p:spTree>
    <p:extLst>
      <p:ext uri="{BB962C8B-B14F-4D97-AF65-F5344CB8AC3E}">
        <p14:creationId xmlns:p14="http://schemas.microsoft.com/office/powerpoint/2010/main" val="379979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E5DA98-B743-4451-A7E1-422AE4DF7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87426"/>
                <a:ext cx="11611519" cy="46958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How do we compute this?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b="0" dirty="0"/>
                  <a:t> we usually need to compute:</a:t>
                </a:r>
              </a:p>
              <a:p>
                <a:pPr lvl="2"/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⊂…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b="0" dirty="0"/>
                  <a:t> and then 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2000" b="0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b="0" dirty="0"/>
                  <a:t> we usually need to compute: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tabLst/>
                  <a:defRPr/>
                </a:pPr>
                <a:r>
                  <a:rPr lang="en-US" sz="1800" b="0" dirty="0"/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false</m:t>
                    </m:r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,0</m:t>
                        </m:r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⊂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,1</m:t>
                        </m:r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⊂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,2</m:t>
                        </m:r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⊂…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and then apply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/>
                <a:r>
                  <a:rPr lang="en-US" sz="2000" dirty="0"/>
                  <a:t>However,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⊆…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So, we don’t need to recompute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2000" b="0" dirty="0"/>
                  <a:t> from scratch, but can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endParaRPr lang="en-US" sz="2200" dirty="0"/>
              </a:p>
              <a:p>
                <a:r>
                  <a:rPr lang="en-US" sz="2200" b="0" dirty="0"/>
                  <a:t>With some more optimizations, this allows us to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𝐿𝑇𝑆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dirty="0"/>
                  <a:t> algorithm </a:t>
                </a:r>
                <a:r>
                  <a:rPr lang="en-US" sz="2200" b="0" dirty="0">
                    <a:solidFill>
                      <a:srgbClr val="FF0000"/>
                    </a:solidFill>
                  </a:rPr>
                  <a:t>(not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>
                  <a:solidFill>
                    <a:srgbClr val="FF0000"/>
                  </a:solidFill>
                </a:endParaRP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2"/>
                <a:endParaRPr lang="en-US" sz="1800" b="0" dirty="0"/>
              </a:p>
              <a:p>
                <a:pPr lvl="2"/>
                <a:endParaRPr lang="en-US" sz="1800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E5DA98-B743-4451-A7E1-422AE4DF7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87426"/>
                <a:ext cx="11611519" cy="4695899"/>
              </a:xfrm>
              <a:blipFill>
                <a:blip r:embed="rId2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ED49-8BC2-4AF0-B9C0-A572C83D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0531-99C2-4053-9571-A285F256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90EA2-448B-4677-9EFC-468E4DDF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for no alternation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B15F3-32EA-47F5-B565-77830651F14A}"/>
                  </a:ext>
                </a:extLst>
              </p:cNvPr>
              <p:cNvSpPr txBox="1"/>
              <p:nvPr/>
            </p:nvSpPr>
            <p:spPr>
              <a:xfrm>
                <a:off x="8153400" y="829420"/>
                <a:ext cx="4087551" cy="96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975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3975"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initial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the context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3975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B15F3-32EA-47F5-B565-77830651F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829420"/>
                <a:ext cx="4087551" cy="969304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1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FF256-CF13-4E98-940A-612E87C49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 model checking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runs in time linear in the size of the LTS (best known complexity is quadratic)?</a:t>
                </a:r>
              </a:p>
              <a:p>
                <a:endParaRPr lang="en-US" dirty="0"/>
              </a:p>
              <a:p>
                <a:r>
                  <a:rPr lang="en-US" dirty="0"/>
                  <a:t>Complexity of model checking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is in </a:t>
                </a:r>
                <a:r>
                  <a:rPr lang="en-US" b="0" i="0" dirty="0"/>
                  <a:t>NP ∩ co-NP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there a model checking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is polynomial in the size of the LTS?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FF256-CF13-4E98-940A-612E87C49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9EDE-7EDC-4629-A1FB-8B8E934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F6B2-6FA8-4693-825F-7E55338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F4D5E4-A49A-4E0C-A6FE-EBFBD2A2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 and known results</a:t>
            </a:r>
          </a:p>
        </p:txBody>
      </p:sp>
    </p:spTree>
    <p:extLst>
      <p:ext uri="{BB962C8B-B14F-4D97-AF65-F5344CB8AC3E}">
        <p14:creationId xmlns:p14="http://schemas.microsoft.com/office/powerpoint/2010/main" val="123670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D36D3D-0B6D-48E6-BE74-F24680694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Syntax: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Atomic proposition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Atomic proposition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any formula </a:t>
                </a:r>
                <a:r>
                  <a:rPr lang="en-US" i="1" dirty="0"/>
                  <a:t>syntactically monotone </a:t>
                </a:r>
                <a:r>
                  <a:rPr lang="en-US" dirty="0"/>
                  <a:t>in the propositional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Syntactically monotone: All occurrences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fall under an even number of negations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D36D3D-0B6D-48E6-BE74-F24680694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03CFF-CE13-415F-A167-269C48CA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A7AD-4234-4A8F-99FB-8592A43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58014-791B-48D2-BEEB-1EA6DBF5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calculus</a:t>
            </a:r>
          </a:p>
        </p:txBody>
      </p:sp>
    </p:spTree>
    <p:extLst>
      <p:ext uri="{BB962C8B-B14F-4D97-AF65-F5344CB8AC3E}">
        <p14:creationId xmlns:p14="http://schemas.microsoft.com/office/powerpoint/2010/main" val="282022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B7D61-D9FD-4B2A-9AF5-021798C9F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have looked at automata that serve as acceptors of infinite words or strings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Automata can be defined over infinite labeled binary trees 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Any k-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ary</a:t>
                </a:r>
                <a:r>
                  <a:rPr lang="en-US" sz="1800" dirty="0">
                    <a:solidFill>
                      <a:schemeClr val="tx1"/>
                    </a:solidFill>
                  </a:rPr>
                  <a:t> tree can be converted into a binary tree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Definition of an infinite binary tree: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empty tree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node of a tree with label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-successor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-successor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labels each node with a label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B7D61-D9FD-4B2A-9AF5-021798C9F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AD67E-EA36-4FA3-A455-05F3FCF4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0571-F7AE-4A49-9D5D-CD3AD15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05DC14-B3B4-4F30-8E96-FAD3DA9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labeled binary trees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1CCCEE-AF91-4BF6-98F7-9F1C01FBDAE2}"/>
              </a:ext>
            </a:extLst>
          </p:cNvPr>
          <p:cNvCxnSpPr>
            <a:cxnSpLocks/>
          </p:cNvCxnSpPr>
          <p:nvPr/>
        </p:nvCxnSpPr>
        <p:spPr>
          <a:xfrm flipH="1">
            <a:off x="2676588" y="3039926"/>
            <a:ext cx="308837" cy="23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7C71E7-BA5E-4CD9-8B0A-C5A878A198D3}"/>
              </a:ext>
            </a:extLst>
          </p:cNvPr>
          <p:cNvCxnSpPr>
            <a:cxnSpLocks/>
          </p:cNvCxnSpPr>
          <p:nvPr/>
        </p:nvCxnSpPr>
        <p:spPr>
          <a:xfrm>
            <a:off x="3161038" y="3039926"/>
            <a:ext cx="339115" cy="2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11D1C-6478-432B-9D62-1EA6320DE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an infinite binary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-tree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:  finite, nonempty input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finite, nonempty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 is the nondeterministic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initial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 acceptance condition </a:t>
                </a:r>
              </a:p>
              <a:p>
                <a:r>
                  <a:rPr lang="en-US" dirty="0"/>
                  <a:t>Run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-tree  annotates the tree with states of the automaton consistent with the transition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11D1C-6478-432B-9D62-1EA6320DE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E62AE-C944-4097-A396-0035A02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34B11-5059-46E8-BFE6-FF7BE5BA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D2644-233D-4189-A6C1-3A68622A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tree automata</a:t>
            </a:r>
          </a:p>
        </p:txBody>
      </p:sp>
    </p:spTree>
    <p:extLst>
      <p:ext uri="{BB962C8B-B14F-4D97-AF65-F5344CB8AC3E}">
        <p14:creationId xmlns:p14="http://schemas.microsoft.com/office/powerpoint/2010/main" val="110892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7B5C1-6467-47CB-BBD2-C9AE4A4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50E1-5EF3-4483-9A55-369BC57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40DC5-9D95-4445-A767-80E50D6D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automaton run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1F5E84-647C-46CC-931D-CCD6A396D775}"/>
              </a:ext>
            </a:extLst>
          </p:cNvPr>
          <p:cNvGrpSpPr/>
          <p:nvPr/>
        </p:nvGrpSpPr>
        <p:grpSpPr>
          <a:xfrm>
            <a:off x="502388" y="1238376"/>
            <a:ext cx="7365273" cy="3658266"/>
            <a:chOff x="871781" y="2261777"/>
            <a:chExt cx="7365273" cy="36582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229FBC-8FA8-4550-8888-5EC13A0AD75E}"/>
                </a:ext>
              </a:extLst>
            </p:cNvPr>
            <p:cNvSpPr/>
            <p:nvPr/>
          </p:nvSpPr>
          <p:spPr>
            <a:xfrm>
              <a:off x="1363528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0AF6E-D987-478B-AB68-23C320C797C1}"/>
                </a:ext>
              </a:extLst>
            </p:cNvPr>
            <p:cNvSpPr/>
            <p:nvPr/>
          </p:nvSpPr>
          <p:spPr>
            <a:xfrm>
              <a:off x="948717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1D5135-3C16-4A19-BD3E-78E93FEF1F9A}"/>
                </a:ext>
              </a:extLst>
            </p:cNvPr>
            <p:cNvSpPr/>
            <p:nvPr/>
          </p:nvSpPr>
          <p:spPr>
            <a:xfrm>
              <a:off x="1864126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59293-9DD2-4345-BC61-6B6C247D133F}"/>
                </a:ext>
              </a:extLst>
            </p:cNvPr>
            <p:cNvSpPr/>
            <p:nvPr/>
          </p:nvSpPr>
          <p:spPr>
            <a:xfrm>
              <a:off x="2321326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742FD4-89E7-4F1C-83C3-D1CA288D1C5D}"/>
                </a:ext>
              </a:extLst>
            </p:cNvPr>
            <p:cNvSpPr/>
            <p:nvPr/>
          </p:nvSpPr>
          <p:spPr>
            <a:xfrm>
              <a:off x="6181790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D371AE-EEF0-459C-9911-C9D987025EDE}"/>
                </a:ext>
              </a:extLst>
            </p:cNvPr>
            <p:cNvSpPr/>
            <p:nvPr/>
          </p:nvSpPr>
          <p:spPr>
            <a:xfrm>
              <a:off x="4260136" y="2261777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E028EA-E391-4759-9775-D9A7FDB7815F}"/>
                </a:ext>
              </a:extLst>
            </p:cNvPr>
            <p:cNvCxnSpPr>
              <a:stCxn id="22" idx="3"/>
              <a:endCxn id="11" idx="7"/>
            </p:cNvCxnSpPr>
            <p:nvPr/>
          </p:nvCxnSpPr>
          <p:spPr>
            <a:xfrm flipH="1">
              <a:off x="2711571" y="2652022"/>
              <a:ext cx="1615520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1CFC41-A31A-4044-83CA-DAA1CF383F84}"/>
                </a:ext>
              </a:extLst>
            </p:cNvPr>
            <p:cNvCxnSpPr>
              <a:cxnSpLocks/>
              <a:stCxn id="22" idx="5"/>
              <a:endCxn id="18" idx="1"/>
            </p:cNvCxnSpPr>
            <p:nvPr/>
          </p:nvCxnSpPr>
          <p:spPr>
            <a:xfrm>
              <a:off x="4650381" y="2652022"/>
              <a:ext cx="1598364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26B987-C39B-4919-B79F-C515E78F6F75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1753773" y="3590645"/>
              <a:ext cx="634508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6ADFE0-E27F-4060-A1C6-B489B9009591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2711571" y="3590645"/>
              <a:ext cx="56335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567855-8D03-437C-9B80-7A343EBCAD36}"/>
                </a:ext>
              </a:extLst>
            </p:cNvPr>
            <p:cNvCxnSpPr>
              <a:cxnSpLocks/>
              <a:stCxn id="18" idx="3"/>
              <a:endCxn id="60" idx="0"/>
            </p:cNvCxnSpPr>
            <p:nvPr/>
          </p:nvCxnSpPr>
          <p:spPr>
            <a:xfrm flipH="1">
              <a:off x="5537050" y="3590645"/>
              <a:ext cx="71169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B78D87F-360B-4FA8-BA2C-CA18C2E7E571}"/>
                </a:ext>
              </a:extLst>
            </p:cNvPr>
            <p:cNvCxnSpPr>
              <a:cxnSpLocks/>
              <a:stCxn id="18" idx="5"/>
              <a:endCxn id="65" idx="1"/>
            </p:cNvCxnSpPr>
            <p:nvPr/>
          </p:nvCxnSpPr>
          <p:spPr>
            <a:xfrm>
              <a:off x="6572035" y="3590645"/>
              <a:ext cx="561842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6E47B7-4BAB-4356-9533-C2D0735C3FD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177317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71E1B82-C7D3-4ADE-898F-5042B2942ED7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1753773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124A85-4911-4559-BE02-4013A4FDCA1F}"/>
                </a:ext>
              </a:extLst>
            </p:cNvPr>
            <p:cNvSpPr/>
            <p:nvPr/>
          </p:nvSpPr>
          <p:spPr>
            <a:xfrm>
              <a:off x="3212354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D55065-D9D6-459B-A197-DE50138B2BF0}"/>
                </a:ext>
              </a:extLst>
            </p:cNvPr>
            <p:cNvSpPr/>
            <p:nvPr/>
          </p:nvSpPr>
          <p:spPr>
            <a:xfrm>
              <a:off x="2797543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A337B0B-1F3A-4729-B8DF-A481DADBE86E}"/>
                </a:ext>
              </a:extLst>
            </p:cNvPr>
            <p:cNvSpPr/>
            <p:nvPr/>
          </p:nvSpPr>
          <p:spPr>
            <a:xfrm>
              <a:off x="3712952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52A119-1BE4-4741-8492-9BBCEE9F89E4}"/>
                </a:ext>
              </a:extLst>
            </p:cNvPr>
            <p:cNvCxnSpPr>
              <a:cxnSpLocks/>
              <a:stCxn id="46" idx="3"/>
              <a:endCxn id="47" idx="0"/>
            </p:cNvCxnSpPr>
            <p:nvPr/>
          </p:nvCxnSpPr>
          <p:spPr>
            <a:xfrm flipH="1">
              <a:off x="3026143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E937EF2-CC84-4F75-8F31-978230B54493}"/>
                </a:ext>
              </a:extLst>
            </p:cNvPr>
            <p:cNvCxnSpPr>
              <a:cxnSpLocks/>
              <a:stCxn id="46" idx="5"/>
              <a:endCxn id="48" idx="0"/>
            </p:cNvCxnSpPr>
            <p:nvPr/>
          </p:nvCxnSpPr>
          <p:spPr>
            <a:xfrm>
              <a:off x="3602599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C7E70F-6361-407A-8B4F-BFEE92B3F268}"/>
                </a:ext>
              </a:extLst>
            </p:cNvPr>
            <p:cNvSpPr/>
            <p:nvPr/>
          </p:nvSpPr>
          <p:spPr>
            <a:xfrm>
              <a:off x="5308450" y="41333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75CDAF-E25C-42EF-A742-0E45206E89F2}"/>
                </a:ext>
              </a:extLst>
            </p:cNvPr>
            <p:cNvSpPr/>
            <p:nvPr/>
          </p:nvSpPr>
          <p:spPr>
            <a:xfrm>
              <a:off x="4893639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4CFC81-2E6D-4EFF-A522-97D09F941A96}"/>
                </a:ext>
              </a:extLst>
            </p:cNvPr>
            <p:cNvSpPr/>
            <p:nvPr/>
          </p:nvSpPr>
          <p:spPr>
            <a:xfrm>
              <a:off x="5809048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D2B942E-865D-4ED3-835A-907710741F74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5122239" y="4523554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487A9B-1C8F-4466-AB47-30ED4F0DA474}"/>
                </a:ext>
              </a:extLst>
            </p:cNvPr>
            <p:cNvCxnSpPr>
              <a:cxnSpLocks/>
              <a:stCxn id="60" idx="5"/>
              <a:endCxn id="62" idx="0"/>
            </p:cNvCxnSpPr>
            <p:nvPr/>
          </p:nvCxnSpPr>
          <p:spPr>
            <a:xfrm>
              <a:off x="5698695" y="4523554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43110C-2782-4C68-BFB7-6D024E490EFE}"/>
                </a:ext>
              </a:extLst>
            </p:cNvPr>
            <p:cNvSpPr/>
            <p:nvPr/>
          </p:nvSpPr>
          <p:spPr>
            <a:xfrm>
              <a:off x="7066922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7969C5-4424-4DFE-A6D8-303597BD3FD0}"/>
                </a:ext>
              </a:extLst>
            </p:cNvPr>
            <p:cNvSpPr/>
            <p:nvPr/>
          </p:nvSpPr>
          <p:spPr>
            <a:xfrm>
              <a:off x="6652111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BC97CA-52C9-4B64-A969-269EED9F069F}"/>
                </a:ext>
              </a:extLst>
            </p:cNvPr>
            <p:cNvSpPr/>
            <p:nvPr/>
          </p:nvSpPr>
          <p:spPr>
            <a:xfrm>
              <a:off x="7567520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0B80106-6BD6-4ACA-B8AE-38E5727915E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6880711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E037B-117D-4330-83E6-4A3D89F7AE7B}"/>
                </a:ext>
              </a:extLst>
            </p:cNvPr>
            <p:cNvCxnSpPr>
              <a:cxnSpLocks/>
              <a:stCxn id="65" idx="5"/>
              <a:endCxn id="67" idx="0"/>
            </p:cNvCxnSpPr>
            <p:nvPr/>
          </p:nvCxnSpPr>
          <p:spPr>
            <a:xfrm>
              <a:off x="7457167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/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/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/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/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/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/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/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/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/>
              <p:nvPr/>
            </p:nvSpPr>
            <p:spPr>
              <a:xfrm>
                <a:off x="8315777" y="1003886"/>
                <a:ext cx="35970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777" y="1003886"/>
                <a:ext cx="3597044" cy="1754326"/>
              </a:xfrm>
              <a:prstGeom prst="rect">
                <a:avLst/>
              </a:prstGeom>
              <a:blipFill>
                <a:blip r:embed="rId10"/>
                <a:stretch>
                  <a:fillRect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4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7B5C1-6467-47CB-BBD2-C9AE4A4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50E1-5EF3-4483-9A55-369BC57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40DC5-9D95-4445-A767-80E50D6D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automaton run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1F5E84-647C-46CC-931D-CCD6A396D775}"/>
              </a:ext>
            </a:extLst>
          </p:cNvPr>
          <p:cNvGrpSpPr/>
          <p:nvPr/>
        </p:nvGrpSpPr>
        <p:grpSpPr>
          <a:xfrm>
            <a:off x="502388" y="1238376"/>
            <a:ext cx="7365273" cy="3658266"/>
            <a:chOff x="871781" y="2261777"/>
            <a:chExt cx="7365273" cy="36582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229FBC-8FA8-4550-8888-5EC13A0AD75E}"/>
                </a:ext>
              </a:extLst>
            </p:cNvPr>
            <p:cNvSpPr/>
            <p:nvPr/>
          </p:nvSpPr>
          <p:spPr>
            <a:xfrm>
              <a:off x="1363528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0AF6E-D987-478B-AB68-23C320C797C1}"/>
                </a:ext>
              </a:extLst>
            </p:cNvPr>
            <p:cNvSpPr/>
            <p:nvPr/>
          </p:nvSpPr>
          <p:spPr>
            <a:xfrm>
              <a:off x="948717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1D5135-3C16-4A19-BD3E-78E93FEF1F9A}"/>
                </a:ext>
              </a:extLst>
            </p:cNvPr>
            <p:cNvSpPr/>
            <p:nvPr/>
          </p:nvSpPr>
          <p:spPr>
            <a:xfrm>
              <a:off x="1864126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59293-9DD2-4345-BC61-6B6C247D133F}"/>
                </a:ext>
              </a:extLst>
            </p:cNvPr>
            <p:cNvSpPr/>
            <p:nvPr/>
          </p:nvSpPr>
          <p:spPr>
            <a:xfrm>
              <a:off x="2321326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742FD4-89E7-4F1C-83C3-D1CA288D1C5D}"/>
                </a:ext>
              </a:extLst>
            </p:cNvPr>
            <p:cNvSpPr/>
            <p:nvPr/>
          </p:nvSpPr>
          <p:spPr>
            <a:xfrm>
              <a:off x="6181790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D371AE-EEF0-459C-9911-C9D987025EDE}"/>
                </a:ext>
              </a:extLst>
            </p:cNvPr>
            <p:cNvSpPr/>
            <p:nvPr/>
          </p:nvSpPr>
          <p:spPr>
            <a:xfrm>
              <a:off x="4260136" y="2261777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E028EA-E391-4759-9775-D9A7FDB7815F}"/>
                </a:ext>
              </a:extLst>
            </p:cNvPr>
            <p:cNvCxnSpPr>
              <a:stCxn id="22" idx="3"/>
              <a:endCxn id="11" idx="7"/>
            </p:cNvCxnSpPr>
            <p:nvPr/>
          </p:nvCxnSpPr>
          <p:spPr>
            <a:xfrm flipH="1">
              <a:off x="2711571" y="2652022"/>
              <a:ext cx="1615520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1CFC41-A31A-4044-83CA-DAA1CF383F84}"/>
                </a:ext>
              </a:extLst>
            </p:cNvPr>
            <p:cNvCxnSpPr>
              <a:cxnSpLocks/>
              <a:stCxn id="22" idx="5"/>
              <a:endCxn id="18" idx="1"/>
            </p:cNvCxnSpPr>
            <p:nvPr/>
          </p:nvCxnSpPr>
          <p:spPr>
            <a:xfrm>
              <a:off x="4650381" y="2652022"/>
              <a:ext cx="1598364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26B987-C39B-4919-B79F-C515E78F6F75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1753773" y="3590645"/>
              <a:ext cx="634508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6ADFE0-E27F-4060-A1C6-B489B9009591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2711571" y="3590645"/>
              <a:ext cx="56335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567855-8D03-437C-9B80-7A343EBCAD36}"/>
                </a:ext>
              </a:extLst>
            </p:cNvPr>
            <p:cNvCxnSpPr>
              <a:cxnSpLocks/>
              <a:stCxn id="18" idx="3"/>
              <a:endCxn id="60" idx="0"/>
            </p:cNvCxnSpPr>
            <p:nvPr/>
          </p:nvCxnSpPr>
          <p:spPr>
            <a:xfrm flipH="1">
              <a:off x="5537050" y="3590645"/>
              <a:ext cx="71169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B78D87F-360B-4FA8-BA2C-CA18C2E7E571}"/>
                </a:ext>
              </a:extLst>
            </p:cNvPr>
            <p:cNvCxnSpPr>
              <a:cxnSpLocks/>
              <a:stCxn id="18" idx="5"/>
              <a:endCxn id="65" idx="1"/>
            </p:cNvCxnSpPr>
            <p:nvPr/>
          </p:nvCxnSpPr>
          <p:spPr>
            <a:xfrm>
              <a:off x="6572035" y="3590645"/>
              <a:ext cx="561842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6E47B7-4BAB-4356-9533-C2D0735C3FD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177317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71E1B82-C7D3-4ADE-898F-5042B2942ED7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1753773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124A85-4911-4559-BE02-4013A4FDCA1F}"/>
                </a:ext>
              </a:extLst>
            </p:cNvPr>
            <p:cNvSpPr/>
            <p:nvPr/>
          </p:nvSpPr>
          <p:spPr>
            <a:xfrm>
              <a:off x="3212354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D55065-D9D6-459B-A197-DE50138B2BF0}"/>
                </a:ext>
              </a:extLst>
            </p:cNvPr>
            <p:cNvSpPr/>
            <p:nvPr/>
          </p:nvSpPr>
          <p:spPr>
            <a:xfrm>
              <a:off x="2797543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A337B0B-1F3A-4729-B8DF-A481DADBE86E}"/>
                </a:ext>
              </a:extLst>
            </p:cNvPr>
            <p:cNvSpPr/>
            <p:nvPr/>
          </p:nvSpPr>
          <p:spPr>
            <a:xfrm>
              <a:off x="3712952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52A119-1BE4-4741-8492-9BBCEE9F89E4}"/>
                </a:ext>
              </a:extLst>
            </p:cNvPr>
            <p:cNvCxnSpPr>
              <a:cxnSpLocks/>
              <a:stCxn id="46" idx="3"/>
              <a:endCxn id="47" idx="0"/>
            </p:cNvCxnSpPr>
            <p:nvPr/>
          </p:nvCxnSpPr>
          <p:spPr>
            <a:xfrm flipH="1">
              <a:off x="3026143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E937EF2-CC84-4F75-8F31-978230B54493}"/>
                </a:ext>
              </a:extLst>
            </p:cNvPr>
            <p:cNvCxnSpPr>
              <a:cxnSpLocks/>
              <a:stCxn id="46" idx="5"/>
              <a:endCxn id="48" idx="0"/>
            </p:cNvCxnSpPr>
            <p:nvPr/>
          </p:nvCxnSpPr>
          <p:spPr>
            <a:xfrm>
              <a:off x="3602599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C7E70F-6361-407A-8B4F-BFEE92B3F268}"/>
                </a:ext>
              </a:extLst>
            </p:cNvPr>
            <p:cNvSpPr/>
            <p:nvPr/>
          </p:nvSpPr>
          <p:spPr>
            <a:xfrm>
              <a:off x="5308450" y="41333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75CDAF-E25C-42EF-A742-0E45206E89F2}"/>
                </a:ext>
              </a:extLst>
            </p:cNvPr>
            <p:cNvSpPr/>
            <p:nvPr/>
          </p:nvSpPr>
          <p:spPr>
            <a:xfrm>
              <a:off x="4893639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4CFC81-2E6D-4EFF-A522-97D09F941A96}"/>
                </a:ext>
              </a:extLst>
            </p:cNvPr>
            <p:cNvSpPr/>
            <p:nvPr/>
          </p:nvSpPr>
          <p:spPr>
            <a:xfrm>
              <a:off x="5809048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D2B942E-865D-4ED3-835A-907710741F74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5122239" y="4523554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487A9B-1C8F-4466-AB47-30ED4F0DA474}"/>
                </a:ext>
              </a:extLst>
            </p:cNvPr>
            <p:cNvCxnSpPr>
              <a:cxnSpLocks/>
              <a:stCxn id="60" idx="5"/>
              <a:endCxn id="62" idx="0"/>
            </p:cNvCxnSpPr>
            <p:nvPr/>
          </p:nvCxnSpPr>
          <p:spPr>
            <a:xfrm>
              <a:off x="5698695" y="4523554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43110C-2782-4C68-BFB7-6D024E490EFE}"/>
                </a:ext>
              </a:extLst>
            </p:cNvPr>
            <p:cNvSpPr/>
            <p:nvPr/>
          </p:nvSpPr>
          <p:spPr>
            <a:xfrm>
              <a:off x="7066922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7969C5-4424-4DFE-A6D8-303597BD3FD0}"/>
                </a:ext>
              </a:extLst>
            </p:cNvPr>
            <p:cNvSpPr/>
            <p:nvPr/>
          </p:nvSpPr>
          <p:spPr>
            <a:xfrm>
              <a:off x="6652111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BC97CA-52C9-4B64-A969-269EED9F069F}"/>
                </a:ext>
              </a:extLst>
            </p:cNvPr>
            <p:cNvSpPr/>
            <p:nvPr/>
          </p:nvSpPr>
          <p:spPr>
            <a:xfrm>
              <a:off x="7567520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0B80106-6BD6-4ACA-B8AE-38E5727915E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6880711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E037B-117D-4330-83E6-4A3D89F7AE7B}"/>
                </a:ext>
              </a:extLst>
            </p:cNvPr>
            <p:cNvCxnSpPr>
              <a:cxnSpLocks/>
              <a:stCxn id="65" idx="5"/>
              <a:endCxn id="67" idx="0"/>
            </p:cNvCxnSpPr>
            <p:nvPr/>
          </p:nvCxnSpPr>
          <p:spPr>
            <a:xfrm>
              <a:off x="7457167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/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/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/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/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/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/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/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/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/>
              <p:nvPr/>
            </p:nvSpPr>
            <p:spPr>
              <a:xfrm>
                <a:off x="8237054" y="1613214"/>
                <a:ext cx="35970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54" y="1613214"/>
                <a:ext cx="3597044" cy="1754326"/>
              </a:xfrm>
              <a:prstGeom prst="rect">
                <a:avLst/>
              </a:prstGeom>
              <a:blipFill>
                <a:blip r:embed="rId10"/>
                <a:stretch>
                  <a:fillRect b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F9788B-39B7-46FB-B89E-15071BFDB089}"/>
                  </a:ext>
                </a:extLst>
              </p:cNvPr>
              <p:cNvSpPr txBox="1"/>
              <p:nvPr/>
            </p:nvSpPr>
            <p:spPr>
              <a:xfrm>
                <a:off x="4167309" y="1245633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F9788B-39B7-46FB-B89E-15071BFD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309" y="1245633"/>
                <a:ext cx="71387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8276BB-2B85-43C7-A82F-A3366A358DA1}"/>
                  </a:ext>
                </a:extLst>
              </p:cNvPr>
              <p:cNvSpPr txBox="1"/>
              <p:nvPr/>
            </p:nvSpPr>
            <p:spPr>
              <a:xfrm>
                <a:off x="2254271" y="2232097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8276BB-2B85-43C7-A82F-A3366A358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71" y="2232097"/>
                <a:ext cx="71387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C892C3-EA48-4D82-B6F0-933D04DEC521}"/>
                  </a:ext>
                </a:extLst>
              </p:cNvPr>
              <p:cNvSpPr txBox="1"/>
              <p:nvPr/>
            </p:nvSpPr>
            <p:spPr>
              <a:xfrm>
                <a:off x="6096886" y="2168290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C892C3-EA48-4D82-B6F0-933D04DE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886" y="2168290"/>
                <a:ext cx="713873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BBDCEE-12EA-4FB9-BAB9-5DA5CA3D89B9}"/>
                  </a:ext>
                </a:extLst>
              </p:cNvPr>
              <p:cNvSpPr txBox="1"/>
              <p:nvPr/>
            </p:nvSpPr>
            <p:spPr>
              <a:xfrm>
                <a:off x="1259428" y="3062503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BBDCEE-12EA-4FB9-BAB9-5DA5CA3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28" y="3062503"/>
                <a:ext cx="71387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876D02-963B-40EA-AA76-2E2BCF8A703F}"/>
                  </a:ext>
                </a:extLst>
              </p:cNvPr>
              <p:cNvSpPr txBox="1"/>
              <p:nvPr/>
            </p:nvSpPr>
            <p:spPr>
              <a:xfrm>
                <a:off x="3155100" y="2952009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876D02-963B-40EA-AA76-2E2BCF8A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00" y="2952009"/>
                <a:ext cx="713873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C805FE-DE8F-4509-9BF9-1616C282E4C7}"/>
                  </a:ext>
                </a:extLst>
              </p:cNvPr>
              <p:cNvSpPr txBox="1"/>
              <p:nvPr/>
            </p:nvSpPr>
            <p:spPr>
              <a:xfrm>
                <a:off x="6926129" y="2865669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C805FE-DE8F-4509-9BF9-1616C282E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29" y="2865669"/>
                <a:ext cx="713873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CD314-0D87-44DE-8A94-3CD224264571}"/>
                  </a:ext>
                </a:extLst>
              </p:cNvPr>
              <p:cNvSpPr txBox="1"/>
              <p:nvPr/>
            </p:nvSpPr>
            <p:spPr>
              <a:xfrm>
                <a:off x="5178865" y="2903382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CD314-0D87-44DE-8A94-3CD22426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65" y="2903382"/>
                <a:ext cx="713873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92FB76-D5C1-47D2-92C6-88E5A949DDE5}"/>
                  </a:ext>
                </a:extLst>
              </p:cNvPr>
              <p:cNvSpPr txBox="1"/>
              <p:nvPr/>
            </p:nvSpPr>
            <p:spPr>
              <a:xfrm>
                <a:off x="762190" y="3583957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92FB76-D5C1-47D2-92C6-88E5A949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0" y="3583957"/>
                <a:ext cx="713873" cy="369332"/>
              </a:xfrm>
              <a:prstGeom prst="rect">
                <a:avLst/>
              </a:prstGeom>
              <a:blipFill>
                <a:blip r:embed="rId1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2B42B6-CA04-4285-AD5D-FF3A204E1112}"/>
                  </a:ext>
                </a:extLst>
              </p:cNvPr>
              <p:cNvSpPr txBox="1"/>
              <p:nvPr/>
            </p:nvSpPr>
            <p:spPr>
              <a:xfrm>
                <a:off x="1676270" y="3567108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2B42B6-CA04-4285-AD5D-FF3A204E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70" y="3567108"/>
                <a:ext cx="713873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57405E-2BFD-4CCA-ACE2-2B0761B9D796}"/>
                  </a:ext>
                </a:extLst>
              </p:cNvPr>
              <p:cNvSpPr txBox="1"/>
              <p:nvPr/>
            </p:nvSpPr>
            <p:spPr>
              <a:xfrm>
                <a:off x="2665156" y="3551432"/>
                <a:ext cx="581937" cy="37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57405E-2BFD-4CCA-ACE2-2B0761B9D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56" y="3551432"/>
                <a:ext cx="581937" cy="374098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23F83-3D69-443D-9EE6-B55F5BC136AE}"/>
                  </a:ext>
                </a:extLst>
              </p:cNvPr>
              <p:cNvSpPr txBox="1"/>
              <p:nvPr/>
            </p:nvSpPr>
            <p:spPr>
              <a:xfrm>
                <a:off x="3453063" y="3510145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23F83-3D69-443D-9EE6-B55F5BC1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63" y="3510145"/>
                <a:ext cx="713873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7CC718-D09A-4B27-8C03-D9FD3AD026DE}"/>
                  </a:ext>
                </a:extLst>
              </p:cNvPr>
              <p:cNvSpPr txBox="1"/>
              <p:nvPr/>
            </p:nvSpPr>
            <p:spPr>
              <a:xfrm>
                <a:off x="4679388" y="3583957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7CC718-D09A-4B27-8C03-D9FD3AD0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88" y="3583957"/>
                <a:ext cx="713873" cy="369332"/>
              </a:xfrm>
              <a:prstGeom prst="rect">
                <a:avLst/>
              </a:prstGeom>
              <a:blipFill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9C7B6C1-D9A3-49AD-B0A3-8A5467320581}"/>
                  </a:ext>
                </a:extLst>
              </p:cNvPr>
              <p:cNvSpPr txBox="1"/>
              <p:nvPr/>
            </p:nvSpPr>
            <p:spPr>
              <a:xfrm>
                <a:off x="5569881" y="3585932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9C7B6C1-D9A3-49AD-B0A3-8A546732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881" y="3585932"/>
                <a:ext cx="713873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5C762A-77D6-4BD0-BE20-1CF936CC6915}"/>
                  </a:ext>
                </a:extLst>
              </p:cNvPr>
              <p:cNvSpPr txBox="1"/>
              <p:nvPr/>
            </p:nvSpPr>
            <p:spPr>
              <a:xfrm>
                <a:off x="6105683" y="3366400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5C762A-77D6-4BD0-BE20-1CF936CC6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83" y="3366400"/>
                <a:ext cx="713873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687910-7CBE-4B0B-B1C6-02988A3773DC}"/>
                  </a:ext>
                </a:extLst>
              </p:cNvPr>
              <p:cNvSpPr txBox="1"/>
              <p:nvPr/>
            </p:nvSpPr>
            <p:spPr>
              <a:xfrm>
                <a:off x="7198127" y="3382442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687910-7CBE-4B0B-B1C6-02988A37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127" y="3382442"/>
                <a:ext cx="713873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8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7D0F92-FA4E-4F55-8C86-06046E58A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different kinds of acceptance conditions similar to word automata</a:t>
                </a:r>
              </a:p>
              <a:p>
                <a:r>
                  <a:rPr lang="en-US" dirty="0"/>
                  <a:t>Final state acceptance: 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tree automaton only accepts finite trees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accepts a given tree, if there exists a run where along all paths, some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Büchi acceptance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: tree automaton accepts infinite trees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accepts a tree, iff there exists a run where along all paths, some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acceptance conditions can be similarly defined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7D0F92-FA4E-4F55-8C86-06046E58A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DEC11-0875-4F0B-93B1-804D3C8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34BFD-4639-4398-8B23-44DD36C0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FC233E-D9C2-4E42-B9B4-5690DD8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</a:t>
            </a:r>
          </a:p>
        </p:txBody>
      </p:sp>
    </p:spTree>
    <p:extLst>
      <p:ext uri="{BB962C8B-B14F-4D97-AF65-F5344CB8AC3E}">
        <p14:creationId xmlns:p14="http://schemas.microsoft.com/office/powerpoint/2010/main" val="418585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A350A-EE94-4231-968D-B721257C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0BDE4-4790-406B-B33D-54A58271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0D9BA3-5D39-44A2-8C8D-3C3969F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 of a tree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D68FD-EB9A-40C9-BD31-12C04AD5E26F}"/>
                  </a:ext>
                </a:extLst>
              </p:cNvPr>
              <p:cNvSpPr txBox="1"/>
              <p:nvPr/>
            </p:nvSpPr>
            <p:spPr>
              <a:xfrm>
                <a:off x="8959066" y="199225"/>
                <a:ext cx="35970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D68FD-EB9A-40C9-BD31-12C04AD5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66" y="199225"/>
                <a:ext cx="3597044" cy="1754326"/>
              </a:xfrm>
              <a:prstGeom prst="rect">
                <a:avLst/>
              </a:prstGeom>
              <a:blipFill>
                <a:blip r:embed="rId2"/>
                <a:stretch>
                  <a:fillRect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AB02309-08AF-45E3-B69E-A02DE8112F9E}"/>
              </a:ext>
            </a:extLst>
          </p:cNvPr>
          <p:cNvSpPr/>
          <p:nvPr/>
        </p:nvSpPr>
        <p:spPr>
          <a:xfrm>
            <a:off x="1951933" y="21769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F1F9C-C378-4512-9AB9-5123CF8DADFB}"/>
              </a:ext>
            </a:extLst>
          </p:cNvPr>
          <p:cNvSpPr/>
          <p:nvPr/>
        </p:nvSpPr>
        <p:spPr>
          <a:xfrm>
            <a:off x="5017836" y="2211152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8F7CC-9804-4D6E-9247-598E8E0EF565}"/>
              </a:ext>
            </a:extLst>
          </p:cNvPr>
          <p:cNvCxnSpPr>
            <a:cxnSpLocks/>
          </p:cNvCxnSpPr>
          <p:nvPr/>
        </p:nvCxnSpPr>
        <p:spPr>
          <a:xfrm flipH="1">
            <a:off x="2428150" y="1575977"/>
            <a:ext cx="1229450" cy="60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DC19EA-35C3-4CF9-9059-16968FF793A5}"/>
              </a:ext>
            </a:extLst>
          </p:cNvPr>
          <p:cNvCxnSpPr>
            <a:cxnSpLocks/>
          </p:cNvCxnSpPr>
          <p:nvPr/>
        </p:nvCxnSpPr>
        <p:spPr>
          <a:xfrm>
            <a:off x="4347943" y="1575977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A48DA-7B84-4F43-872D-223F72F20C5E}"/>
              </a:ext>
            </a:extLst>
          </p:cNvPr>
          <p:cNvCxnSpPr>
            <a:cxnSpLocks/>
          </p:cNvCxnSpPr>
          <p:nvPr/>
        </p:nvCxnSpPr>
        <p:spPr>
          <a:xfrm flipH="1">
            <a:off x="1384380" y="2634199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4A38BF-77F0-4432-9B11-789733CB9AD6}"/>
              </a:ext>
            </a:extLst>
          </p:cNvPr>
          <p:cNvCxnSpPr>
            <a:cxnSpLocks/>
          </p:cNvCxnSpPr>
          <p:nvPr/>
        </p:nvCxnSpPr>
        <p:spPr>
          <a:xfrm>
            <a:off x="2409133" y="2634199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50E111-FF44-453A-8909-294C8B9758DC}"/>
              </a:ext>
            </a:extLst>
          </p:cNvPr>
          <p:cNvCxnSpPr>
            <a:cxnSpLocks/>
          </p:cNvCxnSpPr>
          <p:nvPr/>
        </p:nvCxnSpPr>
        <p:spPr>
          <a:xfrm flipH="1">
            <a:off x="4373096" y="2689253"/>
            <a:ext cx="604280" cy="45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894B6-8051-42F0-ADD8-6D7C155AE445}"/>
              </a:ext>
            </a:extLst>
          </p:cNvPr>
          <p:cNvCxnSpPr>
            <a:cxnSpLocks/>
          </p:cNvCxnSpPr>
          <p:nvPr/>
        </p:nvCxnSpPr>
        <p:spPr>
          <a:xfrm>
            <a:off x="5475036" y="2668352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0025681-7402-482D-A28E-42948FE15074}"/>
                  </a:ext>
                </a:extLst>
              </p:cNvPr>
              <p:cNvSpPr/>
              <p:nvPr/>
            </p:nvSpPr>
            <p:spPr>
              <a:xfrm>
                <a:off x="1042235" y="3113783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0025681-7402-482D-A28E-42948FE15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35" y="3113783"/>
                <a:ext cx="690343" cy="675204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Diamond 53">
                <a:extLst>
                  <a:ext uri="{FF2B5EF4-FFF2-40B4-BE49-F238E27FC236}">
                    <a16:creationId xmlns:a16="http://schemas.microsoft.com/office/drawing/2014/main" id="{50D20E22-2B6B-4691-8B20-A38784FB9076}"/>
                  </a:ext>
                </a:extLst>
              </p:cNvPr>
              <p:cNvSpPr/>
              <p:nvPr/>
            </p:nvSpPr>
            <p:spPr>
              <a:xfrm>
                <a:off x="2560361" y="3113783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Diamond 53">
                <a:extLst>
                  <a:ext uri="{FF2B5EF4-FFF2-40B4-BE49-F238E27FC236}">
                    <a16:creationId xmlns:a16="http://schemas.microsoft.com/office/drawing/2014/main" id="{50D20E22-2B6B-4691-8B20-A38784FB9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61" y="3113783"/>
                <a:ext cx="690343" cy="675204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51006CEE-622E-4C2A-B7F7-705987FDED3B}"/>
                  </a:ext>
                </a:extLst>
              </p:cNvPr>
              <p:cNvSpPr/>
              <p:nvPr/>
            </p:nvSpPr>
            <p:spPr>
              <a:xfrm>
                <a:off x="4038600" y="3144061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51006CEE-622E-4C2A-B7F7-705987FDE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144061"/>
                <a:ext cx="690343" cy="675204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Diamond 57">
                <a:extLst>
                  <a:ext uri="{FF2B5EF4-FFF2-40B4-BE49-F238E27FC236}">
                    <a16:creationId xmlns:a16="http://schemas.microsoft.com/office/drawing/2014/main" id="{078FB833-9858-463C-B986-35CF49F811ED}"/>
                  </a:ext>
                </a:extLst>
              </p:cNvPr>
              <p:cNvSpPr/>
              <p:nvPr/>
            </p:nvSpPr>
            <p:spPr>
              <a:xfrm>
                <a:off x="5624751" y="3144061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Diamond 57">
                <a:extLst>
                  <a:ext uri="{FF2B5EF4-FFF2-40B4-BE49-F238E27FC236}">
                    <a16:creationId xmlns:a16="http://schemas.microsoft.com/office/drawing/2014/main" id="{078FB833-9858-463C-B986-35CF49F81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751" y="3144061"/>
                <a:ext cx="690343" cy="675204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F6FADECF-54F4-4A3F-A618-C4FFEB20DF72}"/>
              </a:ext>
            </a:extLst>
          </p:cNvPr>
          <p:cNvSpPr/>
          <p:nvPr/>
        </p:nvSpPr>
        <p:spPr>
          <a:xfrm>
            <a:off x="7779206" y="207886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260220-CD92-44CE-AF8A-385577510FEA}"/>
              </a:ext>
            </a:extLst>
          </p:cNvPr>
          <p:cNvCxnSpPr>
            <a:cxnSpLocks/>
          </p:cNvCxnSpPr>
          <p:nvPr/>
        </p:nvCxnSpPr>
        <p:spPr>
          <a:xfrm>
            <a:off x="4347943" y="1575977"/>
            <a:ext cx="3431263" cy="50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6C4C7F-23B3-4676-B4A4-C3A1501384B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109313" y="2536069"/>
            <a:ext cx="669893" cy="477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821DE4-CB8F-4A10-8993-E4B80614D2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236406" y="2536069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E9A42953-4333-4063-B50B-AAA41AE45756}"/>
                  </a:ext>
                </a:extLst>
              </p:cNvPr>
              <p:cNvSpPr/>
              <p:nvPr/>
            </p:nvSpPr>
            <p:spPr>
              <a:xfrm>
                <a:off x="8386121" y="3011778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E9A42953-4333-4063-B50B-AAA41AE45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21" y="3011778"/>
                <a:ext cx="690343" cy="675204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15AA9F86-A6FD-4169-B8F7-165A9E591694}"/>
                  </a:ext>
                </a:extLst>
              </p:cNvPr>
              <p:cNvSpPr/>
              <p:nvPr/>
            </p:nvSpPr>
            <p:spPr>
              <a:xfrm>
                <a:off x="6764141" y="3013327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15AA9F86-A6FD-4169-B8F7-165A9E59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41" y="3013327"/>
                <a:ext cx="690343" cy="675204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9CF6AEDC-60CF-4A2B-B71B-19B58E729079}"/>
              </a:ext>
            </a:extLst>
          </p:cNvPr>
          <p:cNvSpPr/>
          <p:nvPr/>
        </p:nvSpPr>
        <p:spPr>
          <a:xfrm>
            <a:off x="4349369" y="4400283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8EF941-7CCA-4231-849B-90C5710CFA67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4806569" y="3481663"/>
            <a:ext cx="818182" cy="91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06B5B8-5B13-4A7D-8F6C-CD6BBCFFFC05}"/>
              </a:ext>
            </a:extLst>
          </p:cNvPr>
          <p:cNvCxnSpPr>
            <a:cxnSpLocks/>
          </p:cNvCxnSpPr>
          <p:nvPr/>
        </p:nvCxnSpPr>
        <p:spPr>
          <a:xfrm flipH="1">
            <a:off x="3781816" y="4857483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61180A-669D-43D7-BE2A-6DFF2BC5DCFA}"/>
              </a:ext>
            </a:extLst>
          </p:cNvPr>
          <p:cNvCxnSpPr>
            <a:cxnSpLocks/>
          </p:cNvCxnSpPr>
          <p:nvPr/>
        </p:nvCxnSpPr>
        <p:spPr>
          <a:xfrm>
            <a:off x="4806569" y="4857483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DD375220-9861-470D-B73F-434486FA7FF0}"/>
                  </a:ext>
                </a:extLst>
              </p:cNvPr>
              <p:cNvSpPr/>
              <p:nvPr/>
            </p:nvSpPr>
            <p:spPr>
              <a:xfrm>
                <a:off x="3439671" y="5337067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DD375220-9861-470D-B73F-434486FA7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71" y="5337067"/>
                <a:ext cx="690343" cy="675204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04A71E34-83C5-4442-9E3A-5F8F7E683424}"/>
                  </a:ext>
                </a:extLst>
              </p:cNvPr>
              <p:cNvSpPr/>
              <p:nvPr/>
            </p:nvSpPr>
            <p:spPr>
              <a:xfrm>
                <a:off x="4957797" y="5337067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04A71E34-83C5-4442-9E3A-5F8F7E683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97" y="5337067"/>
                <a:ext cx="690343" cy="675204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87B35B9C-59FD-4CB5-AEAF-3DEA35CE6CAD}"/>
              </a:ext>
            </a:extLst>
          </p:cNvPr>
          <p:cNvSpPr/>
          <p:nvPr/>
        </p:nvSpPr>
        <p:spPr>
          <a:xfrm>
            <a:off x="6767509" y="4414328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312E78-542F-4A85-901B-56AB41608C21}"/>
              </a:ext>
            </a:extLst>
          </p:cNvPr>
          <p:cNvCxnSpPr>
            <a:cxnSpLocks/>
          </p:cNvCxnSpPr>
          <p:nvPr/>
        </p:nvCxnSpPr>
        <p:spPr>
          <a:xfrm flipH="1">
            <a:off x="6199956" y="4871528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04BE76-52F4-44A1-BC8D-D5F1B7541440}"/>
              </a:ext>
            </a:extLst>
          </p:cNvPr>
          <p:cNvCxnSpPr>
            <a:cxnSpLocks/>
          </p:cNvCxnSpPr>
          <p:nvPr/>
        </p:nvCxnSpPr>
        <p:spPr>
          <a:xfrm>
            <a:off x="7224709" y="4871528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6C51FC7B-1B38-4906-8132-8C0CFF427CE0}"/>
                  </a:ext>
                </a:extLst>
              </p:cNvPr>
              <p:cNvSpPr/>
              <p:nvPr/>
            </p:nvSpPr>
            <p:spPr>
              <a:xfrm>
                <a:off x="5857811" y="5351112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6C51FC7B-1B38-4906-8132-8C0CFF427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11" y="5351112"/>
                <a:ext cx="690343" cy="675204"/>
              </a:xfrm>
              <a:prstGeom prst="diamond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EDA14805-24B0-442A-87D3-A40B824AC3C2}"/>
                  </a:ext>
                </a:extLst>
              </p:cNvPr>
              <p:cNvSpPr/>
              <p:nvPr/>
            </p:nvSpPr>
            <p:spPr>
              <a:xfrm>
                <a:off x="7375937" y="5351112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EDA14805-24B0-442A-87D3-A40B824AC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37" y="5351112"/>
                <a:ext cx="690343" cy="675204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857BA53F-F879-450C-95DA-32865D6A1C74}"/>
              </a:ext>
            </a:extLst>
          </p:cNvPr>
          <p:cNvSpPr/>
          <p:nvPr/>
        </p:nvSpPr>
        <p:spPr>
          <a:xfrm>
            <a:off x="9314167" y="444725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1E904B-BA39-4C25-855D-12F3988AB390}"/>
              </a:ext>
            </a:extLst>
          </p:cNvPr>
          <p:cNvCxnSpPr>
            <a:cxnSpLocks/>
          </p:cNvCxnSpPr>
          <p:nvPr/>
        </p:nvCxnSpPr>
        <p:spPr>
          <a:xfrm flipH="1">
            <a:off x="8746614" y="4904450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EE67C1-9F5B-4941-BB65-A7799897FE69}"/>
              </a:ext>
            </a:extLst>
          </p:cNvPr>
          <p:cNvCxnSpPr>
            <a:cxnSpLocks/>
          </p:cNvCxnSpPr>
          <p:nvPr/>
        </p:nvCxnSpPr>
        <p:spPr>
          <a:xfrm>
            <a:off x="9771367" y="4904450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7A478BBC-CB32-4A3F-ACA5-B83CEBC6FB96}"/>
                  </a:ext>
                </a:extLst>
              </p:cNvPr>
              <p:cNvSpPr/>
              <p:nvPr/>
            </p:nvSpPr>
            <p:spPr>
              <a:xfrm>
                <a:off x="8404469" y="5384034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7A478BBC-CB32-4A3F-ACA5-B83CEBC6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69" y="5384034"/>
                <a:ext cx="690343" cy="675204"/>
              </a:xfrm>
              <a:prstGeom prst="diamond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Diamond 111">
                <a:extLst>
                  <a:ext uri="{FF2B5EF4-FFF2-40B4-BE49-F238E27FC236}">
                    <a16:creationId xmlns:a16="http://schemas.microsoft.com/office/drawing/2014/main" id="{A9CFB746-4A1D-43FA-A218-5E3DD55D2AF3}"/>
                  </a:ext>
                </a:extLst>
              </p:cNvPr>
              <p:cNvSpPr/>
              <p:nvPr/>
            </p:nvSpPr>
            <p:spPr>
              <a:xfrm>
                <a:off x="9922595" y="5384034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Diamond 111">
                <a:extLst>
                  <a:ext uri="{FF2B5EF4-FFF2-40B4-BE49-F238E27FC236}">
                    <a16:creationId xmlns:a16="http://schemas.microsoft.com/office/drawing/2014/main" id="{A9CFB746-4A1D-43FA-A218-5E3DD55D2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595" y="5384034"/>
                <a:ext cx="690343" cy="675204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7B21079-5CF8-47F0-9051-5C0F661378C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315094" y="3481663"/>
            <a:ext cx="3046909" cy="96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6C83AD-E730-405A-88B6-3F99811CBF9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315094" y="3481663"/>
            <a:ext cx="430890" cy="93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Diamond 127">
                <a:extLst>
                  <a:ext uri="{FF2B5EF4-FFF2-40B4-BE49-F238E27FC236}">
                    <a16:creationId xmlns:a16="http://schemas.microsoft.com/office/drawing/2014/main" id="{058C72EE-E888-4292-88AD-95DF3D726638}"/>
                  </a:ext>
                </a:extLst>
              </p:cNvPr>
              <p:cNvSpPr/>
              <p:nvPr/>
            </p:nvSpPr>
            <p:spPr>
              <a:xfrm>
                <a:off x="3657600" y="1238375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8" name="Diamond 127">
                <a:extLst>
                  <a:ext uri="{FF2B5EF4-FFF2-40B4-BE49-F238E27FC236}">
                    <a16:creationId xmlns:a16="http://schemas.microsoft.com/office/drawing/2014/main" id="{058C72EE-E888-4292-88AD-95DF3D72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38375"/>
                <a:ext cx="690343" cy="675204"/>
              </a:xfrm>
              <a:prstGeom prst="diamond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A9C8891C-23F0-43E7-BE11-6B8C11F62B61}"/>
                  </a:ext>
                </a:extLst>
              </p:cNvPr>
              <p:cNvSpPr/>
              <p:nvPr/>
            </p:nvSpPr>
            <p:spPr>
              <a:xfrm>
                <a:off x="394625" y="4706743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A9C8891C-23F0-43E7-BE11-6B8C11F62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" y="4706743"/>
                <a:ext cx="690343" cy="675204"/>
              </a:xfrm>
              <a:prstGeom prst="diamond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18255254-D07D-418C-A433-0161FDC377DB}"/>
              </a:ext>
            </a:extLst>
          </p:cNvPr>
          <p:cNvSpPr txBox="1"/>
          <p:nvPr/>
        </p:nvSpPr>
        <p:spPr>
          <a:xfrm>
            <a:off x="1072699" y="4860853"/>
            <a:ext cx="16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OR-node or state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FC3E24B-2BBA-47EB-A0ED-F9910A735283}"/>
              </a:ext>
            </a:extLst>
          </p:cNvPr>
          <p:cNvSpPr/>
          <p:nvPr/>
        </p:nvSpPr>
        <p:spPr>
          <a:xfrm>
            <a:off x="511196" y="5555071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2901B5-7AE1-44F0-9B85-803493A1F191}"/>
              </a:ext>
            </a:extLst>
          </p:cNvPr>
          <p:cNvSpPr txBox="1"/>
          <p:nvPr/>
        </p:nvSpPr>
        <p:spPr>
          <a:xfrm>
            <a:off x="1047177" y="5532908"/>
            <a:ext cx="208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AND-node or input symbol</a:t>
            </a:r>
          </a:p>
        </p:txBody>
      </p:sp>
    </p:spTree>
    <p:extLst>
      <p:ext uri="{BB962C8B-B14F-4D97-AF65-F5344CB8AC3E}">
        <p14:creationId xmlns:p14="http://schemas.microsoft.com/office/powerpoint/2010/main" val="640832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BE407-4DE3-45AE-B37E-F3A6E3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052858"/>
            <a:ext cx="11699087" cy="3631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accept a tree, we must have a sequence of choices </a:t>
            </a:r>
          </a:p>
          <a:p>
            <a:r>
              <a:rPr lang="en-US" dirty="0"/>
              <a:t>at each OR node, at least one of the choice </a:t>
            </a:r>
          </a:p>
          <a:p>
            <a:r>
              <a:rPr lang="en-US" dirty="0"/>
              <a:t>at each AND node, all the choices</a:t>
            </a:r>
          </a:p>
          <a:p>
            <a:pPr marL="0" indent="0">
              <a:buNone/>
            </a:pPr>
            <a:r>
              <a:rPr lang="en-US" dirty="0"/>
              <a:t>such that the resulting binary tree of just states satisfies the acceptance condition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E1248-4724-4CFB-AF85-76B2D734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E5C0-8D43-4010-8EC6-61A46B4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AED5C3-44BA-44F5-9B24-5283AEB6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over AND-OR graph</a:t>
            </a:r>
          </a:p>
        </p:txBody>
      </p:sp>
    </p:spTree>
    <p:extLst>
      <p:ext uri="{BB962C8B-B14F-4D97-AF65-F5344CB8AC3E}">
        <p14:creationId xmlns:p14="http://schemas.microsoft.com/office/powerpoint/2010/main" val="3609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7798496" y="2454827"/>
            <a:ext cx="815457" cy="3783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0CE51E-C219-4D6C-A3CC-F372C6169C64}"/>
              </a:ext>
            </a:extLst>
          </p:cNvPr>
          <p:cNvSpPr txBox="1"/>
          <p:nvPr/>
        </p:nvSpPr>
        <p:spPr>
          <a:xfrm>
            <a:off x="4117113" y="5017649"/>
            <a:ext cx="37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does this automaton accept?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/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CA167B9-AC43-4AC4-935A-5C219957D37C}"/>
              </a:ext>
            </a:extLst>
          </p:cNvPr>
          <p:cNvSpPr/>
          <p:nvPr/>
        </p:nvSpPr>
        <p:spPr>
          <a:xfrm>
            <a:off x="9247951" y="3676071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79496-3B18-4591-A599-512583D0C2A4}"/>
              </a:ext>
            </a:extLst>
          </p:cNvPr>
          <p:cNvSpPr/>
          <p:nvPr/>
        </p:nvSpPr>
        <p:spPr>
          <a:xfrm>
            <a:off x="7938842" y="366787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AA051-AB63-4543-B848-26DC980EC73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9085725" y="3051713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2CBBAA-205E-4B87-B0AB-5B97E6C76DC7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flipH="1">
            <a:off x="8167442" y="3051713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057AE5C2-435F-4B63-898F-EEB4674DC4CC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8744460" y="3392980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ED1DB719-EB78-403C-B2FC-6661BDA67376}"/>
              </a:ext>
            </a:extLst>
          </p:cNvPr>
          <p:cNvCxnSpPr>
            <a:cxnSpLocks/>
            <a:stCxn id="24" idx="3"/>
            <a:endCxn id="23" idx="3"/>
          </p:cNvCxnSpPr>
          <p:nvPr/>
        </p:nvCxnSpPr>
        <p:spPr>
          <a:xfrm flipH="1" flipV="1">
            <a:off x="9085725" y="3051713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7DDC0E16-5E0A-4452-B476-243291EABE52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5400000" flipH="1" flipV="1">
            <a:off x="7744733" y="3474422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CBF6F731-327C-4E18-8BC0-D93546AF6E76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 flipV="1">
            <a:off x="7897132" y="3474423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3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7798496" y="2454827"/>
            <a:ext cx="815457" cy="3783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/>
              <p:nvPr/>
            </p:nvSpPr>
            <p:spPr>
              <a:xfrm>
                <a:off x="314178" y="4230417"/>
                <a:ext cx="776796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does this automaton accept?</a:t>
                </a: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 “fake” terminal nodes in the tree (terminal node with self-loops)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 non-terminal nodes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accepts only acyclic graphs!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8" y="4230417"/>
                <a:ext cx="7767960" cy="1477328"/>
              </a:xfrm>
              <a:prstGeom prst="rect">
                <a:avLst/>
              </a:prstGeom>
              <a:blipFill>
                <a:blip r:embed="rId4"/>
                <a:stretch>
                  <a:fillRect l="-706" t="-2893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/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CA167B9-AC43-4AC4-935A-5C219957D37C}"/>
              </a:ext>
            </a:extLst>
          </p:cNvPr>
          <p:cNvSpPr/>
          <p:nvPr/>
        </p:nvSpPr>
        <p:spPr>
          <a:xfrm>
            <a:off x="9247951" y="3676071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79496-3B18-4591-A599-512583D0C2A4}"/>
              </a:ext>
            </a:extLst>
          </p:cNvPr>
          <p:cNvSpPr/>
          <p:nvPr/>
        </p:nvSpPr>
        <p:spPr>
          <a:xfrm>
            <a:off x="7938842" y="366787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AA051-AB63-4543-B848-26DC980EC73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9085725" y="3051713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2CBBAA-205E-4B87-B0AB-5B97E6C76DC7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flipH="1">
            <a:off x="8167442" y="3051713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057AE5C2-435F-4B63-898F-EEB4674DC4CC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8744460" y="3392980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ED1DB719-EB78-403C-B2FC-6661BDA67376}"/>
              </a:ext>
            </a:extLst>
          </p:cNvPr>
          <p:cNvCxnSpPr>
            <a:cxnSpLocks/>
            <a:stCxn id="24" idx="3"/>
            <a:endCxn id="23" idx="3"/>
          </p:cNvCxnSpPr>
          <p:nvPr/>
        </p:nvCxnSpPr>
        <p:spPr>
          <a:xfrm flipH="1" flipV="1">
            <a:off x="9085725" y="3051713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7DDC0E16-5E0A-4452-B476-243291EABE52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5400000" flipH="1" flipV="1">
            <a:off x="7744733" y="3474422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CBF6F731-327C-4E18-8BC0-D93546AF6E76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 flipV="1">
            <a:off x="7897132" y="3474423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  <a:endCxn id="39" idx="2"/>
          </p:cNvCxnSpPr>
          <p:nvPr/>
        </p:nvCxnSpPr>
        <p:spPr>
          <a:xfrm rot="5400000" flipH="1">
            <a:off x="7015893" y="1235084"/>
            <a:ext cx="758683" cy="1243664"/>
          </a:xfrm>
          <a:prstGeom prst="curvedConnector3">
            <a:avLst>
              <a:gd name="adj1" fmla="val -30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B9D8430C-DB3A-45FB-AA79-0C353D10B142}"/>
                  </a:ext>
                </a:extLst>
              </p:cNvPr>
              <p:cNvSpPr/>
              <p:nvPr/>
            </p:nvSpPr>
            <p:spPr>
              <a:xfrm>
                <a:off x="8395382" y="2720167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B9D8430C-DB3A-45FB-AA79-0C353D10B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82" y="2720167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51B8B95-4FF9-404D-892F-DBBB7180BD1C}"/>
              </a:ext>
            </a:extLst>
          </p:cNvPr>
          <p:cNvSpPr/>
          <p:nvPr/>
        </p:nvSpPr>
        <p:spPr>
          <a:xfrm>
            <a:off x="10549837" y="1654975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80AFC-2FDF-49B2-A549-13875F0F4270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3431263" cy="50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19353-7CE3-480D-AE04-A2EA7AB26FF5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9879944" y="2112175"/>
            <a:ext cx="669893" cy="477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7B270-A874-43D2-BBFF-3FD7945ECD7F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>
            <a:off x="7118575" y="1146029"/>
            <a:ext cx="3888463" cy="966147"/>
          </a:xfrm>
          <a:prstGeom prst="curvedConnector3">
            <a:avLst>
              <a:gd name="adj1" fmla="val -155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1F2ACB12-8813-43DA-9A05-CBAE246D8267}"/>
                  </a:ext>
                </a:extLst>
              </p:cNvPr>
              <p:cNvSpPr/>
              <p:nvPr/>
            </p:nvSpPr>
            <p:spPr>
              <a:xfrm>
                <a:off x="9534772" y="2589433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1F2ACB12-8813-43DA-9A05-CBAE246D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772" y="2589433"/>
                <a:ext cx="690343" cy="663093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0CE51E-C219-4D6C-A3CC-F372C6169C64}"/>
              </a:ext>
            </a:extLst>
          </p:cNvPr>
          <p:cNvSpPr txBox="1"/>
          <p:nvPr/>
        </p:nvSpPr>
        <p:spPr>
          <a:xfrm>
            <a:off x="4286770" y="4437077"/>
            <a:ext cx="37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does this automaton accept?</a:t>
            </a:r>
          </a:p>
        </p:txBody>
      </p:sp>
    </p:spTree>
    <p:extLst>
      <p:ext uri="{BB962C8B-B14F-4D97-AF65-F5344CB8AC3E}">
        <p14:creationId xmlns:p14="http://schemas.microsoft.com/office/powerpoint/2010/main" val="11281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29086-A421-4D0E-8426-3E7BE6012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the least fixpoint operator</a:t>
                </a:r>
              </a:p>
              <a:p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⇒,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etc. can be derived. E.g.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Another important derived operator: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: greatest fixpoint operator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green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green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29086-A421-4D0E-8426-3E7BE6012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3DE02-683A-44C2-A159-35F9DB61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2C34-F6B5-4187-AAF7-9009BDBD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2ED83-C04E-41C4-BA3B-1F8C9F0F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calculus</a:t>
            </a:r>
          </a:p>
        </p:txBody>
      </p:sp>
    </p:spTree>
    <p:extLst>
      <p:ext uri="{BB962C8B-B14F-4D97-AF65-F5344CB8AC3E}">
        <p14:creationId xmlns:p14="http://schemas.microsoft.com/office/powerpoint/2010/main" val="2911705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2"/>
                <a:ext cx="5991894" cy="3141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2"/>
                <a:ext cx="5991894" cy="31417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  <a:endCxn id="39" idx="2"/>
          </p:cNvCxnSpPr>
          <p:nvPr/>
        </p:nvCxnSpPr>
        <p:spPr>
          <a:xfrm rot="5400000" flipH="1">
            <a:off x="7015893" y="1235084"/>
            <a:ext cx="758683" cy="1243664"/>
          </a:xfrm>
          <a:prstGeom prst="curvedConnector3">
            <a:avLst>
              <a:gd name="adj1" fmla="val -30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1037612" cy="55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51B8B95-4FF9-404D-892F-DBBB7180BD1C}"/>
              </a:ext>
            </a:extLst>
          </p:cNvPr>
          <p:cNvSpPr/>
          <p:nvPr/>
        </p:nvSpPr>
        <p:spPr>
          <a:xfrm>
            <a:off x="10549837" y="1654975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80AFC-2FDF-49B2-A549-13875F0F4270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3431263" cy="50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19353-7CE3-480D-AE04-A2EA7AB26FF5}"/>
              </a:ext>
            </a:extLst>
          </p:cNvPr>
          <p:cNvCxnSpPr>
            <a:cxnSpLocks/>
          </p:cNvCxnSpPr>
          <p:nvPr/>
        </p:nvCxnSpPr>
        <p:spPr>
          <a:xfrm flipH="1">
            <a:off x="9682108" y="2100680"/>
            <a:ext cx="867729" cy="69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7B270-A874-43D2-BBFF-3FD7945ECD7F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>
            <a:off x="7118575" y="1146029"/>
            <a:ext cx="3888463" cy="966147"/>
          </a:xfrm>
          <a:prstGeom prst="curvedConnector3">
            <a:avLst>
              <a:gd name="adj1" fmla="val -155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1F2ACB12-8813-43DA-9A05-CBAE246D8267}"/>
                  </a:ext>
                </a:extLst>
              </p:cNvPr>
              <p:cNvSpPr/>
              <p:nvPr/>
            </p:nvSpPr>
            <p:spPr>
              <a:xfrm>
                <a:off x="9141156" y="2589435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1F2ACB12-8813-43DA-9A05-CBAE246D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156" y="2589435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/>
              <p:nvPr/>
            </p:nvSpPr>
            <p:spPr>
              <a:xfrm>
                <a:off x="3191713" y="4630592"/>
                <a:ext cx="52036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does this automaton accept?</a:t>
                </a: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Accepts a tree iff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somewhere in the tree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13" y="4630592"/>
                <a:ext cx="5203669" cy="923330"/>
              </a:xfrm>
              <a:prstGeom prst="rect">
                <a:avLst/>
              </a:prstGeom>
              <a:blipFill>
                <a:blip r:embed="rId5"/>
                <a:stretch>
                  <a:fillRect l="-1055" t="-4636" r="-23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B5C9C2EB-0F36-4983-9A84-601EA130590C}"/>
              </a:ext>
            </a:extLst>
          </p:cNvPr>
          <p:cNvSpPr/>
          <p:nvPr/>
        </p:nvSpPr>
        <p:spPr>
          <a:xfrm>
            <a:off x="9993725" y="3545340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3B6E0B-7D86-4D89-AE84-01E514DFFFE4}"/>
              </a:ext>
            </a:extLst>
          </p:cNvPr>
          <p:cNvSpPr/>
          <p:nvPr/>
        </p:nvSpPr>
        <p:spPr>
          <a:xfrm>
            <a:off x="8684616" y="353713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C3A496-E138-4727-9F8A-ADA92D28EAC8}"/>
              </a:ext>
            </a:extLst>
          </p:cNvPr>
          <p:cNvCxnSpPr>
            <a:cxnSpLocks/>
            <a:stCxn id="38" idx="3"/>
            <a:endCxn id="25" idx="0"/>
          </p:cNvCxnSpPr>
          <p:nvPr/>
        </p:nvCxnSpPr>
        <p:spPr>
          <a:xfrm>
            <a:off x="9831499" y="2920982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E6D09-E639-43E3-B563-33D13838B37D}"/>
              </a:ext>
            </a:extLst>
          </p:cNvPr>
          <p:cNvCxnSpPr>
            <a:cxnSpLocks/>
            <a:stCxn id="38" idx="1"/>
            <a:endCxn id="26" idx="0"/>
          </p:cNvCxnSpPr>
          <p:nvPr/>
        </p:nvCxnSpPr>
        <p:spPr>
          <a:xfrm flipH="1">
            <a:off x="8913216" y="2920982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8445B055-067C-4636-B889-59CEFAF2F40E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>
            <a:off x="9490234" y="3262249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302E20D5-629C-42A8-8907-2B5216C35167}"/>
              </a:ext>
            </a:extLst>
          </p:cNvPr>
          <p:cNvCxnSpPr>
            <a:cxnSpLocks/>
            <a:stCxn id="25" idx="3"/>
            <a:endCxn id="38" idx="3"/>
          </p:cNvCxnSpPr>
          <p:nvPr/>
        </p:nvCxnSpPr>
        <p:spPr>
          <a:xfrm flipH="1" flipV="1">
            <a:off x="9831499" y="2920982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A0FDB1C5-819D-40EC-B0EC-E1BA162692E3}"/>
              </a:ext>
            </a:extLst>
          </p:cNvPr>
          <p:cNvCxnSpPr>
            <a:cxnSpLocks/>
            <a:stCxn id="26" idx="2"/>
            <a:endCxn id="38" idx="1"/>
          </p:cNvCxnSpPr>
          <p:nvPr/>
        </p:nvCxnSpPr>
        <p:spPr>
          <a:xfrm rot="5400000" flipH="1" flipV="1">
            <a:off x="8490507" y="3343691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8">
            <a:extLst>
              <a:ext uri="{FF2B5EF4-FFF2-40B4-BE49-F238E27FC236}">
                <a16:creationId xmlns:a16="http://schemas.microsoft.com/office/drawing/2014/main" id="{61CDF146-3B6C-4CF1-89A2-954C18AB7ACD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8642906" y="3343692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54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8422E9-4A7F-44C7-9C84-C7F9883BC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Nondeterministic Muller, Rabin, Streett, Parity tree automata have the same expressive power</a:t>
                </a:r>
              </a:p>
              <a:p>
                <a:endParaRPr lang="en-US" dirty="0"/>
              </a:p>
              <a:p>
                <a:r>
                  <a:rPr lang="en-US" dirty="0"/>
                  <a:t>Büchi tree automata are strictly weaker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= Trees where any path through the tree has only a finite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can be accepted by a Muller tree automaton, cannot be accepted by Büchi tree automata</a:t>
                </a:r>
              </a:p>
              <a:p>
                <a:r>
                  <a:rPr lang="en-US" dirty="0"/>
                  <a:t>Nondeterministic Büchi tree automata are not closed under complement!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8422E9-4A7F-44C7-9C84-C7F9883BC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80152-B6F6-417B-957F-F5DDB92A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0A893-5B48-466B-8D98-F250CF8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1123-C248-4907-AD5F-056A67C3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of tree automata</a:t>
            </a:r>
          </a:p>
        </p:txBody>
      </p:sp>
    </p:spTree>
    <p:extLst>
      <p:ext uri="{BB962C8B-B14F-4D97-AF65-F5344CB8AC3E}">
        <p14:creationId xmlns:p14="http://schemas.microsoft.com/office/powerpoint/2010/main" val="1055479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62712C-4316-4225-85E3-B6DF1DDD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= Erase all input labels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empty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empty</a:t>
                </a:r>
              </a:p>
              <a:p>
                <a:pPr lvl="1"/>
                <a:r>
                  <a:rPr lang="en-US" dirty="0"/>
                  <a:t>Check emptiness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Checking emptiness of various acceptance conditions can be done by</a:t>
                </a:r>
              </a:p>
              <a:p>
                <a:pPr lvl="1"/>
                <a:r>
                  <a:rPr lang="en-US" dirty="0"/>
                  <a:t>Convert acceptance condition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formula</a:t>
                </a:r>
              </a:p>
              <a:p>
                <a:pPr lvl="1"/>
                <a:r>
                  <a:rPr lang="en-US" dirty="0"/>
                  <a:t>Model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formula on the transition diagram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E.g., emptiness of Büchi automata with final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check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𝐸𝑋𝐴𝑋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62712C-4316-4225-85E3-B6DF1DDD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CC66-9CF5-44D5-A0E1-FFCECF21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A04A-DB87-4615-BF0F-CBF9967A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C9167-4522-4EAC-A232-8A85D801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Emptiness of nondeterministic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10219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5A542-84C5-4385-9CF4-598D30B6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89356"/>
            <a:ext cx="11699087" cy="3794684"/>
          </a:xfrm>
        </p:spPr>
        <p:txBody>
          <a:bodyPr/>
          <a:lstStyle/>
          <a:p>
            <a:r>
              <a:rPr lang="en-US" dirty="0"/>
              <a:t>Emptiness of Büchi tree automata = NL-complete for PTIME</a:t>
            </a:r>
          </a:p>
          <a:p>
            <a:r>
              <a:rPr lang="en-US" dirty="0" err="1"/>
              <a:t>Nonemptiness</a:t>
            </a:r>
            <a:r>
              <a:rPr lang="en-US" dirty="0"/>
              <a:t> of Rabin tree automata = NP-complete </a:t>
            </a:r>
          </a:p>
          <a:p>
            <a:r>
              <a:rPr lang="en-US" dirty="0"/>
              <a:t>Emptiness of parity tree automata = polynomial in the size of the automaton and exponential in the number of colors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00E38-B07B-46FC-A02F-1DDBE894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856E-479D-4B4A-AE3A-9A3E5BE3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878E34-2FF6-4454-9E58-F9BAA8C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emptiness checking</a:t>
            </a:r>
          </a:p>
        </p:txBody>
      </p:sp>
    </p:spTree>
    <p:extLst>
      <p:ext uri="{BB962C8B-B14F-4D97-AF65-F5344CB8AC3E}">
        <p14:creationId xmlns:p14="http://schemas.microsoft.com/office/powerpoint/2010/main" val="203750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5F2EAC-EE48-46E0-9FDC-740C59D6F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 positive Boolean formula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has syntax: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positive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Boolean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formula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Alternating automaton: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initial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×{0,1})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5F2EAC-EE48-46E0-9FDC-740C59D6F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AA25A-2396-46EE-85F8-907274A0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8D6F5-D585-4D61-968B-BDBE97E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D87EB3-FF55-4A94-B01E-5E283531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5189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C69921-6590-4CCF-A35E-DE9294324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all trees such that below a node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there is some node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				(not necessarily immediately below)</a:t>
                </a:r>
              </a:p>
              <a:p>
                <a:pPr marL="0" indent="0">
                  <a:buNone/>
                </a:pPr>
                <a:endParaRPr lang="en-US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C69921-6590-4CCF-A35E-DE9294324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61A2-E0A7-4829-A277-49DA6293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1071-8A92-493A-AB74-8E0884CA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39FFE-C77D-4EF1-9431-CE681BDD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ATA</a:t>
            </a:r>
          </a:p>
        </p:txBody>
      </p:sp>
    </p:spTree>
    <p:extLst>
      <p:ext uri="{BB962C8B-B14F-4D97-AF65-F5344CB8AC3E}">
        <p14:creationId xmlns:p14="http://schemas.microsoft.com/office/powerpoint/2010/main" val="852581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13DE2D-0A1D-4A33-8300-40368109E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31746"/>
                <a:ext cx="11699087" cy="3752294"/>
              </a:xfrm>
            </p:spPr>
            <p:txBody>
              <a:bodyPr/>
              <a:lstStyle/>
              <a:p>
                <a:r>
                  <a:rPr lang="en-US" dirty="0"/>
                  <a:t>Run is not a tree but a forest</a:t>
                </a:r>
              </a:p>
              <a:p>
                <a:r>
                  <a:rPr lang="en-US" dirty="0"/>
                  <a:t>Each root node of the tree is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set of all initial root labels satisfy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be a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its successors.</a:t>
                </a:r>
              </a:p>
              <a:p>
                <a:r>
                  <a:rPr lang="en-US" dirty="0"/>
                  <a:t>Then,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,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is a transition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13DE2D-0A1D-4A33-8300-40368109E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31746"/>
                <a:ext cx="11699087" cy="3752294"/>
              </a:xfrm>
              <a:blipFill>
                <a:blip r:embed="rId2"/>
                <a:stretch>
                  <a:fillRect l="-521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2683-E138-4BFA-AE5A-18713FA4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D755-E8C7-4297-AB17-5A1EC1F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ABD0E-F8E8-48B1-A410-7F0CE928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of an ATA is a bit complicated</a:t>
            </a:r>
          </a:p>
        </p:txBody>
      </p:sp>
    </p:spTree>
    <p:extLst>
      <p:ext uri="{BB962C8B-B14F-4D97-AF65-F5344CB8AC3E}">
        <p14:creationId xmlns:p14="http://schemas.microsoft.com/office/powerpoint/2010/main" val="3645696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C098-033F-49E7-9DF0-CE2A3716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B699D-4AF1-44DD-88C4-F34292AB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19FA1C-C6EC-4DA6-8580-85D051A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of an 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367C1-F478-400C-9526-160332C8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663"/>
            <a:ext cx="12192000" cy="37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A4476-8766-4AE1-8E15-6BE7076DE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en-US" dirty="0"/>
                  <a:t> is called a partially ordered set (or </a:t>
                </a:r>
                <a:r>
                  <a:rPr lang="en-US" dirty="0" err="1"/>
                  <a:t>poset</a:t>
                </a:r>
                <a:r>
                  <a:rPr lang="en-US" dirty="0"/>
                  <a:t>)under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is transitive: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is antisymmetric: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a </a:t>
                </a:r>
                <a:r>
                  <a:rPr lang="en-US" dirty="0" err="1"/>
                  <a:t>poset</a:t>
                </a:r>
                <a:r>
                  <a:rPr lang="en-US" dirty="0"/>
                  <a:t> equipped with binary, commutative, and associative operators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: the </a:t>
                </a:r>
                <a:r>
                  <a:rPr lang="en-US" i="1" dirty="0"/>
                  <a:t>join </a:t>
                </a:r>
                <a:r>
                  <a:rPr lang="en-US" dirty="0"/>
                  <a:t>or </a:t>
                </a:r>
                <a:r>
                  <a:rPr lang="en-US" i="1" dirty="0"/>
                  <a:t>supremum </a:t>
                </a:r>
                <a:r>
                  <a:rPr lang="en-US" dirty="0"/>
                  <a:t>or </a:t>
                </a:r>
                <a:r>
                  <a:rPr lang="en-US" i="1" dirty="0"/>
                  <a:t>least upper bound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: the </a:t>
                </a:r>
                <a:r>
                  <a:rPr lang="en-US" i="1" dirty="0"/>
                  <a:t>meet </a:t>
                </a:r>
                <a:r>
                  <a:rPr lang="en-US" dirty="0"/>
                  <a:t>or </a:t>
                </a:r>
                <a:r>
                  <a:rPr lang="en-US" i="1" dirty="0"/>
                  <a:t>infimum </a:t>
                </a:r>
                <a:r>
                  <a:rPr lang="en-US" dirty="0"/>
                  <a:t>or </a:t>
                </a:r>
                <a:r>
                  <a:rPr lang="en-US" i="1" dirty="0"/>
                  <a:t>greatest lower bound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A4476-8766-4AE1-8E15-6BE7076DE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A6A81-812A-4D8D-8541-4DB89B6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F75F-E33A-4C85-A6FA-E08464FD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8DC927-DE6F-4BA7-9CFB-0E4E9C6B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ordered set</a:t>
            </a:r>
          </a:p>
        </p:txBody>
      </p:sp>
    </p:spTree>
    <p:extLst>
      <p:ext uri="{BB962C8B-B14F-4D97-AF65-F5344CB8AC3E}">
        <p14:creationId xmlns:p14="http://schemas.microsoft.com/office/powerpoint/2010/main" val="25296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C030C2-2CE9-4174-BBC8-D53097C6D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54150"/>
                <a:ext cx="11699087" cy="42298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≼,  ⊔)</m:t>
                    </m:r>
                  </m:oMath>
                </a14:m>
                <a:r>
                  <a:rPr lang="en-US" dirty="0"/>
                  <a:t> is called a join semi-lattice if </a:t>
                </a:r>
              </a:p>
              <a:p>
                <a:pPr lvl="1"/>
                <a:r>
                  <a:rPr lang="en-US" dirty="0"/>
                  <a:t>Every nonempty finite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greatest lower bound aka join aka sup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an associative, commutative and idempotent binary operator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≼,  ⊓)</m:t>
                    </m:r>
                  </m:oMath>
                </a14:m>
                <a:r>
                  <a:rPr lang="en-US" dirty="0"/>
                  <a:t> is called a meet semi-lattice if </a:t>
                </a:r>
              </a:p>
              <a:p>
                <a:pPr lvl="1"/>
                <a:r>
                  <a:rPr lang="en-US" dirty="0"/>
                  <a:t>Every nonempty finite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lowest upper bound aka meet aka inf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 is an associative, commutative and idempotent binary operator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≼,  ⊔,  ⊓</m:t>
                        </m:r>
                      </m:e>
                    </m:d>
                  </m:oMath>
                </a14:m>
                <a:r>
                  <a:rPr lang="en-US" dirty="0"/>
                  <a:t> is a lattice if it is both a meet semi-lattice and a join semi-lattice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C030C2-2CE9-4174-BBC8-D53097C6D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54150"/>
                <a:ext cx="11699087" cy="4229890"/>
              </a:xfrm>
              <a:blipFill>
                <a:blip r:embed="rId2"/>
                <a:stretch>
                  <a:fillRect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A46C-5873-45DE-BF54-7FCFB35B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0AE73-A625-467A-841E-41A9FDC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43A31E-A9CF-4F0D-8CA8-DABFA890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Lattices</a:t>
            </a:r>
          </a:p>
        </p:txBody>
      </p:sp>
    </p:spTree>
    <p:extLst>
      <p:ext uri="{BB962C8B-B14F-4D97-AF65-F5344CB8AC3E}">
        <p14:creationId xmlns:p14="http://schemas.microsoft.com/office/powerpoint/2010/main" val="25235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362F1-098E-4B08-A9FB-AA5DBD28D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,(2,2)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=(0,0)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362F1-098E-4B08-A9FB-AA5DBD28D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E96AD-2523-48E5-B91A-F2F8004F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D9E4-E29F-41B0-B952-1DD819E0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D0DCF4-6055-4249-AB4F-2E0C50A4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example</a:t>
            </a:r>
          </a:p>
        </p:txBody>
      </p:sp>
    </p:spTree>
    <p:extLst>
      <p:ext uri="{BB962C8B-B14F-4D97-AF65-F5344CB8AC3E}">
        <p14:creationId xmlns:p14="http://schemas.microsoft.com/office/powerpoint/2010/main" val="9300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6DC68-ADCD-4264-8997-8F977BE47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38250"/>
                <a:ext cx="11699087" cy="4445790"/>
              </a:xfrm>
            </p:spPr>
            <p:txBody>
              <a:bodyPr/>
              <a:lstStyle/>
              <a:p>
                <a:r>
                  <a:rPr lang="en-US" dirty="0"/>
                  <a:t>Lattice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≼,  ⊔,  ⊓</m:t>
                        </m:r>
                      </m:e>
                    </m:d>
                  </m:oMath>
                </a14:m>
                <a:r>
                  <a:rPr lang="en-US" dirty="0"/>
                  <a:t> is a complete lattice if all finite subsets have both a meet and a join</a:t>
                </a:r>
              </a:p>
              <a:p>
                <a:pPr lvl="1"/>
                <a:r>
                  <a:rPr lang="en-US" dirty="0"/>
                  <a:t>Note that all </a:t>
                </a:r>
                <a:r>
                  <a:rPr lang="en-US" i="1" dirty="0"/>
                  <a:t>finite</a:t>
                </a:r>
                <a:r>
                  <a:rPr lang="en-US" dirty="0"/>
                  <a:t> lattices are trivially complete</a:t>
                </a:r>
              </a:p>
              <a:p>
                <a:endParaRPr lang="en-US" dirty="0"/>
              </a:p>
              <a:p>
                <a:r>
                  <a:rPr lang="en-US" dirty="0"/>
                  <a:t>Powerset of any set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 ↦ ⊆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 ↦ 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⊔↦ ∪</m:t>
                    </m:r>
                  </m:oMath>
                </a14:m>
                <a:r>
                  <a:rPr lang="en-US" dirty="0"/>
                  <a:t> is a complete lattice</a:t>
                </a:r>
              </a:p>
              <a:p>
                <a:endParaRPr lang="en-US" dirty="0"/>
              </a:p>
              <a:p>
                <a:r>
                  <a:rPr lang="en-US" dirty="0"/>
                  <a:t>Set of rational numbers with usual operation for comparison is not complete</a:t>
                </a:r>
              </a:p>
              <a:p>
                <a:pPr lvl="1"/>
                <a:r>
                  <a:rPr lang="en-US" dirty="0"/>
                  <a:t>Consider subset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&lt;2}</m:t>
                    </m:r>
                  </m:oMath>
                </a14:m>
                <a:r>
                  <a:rPr lang="en-US" dirty="0"/>
                  <a:t> : both the inf and sup of this set are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6DC68-ADCD-4264-8997-8F977BE47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38250"/>
                <a:ext cx="11699087" cy="4445790"/>
              </a:xfrm>
              <a:blipFill>
                <a:blip r:embed="rId2"/>
                <a:stretch>
                  <a:fillRect l="-521" t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AF9E6-F67F-4AA4-A7D6-3AE6C90C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062B-0456-4A57-871D-E2950184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ECD5E-5A93-4874-980D-6F8689C7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lattice	</a:t>
            </a:r>
          </a:p>
        </p:txBody>
      </p:sp>
    </p:spTree>
    <p:extLst>
      <p:ext uri="{BB962C8B-B14F-4D97-AF65-F5344CB8AC3E}">
        <p14:creationId xmlns:p14="http://schemas.microsoft.com/office/powerpoint/2010/main" val="347744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9D16C4-5975-4C65-9742-BAAEB8816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Notation: 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monotonic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prefixed point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postfixed point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 monotone function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,≼,⊔,⊓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Least fixed point and least prefixed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both exist and are identical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Greatest fixed point and greatest postfixed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both exist and are identical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Fixed points form a complete lattice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9D16C4-5975-4C65-9742-BAAEB8816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0A858-D18F-40C8-8E30-B681F844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5F80-432B-4128-8343-2E65BCA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056AD6-7A44-40A2-B965-78091400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Tarski-Knaster Theorem (aka Knaster-Tarski)</a:t>
            </a:r>
          </a:p>
        </p:txBody>
      </p:sp>
    </p:spTree>
    <p:extLst>
      <p:ext uri="{BB962C8B-B14F-4D97-AF65-F5344CB8AC3E}">
        <p14:creationId xmlns:p14="http://schemas.microsoft.com/office/powerpoint/2010/main" val="9585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AEB27-DADC-471C-8830-8377C3BBA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77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an LTS</a:t>
                </a:r>
              </a:p>
              <a:p>
                <a:pPr lvl="1"/>
                <a:r>
                  <a:rPr lang="en-US" dirty="0"/>
                  <a:t>Set of 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Powerset of set of states forms a complete lattice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⊆, ∪, ∩)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Consider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= set of all successor states of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</m:oMath>
                </a14:m>
                <a:r>
                  <a:rPr lang="en-US" dirty="0"/>
                  <a:t> is monotonic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means that the least 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exists as long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 is a complete lattice</a:t>
                </a:r>
              </a:p>
              <a:p>
                <a:pPr lvl="2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𝑙𝑓𝑝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and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satisfy this equation,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smallest set such that all successors of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invariant!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AEB27-DADC-471C-8830-8377C3BBA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77709"/>
              </a:xfrm>
              <a:blipFill>
                <a:blip r:embed="rId2"/>
                <a:stretch>
                  <a:fillRect l="-521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98449-7810-44BF-B82F-B06E0DC4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04A5-B3D7-4859-874E-B6A3CD1D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A9A2AA-3553-4D11-B19C-34871D7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Tarski-Knaster</a:t>
            </a:r>
          </a:p>
        </p:txBody>
      </p:sp>
    </p:spTree>
    <p:extLst>
      <p:ext uri="{BB962C8B-B14F-4D97-AF65-F5344CB8AC3E}">
        <p14:creationId xmlns:p14="http://schemas.microsoft.com/office/powerpoint/2010/main" val="119327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40936</TotalTime>
  <Words>2947</Words>
  <Application>Microsoft Office PowerPoint</Application>
  <PresentationFormat>Widescreen</PresentationFormat>
  <Paragraphs>501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Lattice Theory &amp; Fixpoint computation</vt:lpstr>
      <vt:lpstr>Mu calculus</vt:lpstr>
      <vt:lpstr>Mu calculus</vt:lpstr>
      <vt:lpstr>Partially ordered set</vt:lpstr>
      <vt:lpstr>Lattices</vt:lpstr>
      <vt:lpstr>Lattice example</vt:lpstr>
      <vt:lpstr>Complete lattice </vt:lpstr>
      <vt:lpstr>Tarski-Knaster Theorem (aka Knaster-Tarski)</vt:lpstr>
      <vt:lpstr>Implications of Tarski-Knaster</vt:lpstr>
      <vt:lpstr>Connection with μ-calculus</vt:lpstr>
      <vt:lpstr>Kleene fixpoint theorem</vt:lpstr>
      <vt:lpstr>Fixpoint characterization of CTL/CTL*</vt:lpstr>
      <vt:lpstr>Alternation depth of μ-calculus formulae</vt:lpstr>
      <vt:lpstr>Alternation depth formal definition</vt:lpstr>
      <vt:lpstr>Alternation depth and temporal logics</vt:lpstr>
      <vt:lpstr>Model checking the μ-calculus</vt:lpstr>
      <vt:lpstr>How does generalized Tarski-Knaster help?</vt:lpstr>
      <vt:lpstr>Fixpoint computation for no alternation</vt:lpstr>
      <vt:lpstr>Open problems and known results</vt:lpstr>
      <vt:lpstr>Infinite labeled binary trees</vt:lpstr>
      <vt:lpstr>Nondeterministic tree automata</vt:lpstr>
      <vt:lpstr>Tree automaton run</vt:lpstr>
      <vt:lpstr>Tree automaton run</vt:lpstr>
      <vt:lpstr>Acceptance</vt:lpstr>
      <vt:lpstr>Transition diagram of a tree automaton</vt:lpstr>
      <vt:lpstr>Interpretation over AND-OR graph</vt:lpstr>
      <vt:lpstr>Examples of tree automata</vt:lpstr>
      <vt:lpstr>Examples of tree automata</vt:lpstr>
      <vt:lpstr>Examples of tree automata</vt:lpstr>
      <vt:lpstr>Examples of tree automata</vt:lpstr>
      <vt:lpstr>Expressivity of tree automata</vt:lpstr>
      <vt:lpstr>Emptiness of nondeterministic tree automata</vt:lpstr>
      <vt:lpstr>Complexity of emptiness checking</vt:lpstr>
      <vt:lpstr>Alternating tree automata</vt:lpstr>
      <vt:lpstr>Example of an ATA</vt:lpstr>
      <vt:lpstr>Run of an ATA is a bit complicated</vt:lpstr>
      <vt:lpstr>Run of an 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143</cp:revision>
  <dcterms:created xsi:type="dcterms:W3CDTF">2018-01-04T23:14:16Z</dcterms:created>
  <dcterms:modified xsi:type="dcterms:W3CDTF">2022-03-25T20:59:06Z</dcterms:modified>
</cp:coreProperties>
</file>