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1" r:id="rId9"/>
    <p:sldId id="284" r:id="rId10"/>
    <p:sldId id="285" r:id="rId11"/>
    <p:sldId id="282" r:id="rId12"/>
    <p:sldId id="28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0" r:id="rId21"/>
    <p:sldId id="267" r:id="rId22"/>
    <p:sldId id="26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2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Neural Network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4C192-1E58-4697-9059-D653C935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12020"/>
            <a:ext cx="11699087" cy="3372020"/>
          </a:xfrm>
        </p:spPr>
        <p:txBody>
          <a:bodyPr/>
          <a:lstStyle/>
          <a:p>
            <a:r>
              <a:rPr lang="en-US" dirty="0"/>
              <a:t>Sound: If analysis algorithm says the property holds, the property does hold</a:t>
            </a:r>
          </a:p>
          <a:p>
            <a:r>
              <a:rPr lang="en-US" dirty="0"/>
              <a:t>Complete: Solver always terminates with a true/false answer, and if the algorithm says the property is violated, the property is indeed violated</a:t>
            </a:r>
          </a:p>
          <a:p>
            <a:r>
              <a:rPr lang="en-US" dirty="0"/>
              <a:t>Termination: Solver always finishes in a finite number of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E79F4-6527-49EB-BD20-E08A05A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F7CBF-9DC8-4EA6-AEBB-6347BEAB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15B333-7B9D-49EB-A38E-707BFF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</p:spTree>
    <p:extLst>
      <p:ext uri="{BB962C8B-B14F-4D97-AF65-F5344CB8AC3E}">
        <p14:creationId xmlns:p14="http://schemas.microsoft.com/office/powerpoint/2010/main" val="272516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9A72C9-6CA0-4E1C-A2B3-A8D0CE231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denote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or number of inputs to the NN</a:t>
                </a:r>
              </a:p>
              <a:p>
                <a:r>
                  <a:rPr lang="en-US" dirty="0"/>
                  <a:t>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can be described by any set of symbolic constraints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Polytopes: intersection of a finite number of half-spaces</a:t>
                </a:r>
              </a:p>
              <a:p>
                <a:r>
                  <a:rPr lang="en-US" dirty="0" err="1"/>
                  <a:t>Halfspace</a:t>
                </a:r>
                <a:r>
                  <a:rPr lang="en-US" dirty="0"/>
                  <a:t> Polytopes (HP):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Vertex Polytopes (VP) : describes a set of vertices</a:t>
                </a:r>
              </a:p>
              <a:p>
                <a:r>
                  <a:rPr lang="en-US" b="0" dirty="0"/>
                  <a:t>Hyper-rectangles: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dirty="0"/>
                  <a:t> (center, radius)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9A72C9-6CA0-4E1C-A2B3-A8D0CE231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CEA40-2AF8-4A24-94C9-4A36382B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5AA4-12E0-4DCF-9A29-B9869DBD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B014F-3E60-42E8-906B-49E9193E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inputs/</a:t>
            </a:r>
            <a:r>
              <a:rPr lang="en-US" dirty="0" err="1"/>
              <a:t>ouptuts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A77C31-7A7B-4C26-A1D5-60A34F0A4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03610"/>
                <a:ext cx="11699087" cy="4680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Polytopes</a:t>
                </a:r>
              </a:p>
              <a:p>
                <a:pPr lvl="1"/>
                <a:r>
                  <a:rPr lang="en-US" sz="2800" dirty="0"/>
                  <a:t>Zonotopes: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b="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b="0" dirty="0"/>
                  <a:t> are generators of the zonotope,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sz="2800" b="0" dirty="0"/>
                  <a:t> is the center of the zonotope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US" sz="2800" b="0" dirty="0"/>
                  <a:t> is a free set </a:t>
                </a:r>
                <a:r>
                  <a:rPr lang="en-US" sz="2800" dirty="0"/>
                  <a:t>of </a:t>
                </a:r>
                <a:r>
                  <a:rPr lang="en-US" sz="2800" b="0" dirty="0"/>
                  <a:t>parameters that belongs to the unit hypercube</a:t>
                </a:r>
                <a:endParaRPr lang="en-US" b="0" dirty="0"/>
              </a:p>
              <a:p>
                <a:pPr lvl="1"/>
                <a:r>
                  <a:rPr lang="en-US" sz="2800" dirty="0"/>
                  <a:t>Star sets: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b="0" dirty="0"/>
                  <a:t> : generalization of zonotopes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b="0" dirty="0"/>
                  <a:t> can be in an arbitrary polytope</a:t>
                </a:r>
                <a:endParaRPr lang="en-US" dirty="0"/>
              </a:p>
              <a:p>
                <a:r>
                  <a:rPr lang="en-US" dirty="0"/>
                  <a:t>Ellipsoidal bounds: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is a positive semi-definite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Distributional bounds: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A77C31-7A7B-4C26-A1D5-60A34F0A4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03610"/>
                <a:ext cx="11699087" cy="4680430"/>
              </a:xfrm>
              <a:blipFill>
                <a:blip r:embed="rId2"/>
                <a:stretch>
                  <a:fillRect l="-417" t="-2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4A2B3-7A62-4C5F-9E2D-886A7306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A9D5-3652-44A4-B18D-258FB96B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94EF20-2B60-4B10-870F-447A11F1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inputs/outputs</a:t>
            </a:r>
          </a:p>
        </p:txBody>
      </p:sp>
    </p:spTree>
    <p:extLst>
      <p:ext uri="{BB962C8B-B14F-4D97-AF65-F5344CB8AC3E}">
        <p14:creationId xmlns:p14="http://schemas.microsoft.com/office/powerpoint/2010/main" val="299716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A11F2-8781-4F5A-8E4F-8A2FCFFA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51102"/>
            <a:ext cx="11699087" cy="3832938"/>
          </a:xfrm>
        </p:spPr>
        <p:txBody>
          <a:bodyPr/>
          <a:lstStyle/>
          <a:p>
            <a:r>
              <a:rPr lang="en-US" dirty="0"/>
              <a:t>Reachability analysis</a:t>
            </a:r>
          </a:p>
          <a:p>
            <a:endParaRPr lang="en-US" dirty="0"/>
          </a:p>
          <a:p>
            <a:r>
              <a:rPr lang="en-US" dirty="0"/>
              <a:t>Optimization-based</a:t>
            </a:r>
          </a:p>
          <a:p>
            <a:endParaRPr lang="en-US" dirty="0"/>
          </a:p>
          <a:p>
            <a:r>
              <a:rPr lang="en-US" dirty="0"/>
              <a:t>Search-based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5780F-760E-4069-8D44-966FD668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4C7BC-1CC5-4505-BC56-7431F588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1EA7C-84CE-457F-BE4D-2930990B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classes of methods</a:t>
            </a:r>
          </a:p>
        </p:txBody>
      </p:sp>
    </p:spTree>
    <p:extLst>
      <p:ext uri="{BB962C8B-B14F-4D97-AF65-F5344CB8AC3E}">
        <p14:creationId xmlns:p14="http://schemas.microsoft.com/office/powerpoint/2010/main" val="72113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C33DA1-74BB-4FED-B669-F11278F0D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Treat each layer as a nonlinear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Propagate constraints layer-by-layer </a:t>
                </a:r>
              </a:p>
              <a:p>
                <a:r>
                  <a:rPr lang="en-US" dirty="0"/>
                  <a:t>Over-approximate the reachable set</a:t>
                </a:r>
              </a:p>
              <a:p>
                <a:r>
                  <a:rPr lang="en-US" dirty="0"/>
                  <a:t>Bounding approximation error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 between degree of abstraction and scalability</a:t>
                </a:r>
              </a:p>
              <a:p>
                <a:r>
                  <a:rPr lang="en-US" dirty="0"/>
                  <a:t>Popular methods: AI2 (based on abstract interpretation), </a:t>
                </a:r>
                <a:r>
                  <a:rPr lang="en-US" dirty="0" err="1"/>
                  <a:t>MaxSens</a:t>
                </a:r>
                <a:r>
                  <a:rPr lang="en-US" dirty="0"/>
                  <a:t> (based on sensitivity analysis), NNV (using variety of representations)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C33DA1-74BB-4FED-B669-F11278F0D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25DC0-DFA9-4E29-BFE7-0BC6CBE7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EDF8-1990-4164-BCCF-6A7CE132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E4A9FD-EC4E-42A3-8F6E-27C6A652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64783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6590A0-54CE-4DCF-BD8F-85A0D8628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Formulate objective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Objective function could measure how well constraints in the optimization problem below are satisfied</a:t>
                </a: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Solve optimization problem</a:t>
                </a:r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⊨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⊭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is basically a set of nonlinear constraints </a:t>
                </a:r>
              </a:p>
              <a:p>
                <a:pPr lvl="2"/>
                <a:r>
                  <a:rPr lang="en-US" b="0" i="0" dirty="0">
                    <a:latin typeface="Cambria Math" panose="02040503050406030204" pitchFamily="18" charset="0"/>
                  </a:rPr>
                  <a:t>For </a:t>
                </a:r>
                <a:r>
                  <a:rPr lang="en-US" b="0" i="0" dirty="0" err="1">
                    <a:latin typeface="Cambria Math" panose="02040503050406030204" pitchFamily="18" charset="0"/>
                  </a:rPr>
                  <a:t>ReLU</a:t>
                </a:r>
                <a:r>
                  <a:rPr lang="en-US" b="0" i="0" dirty="0">
                    <a:latin typeface="Cambria Math" panose="02040503050406030204" pitchFamily="18" charset="0"/>
                  </a:rPr>
                  <a:t> activation,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these can be converted into mixed-integer constraints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For other nonlinear activations, could be converted into linear inclusions</a:t>
                </a: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Popular tools: </a:t>
                </a:r>
                <a:r>
                  <a:rPr lang="en-US" b="0" i="0" dirty="0" err="1">
                    <a:latin typeface="Cambria Math" panose="02040503050406030204" pitchFamily="18" charset="0"/>
                  </a:rPr>
                  <a:t>NSVerify</a:t>
                </a:r>
                <a:r>
                  <a:rPr lang="en-US" b="0" i="0" dirty="0">
                    <a:latin typeface="Cambria Math" panose="02040503050406030204" pitchFamily="18" charset="0"/>
                  </a:rPr>
                  <a:t>, </a:t>
                </a:r>
                <a:r>
                  <a:rPr lang="en-US" b="0" i="0" dirty="0" err="1">
                    <a:latin typeface="Cambria Math" panose="02040503050406030204" pitchFamily="18" charset="0"/>
                  </a:rPr>
                  <a:t>MIPVerify</a:t>
                </a:r>
                <a:r>
                  <a:rPr lang="en-US" b="0" i="0" dirty="0">
                    <a:latin typeface="Cambria Math" panose="02040503050406030204" pitchFamily="18" charset="0"/>
                  </a:rPr>
                  <a:t>, ILP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6590A0-54CE-4DCF-BD8F-85A0D8628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r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3E529-C76E-459B-9DDA-9306A046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2952D-397E-4BDC-84D6-EC6AD2FC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729196-E0E6-43C4-A545-13B6BB19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Optimization-based methods: Primal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5638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1B3BE-5630-4361-9478-104E428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“Dual” refers to the </a:t>
            </a:r>
            <a:r>
              <a:rPr lang="en-US" dirty="0" err="1"/>
              <a:t>Lagrangian</a:t>
            </a:r>
            <a:r>
              <a:rPr lang="en-US" dirty="0"/>
              <a:t> dual problem used in Lagrange optimization</a:t>
            </a:r>
          </a:p>
          <a:p>
            <a:r>
              <a:rPr lang="en-US" dirty="0"/>
              <a:t>Use Lagrange multipliers (dual variables) to add constraints to objective function and solve for primal variables to optimize </a:t>
            </a:r>
            <a:r>
              <a:rPr lang="en-US" dirty="0" err="1"/>
              <a:t>Lagrangian</a:t>
            </a:r>
            <a:endParaRPr lang="en-US" dirty="0"/>
          </a:p>
          <a:p>
            <a:r>
              <a:rPr lang="en-US" dirty="0"/>
              <a:t>Converts optimization-based verification to an optimal control problem</a:t>
            </a:r>
          </a:p>
          <a:p>
            <a:endParaRPr lang="en-US" dirty="0"/>
          </a:p>
          <a:p>
            <a:r>
              <a:rPr lang="en-US" dirty="0"/>
              <a:t>Tools: </a:t>
            </a:r>
            <a:r>
              <a:rPr lang="en-US" dirty="0" err="1"/>
              <a:t>ConvDual</a:t>
            </a:r>
            <a:r>
              <a:rPr lang="en-US" dirty="0"/>
              <a:t>, Certify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A4DB9-B245-4765-81C7-79E3CF2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D732-EEA4-4BB6-87F9-1486E39C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393A1C-E098-4818-98C8-AEEFC692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Optimization-based methods: Dual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73143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D4A5C-23C7-4BE2-B826-BB38D21A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Propagate symbolic constraints + search</a:t>
            </a:r>
          </a:p>
          <a:p>
            <a:endParaRPr lang="en-US" dirty="0"/>
          </a:p>
          <a:p>
            <a:r>
              <a:rPr lang="en-US" dirty="0" err="1"/>
              <a:t>ReluVal</a:t>
            </a:r>
            <a:r>
              <a:rPr lang="en-US" dirty="0"/>
              <a:t>: propagate symbolic intervals + search for violations using interval refinement</a:t>
            </a:r>
          </a:p>
          <a:p>
            <a:pPr lvl="1"/>
            <a:r>
              <a:rPr lang="en-US" dirty="0" err="1"/>
              <a:t>Neurify</a:t>
            </a:r>
            <a:r>
              <a:rPr lang="en-US" dirty="0"/>
              <a:t>: extends </a:t>
            </a:r>
            <a:r>
              <a:rPr lang="en-US" dirty="0" err="1"/>
              <a:t>ReluVal</a:t>
            </a:r>
            <a:r>
              <a:rPr lang="en-US" dirty="0"/>
              <a:t> by symbolic linear relaxation + direct constraint refinement</a:t>
            </a:r>
          </a:p>
          <a:p>
            <a:r>
              <a:rPr lang="en-US" dirty="0" err="1"/>
              <a:t>FastLin</a:t>
            </a:r>
            <a:r>
              <a:rPr lang="en-US" dirty="0"/>
              <a:t>: approximation + binary search</a:t>
            </a:r>
          </a:p>
          <a:p>
            <a:pPr lvl="1"/>
            <a:r>
              <a:rPr lang="en-US" dirty="0" err="1"/>
              <a:t>FastLip</a:t>
            </a:r>
            <a:r>
              <a:rPr lang="en-US" dirty="0"/>
              <a:t>: estimate Lipschitz constant</a:t>
            </a:r>
          </a:p>
          <a:p>
            <a:r>
              <a:rPr lang="en-US" dirty="0"/>
              <a:t>DLV: Layer-by-layer search for counterexamples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68C3-657C-4029-8FEF-03C55228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9FF4-4EC3-4A93-8DAD-A20F3C63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BF52DF-843D-4084-9075-2AFB3D73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methods + Symbolic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507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C71487-869A-44EE-9676-180981C08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Sherlock: Local + Global search</a:t>
                </a:r>
              </a:p>
              <a:p>
                <a:pPr lvl="1"/>
                <a:r>
                  <a:rPr lang="en-US" dirty="0"/>
                  <a:t>Activation of a </a:t>
                </a:r>
                <a:r>
                  <a:rPr lang="en-US" dirty="0" err="1"/>
                  <a:t>ReLU</a:t>
                </a:r>
                <a:r>
                  <a:rPr lang="en-US" dirty="0"/>
                  <a:t> neuron: </a:t>
                </a:r>
                <a:r>
                  <a:rPr lang="en-US" b="1" dirty="0"/>
                  <a:t>on </a:t>
                </a:r>
                <a:r>
                  <a:rPr lang="en-US" dirty="0"/>
                  <a:t>if </a:t>
                </a:r>
                <a:r>
                  <a:rPr lang="en-US" dirty="0" err="1"/>
                  <a:t>relu</a:t>
                </a:r>
                <a:r>
                  <a:rPr lang="en-US" dirty="0"/>
                  <a:t>(h) = h, </a:t>
                </a:r>
                <a:r>
                  <a:rPr lang="en-US" b="1" dirty="0"/>
                  <a:t>off </a:t>
                </a:r>
                <a:r>
                  <a:rPr lang="en-US" dirty="0"/>
                  <a:t>if </a:t>
                </a:r>
                <a:r>
                  <a:rPr lang="en-US" dirty="0" err="1"/>
                  <a:t>relu</a:t>
                </a:r>
                <a:r>
                  <a:rPr lang="en-US" dirty="0"/>
                  <a:t>(h) = 0</a:t>
                </a:r>
              </a:p>
              <a:p>
                <a:pPr lvl="1"/>
                <a:r>
                  <a:rPr lang="en-US" dirty="0"/>
                  <a:t>Activation pattern: set of on/off assignments for all neurons</a:t>
                </a:r>
              </a:p>
              <a:p>
                <a:pPr lvl="1"/>
                <a:r>
                  <a:rPr lang="en-US" dirty="0"/>
                  <a:t>For a fixed activation pattern for a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NN is a linear transform</a:t>
                </a:r>
              </a:p>
              <a:p>
                <a:pPr lvl="2"/>
                <a:r>
                  <a:rPr lang="en-US" dirty="0"/>
                  <a:t>Local search: search within a line to find max bound on output</a:t>
                </a:r>
              </a:p>
              <a:p>
                <a:pPr lvl="2"/>
                <a:r>
                  <a:rPr lang="en-US" dirty="0"/>
                  <a:t>Global search: Find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searching for feasible solution, e.g.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Other branch and bound techniques to find upper/lower bounds of NNs</a:t>
                </a:r>
              </a:p>
              <a:p>
                <a:r>
                  <a:rPr lang="en-US" dirty="0"/>
                  <a:t>Planet: uses a SAT solver (</a:t>
                </a:r>
                <a:r>
                  <a:rPr lang="en-US" dirty="0" err="1"/>
                  <a:t>MiniSAT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C71487-869A-44EE-9676-180981C08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8502C-B795-4F6F-A592-C0D4EBA5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B54B6-57EE-4801-B0D2-C0E40CF9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F25F10-4F14-4214-81B9-D4EA85A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techniques +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5007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25A2D-8745-485C-A88D-16326BA2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809750"/>
            <a:ext cx="11699087" cy="3967199"/>
          </a:xfrm>
        </p:spPr>
        <p:txBody>
          <a:bodyPr/>
          <a:lstStyle/>
          <a:p>
            <a:r>
              <a:rPr lang="en-US" dirty="0" err="1"/>
              <a:t>Reluplex</a:t>
            </a:r>
            <a:r>
              <a:rPr lang="en-US" dirty="0"/>
              <a:t>: applies simplex algorithm to </a:t>
            </a:r>
            <a:r>
              <a:rPr lang="en-US" dirty="0" err="1"/>
              <a:t>ReLU</a:t>
            </a:r>
            <a:r>
              <a:rPr lang="en-US" dirty="0"/>
              <a:t> networks</a:t>
            </a:r>
          </a:p>
          <a:p>
            <a:pPr lvl="1"/>
            <a:r>
              <a:rPr lang="en-US" dirty="0"/>
              <a:t>Maps neurons as active, inactive or undetermined over the given input set, and uses depth-first search to find feasible assignment for undetermined nodes</a:t>
            </a:r>
          </a:p>
          <a:p>
            <a:pPr lvl="1"/>
            <a:r>
              <a:rPr lang="en-US" dirty="0"/>
              <a:t>In each step, either finds a counterexample or determines there is no counterexample, and then backtracks</a:t>
            </a:r>
          </a:p>
          <a:p>
            <a:pPr lvl="1"/>
            <a:r>
              <a:rPr lang="en-US" dirty="0"/>
              <a:t>“Hunts” for a counterexample, failing which gives a positive verification result</a:t>
            </a:r>
          </a:p>
          <a:p>
            <a:endParaRPr lang="en-US" dirty="0"/>
          </a:p>
          <a:p>
            <a:r>
              <a:rPr lang="en-US" dirty="0"/>
              <a:t>Marabou: Improvements over </a:t>
            </a:r>
            <a:r>
              <a:rPr lang="en-US" dirty="0" err="1"/>
              <a:t>Reluplex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25384-8A2A-405F-B075-DC98024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676BB-9053-4467-81C5-0DA6C94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83DCF-8B27-4374-A326-D06C384A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techniques +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0412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1DAA1E-FADA-46FF-84B2-77D3FF9B5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Multi-layer perceptron model: fully connected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: activation function,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can be linear, sigmoidal, tanh,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 etc.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1DAA1E-FADA-46FF-84B2-77D3FF9B5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730FC-88C2-4CD2-B246-8464E7B8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18C76-FB8C-4881-9A3B-804B6726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E9C07A-FB38-4845-9C71-1F8F905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81869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48397-46B7-411A-8A1B-58DECB7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91A4-48AF-4A4C-9B3C-110C13A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A056C8-3355-4B2B-BDA1-10D54C3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91FE4-EF23-4CDE-8CE4-E6E38D52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815907"/>
            <a:ext cx="7991350" cy="4667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03A01-5106-4B47-8D50-25B2E051C7F2}"/>
              </a:ext>
            </a:extLst>
          </p:cNvPr>
          <p:cNvSpPr txBox="1"/>
          <p:nvPr/>
        </p:nvSpPr>
        <p:spPr>
          <a:xfrm>
            <a:off x="45688" y="5508613"/>
            <a:ext cx="1118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from: Liu, C., </a:t>
            </a:r>
            <a:r>
              <a:rPr lang="en-US" sz="16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Arnon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T., Lazarus, C., Strong, C., Barrett, C., &amp; Kochenderfer, M. J. (2021). Algorithms for verifying deep neural networks. Foundations and Trends® in Optimization, 4(3-4), 244-404.</a:t>
            </a:r>
          </a:p>
        </p:txBody>
      </p:sp>
    </p:spTree>
    <p:extLst>
      <p:ext uri="{BB962C8B-B14F-4D97-AF65-F5344CB8AC3E}">
        <p14:creationId xmlns:p14="http://schemas.microsoft.com/office/powerpoint/2010/main" val="212761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52E0E4-30DC-47A9-8432-EDCAC8646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:</a:t>
                </a:r>
              </a:p>
              <a:p>
                <a:r>
                  <a:rPr lang="en-US" dirty="0"/>
                  <a:t>Two neural networks,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Set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considered in paper </a:t>
                </a:r>
                <a:r>
                  <a:rPr lang="en-US" dirty="0" err="1"/>
                  <a:t>ReluDiff</a:t>
                </a:r>
                <a:r>
                  <a:rPr lang="en-US" dirty="0"/>
                  <a:t> by B. Paulsen et al., extended to small class of RNNs by S. Mohammadinejad et al. </a:t>
                </a:r>
              </a:p>
              <a:p>
                <a:r>
                  <a:rPr lang="en-US" dirty="0"/>
                  <a:t>Applications: NN compression, abstraction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52E0E4-30DC-47A9-8432-EDCAC8646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8DF85-68CC-414B-9293-112957F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E7525-E5DC-4298-831C-3ED636EE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DA40B0-B4F6-40D8-902F-6212A1D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779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7E534E-8479-4B56-ABF8-B2701A3B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988141"/>
            <a:ext cx="11699087" cy="4695899"/>
          </a:xfrm>
        </p:spPr>
        <p:txBody>
          <a:bodyPr/>
          <a:lstStyle/>
          <a:p>
            <a:r>
              <a:rPr lang="en-US" dirty="0"/>
              <a:t>Reachability-based</a:t>
            </a:r>
          </a:p>
          <a:p>
            <a:r>
              <a:rPr lang="en-US" dirty="0"/>
              <a:t>Invariant-based</a:t>
            </a:r>
          </a:p>
          <a:p>
            <a:r>
              <a:rPr lang="en-US" dirty="0"/>
              <a:t>Techniques based on Barrier Certificates and Control Barrier Functions</a:t>
            </a:r>
          </a:p>
          <a:p>
            <a:r>
              <a:rPr lang="en-US" dirty="0"/>
              <a:t>Based on computing Lipschitz constants</a:t>
            </a:r>
          </a:p>
          <a:p>
            <a:r>
              <a:rPr lang="en-US" dirty="0"/>
              <a:t>Learning robust controllers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8C900-F7A1-4343-865F-CE0E4C62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4933-E97F-41AD-969C-4C913EAF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3270F-842A-4ECA-8D64-79ECEC51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verification for control</a:t>
            </a:r>
          </a:p>
        </p:txBody>
      </p:sp>
    </p:spTree>
    <p:extLst>
      <p:ext uri="{BB962C8B-B14F-4D97-AF65-F5344CB8AC3E}">
        <p14:creationId xmlns:p14="http://schemas.microsoft.com/office/powerpoint/2010/main" val="300389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AE5FCF-D2DE-4D77-A191-730BE90BC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7216758" cy="4695899"/>
              </a:xfrm>
            </p:spPr>
            <p:txBody>
              <a:bodyPr/>
              <a:lstStyle/>
              <a:p>
                <a:r>
                  <a:rPr lang="en-US" dirty="0"/>
                  <a:t>Residual networks have “skip” connections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interpret this as a discrete dynamical system obtained by Euler discretization of an 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“time” encodes flow of information across layers</a:t>
                </a:r>
              </a:p>
              <a:p>
                <a:r>
                  <a:rPr lang="en-US" dirty="0"/>
                  <a:t>Getting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a desired “state” at “time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” thus becomes an optimal control problem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AE5FCF-D2DE-4D77-A191-730BE90BC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7216758" cy="4695899"/>
              </a:xfrm>
              <a:blipFill>
                <a:blip r:embed="rId2"/>
                <a:stretch>
                  <a:fillRect l="-845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A86CE-5748-4597-A77E-54FB8350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C8722-FE1B-4037-BAE9-0FD6D0FE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82E845-D282-4B38-A10B-956FD5C5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NNs (</a:t>
            </a:r>
            <a:r>
              <a:rPr lang="en-US" dirty="0" err="1"/>
              <a:t>ResNets</a:t>
            </a:r>
            <a:r>
              <a:rPr lang="en-US" dirty="0"/>
              <a:t>) as Dynamical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E4880-0544-40EC-A16F-2E3FDAE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25" y="1316037"/>
            <a:ext cx="3714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8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C14045-380B-4850-B63B-9A8D36ADE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Convenient to group all parameters of the NN into a single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cost or loss function on the output of the NN</a:t>
                </a:r>
              </a:p>
              <a:p>
                <a:r>
                  <a:rPr lang="en-US" dirty="0"/>
                  <a:t>Actual cost could add further constraints on parameters for </a:t>
                </a:r>
                <a:r>
                  <a:rPr lang="en-US" i="1" dirty="0"/>
                  <a:t>regularization</a:t>
                </a:r>
              </a:p>
              <a:p>
                <a:r>
                  <a:rPr lang="en-US" dirty="0"/>
                  <a:t>Call combined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(stochastic) gradient descent to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values: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called the learning rate that can be adaptively decreased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gradient of the cost </a:t>
                </a:r>
                <a:r>
                  <a:rPr lang="en-US" dirty="0" err="1"/>
                  <a:t>w.r.t.</a:t>
                </a:r>
                <a:r>
                  <a:rPr lang="en-US" dirty="0"/>
                  <a:t> the NN parameters</a:t>
                </a:r>
              </a:p>
              <a:p>
                <a:pPr lvl="1"/>
                <a:r>
                  <a:rPr lang="en-US" dirty="0"/>
                  <a:t>Can be computed by repeated application of the chain rule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C14045-380B-4850-B63B-9A8D36ADE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01E87-47EA-47D2-8073-A35F209C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268-E374-4248-944D-D10B7AF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A88AC2-A84C-4CD3-9196-C81E4FB7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90936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9BBBC6-A7B1-48CC-8F04-DB396765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5082721"/>
          </a:xfrm>
        </p:spPr>
        <p:txBody>
          <a:bodyPr/>
          <a:lstStyle/>
          <a:p>
            <a:r>
              <a:rPr lang="en-US" dirty="0"/>
              <a:t>Residual networks</a:t>
            </a:r>
          </a:p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Long Short-Term Memory (LSTM)</a:t>
            </a:r>
          </a:p>
          <a:p>
            <a:pPr lvl="1"/>
            <a:r>
              <a:rPr lang="en-US" dirty="0"/>
              <a:t>Gated Recurrent Units (GRUs)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Variational Autoencoders</a:t>
            </a:r>
          </a:p>
          <a:p>
            <a:r>
              <a:rPr lang="en-US" dirty="0"/>
              <a:t>Generative Adversarial Networks</a:t>
            </a:r>
          </a:p>
          <a:p>
            <a:r>
              <a:rPr lang="en-US" dirty="0"/>
              <a:t>Graph Neural Networks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14669-210F-41E8-B283-4A7521D2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BC57-5EE8-46F5-8645-9D3B4950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63BA0-5176-437C-9B79-31DE7E40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different architectures for NNs</a:t>
            </a:r>
          </a:p>
        </p:txBody>
      </p:sp>
    </p:spTree>
    <p:extLst>
      <p:ext uri="{BB962C8B-B14F-4D97-AF65-F5344CB8AC3E}">
        <p14:creationId xmlns:p14="http://schemas.microsoft.com/office/powerpoint/2010/main" val="53372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8C25A-7802-4FD1-9C17-FF85820E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Vast collection of different problems</a:t>
            </a:r>
          </a:p>
          <a:p>
            <a:r>
              <a:rPr lang="en-US" dirty="0"/>
              <a:t>Input/Output Relationships</a:t>
            </a:r>
          </a:p>
          <a:p>
            <a:pPr lvl="1"/>
            <a:r>
              <a:rPr lang="en-US" dirty="0"/>
              <a:t>Range analysis</a:t>
            </a:r>
          </a:p>
          <a:p>
            <a:pPr lvl="1"/>
            <a:r>
              <a:rPr lang="en-US" dirty="0"/>
              <a:t>Robustness checking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Adversarial test/attack generation</a:t>
            </a:r>
          </a:p>
          <a:p>
            <a:r>
              <a:rPr lang="en-US" dirty="0"/>
              <a:t>Verification for Neural networks used in control</a:t>
            </a:r>
          </a:p>
          <a:p>
            <a:r>
              <a:rPr lang="en-US" dirty="0"/>
              <a:t>Differential verification</a:t>
            </a:r>
          </a:p>
          <a:p>
            <a:r>
              <a:rPr lang="en-US" dirty="0"/>
              <a:t>Neural networks as dynamical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43A2B-C856-4448-9ED4-9C3EC15A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7E6C5-71DC-48F7-9583-8C05D071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ABFDA-1861-4540-8117-6F7EA8D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Network Verification?</a:t>
            </a:r>
          </a:p>
        </p:txBody>
      </p:sp>
    </p:spTree>
    <p:extLst>
      <p:ext uri="{BB962C8B-B14F-4D97-AF65-F5344CB8AC3E}">
        <p14:creationId xmlns:p14="http://schemas.microsoft.com/office/powerpoint/2010/main" val="90135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35E73D-C5BC-4AB2-82B1-184D4CB0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NN denote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: set of input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set of parameter values (weights and biases of the NN)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: set of output values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be subsets of values (represented in some symbolic form, more on that later)</a:t>
                </a:r>
              </a:p>
              <a:p>
                <a:r>
                  <a:rPr lang="en-US" dirty="0"/>
                  <a:t>Verification problem:</a:t>
                </a:r>
              </a:p>
              <a:p>
                <a:pPr lvl="1"/>
                <a:r>
                  <a:rPr lang="en-US" dirty="0"/>
                  <a:t>Assume that the value of NN parameters is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35E73D-C5BC-4AB2-82B1-184D4CB0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114BF-B7FB-4CEA-92B1-E8CBCF7F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F7703-FF0C-4BA2-BF2B-74EDF8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80D4E4-29C8-47C3-B89A-67F11909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input/output</a:t>
            </a:r>
            <a:r>
              <a:rPr lang="en-US" dirty="0"/>
              <a:t> relations for a NN</a:t>
            </a:r>
          </a:p>
        </p:txBody>
      </p:sp>
    </p:spTree>
    <p:extLst>
      <p:ext uri="{BB962C8B-B14F-4D97-AF65-F5344CB8AC3E}">
        <p14:creationId xmlns:p14="http://schemas.microsoft.com/office/powerpoint/2010/main" val="250201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1ACA22-A6C5-4D8A-B4E7-A7ED12FDE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case of verification problem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Classification robustness: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-class classification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Assumes that the final layer is a </a:t>
                </a:r>
                <a:r>
                  <a:rPr lang="en-US" i="0" dirty="0" err="1">
                    <a:latin typeface="+mj-lt"/>
                  </a:rPr>
                  <a:t>softmax</a:t>
                </a:r>
                <a:r>
                  <a:rPr lang="en-US" i="0" dirty="0">
                    <a:latin typeface="+mj-lt"/>
                  </a:rPr>
                  <a:t> </a:t>
                </a:r>
                <a:r>
                  <a:rPr lang="en-US" i="0" dirty="0"/>
                  <a:t>layer, i.e.,</a:t>
                </a: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 predicted label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1ACA22-A6C5-4D8A-B4E7-A7ED12FDE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30637-D5C3-44B5-B82B-D385F6F6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2D313-A36C-48E0-8B0A-D1A1E5E2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9C4230-ED3C-41B5-A308-B7FB827E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robustness</a:t>
            </a:r>
          </a:p>
        </p:txBody>
      </p:sp>
    </p:spTree>
    <p:extLst>
      <p:ext uri="{BB962C8B-B14F-4D97-AF65-F5344CB8AC3E}">
        <p14:creationId xmlns:p14="http://schemas.microsoft.com/office/powerpoint/2010/main" val="229169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1ACA22-A6C5-4D8A-B4E7-A7ED12FDE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 predicted label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Robustnes</a:t>
                </a:r>
                <a:r>
                  <a:rPr lang="en-US" dirty="0">
                    <a:latin typeface="Cambria Math" panose="02040503050406030204" pitchFamily="18" charset="0"/>
                  </a:rPr>
                  <a:t>s for a given training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where the predicted label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.,.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can be any suitable distance metric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1-norm: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2-norm: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-norm: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Any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-norm, or suitable norm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space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1ACA22-A6C5-4D8A-B4E7-A7ED12FDE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30637-D5C3-44B5-B82B-D385F6F6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2D313-A36C-48E0-8B0A-D1A1E5E2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9C4230-ED3C-41B5-A308-B7FB827E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robustness</a:t>
            </a:r>
          </a:p>
        </p:txBody>
      </p:sp>
    </p:spTree>
    <p:extLst>
      <p:ext uri="{BB962C8B-B14F-4D97-AF65-F5344CB8AC3E}">
        <p14:creationId xmlns:p14="http://schemas.microsoft.com/office/powerpoint/2010/main" val="214578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E708CA-9C4A-43DD-8A73-F98711BB5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Verification problem:</a:t>
                </a:r>
              </a:p>
              <a:p>
                <a:pPr lvl="1"/>
                <a:r>
                  <a:rPr lang="en-US" dirty="0"/>
                  <a:t>Drop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if not necessary, assume fixed</a:t>
                </a:r>
              </a:p>
              <a:p>
                <a:pPr lvl="1"/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Counterexamples to verification: </a:t>
                </a:r>
              </a:p>
              <a:p>
                <a:pPr lvl="1"/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⊭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Adversarial results (or computing robustness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Computing reachable sets:</a:t>
                </a:r>
              </a:p>
              <a:p>
                <a:pPr lvl="1"/>
                <a:r>
                  <a:rPr lang="en-US" dirty="0"/>
                  <a:t>Compute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E708CA-9C4A-43DD-8A73-F98711BB5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5B575-D52E-4D00-84EF-843CCEA6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8E4E2-7AEA-430E-8E3B-CA4923A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4487D4-6CD8-4AA9-A282-ADFF9585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 of verification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2531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39726</TotalTime>
  <Words>1663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Neural Network Verification</vt:lpstr>
      <vt:lpstr>Neural Networks</vt:lpstr>
      <vt:lpstr>Backpropagation</vt:lpstr>
      <vt:lpstr>Many different architectures for NNs</vt:lpstr>
      <vt:lpstr>What is Neural Network Verification?</vt:lpstr>
      <vt:lpstr>Checking input/output relations for a NN</vt:lpstr>
      <vt:lpstr>Multi-class classification robustness</vt:lpstr>
      <vt:lpstr>Multi-class classification robustness</vt:lpstr>
      <vt:lpstr>Generalizations of verification problem</vt:lpstr>
      <vt:lpstr>Types of analyses</vt:lpstr>
      <vt:lpstr>Constraints on inputs/ouptuts</vt:lpstr>
      <vt:lpstr>Constraints on inputs/outputs</vt:lpstr>
      <vt:lpstr>Broad classes of methods</vt:lpstr>
      <vt:lpstr>Reachability-based methods</vt:lpstr>
      <vt:lpstr>Optimization-based methods: Primal optimization</vt:lpstr>
      <vt:lpstr>Optimization-based methods: Dual optimization</vt:lpstr>
      <vt:lpstr>Search-based methods + Symbolic techniques</vt:lpstr>
      <vt:lpstr>Search-based techniques + optimization</vt:lpstr>
      <vt:lpstr>Search-based techniques + optimization</vt:lpstr>
      <vt:lpstr>Comparison of different methods</vt:lpstr>
      <vt:lpstr>Differential verification</vt:lpstr>
      <vt:lpstr>NN verification for control</vt:lpstr>
      <vt:lpstr>NNs (ResNets) as Dynamical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150</cp:revision>
  <dcterms:created xsi:type="dcterms:W3CDTF">2018-01-04T23:14:16Z</dcterms:created>
  <dcterms:modified xsi:type="dcterms:W3CDTF">2022-04-29T20:46:32Z</dcterms:modified>
</cp:coreProperties>
</file>