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3" r:id="rId3"/>
    <p:sldId id="264" r:id="rId4"/>
    <p:sldId id="352" r:id="rId5"/>
    <p:sldId id="354" r:id="rId6"/>
    <p:sldId id="353" r:id="rId7"/>
    <p:sldId id="355" r:id="rId8"/>
    <p:sldId id="356" r:id="rId9"/>
    <p:sldId id="357" r:id="rId10"/>
    <p:sldId id="358" r:id="rId11"/>
    <p:sldId id="359" r:id="rId12"/>
    <p:sldId id="360" r:id="rId13"/>
    <p:sldId id="362" r:id="rId14"/>
    <p:sldId id="363" r:id="rId15"/>
    <p:sldId id="361" r:id="rId16"/>
    <p:sldId id="365" r:id="rId17"/>
    <p:sldId id="366" r:id="rId18"/>
    <p:sldId id="364" r:id="rId19"/>
    <p:sldId id="367" r:id="rId20"/>
    <p:sldId id="368" r:id="rId21"/>
    <p:sldId id="372" r:id="rId22"/>
    <p:sldId id="370" r:id="rId23"/>
    <p:sldId id="369" r:id="rId24"/>
    <p:sldId id="373" r:id="rId25"/>
    <p:sldId id="371" r:id="rId26"/>
    <p:sldId id="374" r:id="rId27"/>
    <p:sldId id="375" r:id="rId28"/>
    <p:sldId id="376" r:id="rId29"/>
    <p:sldId id="378" r:id="rId30"/>
    <p:sldId id="379" r:id="rId31"/>
    <p:sldId id="377" r:id="rId32"/>
    <p:sldId id="380" r:id="rId33"/>
    <p:sldId id="35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3" autoAdjust="0"/>
    <p:restoredTop sz="94660"/>
  </p:normalViewPr>
  <p:slideViewPr>
    <p:cSldViewPr snapToGrid="0">
      <p:cViewPr varScale="1">
        <p:scale>
          <a:sx n="85" d="100"/>
          <a:sy n="85" d="100"/>
        </p:scale>
        <p:origin x="67" y="6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43AA60-7EC1-4F18-B7BD-3F73A74324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FE9FEA-C466-4570-B6F3-EF90A69320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6681" y="988141"/>
            <a:ext cx="11699087" cy="4695899"/>
          </a:xfr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6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685800" indent="-274320"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 marL="1143000" indent="-228600"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287621-CCBF-4807-907B-7CA77EC1CF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1EDAC8-15FA-40A1-9618-040ED67C01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EFACE60-EAFC-4BD3-B6DE-E4B904E8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8DBC613-0A47-477A-800A-5F90A6B5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8612" y="6356350"/>
            <a:ext cx="1085187" cy="3651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AA6AABC-6542-4F02-B461-D4596099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73907"/>
            <a:ext cx="11699087" cy="840494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094C-DBE7-48F0-9120-878375E98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6C25-968D-4498-A3AE-ACB04AF9B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Theory and Algorithms for Formal Verification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5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42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3.png"/><Relationship Id="rId5" Type="http://schemas.openxmlformats.org/officeDocument/2006/relationships/image" Target="../media/image32.png"/><Relationship Id="rId10" Type="http://schemas.openxmlformats.org/officeDocument/2006/relationships/image" Target="../media/image52.png"/><Relationship Id="rId4" Type="http://schemas.openxmlformats.org/officeDocument/2006/relationships/image" Target="../media/image48.png"/><Relationship Id="rId9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sv.fr/Publis/PAPERS/PDF/bouyer-etr05.pdf" TargetMode="External"/><Relationship Id="rId2" Type="http://schemas.openxmlformats.org/officeDocument/2006/relationships/hyperlink" Target="http://www.ru.is/kennarar/luca/IMT-TA/SLIDES/timed-automata-slide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sv.fr/~bouyer/files/movep14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Theory and Algorithms for Formal Verification</a:t>
            </a: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Timed Automata, Metric Temporal Logic &amp; Signal Temporal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42" y="4118516"/>
            <a:ext cx="10222706" cy="1124415"/>
          </a:xfrm>
        </p:spPr>
        <p:txBody>
          <a:bodyPr>
            <a:normAutofit/>
          </a:bodyPr>
          <a:lstStyle/>
          <a:p>
            <a:r>
              <a:rPr lang="en-US" dirty="0"/>
              <a:t>Spring 2022: CSCI 699</a:t>
            </a:r>
          </a:p>
          <a:p>
            <a:r>
              <a:rPr lang="en-US" dirty="0"/>
              <a:t>Instructor: Jyo Deshmukh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927660-6AEE-4809-83FA-A66FB8C5C5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Path in a timed automaton is a sequence of transitions: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⋯→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groupCh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Path is accepting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Run of a timed automaton along a path is a sequence: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groupCh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groupCh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a timed sequence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clock valuations satisfying: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927660-6AEE-4809-83FA-A66FB8C5C5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9"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3D3A45-9B0C-4F3E-B747-6624859A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Theory and Algorithms for Formal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F8EF6-EDD5-4C55-AB81-DD12EEE4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75FC99-58B3-41BA-8917-1E8D805AE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of a timed automaton</a:t>
            </a:r>
          </a:p>
        </p:txBody>
      </p:sp>
    </p:spTree>
    <p:extLst>
      <p:ext uri="{BB962C8B-B14F-4D97-AF65-F5344CB8AC3E}">
        <p14:creationId xmlns:p14="http://schemas.microsoft.com/office/powerpoint/2010/main" val="3136786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632D06-EC24-426E-9624-36A089AFFD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4122" y="988141"/>
                <a:ext cx="4901646" cy="469589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Are the following timed words accepted by the automaton?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lang="en-US" sz="1800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sz="1800" dirty="0"/>
              </a:p>
              <a:p>
                <a:r>
                  <a:rPr lang="en-US" sz="1800" dirty="0"/>
                  <a:t>What’s an example of a timed word accepted along when the state sequence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is visited?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632D06-EC24-426E-9624-36A089AFFD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4122" y="988141"/>
                <a:ext cx="4901646" cy="4695899"/>
              </a:xfrm>
              <a:blipFill>
                <a:blip r:embed="rId2"/>
                <a:stretch>
                  <a:fillRect l="-373" t="-1299" r="-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9DBBA-4EEB-47EA-8962-6D5726E6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3726C-25A2-4DB4-8118-2A13E4A38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552D34-4D3A-4B13-901E-70052A50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automaton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999AE0-BBD3-4CE0-A2F6-E1928DCB37C1}"/>
                  </a:ext>
                </a:extLst>
              </p:cNvPr>
              <p:cNvSpPr/>
              <p:nvPr/>
            </p:nvSpPr>
            <p:spPr>
              <a:xfrm>
                <a:off x="2555391" y="2209784"/>
                <a:ext cx="736618" cy="7438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999AE0-BBD3-4CE0-A2F6-E1928DCB37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91" y="2209784"/>
                <a:ext cx="736618" cy="74383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A61B458-0F95-489F-A286-EBFFA4D89818}"/>
                  </a:ext>
                </a:extLst>
              </p:cNvPr>
              <p:cNvSpPr/>
              <p:nvPr/>
            </p:nvSpPr>
            <p:spPr>
              <a:xfrm>
                <a:off x="2555391" y="3936647"/>
                <a:ext cx="736618" cy="7438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A61B458-0F95-489F-A286-EBFFA4D898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91" y="3936647"/>
                <a:ext cx="736618" cy="74383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1E9A5A-EE9F-4F42-93DF-AD091A22DA58}"/>
              </a:ext>
            </a:extLst>
          </p:cNvPr>
          <p:cNvCxnSpPr>
            <a:cxnSpLocks/>
            <a:stCxn id="6" idx="5"/>
            <a:endCxn id="7" idx="7"/>
          </p:cNvCxnSpPr>
          <p:nvPr/>
        </p:nvCxnSpPr>
        <p:spPr>
          <a:xfrm>
            <a:off x="3184134" y="2844684"/>
            <a:ext cx="0" cy="1200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DA14DA-44B5-4C3C-95DA-6E8C3D44009F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 flipV="1">
            <a:off x="3292009" y="4295856"/>
            <a:ext cx="1824558" cy="12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E1D9BF1-4A2D-4991-8A27-7D5B1C66DD4D}"/>
                  </a:ext>
                </a:extLst>
              </p:cNvPr>
              <p:cNvSpPr/>
              <p:nvPr/>
            </p:nvSpPr>
            <p:spPr>
              <a:xfrm>
                <a:off x="5116567" y="3923940"/>
                <a:ext cx="736618" cy="7438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E1D9BF1-4A2D-4991-8A27-7D5B1C66DD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567" y="3923940"/>
                <a:ext cx="736618" cy="74383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06083935-5406-49E6-BE5E-414C5878D0E8}"/>
              </a:ext>
            </a:extLst>
          </p:cNvPr>
          <p:cNvSpPr/>
          <p:nvPr/>
        </p:nvSpPr>
        <p:spPr>
          <a:xfrm>
            <a:off x="2555391" y="5372292"/>
            <a:ext cx="736618" cy="7438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1453AC-8764-4EF5-91D7-888ACAA7A713}"/>
              </a:ext>
            </a:extLst>
          </p:cNvPr>
          <p:cNvCxnSpPr>
            <a:cxnSpLocks/>
            <a:stCxn id="15" idx="3"/>
            <a:endCxn id="18" idx="6"/>
          </p:cNvCxnSpPr>
          <p:nvPr/>
        </p:nvCxnSpPr>
        <p:spPr>
          <a:xfrm flipH="1">
            <a:off x="3292009" y="4558840"/>
            <a:ext cx="1932433" cy="1185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77E48B-C944-4112-A380-89F8B79D2A24}"/>
              </a:ext>
            </a:extLst>
          </p:cNvPr>
          <p:cNvCxnSpPr>
            <a:cxnSpLocks/>
            <a:stCxn id="7" idx="2"/>
            <a:endCxn id="23" idx="6"/>
          </p:cNvCxnSpPr>
          <p:nvPr/>
        </p:nvCxnSpPr>
        <p:spPr>
          <a:xfrm flipH="1">
            <a:off x="1653253" y="4308563"/>
            <a:ext cx="9021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B79FBE3-F257-40CE-9702-0B186648DC05}"/>
                  </a:ext>
                </a:extLst>
              </p:cNvPr>
              <p:cNvSpPr/>
              <p:nvPr/>
            </p:nvSpPr>
            <p:spPr>
              <a:xfrm>
                <a:off x="916635" y="3936647"/>
                <a:ext cx="736618" cy="7438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B79FBE3-F257-40CE-9702-0B186648DC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35" y="3936647"/>
                <a:ext cx="736618" cy="74383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25F8321-2841-4042-AA7C-67B7F6817E19}"/>
              </a:ext>
            </a:extLst>
          </p:cNvPr>
          <p:cNvCxnSpPr>
            <a:cxnSpLocks/>
            <a:stCxn id="7" idx="4"/>
            <a:endCxn id="18" idx="0"/>
          </p:cNvCxnSpPr>
          <p:nvPr/>
        </p:nvCxnSpPr>
        <p:spPr>
          <a:xfrm>
            <a:off x="2923700" y="4680479"/>
            <a:ext cx="0" cy="691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69C8AA-AE22-4B7E-B81B-9AE51E19987A}"/>
              </a:ext>
            </a:extLst>
          </p:cNvPr>
          <p:cNvCxnSpPr>
            <a:cxnSpLocks/>
            <a:stCxn id="23" idx="5"/>
            <a:endCxn id="18" idx="2"/>
          </p:cNvCxnSpPr>
          <p:nvPr/>
        </p:nvCxnSpPr>
        <p:spPr>
          <a:xfrm>
            <a:off x="1545378" y="4571547"/>
            <a:ext cx="1010013" cy="1172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E2ECA2-E5A8-4591-A27D-D95CB4927460}"/>
              </a:ext>
            </a:extLst>
          </p:cNvPr>
          <p:cNvCxnSpPr>
            <a:cxnSpLocks/>
            <a:stCxn id="6" idx="3"/>
            <a:endCxn id="23" idx="0"/>
          </p:cNvCxnSpPr>
          <p:nvPr/>
        </p:nvCxnSpPr>
        <p:spPr>
          <a:xfrm flipH="1">
            <a:off x="1284944" y="2844684"/>
            <a:ext cx="1378322" cy="1091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1C20E24-778E-496A-96A1-282248D2AE2B}"/>
                  </a:ext>
                </a:extLst>
              </p:cNvPr>
              <p:cNvSpPr/>
              <p:nvPr/>
            </p:nvSpPr>
            <p:spPr>
              <a:xfrm>
                <a:off x="2603659" y="5424025"/>
                <a:ext cx="640080" cy="6400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1C20E24-778E-496A-96A1-282248D2AE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59" y="5424025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E626BFF-7C5A-42FA-A7EF-37F4CCB584FB}"/>
                  </a:ext>
                </a:extLst>
              </p:cNvPr>
              <p:cNvSpPr txBox="1"/>
              <p:nvPr/>
            </p:nvSpPr>
            <p:spPr>
              <a:xfrm>
                <a:off x="1208705" y="2806291"/>
                <a:ext cx="9556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1400" b="0" dirty="0"/>
                  <a:t> /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E626BFF-7C5A-42FA-A7EF-37F4CCB58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05" y="2806291"/>
                <a:ext cx="955646" cy="523220"/>
              </a:xfrm>
              <a:prstGeom prst="rect">
                <a:avLst/>
              </a:prstGeom>
              <a:blipFill>
                <a:blip r:embed="rId8"/>
                <a:stretch>
                  <a:fillRect t="-1163" r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3FD0BD7-1FB3-44ED-A4A1-1532CF3417CA}"/>
                  </a:ext>
                </a:extLst>
              </p:cNvPr>
              <p:cNvSpPr txBox="1"/>
              <p:nvPr/>
            </p:nvSpPr>
            <p:spPr>
              <a:xfrm>
                <a:off x="3097233" y="2967086"/>
                <a:ext cx="10113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/</m:t>
                      </m:r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3FD0BD7-1FB3-44ED-A4A1-1532CF341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233" y="2967086"/>
                <a:ext cx="101136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A41D4C1-C565-42E1-ACA5-57BF37C78AAB}"/>
                  </a:ext>
                </a:extLst>
              </p:cNvPr>
              <p:cNvSpPr txBox="1"/>
              <p:nvPr/>
            </p:nvSpPr>
            <p:spPr>
              <a:xfrm>
                <a:off x="1623757" y="4257413"/>
                <a:ext cx="8867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A41D4C1-C565-42E1-ACA5-57BF37C78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757" y="4257413"/>
                <a:ext cx="88671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36368FA-25F7-4014-896E-F5D99F8A6642}"/>
                  </a:ext>
                </a:extLst>
              </p:cNvPr>
              <p:cNvSpPr txBox="1"/>
              <p:nvPr/>
            </p:nvSpPr>
            <p:spPr>
              <a:xfrm>
                <a:off x="1014536" y="5163851"/>
                <a:ext cx="8872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36368FA-25F7-4014-896E-F5D99F8A6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536" y="5163851"/>
                <a:ext cx="887294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B8A698-A8A2-4BD9-A1BB-005744E41007}"/>
                  </a:ext>
                </a:extLst>
              </p:cNvPr>
              <p:cNvSpPr txBox="1"/>
              <p:nvPr/>
            </p:nvSpPr>
            <p:spPr>
              <a:xfrm>
                <a:off x="2830256" y="4728316"/>
                <a:ext cx="10923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B8A698-A8A2-4BD9-A1BB-005744E41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256" y="4728316"/>
                <a:ext cx="109235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3C888F5-208E-491A-9CC8-72ABEC8649E5}"/>
                  </a:ext>
                </a:extLst>
              </p:cNvPr>
              <p:cNvSpPr txBox="1"/>
              <p:nvPr/>
            </p:nvSpPr>
            <p:spPr>
              <a:xfrm>
                <a:off x="3698653" y="3774938"/>
                <a:ext cx="1008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/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3C888F5-208E-491A-9CC8-72ABEC864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653" y="3774938"/>
                <a:ext cx="100816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76A9E8-CEC7-4619-AF79-10F724F19F0C}"/>
                  </a:ext>
                </a:extLst>
              </p:cNvPr>
              <p:cNvSpPr txBox="1"/>
              <p:nvPr/>
            </p:nvSpPr>
            <p:spPr>
              <a:xfrm>
                <a:off x="4456861" y="5003988"/>
                <a:ext cx="8867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76A9E8-CEC7-4619-AF79-10F724F19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861" y="5003988"/>
                <a:ext cx="886717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3623916D-F64C-4763-86A1-7353DBA2325B}"/>
              </a:ext>
            </a:extLst>
          </p:cNvPr>
          <p:cNvCxnSpPr>
            <a:stCxn id="15" idx="7"/>
            <a:endCxn id="15" idx="5"/>
          </p:cNvCxnSpPr>
          <p:nvPr/>
        </p:nvCxnSpPr>
        <p:spPr>
          <a:xfrm rot="16200000" flipH="1">
            <a:off x="5482326" y="4295856"/>
            <a:ext cx="525968" cy="12700"/>
          </a:xfrm>
          <a:prstGeom prst="curvedConnector5">
            <a:avLst>
              <a:gd name="adj1" fmla="val -43463"/>
              <a:gd name="adj2" fmla="val 6750732"/>
              <a:gd name="adj3" fmla="val 1434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5087FB9-EABC-43E8-8E80-107B0E27CDE1}"/>
                  </a:ext>
                </a:extLst>
              </p:cNvPr>
              <p:cNvSpPr txBox="1"/>
              <p:nvPr/>
            </p:nvSpPr>
            <p:spPr>
              <a:xfrm>
                <a:off x="5758697" y="4788545"/>
                <a:ext cx="10155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/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5087FB9-EABC-43E8-8E80-107B0E27C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697" y="4788545"/>
                <a:ext cx="1015534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5C2C7FC-D95F-4DB4-A7B5-4B38EC639B5B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923700" y="1956451"/>
            <a:ext cx="89761" cy="25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0A87ADC5-E391-4CD2-9553-B1824D5F8ECA}"/>
              </a:ext>
            </a:extLst>
          </p:cNvPr>
          <p:cNvCxnSpPr>
            <a:cxnSpLocks/>
            <a:stCxn id="7" idx="1"/>
            <a:endCxn id="7" idx="2"/>
          </p:cNvCxnSpPr>
          <p:nvPr/>
        </p:nvCxnSpPr>
        <p:spPr>
          <a:xfrm rot="16200000" flipH="1" flipV="1">
            <a:off x="2477837" y="4123133"/>
            <a:ext cx="262984" cy="107875"/>
          </a:xfrm>
          <a:prstGeom prst="curvedConnector4">
            <a:avLst>
              <a:gd name="adj1" fmla="val -63310"/>
              <a:gd name="adj2" fmla="val 33020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4550AB9-E11F-4FBD-966D-F664B4FE30D9}"/>
                  </a:ext>
                </a:extLst>
              </p:cNvPr>
              <p:cNvSpPr txBox="1"/>
              <p:nvPr/>
            </p:nvSpPr>
            <p:spPr>
              <a:xfrm>
                <a:off x="1979345" y="3438062"/>
                <a:ext cx="9754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4550AB9-E11F-4FBD-966D-F664B4FE3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345" y="3438062"/>
                <a:ext cx="975460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1DCCE9A0-A6AB-4651-9EEE-8E0F1A893B49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841484" y="4068612"/>
            <a:ext cx="262984" cy="107875"/>
          </a:xfrm>
          <a:prstGeom prst="curvedConnector4">
            <a:avLst>
              <a:gd name="adj1" fmla="val -63310"/>
              <a:gd name="adj2" fmla="val 33020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8C7CF5A-8391-4496-BFBF-2BD661E97E18}"/>
                  </a:ext>
                </a:extLst>
              </p:cNvPr>
              <p:cNvSpPr txBox="1"/>
              <p:nvPr/>
            </p:nvSpPr>
            <p:spPr>
              <a:xfrm>
                <a:off x="536869" y="3309587"/>
                <a:ext cx="11143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/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8C7CF5A-8391-4496-BFBF-2BD661E97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69" y="3309587"/>
                <a:ext cx="1114344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07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70229C6-FC6C-4584-AE34-080536D6A3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2"/>
                <a:ext cx="11699087" cy="1893206"/>
              </a:xfrm>
            </p:spPr>
            <p:txBody>
              <a:bodyPr/>
              <a:lstStyle/>
              <a:p>
                <a:r>
                  <a:rPr lang="en-US" dirty="0"/>
                  <a:t>Everything else remains the same, the acceptance condition changes</a:t>
                </a:r>
              </a:p>
              <a:p>
                <a:r>
                  <a:rPr lang="en-US" dirty="0"/>
                  <a:t>Instead of final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, we define an acceptance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Timed automata with Büchi, Muller, Rabin, Streett, Parity conditions can be defined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70229C6-FC6C-4584-AE34-080536D6A3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2"/>
                <a:ext cx="11699087" cy="1893206"/>
              </a:xfrm>
              <a:blipFill>
                <a:blip r:embed="rId2"/>
                <a:stretch>
                  <a:fillRect l="-521" t="-5145" b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50AA8-A910-42F1-9146-9588E247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2F83D-FFB0-4139-B103-BC77805F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2C1A30-5E1A-4164-B0DD-83601394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automata over infinite 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95904B1-338D-4F97-9DCE-76FC356CCD20}"/>
                  </a:ext>
                </a:extLst>
              </p:cNvPr>
              <p:cNvSpPr/>
              <p:nvPr/>
            </p:nvSpPr>
            <p:spPr>
              <a:xfrm>
                <a:off x="3015880" y="3949804"/>
                <a:ext cx="736618" cy="7438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95904B1-338D-4F97-9DCE-76FC356CC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880" y="3949804"/>
                <a:ext cx="736618" cy="74383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3E9DFE3E-F63A-426B-A4A8-83083B0FEA8D}"/>
              </a:ext>
            </a:extLst>
          </p:cNvPr>
          <p:cNvSpPr/>
          <p:nvPr/>
        </p:nvSpPr>
        <p:spPr>
          <a:xfrm>
            <a:off x="4989405" y="3949804"/>
            <a:ext cx="736618" cy="7438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360F62-47D7-4F4B-8EBB-3B27C92883AD}"/>
                  </a:ext>
                </a:extLst>
              </p:cNvPr>
              <p:cNvSpPr/>
              <p:nvPr/>
            </p:nvSpPr>
            <p:spPr>
              <a:xfrm>
                <a:off x="5037673" y="4001537"/>
                <a:ext cx="640080" cy="6400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360F62-47D7-4F4B-8EBB-3B27C9288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673" y="4001537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70140CF-88FF-4557-A62D-9A5BEDDF3905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4370951" y="2963042"/>
            <a:ext cx="12700" cy="1973525"/>
          </a:xfrm>
          <a:prstGeom prst="curvedConnector3">
            <a:avLst>
              <a:gd name="adj1" fmla="val 537410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A18F310E-CD71-49C8-B13B-3A91A346CA08}"/>
              </a:ext>
            </a:extLst>
          </p:cNvPr>
          <p:cNvCxnSpPr>
            <a:cxnSpLocks/>
            <a:stCxn id="7" idx="4"/>
            <a:endCxn id="6" idx="4"/>
          </p:cNvCxnSpPr>
          <p:nvPr/>
        </p:nvCxnSpPr>
        <p:spPr>
          <a:xfrm rot="5400000">
            <a:off x="4370952" y="3706874"/>
            <a:ext cx="12700" cy="1973525"/>
          </a:xfrm>
          <a:prstGeom prst="curvedConnector3">
            <a:avLst>
              <a:gd name="adj1" fmla="val 330218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81F68F7-E889-4435-90CE-54963EC09181}"/>
              </a:ext>
            </a:extLst>
          </p:cNvPr>
          <p:cNvCxnSpPr>
            <a:cxnSpLocks/>
            <a:stCxn id="7" idx="7"/>
            <a:endCxn id="7" idx="5"/>
          </p:cNvCxnSpPr>
          <p:nvPr/>
        </p:nvCxnSpPr>
        <p:spPr>
          <a:xfrm rot="16200000" flipH="1">
            <a:off x="5355164" y="4321720"/>
            <a:ext cx="525968" cy="12700"/>
          </a:xfrm>
          <a:prstGeom prst="curvedConnector5">
            <a:avLst>
              <a:gd name="adj1" fmla="val -43463"/>
              <a:gd name="adj2" fmla="val 6750732"/>
              <a:gd name="adj3" fmla="val 1434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000A5A-5164-44FE-8019-96DACF41402A}"/>
                  </a:ext>
                </a:extLst>
              </p:cNvPr>
              <p:cNvSpPr txBox="1"/>
              <p:nvPr/>
            </p:nvSpPr>
            <p:spPr>
              <a:xfrm>
                <a:off x="3794206" y="2769313"/>
                <a:ext cx="12195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𝑔𝑟𝑒𝑒𝑛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≔0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000A5A-5164-44FE-8019-96DACF414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206" y="2769313"/>
                <a:ext cx="121956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26A711-E28F-4127-98A0-D4B1C85C26CC}"/>
                  </a:ext>
                </a:extLst>
              </p:cNvPr>
              <p:cNvSpPr txBox="1"/>
              <p:nvPr/>
            </p:nvSpPr>
            <p:spPr>
              <a:xfrm>
                <a:off x="6413512" y="4052757"/>
                <a:ext cx="12195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𝑔𝑟𝑒𝑒𝑛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≔0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26A711-E28F-4127-98A0-D4B1C85C2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512" y="4052757"/>
                <a:ext cx="121956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CD68535-B4C4-48F2-A1DC-2AC558C66D15}"/>
                  </a:ext>
                </a:extLst>
              </p:cNvPr>
              <p:cNvSpPr txBox="1"/>
              <p:nvPr/>
            </p:nvSpPr>
            <p:spPr>
              <a:xfrm>
                <a:off x="4122616" y="4757838"/>
                <a:ext cx="5093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𝑟𝑒𝑑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CD68535-B4C4-48F2-A1DC-2AC558C66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616" y="4757838"/>
                <a:ext cx="50937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BC69149C-06B6-4CCF-BC81-B77C9511F211}"/>
              </a:ext>
            </a:extLst>
          </p:cNvPr>
          <p:cNvCxnSpPr>
            <a:cxnSpLocks/>
            <a:stCxn id="7" idx="4"/>
            <a:endCxn id="6" idx="4"/>
          </p:cNvCxnSpPr>
          <p:nvPr/>
        </p:nvCxnSpPr>
        <p:spPr>
          <a:xfrm rot="5400000">
            <a:off x="4370952" y="3706874"/>
            <a:ext cx="12700" cy="1973525"/>
          </a:xfrm>
          <a:prstGeom prst="curvedConnector3">
            <a:avLst>
              <a:gd name="adj1" fmla="val 744605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C777B7-D87A-43F0-AF82-02EA5B82AB7C}"/>
                  </a:ext>
                </a:extLst>
              </p:cNvPr>
              <p:cNvSpPr txBox="1"/>
              <p:nvPr/>
            </p:nvSpPr>
            <p:spPr>
              <a:xfrm>
                <a:off x="3693259" y="5599562"/>
                <a:ext cx="13970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𝑔𝑟𝑒𝑒𝑛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C777B7-D87A-43F0-AF82-02EA5B82A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59" y="5599562"/>
                <a:ext cx="1397091" cy="307777"/>
              </a:xfrm>
              <a:prstGeom prst="rect">
                <a:avLst/>
              </a:prstGeom>
              <a:blipFill>
                <a:blip r:embed="rId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247CBBC9-DD27-41E9-ACF6-0DCF77B9B26E}"/>
              </a:ext>
            </a:extLst>
          </p:cNvPr>
          <p:cNvCxnSpPr>
            <a:cxnSpLocks/>
            <a:stCxn id="6" idx="2"/>
            <a:endCxn id="6" idx="3"/>
          </p:cNvCxnSpPr>
          <p:nvPr/>
        </p:nvCxnSpPr>
        <p:spPr>
          <a:xfrm rot="10800000" flipH="1" flipV="1">
            <a:off x="3015879" y="4321720"/>
            <a:ext cx="107875" cy="262984"/>
          </a:xfrm>
          <a:prstGeom prst="curvedConnector4">
            <a:avLst>
              <a:gd name="adj1" fmla="val -211912"/>
              <a:gd name="adj2" fmla="val 14079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64F7C35-9212-4015-92C0-7CA435127CA3}"/>
                  </a:ext>
                </a:extLst>
              </p:cNvPr>
              <p:cNvSpPr txBox="1"/>
              <p:nvPr/>
            </p:nvSpPr>
            <p:spPr>
              <a:xfrm>
                <a:off x="2458240" y="4641617"/>
                <a:ext cx="5093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𝑟𝑒𝑑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64F7C35-9212-4015-92C0-7CA435127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240" y="4641617"/>
                <a:ext cx="50937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FFBBFC7E-D8DF-45DA-8806-B62E010FAE31}"/>
              </a:ext>
            </a:extLst>
          </p:cNvPr>
          <p:cNvCxnSpPr>
            <a:cxnSpLocks/>
            <a:stCxn id="6" idx="2"/>
            <a:endCxn id="6" idx="1"/>
          </p:cNvCxnSpPr>
          <p:nvPr/>
        </p:nvCxnSpPr>
        <p:spPr>
          <a:xfrm rot="10800000" flipH="1">
            <a:off x="3015879" y="4058736"/>
            <a:ext cx="107875" cy="262984"/>
          </a:xfrm>
          <a:prstGeom prst="curvedConnector4">
            <a:avLst>
              <a:gd name="adj1" fmla="val -211912"/>
              <a:gd name="adj2" fmla="val 16581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B07419D-6529-4CF0-86D3-3697A671E640}"/>
                  </a:ext>
                </a:extLst>
              </p:cNvPr>
              <p:cNvSpPr txBox="1"/>
              <p:nvPr/>
            </p:nvSpPr>
            <p:spPr>
              <a:xfrm>
                <a:off x="2188990" y="3593591"/>
                <a:ext cx="11951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𝑔𝑟𝑒𝑒𝑛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B07419D-6529-4CF0-86D3-3697A671E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990" y="3593591"/>
                <a:ext cx="119519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7284B953-9D82-4B25-BB09-CDAF4825E858}"/>
              </a:ext>
            </a:extLst>
          </p:cNvPr>
          <p:cNvSpPr txBox="1"/>
          <p:nvPr/>
        </p:nvSpPr>
        <p:spPr>
          <a:xfrm>
            <a:off x="7821739" y="3129427"/>
            <a:ext cx="3091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What’s the language of this automaton assuming Büchi acceptance?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FAE68FB-D879-4747-876A-32E1232545D7}"/>
                  </a:ext>
                </a:extLst>
              </p:cNvPr>
              <p:cNvSpPr txBox="1"/>
              <p:nvPr/>
            </p:nvSpPr>
            <p:spPr>
              <a:xfrm>
                <a:off x="7920414" y="4434810"/>
                <a:ext cx="3367767" cy="1148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tabLst/>
                  <a:defRPr/>
                </a:pPr>
                <a:r>
                  <a:rPr kumimoji="0" lang="en-US" sz="16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There is an infinite (sub)sequence of 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𝑔𝑟𝑒𝑒𝑛</m:t>
                    </m:r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s where consecutive</a:t>
                </a:r>
                <a:r>
                  <a:rPr kumimoji="0" lang="en-US" sz="16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𝑔𝑟𝑒𝑒𝑛</m:t>
                    </m:r>
                  </m:oMath>
                </a14:m>
                <a:r>
                  <a:rPr kumimoji="0" lang="en-US" sz="16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s in the (sub)sequence 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by at least one second.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1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FAE68FB-D879-4747-876A-32E123254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414" y="4434810"/>
                <a:ext cx="3367767" cy="1148007"/>
              </a:xfrm>
              <a:prstGeom prst="rect">
                <a:avLst/>
              </a:prstGeom>
              <a:blipFill>
                <a:blip r:embed="rId10"/>
                <a:stretch>
                  <a:fillRect l="-904" t="-4233" r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80444C5-9092-44E0-9997-E32F03C7AAA6}"/>
                  </a:ext>
                </a:extLst>
              </p:cNvPr>
              <p:cNvSpPr txBox="1"/>
              <p:nvPr/>
            </p:nvSpPr>
            <p:spPr>
              <a:xfrm>
                <a:off x="5108446" y="3419127"/>
                <a:ext cx="13050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𝑔𝑟𝑒𝑒𝑛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80444C5-9092-44E0-9997-E32F03C7A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446" y="3419127"/>
                <a:ext cx="1305066" cy="307777"/>
              </a:xfrm>
              <a:prstGeom prst="rect">
                <a:avLst/>
              </a:prstGeom>
              <a:blipFill>
                <a:blip r:embed="rId11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680E16B-574E-44F4-A3A8-04D441D4B314}"/>
              </a:ext>
            </a:extLst>
          </p:cNvPr>
          <p:cNvCxnSpPr/>
          <p:nvPr/>
        </p:nvCxnSpPr>
        <p:spPr>
          <a:xfrm>
            <a:off x="5467682" y="3449153"/>
            <a:ext cx="0" cy="507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FE1B9BC-EE4D-49CB-8905-4D41BF36C161}"/>
              </a:ext>
            </a:extLst>
          </p:cNvPr>
          <p:cNvCxnSpPr/>
          <p:nvPr/>
        </p:nvCxnSpPr>
        <p:spPr>
          <a:xfrm>
            <a:off x="3299963" y="3442803"/>
            <a:ext cx="0" cy="507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ADE762C-A1AC-4DA1-B1A9-562A05E554C0}"/>
                  </a:ext>
                </a:extLst>
              </p:cNvPr>
              <p:cNvSpPr txBox="1"/>
              <p:nvPr/>
            </p:nvSpPr>
            <p:spPr>
              <a:xfrm>
                <a:off x="2902322" y="3104248"/>
                <a:ext cx="87516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𝑟𝑒𝑑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ADE762C-A1AC-4DA1-B1A9-562A05E55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322" y="3104248"/>
                <a:ext cx="875162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29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C7D5B04-8F64-4368-9BBC-17DDB7727F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Transitions in timed automata are </a:t>
                </a:r>
                <a:r>
                  <a:rPr lang="en-US" dirty="0" err="1"/>
                  <a:t>nondeterminstic</a:t>
                </a:r>
                <a:r>
                  <a:rPr lang="en-US" dirty="0"/>
                  <a:t> and not “forcing”</a:t>
                </a:r>
              </a:p>
              <a:p>
                <a:r>
                  <a:rPr lang="en-US" dirty="0"/>
                  <a:t>A transition does not </a:t>
                </a:r>
                <a:r>
                  <a:rPr lang="en-US" i="1" dirty="0"/>
                  <a:t>have to be taken</a:t>
                </a:r>
                <a:r>
                  <a:rPr lang="en-US" dirty="0"/>
                  <a:t> when the outgoing guard of a location/state is true</a:t>
                </a:r>
              </a:p>
              <a:p>
                <a:r>
                  <a:rPr lang="en-US" dirty="0"/>
                  <a:t>Mechanism to push automaton out of a state : “clock invariants”</a:t>
                </a:r>
              </a:p>
              <a:p>
                <a:r>
                  <a:rPr lang="en-US" dirty="0"/>
                  <a:t>Clock invariant: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Automaton has to exit state when clock invariant is false</a:t>
                </a:r>
              </a:p>
              <a:p>
                <a:r>
                  <a:rPr lang="en-US" dirty="0"/>
                  <a:t>If no outgoing transition guard is true when clock invariant is false, automaton “deadlocks/halts”  (e.g. goes to a terminal bad state)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C7D5B04-8F64-4368-9BBC-17DDB7727F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704A5-AAA4-4177-B406-5AABAC77A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23E45-D5E7-4ACF-BABF-DFFF8C53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E5704A8-64C8-4D82-879A-CA470779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about transition semantics</a:t>
            </a:r>
          </a:p>
        </p:txBody>
      </p:sp>
    </p:spTree>
    <p:extLst>
      <p:ext uri="{BB962C8B-B14F-4D97-AF65-F5344CB8AC3E}">
        <p14:creationId xmlns:p14="http://schemas.microsoft.com/office/powerpoint/2010/main" val="1149275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EEF47-BF79-4CD8-8117-227552E9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Theory and Algorithms for Formal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F9911-C512-4930-8CB0-9AB236F5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811CEA-77A1-4951-A233-C654D459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Automaton example with clock invariants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10D2A89-7559-4093-8D2F-A3CD0ABA1FC9}"/>
                  </a:ext>
                </a:extLst>
              </p:cNvPr>
              <p:cNvSpPr/>
              <p:nvPr/>
            </p:nvSpPr>
            <p:spPr>
              <a:xfrm>
                <a:off x="1876292" y="2723633"/>
                <a:ext cx="736618" cy="74383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10D2A89-7559-4093-8D2F-A3CD0ABA1F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292" y="2723633"/>
                <a:ext cx="736618" cy="74383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A650C26C-CACC-4C9D-9A70-D5390774196A}"/>
              </a:ext>
            </a:extLst>
          </p:cNvPr>
          <p:cNvSpPr/>
          <p:nvPr/>
        </p:nvSpPr>
        <p:spPr>
          <a:xfrm>
            <a:off x="3849817" y="2723633"/>
            <a:ext cx="736618" cy="7438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3573E1B-8906-4C3D-937D-32212AB75321}"/>
                  </a:ext>
                </a:extLst>
              </p:cNvPr>
              <p:cNvSpPr/>
              <p:nvPr/>
            </p:nvSpPr>
            <p:spPr>
              <a:xfrm>
                <a:off x="3898085" y="2775366"/>
                <a:ext cx="640080" cy="6400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1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3573E1B-8906-4C3D-937D-32212AB75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085" y="2775366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82440AE8-0786-4168-BACC-3AF9FB7112F2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3231363" y="1736871"/>
            <a:ext cx="12700" cy="1973525"/>
          </a:xfrm>
          <a:prstGeom prst="curvedConnector3">
            <a:avLst>
              <a:gd name="adj1" fmla="val 537410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F6C4E2C7-4E64-49B5-A41D-AB0A6F72EA3A}"/>
              </a:ext>
            </a:extLst>
          </p:cNvPr>
          <p:cNvCxnSpPr>
            <a:cxnSpLocks/>
            <a:stCxn id="7" idx="4"/>
            <a:endCxn id="6" idx="4"/>
          </p:cNvCxnSpPr>
          <p:nvPr/>
        </p:nvCxnSpPr>
        <p:spPr>
          <a:xfrm rot="5400000">
            <a:off x="3231364" y="2480703"/>
            <a:ext cx="12700" cy="1973525"/>
          </a:xfrm>
          <a:prstGeom prst="curvedConnector3">
            <a:avLst>
              <a:gd name="adj1" fmla="val 330218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6C5D1DD3-D7AB-4F18-A66C-F09725623B21}"/>
              </a:ext>
            </a:extLst>
          </p:cNvPr>
          <p:cNvCxnSpPr>
            <a:cxnSpLocks/>
            <a:stCxn id="7" idx="7"/>
            <a:endCxn id="7" idx="5"/>
          </p:cNvCxnSpPr>
          <p:nvPr/>
        </p:nvCxnSpPr>
        <p:spPr>
          <a:xfrm rot="16200000" flipH="1">
            <a:off x="4215576" y="3095549"/>
            <a:ext cx="525968" cy="12700"/>
          </a:xfrm>
          <a:prstGeom prst="curvedConnector5">
            <a:avLst>
              <a:gd name="adj1" fmla="val -43463"/>
              <a:gd name="adj2" fmla="val 6750732"/>
              <a:gd name="adj3" fmla="val 1434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243DA8-42FD-4288-9176-DA60E700BEA8}"/>
                  </a:ext>
                </a:extLst>
              </p:cNvPr>
              <p:cNvSpPr txBox="1"/>
              <p:nvPr/>
            </p:nvSpPr>
            <p:spPr>
              <a:xfrm>
                <a:off x="2654618" y="1543142"/>
                <a:ext cx="12195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𝑔𝑟𝑒𝑒𝑛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243DA8-42FD-4288-9176-DA60E700B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618" y="1543142"/>
                <a:ext cx="121956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F19426-37A7-46E6-9594-74B70BB1566B}"/>
                  </a:ext>
                </a:extLst>
              </p:cNvPr>
              <p:cNvSpPr txBox="1"/>
              <p:nvPr/>
            </p:nvSpPr>
            <p:spPr>
              <a:xfrm>
                <a:off x="5273924" y="2826586"/>
                <a:ext cx="12195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𝑔𝑟𝑒𝑒𝑛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F19426-37A7-46E6-9594-74B70BB15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924" y="2826586"/>
                <a:ext cx="121956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6E0409-7847-4A45-988E-2158E9BD5B08}"/>
                  </a:ext>
                </a:extLst>
              </p:cNvPr>
              <p:cNvSpPr txBox="1"/>
              <p:nvPr/>
            </p:nvSpPr>
            <p:spPr>
              <a:xfrm>
                <a:off x="2983028" y="3531667"/>
                <a:ext cx="5093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𝑟𝑒𝑑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6E0409-7847-4A45-988E-2158E9BD5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028" y="3531667"/>
                <a:ext cx="50937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3F8865C0-2E44-497C-98CE-F29454FD0286}"/>
              </a:ext>
            </a:extLst>
          </p:cNvPr>
          <p:cNvCxnSpPr>
            <a:cxnSpLocks/>
            <a:stCxn id="7" idx="4"/>
            <a:endCxn id="6" idx="4"/>
          </p:cNvCxnSpPr>
          <p:nvPr/>
        </p:nvCxnSpPr>
        <p:spPr>
          <a:xfrm rot="5400000">
            <a:off x="3231364" y="2480703"/>
            <a:ext cx="12700" cy="1973525"/>
          </a:xfrm>
          <a:prstGeom prst="curvedConnector3">
            <a:avLst>
              <a:gd name="adj1" fmla="val 744605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EEA71F-9B87-4C4F-B5ED-B4B83132F206}"/>
                  </a:ext>
                </a:extLst>
              </p:cNvPr>
              <p:cNvSpPr txBox="1"/>
              <p:nvPr/>
            </p:nvSpPr>
            <p:spPr>
              <a:xfrm>
                <a:off x="2553671" y="4373391"/>
                <a:ext cx="13970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𝑔𝑟𝑒𝑒𝑛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EEA71F-9B87-4C4F-B5ED-B4B83132F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671" y="4373391"/>
                <a:ext cx="139709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0641F07-D046-41FE-B769-B124655608C4}"/>
              </a:ext>
            </a:extLst>
          </p:cNvPr>
          <p:cNvCxnSpPr>
            <a:cxnSpLocks/>
            <a:stCxn id="6" idx="2"/>
            <a:endCxn id="6" idx="3"/>
          </p:cNvCxnSpPr>
          <p:nvPr/>
        </p:nvCxnSpPr>
        <p:spPr>
          <a:xfrm rot="10800000" flipH="1" flipV="1">
            <a:off x="1876291" y="3095549"/>
            <a:ext cx="107875" cy="262984"/>
          </a:xfrm>
          <a:prstGeom prst="curvedConnector4">
            <a:avLst>
              <a:gd name="adj1" fmla="val -211912"/>
              <a:gd name="adj2" fmla="val 14079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B86046-ED77-48CE-A43B-FF3F7E37414A}"/>
                  </a:ext>
                </a:extLst>
              </p:cNvPr>
              <p:cNvSpPr txBox="1"/>
              <p:nvPr/>
            </p:nvSpPr>
            <p:spPr>
              <a:xfrm>
                <a:off x="1318652" y="3415446"/>
                <a:ext cx="5093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𝑟𝑒𝑑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B86046-ED77-48CE-A43B-FF3F7E374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652" y="3415446"/>
                <a:ext cx="50937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64BE2ACF-B0D6-4C9B-A815-68D3006C418B}"/>
              </a:ext>
            </a:extLst>
          </p:cNvPr>
          <p:cNvCxnSpPr>
            <a:cxnSpLocks/>
            <a:stCxn id="6" idx="2"/>
            <a:endCxn id="6" idx="1"/>
          </p:cNvCxnSpPr>
          <p:nvPr/>
        </p:nvCxnSpPr>
        <p:spPr>
          <a:xfrm rot="10800000" flipH="1">
            <a:off x="1876291" y="2832565"/>
            <a:ext cx="107875" cy="262984"/>
          </a:xfrm>
          <a:prstGeom prst="curvedConnector4">
            <a:avLst>
              <a:gd name="adj1" fmla="val -211912"/>
              <a:gd name="adj2" fmla="val 16581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F6B4A2-7649-4F15-A2AF-5E52E1AE0F95}"/>
                  </a:ext>
                </a:extLst>
              </p:cNvPr>
              <p:cNvSpPr txBox="1"/>
              <p:nvPr/>
            </p:nvSpPr>
            <p:spPr>
              <a:xfrm>
                <a:off x="1049402" y="2367420"/>
                <a:ext cx="11951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𝑔𝑟𝑒𝑒𝑛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F6B4A2-7649-4F15-A2AF-5E52E1AE0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402" y="2367420"/>
                <a:ext cx="119519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1">
                <a:extLst>
                  <a:ext uri="{FF2B5EF4-FFF2-40B4-BE49-F238E27FC236}">
                    <a16:creationId xmlns:a16="http://schemas.microsoft.com/office/drawing/2014/main" id="{A87CD2F9-3781-4206-9386-9B4EC9C52E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72725" y="1367797"/>
                <a:ext cx="4901646" cy="46859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What is the language of this automaton?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1800" dirty="0"/>
                  <a:t>Once the automaton receives input, the next input symbol must appear within 2 seconds.</a:t>
                </a:r>
              </a:p>
              <a:p>
                <a:r>
                  <a:rPr lang="en-US" sz="1800" dirty="0"/>
                  <a:t>Whenever you receive a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𝑔𝑟𝑒𝑒𝑛</m:t>
                    </m:r>
                  </m:oMath>
                </a14:m>
                <a:r>
                  <a:rPr lang="en-US" sz="1800" dirty="0"/>
                  <a:t>, there must be a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𝑔𝑟𝑒𝑒𝑛</m:t>
                    </m:r>
                  </m:oMath>
                </a14:m>
                <a:r>
                  <a:rPr lang="en-US" sz="1800" dirty="0"/>
                  <a:t> at least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/>
                  <a:t> second later and at most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800" dirty="0"/>
                  <a:t> seconds later.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Valid run: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 </m:t>
                    </m:r>
                  </m:oMath>
                </a14:m>
                <a:endParaRPr lang="en-US" sz="1800" b="0" dirty="0"/>
              </a:p>
              <a:p>
                <a:r>
                  <a:rPr lang="en-US" sz="1800" b="0" dirty="0"/>
                  <a:t>Not valid run: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1800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21" name="Content Placeholder 1">
                <a:extLst>
                  <a:ext uri="{FF2B5EF4-FFF2-40B4-BE49-F238E27FC236}">
                    <a16:creationId xmlns:a16="http://schemas.microsoft.com/office/drawing/2014/main" id="{A87CD2F9-3781-4206-9386-9B4EC9C52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72725" y="1367797"/>
                <a:ext cx="4901646" cy="4685934"/>
              </a:xfrm>
              <a:blipFill>
                <a:blip r:embed="rId9"/>
                <a:stretch>
                  <a:fillRect l="-1119" t="-1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C38AB3F-386B-4B28-8466-352F88CF07C2}"/>
                  </a:ext>
                </a:extLst>
              </p:cNvPr>
              <p:cNvSpPr txBox="1"/>
              <p:nvPr/>
            </p:nvSpPr>
            <p:spPr>
              <a:xfrm>
                <a:off x="3985580" y="2198795"/>
                <a:ext cx="13050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𝑔𝑟𝑒𝑒𝑛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C38AB3F-386B-4B28-8466-352F88CF0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580" y="2198795"/>
                <a:ext cx="1305066" cy="307777"/>
              </a:xfrm>
              <a:prstGeom prst="rect">
                <a:avLst/>
              </a:prstGeom>
              <a:blipFill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17C073-3792-4AED-A063-0A9C79A0CB90}"/>
              </a:ext>
            </a:extLst>
          </p:cNvPr>
          <p:cNvCxnSpPr/>
          <p:nvPr/>
        </p:nvCxnSpPr>
        <p:spPr>
          <a:xfrm>
            <a:off x="4344816" y="2228821"/>
            <a:ext cx="0" cy="507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70BE62-072A-49FD-A24E-4B27F3A7124C}"/>
              </a:ext>
            </a:extLst>
          </p:cNvPr>
          <p:cNvCxnSpPr/>
          <p:nvPr/>
        </p:nvCxnSpPr>
        <p:spPr>
          <a:xfrm>
            <a:off x="2177097" y="2222471"/>
            <a:ext cx="0" cy="507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156194-58BC-468F-BD2C-64A8B9E85B5B}"/>
                  </a:ext>
                </a:extLst>
              </p:cNvPr>
              <p:cNvSpPr txBox="1"/>
              <p:nvPr/>
            </p:nvSpPr>
            <p:spPr>
              <a:xfrm>
                <a:off x="1779456" y="1883916"/>
                <a:ext cx="87516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𝑟𝑒𝑑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156194-58BC-468F-BD2C-64A8B9E85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456" y="1883916"/>
                <a:ext cx="875162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49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E74B358-7D51-4300-BD7B-7634A98BFE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358853" cy="2596151"/>
              </a:xfrm>
            </p:spPr>
            <p:txBody>
              <a:bodyPr/>
              <a:lstStyle/>
              <a:p>
                <a:r>
                  <a:rPr lang="en-US" dirty="0"/>
                  <a:t>Consider 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for some fixed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, clock valuation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Possible execution fragment is: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groupCh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⋯ 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E74B358-7D51-4300-BD7B-7634A98BF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358853" cy="2596151"/>
              </a:xfrm>
              <a:blipFill>
                <a:blip r:embed="rId2"/>
                <a:stretch>
                  <a:fillRect l="-536" t="-3756" r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C649D-B6DC-4746-A758-B9586822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22DF8-1262-4E55-8E33-58A26B97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C91999-22F2-4444-8E73-B6ECBF8A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divergence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70D595D-282A-4BB0-AAA5-C2F5BCB4A796}"/>
              </a:ext>
            </a:extLst>
          </p:cNvPr>
          <p:cNvGrpSpPr/>
          <p:nvPr/>
        </p:nvGrpSpPr>
        <p:grpSpPr>
          <a:xfrm>
            <a:off x="7477498" y="3400886"/>
            <a:ext cx="4241244" cy="3138026"/>
            <a:chOff x="1049402" y="1543142"/>
            <a:chExt cx="4241244" cy="31380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11CB0D9-1C58-43B2-96B4-193CF9857197}"/>
                    </a:ext>
                  </a:extLst>
                </p:cNvPr>
                <p:cNvSpPr/>
                <p:nvPr/>
              </p:nvSpPr>
              <p:spPr>
                <a:xfrm>
                  <a:off x="1876292" y="2723633"/>
                  <a:ext cx="736618" cy="74383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≤2 </m:t>
                        </m:r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11CB0D9-1C58-43B2-96B4-193CF98571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6292" y="2723633"/>
                  <a:ext cx="736618" cy="74383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BD1B6D2-3087-444F-BB7B-CD3B33E27ADD}"/>
                </a:ext>
              </a:extLst>
            </p:cNvPr>
            <p:cNvSpPr/>
            <p:nvPr/>
          </p:nvSpPr>
          <p:spPr>
            <a:xfrm>
              <a:off x="3849817" y="2723633"/>
              <a:ext cx="736618" cy="7438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FA2B51F-8236-441E-BEE3-350040E4E20D}"/>
                    </a:ext>
                  </a:extLst>
                </p:cNvPr>
                <p:cNvSpPr/>
                <p:nvPr/>
              </p:nvSpPr>
              <p:spPr>
                <a:xfrm>
                  <a:off x="3898085" y="2775366"/>
                  <a:ext cx="640080" cy="6400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FA2B51F-8236-441E-BEE3-350040E4E2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8085" y="2775366"/>
                  <a:ext cx="640080" cy="64008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E476CB9F-06B4-4426-9727-80C03D914ED9}"/>
                </a:ext>
              </a:extLst>
            </p:cNvPr>
            <p:cNvCxnSpPr>
              <a:cxnSpLocks/>
              <a:stCxn id="6" idx="0"/>
              <a:endCxn id="7" idx="0"/>
            </p:cNvCxnSpPr>
            <p:nvPr/>
          </p:nvCxnSpPr>
          <p:spPr>
            <a:xfrm rot="5400000" flipH="1" flipV="1">
              <a:off x="3231363" y="1736871"/>
              <a:ext cx="12700" cy="1973525"/>
            </a:xfrm>
            <a:prstGeom prst="curvedConnector3">
              <a:avLst>
                <a:gd name="adj1" fmla="val 537410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52F43EDD-B121-4937-B719-D4105C53EC0C}"/>
                </a:ext>
              </a:extLst>
            </p:cNvPr>
            <p:cNvCxnSpPr>
              <a:cxnSpLocks/>
              <a:stCxn id="7" idx="4"/>
              <a:endCxn id="6" idx="4"/>
            </p:cNvCxnSpPr>
            <p:nvPr/>
          </p:nvCxnSpPr>
          <p:spPr>
            <a:xfrm rot="5400000">
              <a:off x="3231364" y="2480703"/>
              <a:ext cx="12700" cy="1973525"/>
            </a:xfrm>
            <a:prstGeom prst="curvedConnector3">
              <a:avLst>
                <a:gd name="adj1" fmla="val 3302189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64FD189F-D10B-4472-9DE1-1085A89CB006}"/>
                </a:ext>
              </a:extLst>
            </p:cNvPr>
            <p:cNvCxnSpPr>
              <a:cxnSpLocks/>
              <a:stCxn id="7" idx="7"/>
              <a:endCxn id="7" idx="5"/>
            </p:cNvCxnSpPr>
            <p:nvPr/>
          </p:nvCxnSpPr>
          <p:spPr>
            <a:xfrm rot="16200000" flipH="1">
              <a:off x="4215576" y="3095549"/>
              <a:ext cx="525968" cy="12700"/>
            </a:xfrm>
            <a:prstGeom prst="curvedConnector5">
              <a:avLst>
                <a:gd name="adj1" fmla="val -43463"/>
                <a:gd name="adj2" fmla="val 6750732"/>
                <a:gd name="adj3" fmla="val 143463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A6F12D8-9DAD-427C-90F5-944854ECAFBE}"/>
                    </a:ext>
                  </a:extLst>
                </p:cNvPr>
                <p:cNvSpPr txBox="1"/>
                <p:nvPr/>
              </p:nvSpPr>
              <p:spPr>
                <a:xfrm>
                  <a:off x="2654618" y="1543142"/>
                  <a:ext cx="121956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𝑔𝑟𝑒𝑒𝑛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oMath>
                    </m:oMathPara>
                  </a14:m>
                  <a:endParaRPr lang="en-US" sz="14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≔0</m:t>
                        </m:r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A6F12D8-9DAD-427C-90F5-944854ECAF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4618" y="1543142"/>
                  <a:ext cx="1219565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64C42B8-81E4-4BE9-B60F-BDE68EC1AE76}"/>
                    </a:ext>
                  </a:extLst>
                </p:cNvPr>
                <p:cNvSpPr txBox="1"/>
                <p:nvPr/>
              </p:nvSpPr>
              <p:spPr>
                <a:xfrm>
                  <a:off x="2983028" y="3531667"/>
                  <a:ext cx="5093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64C42B8-81E4-4BE9-B60F-BDE68EC1AE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3028" y="3531667"/>
                  <a:ext cx="509370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15E9868D-298E-43D5-B71E-02023EEAE213}"/>
                </a:ext>
              </a:extLst>
            </p:cNvPr>
            <p:cNvCxnSpPr>
              <a:cxnSpLocks/>
              <a:stCxn id="7" idx="4"/>
              <a:endCxn id="6" idx="4"/>
            </p:cNvCxnSpPr>
            <p:nvPr/>
          </p:nvCxnSpPr>
          <p:spPr>
            <a:xfrm rot="5400000">
              <a:off x="3231364" y="2480703"/>
              <a:ext cx="12700" cy="1973525"/>
            </a:xfrm>
            <a:prstGeom prst="curvedConnector3">
              <a:avLst>
                <a:gd name="adj1" fmla="val 7446055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552AB70-CDD3-42A3-8EBC-438EC289EF2C}"/>
                    </a:ext>
                  </a:extLst>
                </p:cNvPr>
                <p:cNvSpPr txBox="1"/>
                <p:nvPr/>
              </p:nvSpPr>
              <p:spPr>
                <a:xfrm>
                  <a:off x="2553671" y="4373391"/>
                  <a:ext cx="139709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𝑔𝑟𝑒𝑒𝑛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&lt;1</m:t>
                        </m:r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552AB70-CDD3-42A3-8EBC-438EC289EF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3671" y="4373391"/>
                  <a:ext cx="1397091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BDD77BD0-C402-477A-AFF3-DC100284FF2E}"/>
                </a:ext>
              </a:extLst>
            </p:cNvPr>
            <p:cNvCxnSpPr>
              <a:cxnSpLocks/>
              <a:stCxn id="6" idx="2"/>
              <a:endCxn id="6" idx="3"/>
            </p:cNvCxnSpPr>
            <p:nvPr/>
          </p:nvCxnSpPr>
          <p:spPr>
            <a:xfrm rot="10800000" flipH="1" flipV="1">
              <a:off x="1876291" y="3095549"/>
              <a:ext cx="107875" cy="262984"/>
            </a:xfrm>
            <a:prstGeom prst="curvedConnector4">
              <a:avLst>
                <a:gd name="adj1" fmla="val -211912"/>
                <a:gd name="adj2" fmla="val 14079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BCBBE8B-B9A5-4DEE-B0FC-8BDCB1C643BA}"/>
                    </a:ext>
                  </a:extLst>
                </p:cNvPr>
                <p:cNvSpPr txBox="1"/>
                <p:nvPr/>
              </p:nvSpPr>
              <p:spPr>
                <a:xfrm>
                  <a:off x="1318652" y="3415446"/>
                  <a:ext cx="5093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BCBBE8B-B9A5-4DEE-B0FC-8BDCB1C643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8652" y="3415446"/>
                  <a:ext cx="509370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4FDFB634-B009-491C-BF71-563C3A1B8D47}"/>
                </a:ext>
              </a:extLst>
            </p:cNvPr>
            <p:cNvCxnSpPr>
              <a:cxnSpLocks/>
              <a:stCxn id="6" idx="2"/>
              <a:endCxn id="6" idx="1"/>
            </p:cNvCxnSpPr>
            <p:nvPr/>
          </p:nvCxnSpPr>
          <p:spPr>
            <a:xfrm rot="10800000" flipH="1">
              <a:off x="1876291" y="2832565"/>
              <a:ext cx="107875" cy="262984"/>
            </a:xfrm>
            <a:prstGeom prst="curvedConnector4">
              <a:avLst>
                <a:gd name="adj1" fmla="val -211912"/>
                <a:gd name="adj2" fmla="val 165811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AFCB8CB-16B0-4682-AFD6-51CBD95F9E15}"/>
                    </a:ext>
                  </a:extLst>
                </p:cNvPr>
                <p:cNvSpPr txBox="1"/>
                <p:nvPr/>
              </p:nvSpPr>
              <p:spPr>
                <a:xfrm>
                  <a:off x="1049402" y="2367420"/>
                  <a:ext cx="119519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𝑔𝑟𝑒𝑒𝑛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&lt;1</m:t>
                        </m:r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AFCB8CB-16B0-4682-AFD6-51CBD95F9E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402" y="2367420"/>
                  <a:ext cx="1195199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57141D5-EF00-41C4-BE4A-7C7571DA7909}"/>
                    </a:ext>
                  </a:extLst>
                </p:cNvPr>
                <p:cNvSpPr txBox="1"/>
                <p:nvPr/>
              </p:nvSpPr>
              <p:spPr>
                <a:xfrm>
                  <a:off x="3985580" y="2198795"/>
                  <a:ext cx="130506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𝑔𝑟𝑒𝑒𝑛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57141D5-EF00-41C4-BE4A-7C7571DA7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80" y="2198795"/>
                  <a:ext cx="1305066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7D712E1-700E-4713-800D-4DF17A57F5A7}"/>
                </a:ext>
              </a:extLst>
            </p:cNvPr>
            <p:cNvCxnSpPr/>
            <p:nvPr/>
          </p:nvCxnSpPr>
          <p:spPr>
            <a:xfrm>
              <a:off x="4344816" y="2228821"/>
              <a:ext cx="0" cy="50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B029BD9-1FD1-428F-8EBE-CC43EA8B4928}"/>
                </a:ext>
              </a:extLst>
            </p:cNvPr>
            <p:cNvCxnSpPr/>
            <p:nvPr/>
          </p:nvCxnSpPr>
          <p:spPr>
            <a:xfrm>
              <a:off x="2177097" y="2222471"/>
              <a:ext cx="0" cy="50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7B2BBC-44CA-486C-A563-FDD503FCE181}"/>
                    </a:ext>
                  </a:extLst>
                </p:cNvPr>
                <p:cNvSpPr txBox="1"/>
                <p:nvPr/>
              </p:nvSpPr>
              <p:spPr>
                <a:xfrm>
                  <a:off x="1779456" y="1883916"/>
                  <a:ext cx="87516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7B2BBC-44CA-486C-A563-FDD503FCE1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9456" y="1883916"/>
                  <a:ext cx="875162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560CDC-33A0-4769-A6EF-0AA4C8747D9A}"/>
                  </a:ext>
                </a:extLst>
              </p:cNvPr>
              <p:cNvSpPr txBox="1"/>
              <p:nvPr/>
            </p:nvSpPr>
            <p:spPr>
              <a:xfrm>
                <a:off x="117988" y="3429000"/>
                <a:ext cx="7575505" cy="21493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457200" indent="-457200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>
                    <a:latin typeface="Cambria" panose="02040503050406030204" pitchFamily="18" charset="0"/>
                    <a:ea typeface="Cambria" panose="02040503050406030204" pitchFamily="18" charset="0"/>
                  </a:defRPr>
                </a:lvl1pPr>
                <a:lvl2pPr marL="685800" lvl="1" indent="-274320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b="0" i="1">
                    <a:latin typeface="Cambria Math" panose="02040503050406030204" pitchFamily="18" charset="0"/>
                    <a:ea typeface="Cambria" panose="02040503050406030204" pitchFamily="18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>
                    <a:latin typeface="Cambria" panose="02040503050406030204" pitchFamily="18" charset="0"/>
                    <a:ea typeface="Cambria" panose="02040503050406030204" pitchFamily="18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latin typeface="Cambria" panose="02040503050406030204" pitchFamily="18" charset="0"/>
                    <a:ea typeface="Cambria" panose="02040503050406030204" pitchFamily="18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latin typeface="Cambria" panose="02040503050406030204" pitchFamily="18" charset="0"/>
                    <a:ea typeface="Cambria" panose="02040503050406030204" pitchFamily="18" charset="0"/>
                  </a:defRPr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r>
                  <a:rPr lang="en-US" sz="2400" dirty="0"/>
                  <a:t>Such infinite fragments are called time-convergent</a:t>
                </a:r>
              </a:p>
              <a:p>
                <a:r>
                  <a:rPr lang="en-US" sz="2400" dirty="0"/>
                  <a:t>Time-convergence not natural as time should progress!</a:t>
                </a:r>
              </a:p>
              <a:p>
                <a:r>
                  <a:rPr lang="en-US" sz="2400" dirty="0"/>
                  <a:t>Time convergent path in automaton: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𝑔𝑟𝑒𝑒𝑛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i="0" dirty="0"/>
                  <a:t>first appears at time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, </a:t>
                </a:r>
                <a:r>
                  <a:rPr lang="en-US" sz="2200" i="0" dirty="0"/>
                  <a:t>then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,⋯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560CDC-33A0-4769-A6EF-0AA4C8747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88" y="3429000"/>
                <a:ext cx="7575505" cy="2149306"/>
              </a:xfrm>
              <a:prstGeom prst="rect">
                <a:avLst/>
              </a:prstGeom>
              <a:blipFill>
                <a:blip r:embed="rId11"/>
                <a:stretch>
                  <a:fillRect l="-644" t="-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971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DE6EAB3-BB35-4A6B-9A45-3261F2394D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699087" cy="2696755"/>
              </a:xfrm>
            </p:spPr>
            <p:txBody>
              <a:bodyPr/>
              <a:lstStyle/>
              <a:p>
                <a:r>
                  <a:rPr lang="en-US" dirty="0"/>
                  <a:t>Infinite path fragment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𝑧𝑒𝑛𝑜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it is time-convergent and infinitely many input symbols are processed by the automaton</a:t>
                </a:r>
              </a:p>
              <a:p>
                <a:r>
                  <a:rPr lang="en-US" dirty="0"/>
                  <a:t>In automaton below, you can keep processing symbols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in any order without time elapsing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DE6EAB3-BB35-4A6B-9A45-3261F2394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699087" cy="2696755"/>
              </a:xfrm>
              <a:blipFill>
                <a:blip r:embed="rId2"/>
                <a:stretch>
                  <a:fillRect l="-521" t="-3620" r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41C98-15CA-4157-A1F0-71229BCC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995B3-E945-41BA-8D43-371BDAE3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0F6648-6E32-4000-8264-55B26A9A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Zeno paths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3706A4-331E-4416-A236-3D471628EB4F}"/>
              </a:ext>
            </a:extLst>
          </p:cNvPr>
          <p:cNvGrpSpPr/>
          <p:nvPr/>
        </p:nvGrpSpPr>
        <p:grpSpPr>
          <a:xfrm>
            <a:off x="2693739" y="3980875"/>
            <a:ext cx="5025487" cy="1109739"/>
            <a:chOff x="2912104" y="3107418"/>
            <a:chExt cx="5025487" cy="1109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40A50CC-F808-4998-84F2-8A9C75147849}"/>
                    </a:ext>
                  </a:extLst>
                </p:cNvPr>
                <p:cNvSpPr/>
                <p:nvPr/>
              </p:nvSpPr>
              <p:spPr>
                <a:xfrm>
                  <a:off x="4844681" y="3107418"/>
                  <a:ext cx="1160334" cy="110973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≤2 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40A50CC-F808-4998-84F2-8A9C751478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4681" y="3107418"/>
                  <a:ext cx="1160334" cy="110973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4C0DA366-DC76-4400-BB69-24245DA19EFC}"/>
                </a:ext>
              </a:extLst>
            </p:cNvPr>
            <p:cNvCxnSpPr>
              <a:stCxn id="6" idx="7"/>
              <a:endCxn id="6" idx="5"/>
            </p:cNvCxnSpPr>
            <p:nvPr/>
          </p:nvCxnSpPr>
          <p:spPr>
            <a:xfrm rot="16200000" flipH="1">
              <a:off x="5442736" y="3662287"/>
              <a:ext cx="784703" cy="12700"/>
            </a:xfrm>
            <a:prstGeom prst="curvedConnector5">
              <a:avLst>
                <a:gd name="adj1" fmla="val -29132"/>
                <a:gd name="adj2" fmla="val 9598480"/>
                <a:gd name="adj3" fmla="val 12913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B95AA98-B81D-4871-8D9E-32C83DBACD49}"/>
                    </a:ext>
                  </a:extLst>
                </p:cNvPr>
                <p:cNvSpPr txBox="1"/>
                <p:nvPr/>
              </p:nvSpPr>
              <p:spPr>
                <a:xfrm>
                  <a:off x="6989071" y="3266049"/>
                  <a:ext cx="948520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&gt;1 </m:t>
                        </m:r>
                      </m:oMath>
                    </m:oMathPara>
                  </a14:m>
                  <a:endParaRPr lang="en-US" sz="18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B95AA98-B81D-4871-8D9E-32C83DBACD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071" y="3266049"/>
                  <a:ext cx="948520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B7D2001A-24FF-42F9-8461-B1ABB2DE7297}"/>
                </a:ext>
              </a:extLst>
            </p:cNvPr>
            <p:cNvCxnSpPr>
              <a:cxnSpLocks/>
              <a:stCxn id="6" idx="3"/>
              <a:endCxn id="6" idx="1"/>
            </p:cNvCxnSpPr>
            <p:nvPr/>
          </p:nvCxnSpPr>
          <p:spPr>
            <a:xfrm rot="5400000" flipH="1">
              <a:off x="4622256" y="3662288"/>
              <a:ext cx="784703" cy="12700"/>
            </a:xfrm>
            <a:prstGeom prst="curvedConnector5">
              <a:avLst>
                <a:gd name="adj1" fmla="val -29132"/>
                <a:gd name="adj2" fmla="val 9598480"/>
                <a:gd name="adj3" fmla="val 12913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331F8B-0DC1-47F5-88CB-C30040877EF4}"/>
                    </a:ext>
                  </a:extLst>
                </p:cNvPr>
                <p:cNvSpPr txBox="1"/>
                <p:nvPr/>
              </p:nvSpPr>
              <p:spPr>
                <a:xfrm>
                  <a:off x="2912104" y="3339121"/>
                  <a:ext cx="948520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&gt;1 </m:t>
                        </m:r>
                      </m:oMath>
                    </m:oMathPara>
                  </a14:m>
                  <a:endParaRPr lang="en-US" sz="18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331F8B-0DC1-47F5-88CB-C30040877E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2104" y="3339121"/>
                  <a:ext cx="948520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18202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EDFCDA-960C-40BD-920A-8512D1D42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2176818"/>
            <a:ext cx="11699087" cy="3507222"/>
          </a:xfrm>
        </p:spPr>
        <p:txBody>
          <a:bodyPr/>
          <a:lstStyle/>
          <a:p>
            <a:r>
              <a:rPr lang="en-US" dirty="0"/>
              <a:t>Assume that we only analyze time-divergent paths</a:t>
            </a:r>
          </a:p>
          <a:p>
            <a:r>
              <a:rPr lang="en-US" dirty="0"/>
              <a:t>Assume that no state is a “</a:t>
            </a:r>
            <a:r>
              <a:rPr lang="en-US" dirty="0" err="1"/>
              <a:t>timelock</a:t>
            </a:r>
            <a:r>
              <a:rPr lang="en-US" dirty="0"/>
              <a:t>” (i.e. only paths from the state are time-convergent)</a:t>
            </a:r>
          </a:p>
          <a:p>
            <a:r>
              <a:rPr lang="en-US" dirty="0"/>
              <a:t>Assume that all states are </a:t>
            </a:r>
            <a:r>
              <a:rPr lang="en-US" dirty="0" err="1"/>
              <a:t>nonzeno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5CCC1-B71F-40C0-98F3-746BF799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496C9-572B-4B46-9E88-22ED48DD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36C9A9-83B8-475A-B70B-59362AA8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automata model sanity checking</a:t>
            </a:r>
          </a:p>
        </p:txBody>
      </p:sp>
    </p:spTree>
    <p:extLst>
      <p:ext uri="{BB962C8B-B14F-4D97-AF65-F5344CB8AC3E}">
        <p14:creationId xmlns:p14="http://schemas.microsoft.com/office/powerpoint/2010/main" val="1121954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5EB572-8DD0-43A8-8F0F-2BCB38B02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Informally, paths where time elapses</a:t>
            </a:r>
          </a:p>
          <a:p>
            <a:r>
              <a:rPr lang="en-US" dirty="0"/>
              <a:t>Note: duration of discrete transitions is zero</a:t>
            </a:r>
          </a:p>
          <a:p>
            <a:endParaRPr lang="en-US" dirty="0"/>
          </a:p>
          <a:p>
            <a:r>
              <a:rPr lang="en-US" dirty="0"/>
              <a:t>Analysis of timed automata only considers time-divergent paths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7FFB9-7DCD-4E30-9C70-C111E674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0A433-52A8-45B0-8E44-154A208C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B78E57-250A-4418-8FD2-7CBD6EEE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Time-divergent paths</a:t>
            </a:r>
          </a:p>
        </p:txBody>
      </p:sp>
    </p:spTree>
    <p:extLst>
      <p:ext uri="{BB962C8B-B14F-4D97-AF65-F5344CB8AC3E}">
        <p14:creationId xmlns:p14="http://schemas.microsoft.com/office/powerpoint/2010/main" val="87510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267103-F3E5-496F-A7E2-FE87D4B8A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Reachability/Emptiness </a:t>
            </a:r>
          </a:p>
          <a:p>
            <a:r>
              <a:rPr lang="en-US" dirty="0"/>
              <a:t>Universality: not decidable</a:t>
            </a:r>
          </a:p>
          <a:p>
            <a:r>
              <a:rPr lang="en-US" dirty="0"/>
              <a:t>Language inclusion: not decidable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63EA8-9E3C-41EA-A350-55D3A0FF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340DF-1DEF-40E1-A784-533ED136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372736-CC9A-4043-A4BD-E08809A9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problems for timed automata</a:t>
            </a:r>
          </a:p>
        </p:txBody>
      </p:sp>
    </p:spTree>
    <p:extLst>
      <p:ext uri="{BB962C8B-B14F-4D97-AF65-F5344CB8AC3E}">
        <p14:creationId xmlns:p14="http://schemas.microsoft.com/office/powerpoint/2010/main" val="72544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4A4C36-0900-463C-ABB2-CD2D3B7E4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Timed Automata</a:t>
            </a:r>
          </a:p>
          <a:p>
            <a:r>
              <a:rPr lang="en-US" dirty="0"/>
              <a:t>Time Divergence, </a:t>
            </a:r>
            <a:r>
              <a:rPr lang="en-US" dirty="0" err="1"/>
              <a:t>Zenoness</a:t>
            </a:r>
            <a:endParaRPr lang="en-US" dirty="0"/>
          </a:p>
          <a:p>
            <a:r>
              <a:rPr lang="en-US" dirty="0"/>
              <a:t>Timed automata decision problems</a:t>
            </a:r>
          </a:p>
          <a:p>
            <a:pPr lvl="1"/>
            <a:r>
              <a:rPr lang="en-US" dirty="0"/>
              <a:t>Reachability/Emptiness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7A8BC-83B4-446D-872F-376AAD28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0D78-5AC5-439B-B3E0-54D836BD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AA3724-17CA-4775-9A1D-E05D4452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99231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F54535-1577-4B87-9118-F2FBC0296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emptiness checking for automata can be generally solved by checking reachability of a certain state </a:t>
            </a:r>
          </a:p>
          <a:p>
            <a:pPr lvl="1"/>
            <a:r>
              <a:rPr lang="en-US" dirty="0"/>
              <a:t>final state for finite length timed-words</a:t>
            </a:r>
          </a:p>
          <a:p>
            <a:pPr lvl="1"/>
            <a:r>
              <a:rPr lang="en-US" dirty="0"/>
              <a:t>accepting cycle for infinite length timed-words, etc.</a:t>
            </a:r>
          </a:p>
          <a:p>
            <a:pPr lvl="1"/>
            <a:endParaRPr lang="en-US" dirty="0"/>
          </a:p>
          <a:p>
            <a:r>
              <a:rPr lang="en-US" dirty="0"/>
              <a:t>How do we solve reachability?</a:t>
            </a:r>
          </a:p>
          <a:p>
            <a:pPr lvl="1"/>
            <a:r>
              <a:rPr lang="en-US" dirty="0"/>
              <a:t>For finite-state LTS, we can solve it by computing least fixpoint of the “successor” relation</a:t>
            </a:r>
          </a:p>
          <a:p>
            <a:pPr lvl="1"/>
            <a:r>
              <a:rPr lang="en-US" dirty="0"/>
              <a:t>But timed automata configuration-space is </a:t>
            </a:r>
            <a:r>
              <a:rPr lang="en-US" b="1" dirty="0"/>
              <a:t>not finite!</a:t>
            </a:r>
          </a:p>
          <a:p>
            <a:pPr lvl="1"/>
            <a:endParaRPr lang="en-US" i="1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4165D5-9FAC-44E8-A157-2026DFB7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0FCDB-133A-4830-ACAB-7AB20657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0DA130-B0EB-498B-8824-7CE8B398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</a:t>
            </a:r>
          </a:p>
        </p:txBody>
      </p:sp>
    </p:spTree>
    <p:extLst>
      <p:ext uri="{BB962C8B-B14F-4D97-AF65-F5344CB8AC3E}">
        <p14:creationId xmlns:p14="http://schemas.microsoft.com/office/powerpoint/2010/main" val="149527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7B921F8-1045-4C37-A98C-E4AE8B3763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For any given 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sub>
                    </m:sSub>
                  </m:oMath>
                </a14:m>
                <a:r>
                  <a:rPr lang="en-US" dirty="0"/>
                  <a:t>, you can always obtain a 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which all clock constraints are (non-negative) integer constants,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sub>
                    </m:sSub>
                  </m:oMath>
                </a14:m>
                <a:r>
                  <a:rPr lang="en-US" dirty="0"/>
                  <a:t> is empty 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dirty="0"/>
                  <a:t> is empty</a:t>
                </a:r>
              </a:p>
              <a:p>
                <a:r>
                  <a:rPr lang="en-US" dirty="0"/>
                  <a:t>Main idea:  </a:t>
                </a:r>
              </a:p>
              <a:p>
                <a:pPr lvl="1"/>
                <a:r>
                  <a:rPr lang="en-US" dirty="0"/>
                  <a:t>Multiply all rational constants by suitable rational number to get integer constants</a:t>
                </a:r>
              </a:p>
              <a:p>
                <a:pPr lvl="1"/>
                <a:r>
                  <a:rPr lang="en-US" dirty="0"/>
                  <a:t>Show that there is path correspondence by induction </a:t>
                </a:r>
              </a:p>
              <a:p>
                <a:pPr lvl="1"/>
                <a:r>
                  <a:rPr lang="en-US" dirty="0"/>
                  <a:t>[An important assumption is that constants are encoded in binary]</a:t>
                </a:r>
              </a:p>
              <a:p>
                <a:endParaRPr lang="en-US" dirty="0"/>
              </a:p>
              <a:p>
                <a:r>
                  <a:rPr lang="en-US" dirty="0"/>
                  <a:t>Henceforth,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7B921F8-1045-4C37-A98C-E4AE8B3763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CE2A14-AC28-4F4C-A057-2AD720C3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8E55C-B594-4697-8CAA-D9E56CF9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83472C-393E-4D05-9928-8E3790D6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observation</a:t>
            </a:r>
          </a:p>
        </p:txBody>
      </p:sp>
    </p:spTree>
    <p:extLst>
      <p:ext uri="{BB962C8B-B14F-4D97-AF65-F5344CB8AC3E}">
        <p14:creationId xmlns:p14="http://schemas.microsoft.com/office/powerpoint/2010/main" val="4087539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687400-1392-4647-9FAD-4D280093A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3BAA5-973D-45A9-9277-A7243EEC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4FD47A-34F0-4FF5-A33B-38B82E93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graph construction/region automata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8CB048-F9FF-41C3-B287-AE62D0471E64}"/>
              </a:ext>
            </a:extLst>
          </p:cNvPr>
          <p:cNvCxnSpPr/>
          <p:nvPr/>
        </p:nvCxnSpPr>
        <p:spPr>
          <a:xfrm flipV="1">
            <a:off x="1753737" y="3179928"/>
            <a:ext cx="0" cy="2340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FEAA54EF-47F7-4156-8B4D-F0FD819D2E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988141"/>
                <a:ext cx="11699087" cy="21917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Main idea: Finitely abstract behaviors of a timed automata </a:t>
                </a:r>
                <a:r>
                  <a:rPr lang="en-US" dirty="0" err="1"/>
                  <a:t>s.t.</a:t>
                </a:r>
                <a:r>
                  <a:rPr lang="en-US" dirty="0"/>
                  <a:t> checking reachability of a state in the timed automaton reduces to checking reachability of a state in a finite state automaton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dirty="0"/>
                  <a:t>, a partitioning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𝕋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𝒢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 finite set of clock constraints </a:t>
                </a:r>
              </a:p>
            </p:txBody>
          </p:sp>
        </mc:Choice>
        <mc:Fallback xmlns="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FEAA54EF-47F7-4156-8B4D-F0FD819D2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988141"/>
                <a:ext cx="11699087" cy="2191787"/>
              </a:xfrm>
              <a:prstGeom prst="rect">
                <a:avLst/>
              </a:prstGeom>
              <a:blipFill>
                <a:blip r:embed="rId2"/>
                <a:stretch>
                  <a:fillRect l="-521" t="-4444" r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E84129-8A74-4E02-88CD-532E214AFC41}"/>
              </a:ext>
            </a:extLst>
          </p:cNvPr>
          <p:cNvCxnSpPr>
            <a:cxnSpLocks/>
          </p:cNvCxnSpPr>
          <p:nvPr/>
        </p:nvCxnSpPr>
        <p:spPr>
          <a:xfrm flipV="1">
            <a:off x="1753736" y="5513696"/>
            <a:ext cx="3207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3755FE-5161-4C53-B8C9-E432759FE22F}"/>
              </a:ext>
            </a:extLst>
          </p:cNvPr>
          <p:cNvCxnSpPr>
            <a:cxnSpLocks/>
          </p:cNvCxnSpPr>
          <p:nvPr/>
        </p:nvCxnSpPr>
        <p:spPr>
          <a:xfrm flipV="1">
            <a:off x="1753736" y="5513696"/>
            <a:ext cx="3207225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AC0C0E-17FE-4145-9095-691147196711}"/>
              </a:ext>
            </a:extLst>
          </p:cNvPr>
          <p:cNvCxnSpPr/>
          <p:nvPr/>
        </p:nvCxnSpPr>
        <p:spPr>
          <a:xfrm>
            <a:off x="1753736" y="4469642"/>
            <a:ext cx="326864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8AA1338-BA65-4A0D-8F12-EE9D47038DD4}"/>
              </a:ext>
            </a:extLst>
          </p:cNvPr>
          <p:cNvCxnSpPr>
            <a:cxnSpLocks/>
          </p:cNvCxnSpPr>
          <p:nvPr/>
        </p:nvCxnSpPr>
        <p:spPr>
          <a:xfrm flipV="1">
            <a:off x="1753736" y="3328732"/>
            <a:ext cx="2436127" cy="219178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EE91D19-8A39-4ED2-A3B7-13A4341FDAF2}"/>
                  </a:ext>
                </a:extLst>
              </p:cNvPr>
              <p:cNvSpPr txBox="1"/>
              <p:nvPr/>
            </p:nvSpPr>
            <p:spPr>
              <a:xfrm>
                <a:off x="4142095" y="5595032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EE91D19-8A39-4ED2-A3B7-13A4341FD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095" y="5595032"/>
                <a:ext cx="48840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97A58AE-1411-4DE4-8B58-F5B67DE68B61}"/>
                  </a:ext>
                </a:extLst>
              </p:cNvPr>
              <p:cNvSpPr txBox="1"/>
              <p:nvPr/>
            </p:nvSpPr>
            <p:spPr>
              <a:xfrm>
                <a:off x="1810602" y="4543383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97A58AE-1411-4DE4-8B58-F5B67DE68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02" y="4543383"/>
                <a:ext cx="48840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F195317-CD61-4719-BFA0-58A0499A0E87}"/>
                  </a:ext>
                </a:extLst>
              </p:cNvPr>
              <p:cNvSpPr txBox="1"/>
              <p:nvPr/>
            </p:nvSpPr>
            <p:spPr>
              <a:xfrm>
                <a:off x="3211772" y="4701292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F195317-CD61-4719-BFA0-58A0499A0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72" y="4701292"/>
                <a:ext cx="48840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812B606-F34C-45DE-9656-3989E69D16C9}"/>
                  </a:ext>
                </a:extLst>
              </p:cNvPr>
              <p:cNvSpPr txBox="1"/>
              <p:nvPr/>
            </p:nvSpPr>
            <p:spPr>
              <a:xfrm>
                <a:off x="3970038" y="3780909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812B606-F34C-45DE-9656-3989E69D1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038" y="3780909"/>
                <a:ext cx="4884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EC786CD-CEFF-4B74-A980-58734DB1B425}"/>
                  </a:ext>
                </a:extLst>
              </p:cNvPr>
              <p:cNvSpPr txBox="1"/>
              <p:nvPr/>
            </p:nvSpPr>
            <p:spPr>
              <a:xfrm>
                <a:off x="2054803" y="3549202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EC786CD-CEFF-4B74-A980-58734DB1B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803" y="3549202"/>
                <a:ext cx="48840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3D4A233-E276-4FAD-B2E6-317B77A5F854}"/>
                  </a:ext>
                </a:extLst>
              </p:cNvPr>
              <p:cNvSpPr txBox="1"/>
              <p:nvPr/>
            </p:nvSpPr>
            <p:spPr>
              <a:xfrm>
                <a:off x="5083791" y="5520519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3D4A233-E276-4FAD-B2E6-317B77A5F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791" y="5520519"/>
                <a:ext cx="43973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1DF9310-1947-4478-824F-550FE58B601F}"/>
                  </a:ext>
                </a:extLst>
              </p:cNvPr>
              <p:cNvSpPr txBox="1"/>
              <p:nvPr/>
            </p:nvSpPr>
            <p:spPr>
              <a:xfrm>
                <a:off x="1199907" y="2995262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1DF9310-1947-4478-824F-550FE58B6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907" y="2995262"/>
                <a:ext cx="4450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917565-8D33-494C-8F45-F070B06ADD03}"/>
                  </a:ext>
                </a:extLst>
              </p:cNvPr>
              <p:cNvSpPr txBox="1"/>
              <p:nvPr/>
            </p:nvSpPr>
            <p:spPr>
              <a:xfrm>
                <a:off x="2704289" y="5565690"/>
                <a:ext cx="3400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917565-8D33-494C-8F45-F070B06AD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289" y="5565690"/>
                <a:ext cx="34001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C4A92DD-DA71-47A1-8114-2E935BF126D7}"/>
                  </a:ext>
                </a:extLst>
              </p:cNvPr>
              <p:cNvSpPr txBox="1"/>
              <p:nvPr/>
            </p:nvSpPr>
            <p:spPr>
              <a:xfrm>
                <a:off x="1197065" y="4239959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C4A92DD-DA71-47A1-8114-2E935BF12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065" y="4239959"/>
                <a:ext cx="36580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DBC8A32-DD1E-4014-A51C-52F52E79F63B}"/>
                  </a:ext>
                </a:extLst>
              </p:cNvPr>
              <p:cNvSpPr txBox="1"/>
              <p:nvPr/>
            </p:nvSpPr>
            <p:spPr>
              <a:xfrm>
                <a:off x="1240694" y="552829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DBC8A32-DD1E-4014-A51C-52F52E79F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694" y="5528293"/>
                <a:ext cx="36580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6FA510-D804-4CF2-AF0F-8B8B6D143ABA}"/>
              </a:ext>
            </a:extLst>
          </p:cNvPr>
          <p:cNvCxnSpPr>
            <a:cxnSpLocks/>
          </p:cNvCxnSpPr>
          <p:nvPr/>
        </p:nvCxnSpPr>
        <p:spPr>
          <a:xfrm>
            <a:off x="2899052" y="4543383"/>
            <a:ext cx="0" cy="9703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197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F9390F-07AA-4585-A79C-096A6712C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dirty="0"/>
                  <a:t>: partition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 finite set of clock constraints </a:t>
                </a:r>
              </a:p>
              <a:p>
                <a:r>
                  <a:rPr lang="en-US" dirty="0"/>
                  <a:t>Partitioning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defines an equivalence relation over the set of valuations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Compatibility conditions: </a:t>
                </a:r>
              </a:p>
              <a:p>
                <a:pPr marL="86868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dirty="0"/>
                  <a:t> is compatible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dirty="0"/>
                  <a:t>, either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b="0" dirty="0"/>
              </a:p>
              <a:p>
                <a:pPr marL="411480" lvl="1" indent="0">
                  <a:buNone/>
                </a:pPr>
                <a:r>
                  <a:rPr lang="en-US" sz="2000" dirty="0"/>
                  <a:t>	(valuations that are equivalent, belong to the same region)</a:t>
                </a:r>
                <a:endParaRPr lang="en-US" sz="2000" b="0" dirty="0"/>
              </a:p>
              <a:p>
                <a:pPr marL="868680" lvl="1" indent="-457200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dirty="0"/>
                  <a:t> is compatible with elapsing of time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dirty="0"/>
                  <a:t>, if 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⇒(∀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(elapsing of time does not distinguish equivalent valuations)</a:t>
                </a:r>
              </a:p>
              <a:p>
                <a:pPr marL="868680" lvl="1" indent="-457200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dirty="0"/>
                  <a:t> is compatible with resets if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1211580" lvl="2" indent="-3429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←0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r>
                  <a:rPr lang="en-US" sz="2000" dirty="0"/>
                  <a:t>	(resetting a clock does not distinguish equivalent valuations)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F9390F-07AA-4585-A79C-096A6712C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687400-1392-4647-9FAD-4D280093A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3BAA5-973D-45A9-9277-A7243EEC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4FD47A-34F0-4FF5-A33B-38B82E93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graph construction/region automata</a:t>
            </a:r>
          </a:p>
        </p:txBody>
      </p:sp>
    </p:spTree>
    <p:extLst>
      <p:ext uri="{BB962C8B-B14F-4D97-AF65-F5344CB8AC3E}">
        <p14:creationId xmlns:p14="http://schemas.microsoft.com/office/powerpoint/2010/main" val="927076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CF8AAE-7B6B-4F28-9AC9-8BAFDEB04E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651379"/>
                <a:ext cx="11699087" cy="403266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= greatest integer less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fract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𝑓𝑟𝑎𝑐𝑡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= fractional part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.3=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2.3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+0.3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CF8AAE-7B6B-4F28-9AC9-8BAFDEB04E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651379"/>
                <a:ext cx="11699087" cy="4032661"/>
              </a:xfrm>
              <a:blipFill>
                <a:blip r:embed="rId2"/>
                <a:stretch>
                  <a:fillRect l="-521" t="-2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7CF62-A8AA-489C-B89A-7860E4C5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25C3B-A61C-47CE-9126-A120947C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A7556F-17B1-45EB-BF87-996CF947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</p:spTree>
    <p:extLst>
      <p:ext uri="{BB962C8B-B14F-4D97-AF65-F5344CB8AC3E}">
        <p14:creationId xmlns:p14="http://schemas.microsoft.com/office/powerpoint/2010/main" val="1305441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69FA616-F2E5-4B36-B17C-3EC7AFD958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Easy case: Diagonal-free constraints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the largest integers appearing in clock constraints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iff 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either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:r>
                  <a:rPr lang="en-US" b="0" i="1" dirty="0">
                    <a:latin typeface="Cambria Math" panose="02040503050406030204" pitchFamily="18" charset="0"/>
                  </a:rPr>
                  <a:t>			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𝑓𝑟𝑎𝑐𝑡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𝑓𝑟𝑎𝑐𝑡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𝑓𝑟𝑎𝑐𝑡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𝑓𝑟𝑎𝑐𝑡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:r>
                  <a:rPr lang="en-US" b="0" i="1" dirty="0">
                    <a:latin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𝑓𝑟𝑎𝑐𝑡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𝑓𝑟𝑎𝑐𝑡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69FA616-F2E5-4B36-B17C-3EC7AFD958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EECE4-B953-46E9-B0B2-F4C86E93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C6F18-EB35-457B-9EA9-3D51C694E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7A339A-D1EB-45F4-AF7A-583123B3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region (graph) automaton of a timed automaton</a:t>
            </a:r>
          </a:p>
        </p:txBody>
      </p:sp>
    </p:spTree>
    <p:extLst>
      <p:ext uri="{BB962C8B-B14F-4D97-AF65-F5344CB8AC3E}">
        <p14:creationId xmlns:p14="http://schemas.microsoft.com/office/powerpoint/2010/main" val="4187867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58E7FF-3B26-4837-89FE-EA7EBE84D0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1.3,2.3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(1.4,2.4)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1.3,0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1.9,0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(8,3.2)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 equivalent: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1.3,2.2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(1.1,2.4)</m:t>
                    </m:r>
                  </m:oMath>
                </a14:m>
                <a:r>
                  <a:rPr lang="en-US" dirty="0"/>
                  <a:t> (these are not on the same side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dirty="0"/>
                  <a:t> line)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58E7FF-3B26-4837-89FE-EA7EBE84D0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4F1C5-9437-4640-9933-E603FF0B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1CD35-DEB6-487C-B383-C5C61A4D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CFB1F4-065C-4E84-8BC9-5A29CEA6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equivalent clock evaluations</a:t>
            </a:r>
          </a:p>
        </p:txBody>
      </p:sp>
    </p:spTree>
    <p:extLst>
      <p:ext uri="{BB962C8B-B14F-4D97-AF65-F5344CB8AC3E}">
        <p14:creationId xmlns:p14="http://schemas.microsoft.com/office/powerpoint/2010/main" val="140852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BE98D-814E-42B8-A17F-593890CF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A53F2-61BD-4766-A6CA-1D4A16B6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AE5260-C9E4-4E7A-8548-97DCA5C13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region graph construction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1E2168-97E1-4486-834D-51CFD2927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637" y="1924050"/>
            <a:ext cx="50387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5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AACED4-18FA-463F-B8D4-50D68A8963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808328"/>
                <a:ext cx="11699087" cy="3875712"/>
              </a:xfrm>
            </p:spPr>
            <p:txBody>
              <a:bodyPr/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Region graph: automaton with regions as states, and </a:t>
                </a:r>
                <a:r>
                  <a:rPr lang="en-US" dirty="0">
                    <a:latin typeface="Cambria Math" panose="02040503050406030204" pitchFamily="18" charset="0"/>
                  </a:rPr>
                  <a:t>2 kinds of transitions: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:  reset transition,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eqArr>
                      </m:e>
                    </m:d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: time elapse: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AACED4-18FA-463F-B8D4-50D68A8963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808328"/>
                <a:ext cx="11699087" cy="3875712"/>
              </a:xfrm>
              <a:blipFill>
                <a:blip r:embed="rId2"/>
                <a:stretch>
                  <a:fillRect l="-521" t="-2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FCB8E-7505-44ED-857D-1A993C88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79978-EDB0-4E91-B113-639A7931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E965EC-8F3B-4E75-B2F8-72200251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graph</a:t>
            </a:r>
          </a:p>
        </p:txBody>
      </p:sp>
    </p:spTree>
    <p:extLst>
      <p:ext uri="{BB962C8B-B14F-4D97-AF65-F5344CB8AC3E}">
        <p14:creationId xmlns:p14="http://schemas.microsoft.com/office/powerpoint/2010/main" val="2356388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4309E1C-E4DA-4BE9-8485-1EFC767F6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Add transition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groupCh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 iff: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2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groupCh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a transition in the region graph</a:t>
                </a:r>
              </a:p>
              <a:p>
                <a:pPr lvl="1"/>
                <a:endParaRPr lang="en-US" dirty="0"/>
              </a:p>
              <a:p>
                <a:r>
                  <a:rPr lang="en-US" b="0" dirty="0"/>
                  <a:t>Add transition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groupCh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a transition in the region graph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Initial state of region automaton: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region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]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4309E1C-E4DA-4BE9-8485-1EFC767F6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65E781-3643-45C9-842D-5D0DC56B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F66FB-E426-4559-8A18-7D56466A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23C7DA-FFE3-462E-A8BF-D2E95DEE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automaton for a TA</a:t>
            </a:r>
          </a:p>
        </p:txBody>
      </p:sp>
    </p:spTree>
    <p:extLst>
      <p:ext uri="{BB962C8B-B14F-4D97-AF65-F5344CB8AC3E}">
        <p14:creationId xmlns:p14="http://schemas.microsoft.com/office/powerpoint/2010/main" val="132666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4A4C36-0900-463C-ABB2-CD2D3B7E4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2597150"/>
            <a:ext cx="10356387" cy="308689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7A8BC-83B4-446D-872F-376AAD28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0D78-5AC5-439B-B3E0-54D836BD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AA3724-17CA-4775-9A1D-E05D4452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Automata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C3E7E1-3E63-478F-98EC-A26954D1B205}"/>
              </a:ext>
            </a:extLst>
          </p:cNvPr>
          <p:cNvSpPr txBox="1"/>
          <p:nvPr/>
        </p:nvSpPr>
        <p:spPr>
          <a:xfrm>
            <a:off x="7020607" y="896141"/>
            <a:ext cx="30097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2016 Church Award winners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(L to R)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Rajeev Alur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David Dill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B7DA949A-24DB-469F-AF30-9507260812D3}"/>
              </a:ext>
            </a:extLst>
          </p:cNvPr>
          <p:cNvSpPr txBox="1">
            <a:spLocks/>
          </p:cNvSpPr>
          <p:nvPr/>
        </p:nvSpPr>
        <p:spPr>
          <a:xfrm>
            <a:off x="166681" y="3365500"/>
            <a:ext cx="11699087" cy="2318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685800" indent="-27432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56C1EB-0867-43CA-85FF-4C3089949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32695" b="34568"/>
          <a:stretch/>
        </p:blipFill>
        <p:spPr>
          <a:xfrm>
            <a:off x="326234" y="896141"/>
            <a:ext cx="1616562" cy="15715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82FDAF-DA0F-496E-B4A4-3E0C1607A4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06" t="4881" r="11653"/>
          <a:stretch/>
        </p:blipFill>
        <p:spPr>
          <a:xfrm>
            <a:off x="2182770" y="914401"/>
            <a:ext cx="1276071" cy="15533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6DBC44-71CE-4852-9C15-2EE80CCDA370}"/>
              </a:ext>
            </a:extLst>
          </p:cNvPr>
          <p:cNvSpPr txBox="1"/>
          <p:nvPr/>
        </p:nvSpPr>
        <p:spPr>
          <a:xfrm>
            <a:off x="744148" y="3900485"/>
            <a:ext cx="9845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Timed Systems: 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First look at systems with variables that are real-valued and continuous</a:t>
            </a:r>
          </a:p>
        </p:txBody>
      </p:sp>
    </p:spTree>
    <p:extLst>
      <p:ext uri="{BB962C8B-B14F-4D97-AF65-F5344CB8AC3E}">
        <p14:creationId xmlns:p14="http://schemas.microsoft.com/office/powerpoint/2010/main" val="3446775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86DD70-A19C-4E3E-902A-F172546C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Untiming is an operation that erases time from timed-words</a:t>
            </a:r>
          </a:p>
          <a:p>
            <a:endParaRPr lang="en-US" dirty="0"/>
          </a:p>
          <a:p>
            <a:r>
              <a:rPr lang="en-US" dirty="0"/>
              <a:t>Lemma: For each timed word accepted by a TA, the untimed language accepted by the TA is the same as the language accepted by the region automaton</a:t>
            </a:r>
          </a:p>
          <a:p>
            <a:endParaRPr lang="en-US" dirty="0"/>
          </a:p>
          <a:p>
            <a:r>
              <a:rPr lang="en-US" dirty="0"/>
              <a:t>Reachability in TA reduces to reachability in region automaton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B41A9-BAB7-4AE9-AAC4-0097CE45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47405-A5DE-4AA0-9333-B79C5132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699C9-E884-4B02-A977-01F1B399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</a:t>
            </a:r>
          </a:p>
        </p:txBody>
      </p:sp>
    </p:spTree>
    <p:extLst>
      <p:ext uri="{BB962C8B-B14F-4D97-AF65-F5344CB8AC3E}">
        <p14:creationId xmlns:p14="http://schemas.microsoft.com/office/powerpoint/2010/main" val="3680404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A8B773E-88DA-4D78-9FEC-BD698D66AD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For TA with diagonal constraints, similar construction works</a:t>
                </a:r>
              </a:p>
              <a:p>
                <a:endParaRPr lang="en-US" dirty="0"/>
              </a:p>
              <a:p>
                <a:r>
                  <a:rPr lang="en-US" dirty="0"/>
                  <a:t>Number of regions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!⋅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the largest integer in clock constraints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Exponential number of regions!</a:t>
                </a:r>
              </a:p>
              <a:p>
                <a:r>
                  <a:rPr lang="en-US" dirty="0"/>
                  <a:t>Complexity of checking reachability in PSACE </a:t>
                </a:r>
              </a:p>
              <a:p>
                <a:r>
                  <a:rPr lang="en-US" dirty="0"/>
                  <a:t>Problem is PSPACE-hard, i.e. reachability in TA is PSPACE-complete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A8B773E-88DA-4D78-9FEC-BD698D66AD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0A1FC-8FC6-4D75-8BFC-0FD1BF27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7364D-CB3C-47B6-ACEB-D6B9EFB4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19065BD-FA76-43AB-8C95-CA600D1D5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regions</a:t>
            </a:r>
          </a:p>
        </p:txBody>
      </p:sp>
    </p:spTree>
    <p:extLst>
      <p:ext uri="{BB962C8B-B14F-4D97-AF65-F5344CB8AC3E}">
        <p14:creationId xmlns:p14="http://schemas.microsoft.com/office/powerpoint/2010/main" val="4008427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DE102C-B3B0-4AB7-9885-04943AF0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timed logics</a:t>
            </a:r>
          </a:p>
          <a:p>
            <a:pPr lvl="1"/>
            <a:r>
              <a:rPr lang="en-US" dirty="0"/>
              <a:t>MTL / MITL</a:t>
            </a:r>
          </a:p>
          <a:p>
            <a:pPr lvl="1"/>
            <a:r>
              <a:rPr lang="en-US" dirty="0"/>
              <a:t>Timed Regular Expressions</a:t>
            </a:r>
          </a:p>
          <a:p>
            <a:pPr lvl="1"/>
            <a:r>
              <a:rPr lang="en-US" dirty="0"/>
              <a:t>Timed Propositional Temporal Logic</a:t>
            </a:r>
          </a:p>
          <a:p>
            <a:pPr lvl="1"/>
            <a:r>
              <a:rPr lang="en-US" dirty="0"/>
              <a:t>Signal Temporal Logic</a:t>
            </a:r>
          </a:p>
          <a:p>
            <a:endParaRPr lang="en-US" dirty="0"/>
          </a:p>
          <a:p>
            <a:r>
              <a:rPr lang="en-US" dirty="0"/>
              <a:t>There is no straightforward correspondence between a logic and timed automata</a:t>
            </a:r>
          </a:p>
          <a:p>
            <a:r>
              <a:rPr lang="en-US" dirty="0"/>
              <a:t>Popular translations:</a:t>
            </a:r>
          </a:p>
          <a:p>
            <a:pPr lvl="1"/>
            <a:r>
              <a:rPr lang="en-US" dirty="0"/>
              <a:t>MITL to timed automata</a:t>
            </a:r>
          </a:p>
          <a:p>
            <a:pPr lvl="1"/>
            <a:r>
              <a:rPr lang="en-US" dirty="0"/>
              <a:t>Monitoring timed regular expressions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E205E-AD26-4834-899A-B1C836062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CBCA4-280F-4D81-9403-02AA1E08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8CF30B-8DFE-423B-8FA1-97CF70C2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Logics</a:t>
            </a:r>
          </a:p>
        </p:txBody>
      </p:sp>
    </p:spTree>
    <p:extLst>
      <p:ext uri="{BB962C8B-B14F-4D97-AF65-F5344CB8AC3E}">
        <p14:creationId xmlns:p14="http://schemas.microsoft.com/office/powerpoint/2010/main" val="26871585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71CFE8-690E-4743-8761-59007D815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http://www.ru.is/kennarar/luca/IMT-TA/SLIDES/timed-automata-slides.pdf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http://www.lsv.fr/Publis/PAPERS/PDF/bouyer-etr05.pdf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http://www.lsv.fr/~bouyer/files/movep14.pdf</a:t>
            </a:r>
            <a:endParaRPr lang="en-US" sz="2000" dirty="0"/>
          </a:p>
          <a:p>
            <a:r>
              <a:rPr lang="en-US" sz="2000" dirty="0"/>
              <a:t>https://www.cis.upenn.edu/~alur/TCS94.pdf</a:t>
            </a:r>
          </a:p>
          <a:p>
            <a:endParaRPr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FD0F5-D625-4043-AFE1-1DDE23066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11430-9B2C-4E8D-83A2-F731262C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85C8077-013E-4141-87FC-7C94289D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289093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278C4A5-2083-4414-93E3-C211276B4F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Time sequence: infinite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 satisfying:</a:t>
                </a:r>
              </a:p>
              <a:p>
                <a:pPr lvl="1"/>
                <a:r>
                  <a:rPr lang="en-US" dirty="0"/>
                  <a:t>Monotonicity: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≥1: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Progress: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Timed word over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is a timed sequence</a:t>
                </a:r>
              </a:p>
              <a:p>
                <a:r>
                  <a:rPr lang="en-US" dirty="0"/>
                  <a:t>Timed language = set of timed words</a:t>
                </a:r>
              </a:p>
              <a:p>
                <a:endParaRPr lang="en-US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dirty="0"/>
                  <a:t> is presented as an input to an automaton, it presents symbol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the automaton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278C4A5-2083-4414-93E3-C211276B4F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857" r="-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D28B0C-3EFA-4711-A38F-0265EB96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543CE-FB60-408D-9B8B-EA587A96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C99B46-1E3A-4615-BE67-2DD9E6EF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Languages</a:t>
            </a:r>
          </a:p>
        </p:txBody>
      </p:sp>
    </p:spTree>
    <p:extLst>
      <p:ext uri="{BB962C8B-B14F-4D97-AF65-F5344CB8AC3E}">
        <p14:creationId xmlns:p14="http://schemas.microsoft.com/office/powerpoint/2010/main" val="40303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3CF8FE0-34B9-449F-8385-86CAE456D9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⇒∃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After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there is another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at least one second after </a:t>
                </a:r>
              </a:p>
              <a:p>
                <a:r>
                  <a:rPr lang="en-US" dirty="0"/>
                  <a:t>Infinitely often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’s separated by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second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Infinite sequence of alternating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’s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’s, </a:t>
                </a:r>
                <a:r>
                  <a:rPr lang="en-US" dirty="0" err="1"/>
                  <a:t>s.t.</a:t>
                </a:r>
                <a:r>
                  <a:rPr lang="en-US" dirty="0"/>
                  <a:t>, distance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keeps increasing</a:t>
                </a:r>
              </a:p>
              <a:p>
                <a:endParaRPr lang="en-US" dirty="0"/>
              </a:p>
              <a:p>
                <a:r>
                  <a:rPr lang="en-US" dirty="0"/>
                  <a:t>What kind of machines accept timed languages?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3CF8FE0-34B9-449F-8385-86CAE456D9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2D809-3ED1-49F2-A9A0-76F63DDF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29B13-D43D-499A-B02A-27C34A71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BF4428-2C43-49ED-A89A-F3B52FC2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Timed Languages</a:t>
            </a:r>
          </a:p>
        </p:txBody>
      </p:sp>
    </p:spTree>
    <p:extLst>
      <p:ext uri="{BB962C8B-B14F-4D97-AF65-F5344CB8AC3E}">
        <p14:creationId xmlns:p14="http://schemas.microsoft.com/office/powerpoint/2010/main" val="398248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B8513B-4D38-4129-8D9D-17791ED5FA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Tuple: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: finite alphabet of input symbols/actions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: finite set of locations or discrete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: finite set of clock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: finite set of transitions (to be defined later)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: initial set of locations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: final set of states</a:t>
                </a:r>
              </a:p>
              <a:p>
                <a:endParaRPr lang="en-US" dirty="0"/>
              </a:p>
              <a:p>
                <a:r>
                  <a:rPr lang="en-US" dirty="0"/>
                  <a:t>To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we first define clock constraints and operations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B8513B-4D38-4129-8D9D-17791ED5F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0EC51-A129-404E-BCD7-C0034887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9B52D-979C-4E6F-9A43-6800747A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E1C592-54E9-4B65-A74B-693A7397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automaton</a:t>
            </a:r>
          </a:p>
        </p:txBody>
      </p:sp>
    </p:spTree>
    <p:extLst>
      <p:ext uri="{BB962C8B-B14F-4D97-AF65-F5344CB8AC3E}">
        <p14:creationId xmlns:p14="http://schemas.microsoft.com/office/powerpoint/2010/main" val="2515747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81802E1-B5DC-4DA7-81B1-EC67127E10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Clock valuation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Maps each clock variable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to a non-negative real value </a:t>
                </a:r>
              </a:p>
              <a:p>
                <a:r>
                  <a:rPr lang="en-US" dirty="0"/>
                  <a:t>Set of all clock valuations: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p>
                    </m:sSup>
                  </m:oMath>
                </a14:m>
                <a:r>
                  <a:rPr lang="en-US" dirty="0"/>
                  <a:t>: set of all functions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Some important valuation transformations:</a:t>
                </a:r>
              </a:p>
              <a:p>
                <a:pPr lvl="1"/>
                <a:r>
                  <a:rPr lang="en-US" b="0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b="0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a function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←0]</m:t>
                        </m:r>
                      </m:sub>
                    </m:sSub>
                  </m:oMath>
                </a14:m>
                <a:r>
                  <a:rPr lang="en-US" dirty="0"/>
                  <a:t> is a function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←0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0,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b="0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↦2,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↦3,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↦9,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↦10,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←0]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↦3,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81802E1-B5DC-4DA7-81B1-EC67127E10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6C20C-0471-473E-BC8D-89C39571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CAF4C-7BA6-4C5C-814D-55A2A0BF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3A5626-5AC4-4042-8C3B-833A8F5B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valuations, operations</a:t>
            </a:r>
          </a:p>
        </p:txBody>
      </p:sp>
    </p:spTree>
    <p:extLst>
      <p:ext uri="{BB962C8B-B14F-4D97-AF65-F5344CB8AC3E}">
        <p14:creationId xmlns:p14="http://schemas.microsoft.com/office/powerpoint/2010/main" val="3022996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9BED917-3C3F-468D-9422-D2B4393730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Set of clock constraints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∷=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⋈ ∈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&lt;,≤,=,≥,&gt;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Clock constraint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called a diagonal constraint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Diagonal-free clock constraints: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∷=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9BED917-3C3F-468D-9422-D2B4393730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754272-2E63-45C9-9FF7-159C301A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3E156-0F12-4D4F-80D3-FE59C0E5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3A225B-14D2-42E5-AEEF-870A4C26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constraints</a:t>
            </a:r>
          </a:p>
        </p:txBody>
      </p:sp>
    </p:spTree>
    <p:extLst>
      <p:ext uri="{BB962C8B-B14F-4D97-AF65-F5344CB8AC3E}">
        <p14:creationId xmlns:p14="http://schemas.microsoft.com/office/powerpoint/2010/main" val="2838202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C010BA6-DFBA-4818-A80C-0A3300959C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 transitions: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m:rPr>
                                    <m:brk m:alnAt="2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2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groupCh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m:rPr>
                                    <m:brk m:alnAt="2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,{} </m:t>
                        </m:r>
                      </m:e>
                    </m:groupCh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C010BA6-DFBA-4818-A80C-0A3300959C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857A46-58E6-47AA-994B-BDC8ACA0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ED31E-6C71-4E42-AEBA-E91CB539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C48232-7545-44A8-862C-EC8FAF9A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automata transitions</a:t>
            </a:r>
          </a:p>
        </p:txBody>
      </p:sp>
    </p:spTree>
    <p:extLst>
      <p:ext uri="{BB962C8B-B14F-4D97-AF65-F5344CB8AC3E}">
        <p14:creationId xmlns:p14="http://schemas.microsoft.com/office/powerpoint/2010/main" val="3949871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38969</TotalTime>
  <Words>2507</Words>
  <Application>Microsoft Office PowerPoint</Application>
  <PresentationFormat>Widescreen</PresentationFormat>
  <Paragraphs>386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</vt:lpstr>
      <vt:lpstr>Cambria Math</vt:lpstr>
      <vt:lpstr>Wingdings 3</vt:lpstr>
      <vt:lpstr>Office Theme</vt:lpstr>
      <vt:lpstr>Theory and Algorithms for Formal Verification  Timed Automata, Metric Temporal Logic &amp; Signal Temporal Logic</vt:lpstr>
      <vt:lpstr>Outline</vt:lpstr>
      <vt:lpstr>Timed Automata</vt:lpstr>
      <vt:lpstr>Timed Languages</vt:lpstr>
      <vt:lpstr>Examples of Timed Languages</vt:lpstr>
      <vt:lpstr>Timed automaton</vt:lpstr>
      <vt:lpstr>Clock valuations, operations</vt:lpstr>
      <vt:lpstr>Clock constraints</vt:lpstr>
      <vt:lpstr>Timed automata transitions</vt:lpstr>
      <vt:lpstr>Run of a timed automaton</vt:lpstr>
      <vt:lpstr>Timed automaton example</vt:lpstr>
      <vt:lpstr>Timed automata over infinite words</vt:lpstr>
      <vt:lpstr>Note about transition semantics</vt:lpstr>
      <vt:lpstr>Timed Automaton example with clock invariants</vt:lpstr>
      <vt:lpstr>Time divergence</vt:lpstr>
      <vt:lpstr>Zeno paths</vt:lpstr>
      <vt:lpstr>Timed automata model sanity checking</vt:lpstr>
      <vt:lpstr>Time-divergent paths</vt:lpstr>
      <vt:lpstr>Decision problems for timed automata</vt:lpstr>
      <vt:lpstr>Reachability</vt:lpstr>
      <vt:lpstr>First observation</vt:lpstr>
      <vt:lpstr>Region graph construction/region automata</vt:lpstr>
      <vt:lpstr>Region graph construction/region automata</vt:lpstr>
      <vt:lpstr>Notation</vt:lpstr>
      <vt:lpstr>Constructing region (graph) automaton of a timed automaton</vt:lpstr>
      <vt:lpstr>Examples of equivalent clock evaluations</vt:lpstr>
      <vt:lpstr>Example of region graph construction</vt:lpstr>
      <vt:lpstr>Region graph</vt:lpstr>
      <vt:lpstr>Region automaton for a TA</vt:lpstr>
      <vt:lpstr>Reachability</vt:lpstr>
      <vt:lpstr>Number of regions</vt:lpstr>
      <vt:lpstr>Timed Logics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145</cp:revision>
  <dcterms:created xsi:type="dcterms:W3CDTF">2018-01-04T23:14:16Z</dcterms:created>
  <dcterms:modified xsi:type="dcterms:W3CDTF">2022-04-08T21:53:21Z</dcterms:modified>
</cp:coreProperties>
</file>