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3" r:id="rId2"/>
    <p:sldId id="471" r:id="rId3"/>
    <p:sldId id="472" r:id="rId4"/>
    <p:sldId id="473" r:id="rId5"/>
    <p:sldId id="474" r:id="rId6"/>
    <p:sldId id="3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60D3-38BE-47D5-86C3-CAB9BF72F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5B7DA-668D-4763-852E-235C3B07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43119-2154-40C7-8C27-6203934A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6AF5D-018A-465E-825A-97504E92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5275-0F94-4628-A544-BD39CA11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F9C4-07AC-4927-9447-E1E0DDD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E82B2-25AB-4111-B094-668ACDE7A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92E42-1969-4982-B42B-81DDBB99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00AD-D965-4EBE-BAF7-F4B90732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0884-0C35-4DEE-902E-0FA4F809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9710E-F561-4845-8269-D7CF167E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68A8C-F446-4AD6-A20F-DBF11739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B6A7-5C40-4342-8928-F2CE982C8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79E01-852B-4652-854C-452C5549E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29A0-9FC7-4380-8CFD-E6FA9CE4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73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00B486-B3E0-4E61-B1F7-89AF1462692A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0891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EEBC-7E95-4658-A9BD-9E4177C9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D872-ED20-4580-B6F8-F6B0BF340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23587-C438-4F99-BA6F-758047D7E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9482A-3ECF-47CF-BF95-9989D6CC2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3547-8230-4E6B-85EE-6515C798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6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DA07-CB33-4DEA-831F-C65DCAA8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7EA1-9BD8-4061-AF89-63FADA8A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EAA67-ABAE-450F-8082-F31A7DD4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79AE-D4DD-4D6D-8652-821C2162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ECBED-AAD8-4C01-B248-D0596E86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3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24EB3-5035-4EA9-A452-55E3A5BF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D7E57-0124-4CCC-A337-31B410F2D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430F4-8919-4F57-BEEF-F35B71CC5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7F684-F737-485C-A660-241A5FDC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763C4-56E2-46A3-B3B9-627E2267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16652-F71B-4BA7-8080-87CDAE81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1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71E0-BD8D-41A4-9BB9-40739EFF4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0662-6EE4-4EDC-98C1-64D4F699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8BEC5-FE9F-4261-B96E-6FFB9361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F4A09-528F-4D3A-ADF4-1D2D8D2C6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D62E0-894A-4B54-8089-91AFCD976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EFA9E-7098-4195-8DB6-766DEAF6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00029-91BF-454A-8C92-CB6BFA41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B057A-1F4D-4034-B286-E1AED6B0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0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B4BA-456D-4C5F-9615-450395BD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F569BD-FF46-468D-8021-A29B1A23B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CFCB9-B600-43AE-85AD-61BE297D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36012-0D8A-4086-832A-8CBA0250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CA497A-5033-4BDC-9320-DACE5CA0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9550D-9E51-4227-A145-437C7C06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24B9F-3A3F-4555-91AE-B056675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0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ED54-4315-4879-9304-40F7F853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6011E-1614-4884-AA84-192C593D8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09EA6-3A6C-4E8B-A5F9-7CB684B1B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702C4-9117-4862-A907-61DB5E76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857F8-63E9-4E95-9452-B6CA4540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A93FB-F273-46F4-B777-55CF2C78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DA72-7E5A-44B7-983F-A2C9855E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4D49C-2A25-4E52-81EE-2ABCB3DAA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74C8-E8D6-40FE-98EC-99A30BD2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91A50-20AE-463C-BD5D-851F40B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10A08-6C12-4160-8613-C652AADD0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D204-7D2C-4CBD-BEE0-CB91ABD6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9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17FC85-581F-4F55-BC66-6EBFF2F7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C0688-3CB5-47D9-BF8A-FE9EA5A9E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11F2-D96F-4661-B2AB-59DEC6E08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F1574-79AA-40EB-A4BE-E0EE698613FA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B031-5022-4D92-B059-DCDCCA4A3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A7659-6E44-4901-870E-48F0924D0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A8C87-51A5-4DE1-9FD7-D987DA2614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8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protocols, decision layer components</a:t>
            </a:r>
          </a:p>
          <a:p>
            <a:pPr lvl="1"/>
            <a:r>
              <a:rPr lang="en-US" dirty="0"/>
              <a:t>Synchronous and Asynchronous processes</a:t>
            </a:r>
          </a:p>
          <a:p>
            <a:pPr lvl="1"/>
            <a:r>
              <a:rPr lang="en-US" dirty="0"/>
              <a:t>Understanding system-level safety using synchronous and asynchronous composition</a:t>
            </a:r>
          </a:p>
          <a:p>
            <a:pPr lvl="1"/>
            <a:r>
              <a:rPr lang="en-US" dirty="0"/>
              <a:t>Verification using Model Checking, Inductive Invariants</a:t>
            </a:r>
          </a:p>
          <a:p>
            <a:pPr lvl="1"/>
            <a:r>
              <a:rPr lang="en-US" dirty="0"/>
              <a:t>Liveness properties with LTL, CTL</a:t>
            </a:r>
          </a:p>
          <a:p>
            <a:pPr lvl="1"/>
            <a:r>
              <a:rPr lang="en-US" dirty="0"/>
              <a:t>Model-based and Scenario-based Testing approaches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4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B5CC0-D4EF-4F4E-BA05-E3E58E51A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Modeling Controllers, Path planning</a:t>
            </a:r>
          </a:p>
          <a:p>
            <a:pPr lvl="1"/>
            <a:r>
              <a:rPr lang="en-US" dirty="0"/>
              <a:t>Timed and Hybrid Processes, Dynamical Systems</a:t>
            </a:r>
          </a:p>
          <a:p>
            <a:pPr lvl="1"/>
            <a:r>
              <a:rPr lang="en-US" dirty="0"/>
              <a:t>Markov Decision Processes &amp; Markov Chains</a:t>
            </a:r>
          </a:p>
          <a:p>
            <a:pPr lvl="1"/>
            <a:r>
              <a:rPr lang="en-US" dirty="0"/>
              <a:t>Verification using Model Checking, Inductive invariants, safety certificates (barrier certificates), Liveness checking with LTL, CTL, STL</a:t>
            </a:r>
          </a:p>
          <a:p>
            <a:pPr lvl="1"/>
            <a:r>
              <a:rPr lang="en-US" dirty="0"/>
              <a:t>Testing using Falsification-based approaches</a:t>
            </a:r>
          </a:p>
          <a:p>
            <a:pPr lvl="1"/>
            <a:r>
              <a:rPr lang="en-US" dirty="0"/>
              <a:t>Reinforcement learning, Learning from Demonstrations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5F7CD277-7143-4450-8E6E-72AE59374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0818-BB51-40CE-95BA-4D902CCA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219C7-DBAC-4A7B-9FAB-51E75D29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Reasoning about environments, physical processes to be controlled</a:t>
            </a:r>
          </a:p>
          <a:p>
            <a:pPr lvl="1"/>
            <a:r>
              <a:rPr lang="en-US" dirty="0"/>
              <a:t>Dynamical systems models, hybrid processes</a:t>
            </a:r>
          </a:p>
          <a:p>
            <a:pPr lvl="1"/>
            <a:r>
              <a:rPr lang="en-US" dirty="0"/>
              <a:t>Signal Temporal Logic as a way to express Cyber-Physical systems specifications</a:t>
            </a:r>
          </a:p>
          <a:p>
            <a:pPr lvl="1"/>
            <a:r>
              <a:rPr lang="en-US" dirty="0"/>
              <a:t>Testing and Falsification approaches</a:t>
            </a:r>
          </a:p>
          <a:p>
            <a:pPr lvl="1"/>
            <a:r>
              <a:rPr lang="en-US" dirty="0"/>
              <a:t>Reasoning about safety and security</a:t>
            </a:r>
          </a:p>
          <a:p>
            <a:pPr lvl="1"/>
            <a:r>
              <a:rPr lang="en-US" dirty="0"/>
              <a:t>Models for perception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Design Challenges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Course Concepts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32F4FCF9-FDDE-4768-AF6D-7AFAF0EF04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82645-A470-4283-A551-6A3DD7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3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FF08E6-32A1-46E5-80C3-ADEF78BD8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want to develop a new CPS/IoT system with autonomy</a:t>
            </a:r>
          </a:p>
          <a:p>
            <a:r>
              <a:rPr lang="en-US" dirty="0"/>
              <a:t>Analyze its environment: model it as a dynamical system or a stochastic system (e.g. MDPs/Partially Observable MDPs)</a:t>
            </a:r>
          </a:p>
          <a:p>
            <a:r>
              <a:rPr lang="en-US" dirty="0"/>
              <a:t>Analyze the different components required in the software stack</a:t>
            </a:r>
          </a:p>
          <a:p>
            <a:pPr lvl="1"/>
            <a:r>
              <a:rPr lang="en-US" dirty="0"/>
              <a:t>Perception vs. Decision/Planning vs. Control</a:t>
            </a:r>
          </a:p>
          <a:p>
            <a:r>
              <a:rPr lang="en-US" dirty="0"/>
              <a:t>Analyze what models to use for the control algorithms</a:t>
            </a:r>
          </a:p>
          <a:p>
            <a:pPr lvl="1"/>
            <a:r>
              <a:rPr lang="en-US" dirty="0"/>
              <a:t>Choices are: Traditional control schemes (PID/MPC), state-machines (synchronous vs. asynchronous based on communication type), AI/planning algorithms, hybrid control algorithms, or combinations of these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EAE560-7BE3-42BA-93FA-F60DE0A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everything fit together?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6F718-0341-485F-BDF9-7E93C51E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4BC22-BDF9-4067-B743-BEA5A95A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Try to specify the closed-loop system as something you can simulate and see its behaviors</a:t>
            </a:r>
          </a:p>
          <a:p>
            <a:pPr lvl="1"/>
            <a:r>
              <a:rPr lang="en-US" dirty="0"/>
              <a:t>Integrative modeling environment such as Simulink (plant models + software models)</a:t>
            </a:r>
          </a:p>
          <a:p>
            <a:pPr lvl="1"/>
            <a:r>
              <a:rPr lang="en-US" dirty="0"/>
              <a:t>Specify requirements of how you expect the system to behave (STL, LTL, or your favorite spec. formalism)</a:t>
            </a:r>
          </a:p>
          <a:p>
            <a:pPr lvl="1"/>
            <a:r>
              <a:rPr lang="en-US" dirty="0"/>
              <a:t>This step is a DO NOT MISS. It will document your intent and give a machine-checkable artifact</a:t>
            </a:r>
          </a:p>
          <a:p>
            <a:r>
              <a:rPr lang="en-US" dirty="0"/>
              <a:t>Test the system a lot, and then test some more</a:t>
            </a:r>
          </a:p>
          <a:p>
            <a:r>
              <a:rPr lang="en-US" dirty="0"/>
              <a:t>Apply formal reasoning wherever you can. Proofs are great if you can get them</a:t>
            </a:r>
          </a:p>
          <a:p>
            <a:r>
              <a:rPr lang="en-US" dirty="0"/>
              <a:t>Safety doesn’t end at modeling stage; continue reasoning about safety after deployment (through monitoring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AD420-D8E5-4621-9B32-B94D2038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the key!!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DE7E-20E6-46EA-874E-0C4BA780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9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B22D9F-54BA-4F10-8898-A55FE5418872}"/>
              </a:ext>
            </a:extLst>
          </p:cNvPr>
          <p:cNvSpPr/>
          <p:nvPr/>
        </p:nvSpPr>
        <p:spPr>
          <a:xfrm>
            <a:off x="107413" y="1281289"/>
            <a:ext cx="10712988" cy="44986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0E496-3376-47C9-8381-D3330F58DA5B}"/>
              </a:ext>
            </a:extLst>
          </p:cNvPr>
          <p:cNvSpPr/>
          <p:nvPr/>
        </p:nvSpPr>
        <p:spPr>
          <a:xfrm>
            <a:off x="166680" y="2822222"/>
            <a:ext cx="6945320" cy="29126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Control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PID, MPC, Nonlinear control, Observer design (Kalman filter)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Perception	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Vision-based systems, CNNs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Planning</a:t>
            </a:r>
          </a:p>
          <a:p>
            <a: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</a:pPr>
            <a:r>
              <a:rPr lang="en-US" sz="2000" dirty="0">
                <a:solidFill>
                  <a:prstClr val="black"/>
                </a:solidFill>
              </a:rPr>
              <a:t>Path planning, Reinforcement learning</a:t>
            </a: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sz="2000" dirty="0">
                <a:solidFill>
                  <a:prstClr val="black"/>
                </a:solidFill>
              </a:rPr>
              <a:t>Basics of Communicating Autonomous CPS</a:t>
            </a:r>
            <a:endParaRPr 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EE8D8C-2800-474F-B970-C25A0BCA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2"/>
            <a:ext cx="6945319" cy="1438719"/>
          </a:xfrm>
          <a:ln w="12700">
            <a:solidFill>
              <a:schemeClr val="accent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/>
              <a:t>Models of computation</a:t>
            </a:r>
          </a:p>
          <a:p>
            <a:pPr lvl="1"/>
            <a:r>
              <a:rPr lang="en-US" sz="2000" dirty="0"/>
              <a:t>Asynchronous, Synchronous, Timed, Hybrid Processes, Dynamical Systems, Probabilistic Models, 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EA5A9A-86D7-4C77-AC16-67DF869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did in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8C843-4CCA-4442-A0DE-B0B14B86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4829D-6E34-4040-AD58-DC7A140A9DE4}"/>
              </a:ext>
            </a:extLst>
          </p:cNvPr>
          <p:cNvSpPr/>
          <p:nvPr/>
        </p:nvSpPr>
        <p:spPr>
          <a:xfrm>
            <a:off x="5130801" y="2283551"/>
            <a:ext cx="1828800" cy="47977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MODELING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825ABC-0EA5-45B4-A9B8-F10A54BC3950}"/>
              </a:ext>
            </a:extLst>
          </p:cNvPr>
          <p:cNvSpPr/>
          <p:nvPr/>
        </p:nvSpPr>
        <p:spPr>
          <a:xfrm>
            <a:off x="5243067" y="4245039"/>
            <a:ext cx="1828800" cy="47977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AUTONOMY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1B2E2D-ECB5-4FC4-A173-76D562987673}"/>
              </a:ext>
            </a:extLst>
          </p:cNvPr>
          <p:cNvGrpSpPr/>
          <p:nvPr/>
        </p:nvGrpSpPr>
        <p:grpSpPr>
          <a:xfrm>
            <a:off x="7171268" y="2822221"/>
            <a:ext cx="3561645" cy="2912619"/>
            <a:chOff x="7360355" y="2181621"/>
            <a:chExt cx="3561645" cy="2762912"/>
          </a:xfrm>
        </p:grpSpPr>
        <p:sp>
          <p:nvSpPr>
            <p:cNvPr id="6" name="Content Placeholder 1">
              <a:extLst>
                <a:ext uri="{FF2B5EF4-FFF2-40B4-BE49-F238E27FC236}">
                  <a16:creationId xmlns:a16="http://schemas.microsoft.com/office/drawing/2014/main" id="{974C93FB-FA91-4BC5-AAB2-250E58208E2D}"/>
                </a:ext>
              </a:extLst>
            </p:cNvPr>
            <p:cNvSpPr txBox="1">
              <a:spLocks/>
            </p:cNvSpPr>
            <p:nvPr/>
          </p:nvSpPr>
          <p:spPr>
            <a:xfrm>
              <a:off x="7360355" y="2181621"/>
              <a:ext cx="3561645" cy="276291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 cap="flat" cmpd="sng" algn="ctr">
              <a:solidFill>
                <a:schemeClr val="accent1"/>
              </a:solidFill>
              <a:prstDash val="solid"/>
              <a:miter lim="800000"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457200" marR="0" indent="-4572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FF9B9B"/>
                </a:buClr>
                <a:buSzPct val="80000"/>
                <a:buFont typeface="Wingdings 3" panose="05040102010807070707" pitchFamily="18" charset="2"/>
                <a:buChar char="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685800" marR="0" indent="-27432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A3A3"/>
                </a:buClr>
                <a:buSzPct val="75000"/>
                <a:buFont typeface="Wingdings 3" panose="05040102010807070707" pitchFamily="18" charset="2"/>
                <a:buChar char="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11430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797"/>
                </a:buClr>
                <a:buSzPct val="7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6002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5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2057400" marR="0" indent="-228600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FF9B9B"/>
                </a:buClr>
                <a:buSzPct val="60000"/>
                <a:buFont typeface="Wingdings 3" panose="05040102010807070707" pitchFamily="18" charset="2"/>
                <a:buChar char=""/>
                <a:tabLst/>
                <a:defRPr lang="en-US" sz="2800" kern="1200" noProof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Basics of Safety-Aware Mindset</a:t>
              </a:r>
            </a:p>
            <a:p>
              <a:r>
                <a:rPr lang="en-US" sz="2000" dirty="0"/>
                <a:t>Specification Languages (LTL, CTL, STL)</a:t>
              </a:r>
            </a:p>
            <a:p>
              <a:r>
                <a:rPr lang="en-US" sz="2000" dirty="0"/>
                <a:t>Falsification and Testing</a:t>
              </a:r>
            </a:p>
            <a:p>
              <a:r>
                <a:rPr lang="en-US" sz="2000" dirty="0"/>
                <a:t>Safety Invariants + Proofs</a:t>
              </a:r>
            </a:p>
            <a:p>
              <a:r>
                <a:rPr lang="en-US" sz="2000" dirty="0"/>
                <a:t>Reachability, Model Checking</a:t>
              </a:r>
            </a:p>
            <a:p>
              <a:endParaRPr lang="en-US" sz="20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178F04-C524-4D33-A696-67E8F2E8E675}"/>
                </a:ext>
              </a:extLst>
            </p:cNvPr>
            <p:cNvSpPr/>
            <p:nvPr/>
          </p:nvSpPr>
          <p:spPr>
            <a:xfrm>
              <a:off x="9033932" y="4413997"/>
              <a:ext cx="1828800" cy="479778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</a:rPr>
                <a:t>SAFETY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32D66821-3AA5-4FB6-A650-F261E30AF812}"/>
              </a:ext>
            </a:extLst>
          </p:cNvPr>
          <p:cNvSpPr/>
          <p:nvPr/>
        </p:nvSpPr>
        <p:spPr>
          <a:xfrm>
            <a:off x="7450667" y="1703251"/>
            <a:ext cx="3002845" cy="7331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Safe Autonomous CPS</a:t>
            </a:r>
          </a:p>
        </p:txBody>
      </p:sp>
    </p:spTree>
    <p:extLst>
      <p:ext uri="{BB962C8B-B14F-4D97-AF65-F5344CB8AC3E}">
        <p14:creationId xmlns:p14="http://schemas.microsoft.com/office/powerpoint/2010/main" val="3977982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458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Design challenges → Course Concepts</vt:lpstr>
      <vt:lpstr>Design challenges → Course Concepts</vt:lpstr>
      <vt:lpstr>Design Challenges → Course Concepts</vt:lpstr>
      <vt:lpstr>How does everything fit together?</vt:lpstr>
      <vt:lpstr>Safety is the key!!</vt:lpstr>
      <vt:lpstr>What we did in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challenges → Course Concepts</dc:title>
  <dc:creator>Jyotirmoy Vinay Deshmukh</dc:creator>
  <cp:lastModifiedBy>Jyotirmoy Vinay Deshmukh</cp:lastModifiedBy>
  <cp:revision>2</cp:revision>
  <dcterms:created xsi:type="dcterms:W3CDTF">2020-10-19T19:21:08Z</dcterms:created>
  <dcterms:modified xsi:type="dcterms:W3CDTF">2021-11-29T21:22:39Z</dcterms:modified>
</cp:coreProperties>
</file>