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256" r:id="rId2"/>
    <p:sldId id="278" r:id="rId3"/>
    <p:sldId id="429" r:id="rId4"/>
    <p:sldId id="433" r:id="rId5"/>
    <p:sldId id="432" r:id="rId6"/>
    <p:sldId id="370" r:id="rId7"/>
    <p:sldId id="368" r:id="rId8"/>
    <p:sldId id="434" r:id="rId9"/>
    <p:sldId id="435" r:id="rId10"/>
    <p:sldId id="437" r:id="rId11"/>
    <p:sldId id="372" r:id="rId12"/>
    <p:sldId id="373" r:id="rId13"/>
    <p:sldId id="374" r:id="rId14"/>
    <p:sldId id="376" r:id="rId15"/>
    <p:sldId id="396" r:id="rId16"/>
    <p:sldId id="375" r:id="rId17"/>
    <p:sldId id="397" r:id="rId18"/>
    <p:sldId id="398" r:id="rId19"/>
    <p:sldId id="399" r:id="rId20"/>
    <p:sldId id="400" r:id="rId21"/>
    <p:sldId id="401" r:id="rId22"/>
    <p:sldId id="402" r:id="rId23"/>
    <p:sldId id="403" r:id="rId24"/>
    <p:sldId id="404" r:id="rId25"/>
    <p:sldId id="439" r:id="rId26"/>
    <p:sldId id="440" r:id="rId27"/>
    <p:sldId id="441" r:id="rId28"/>
    <p:sldId id="378" r:id="rId29"/>
    <p:sldId id="442" r:id="rId30"/>
    <p:sldId id="381" r:id="rId31"/>
    <p:sldId id="443" r:id="rId32"/>
    <p:sldId id="377" r:id="rId33"/>
    <p:sldId id="382" r:id="rId34"/>
    <p:sldId id="379" r:id="rId35"/>
    <p:sldId id="444" r:id="rId36"/>
    <p:sldId id="395" r:id="rId37"/>
    <p:sldId id="333" r:id="rId38"/>
    <p:sldId id="384" r:id="rId39"/>
    <p:sldId id="385" r:id="rId40"/>
    <p:sldId id="386" r:id="rId41"/>
    <p:sldId id="387" r:id="rId42"/>
    <p:sldId id="388" r:id="rId43"/>
    <p:sldId id="389" r:id="rId44"/>
    <p:sldId id="405" r:id="rId45"/>
    <p:sldId id="445" r:id="rId46"/>
    <p:sldId id="446" r:id="rId47"/>
    <p:sldId id="447" r:id="rId48"/>
    <p:sldId id="448" r:id="rId49"/>
    <p:sldId id="390" r:id="rId50"/>
    <p:sldId id="391" r:id="rId51"/>
    <p:sldId id="394" r:id="rId52"/>
    <p:sldId id="428" r:id="rId53"/>
    <p:sldId id="411" r:id="rId54"/>
    <p:sldId id="412" r:id="rId55"/>
    <p:sldId id="413" r:id="rId56"/>
    <p:sldId id="414" r:id="rId57"/>
    <p:sldId id="415" r:id="rId58"/>
    <p:sldId id="416" r:id="rId59"/>
    <p:sldId id="417" r:id="rId60"/>
    <p:sldId id="418" r:id="rId61"/>
    <p:sldId id="419" r:id="rId62"/>
    <p:sldId id="420" r:id="rId63"/>
    <p:sldId id="421" r:id="rId64"/>
    <p:sldId id="422" r:id="rId65"/>
    <p:sldId id="423" r:id="rId66"/>
    <p:sldId id="424" r:id="rId67"/>
    <p:sldId id="425" r:id="rId68"/>
    <p:sldId id="426" r:id="rId69"/>
    <p:sldId id="427" r:id="rId70"/>
    <p:sldId id="430" r:id="rId71"/>
    <p:sldId id="438"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7FF"/>
    <a:srgbClr val="CCFFFF"/>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94660"/>
  </p:normalViewPr>
  <p:slideViewPr>
    <p:cSldViewPr snapToGrid="0">
      <p:cViewPr varScale="1">
        <p:scale>
          <a:sx n="111" d="100"/>
          <a:sy n="111" d="100"/>
        </p:scale>
        <p:origin x="107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9/26/2022</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9/26/2022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a:t>
            </a:fld>
            <a:endParaRPr lang="en-US"/>
          </a:p>
        </p:txBody>
      </p:sp>
    </p:spTree>
    <p:extLst>
      <p:ext uri="{BB962C8B-B14F-4D97-AF65-F5344CB8AC3E}">
        <p14:creationId xmlns:p14="http://schemas.microsoft.com/office/powerpoint/2010/main" val="2080491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6B107-AA8F-4C65-A94C-468C6EEC3A14}" type="slidenum">
              <a:rPr lang="en-US" smtClean="0"/>
              <a:t>26</a:t>
            </a:fld>
            <a:endParaRPr lang="en-US"/>
          </a:p>
        </p:txBody>
      </p:sp>
    </p:spTree>
    <p:extLst>
      <p:ext uri="{BB962C8B-B14F-4D97-AF65-F5344CB8AC3E}">
        <p14:creationId xmlns:p14="http://schemas.microsoft.com/office/powerpoint/2010/main" val="150493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Box 4">
            <a:extLst>
              <a:ext uri="{FF2B5EF4-FFF2-40B4-BE49-F238E27FC236}">
                <a16:creationId xmlns:a16="http://schemas.microsoft.com/office/drawing/2014/main" id="{37DE7AB3-9BF8-4857-9C15-3AAA728DC283}"/>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986245"/>
            <a:ext cx="11699087" cy="4697795"/>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1194348" y="148594"/>
            <a:ext cx="997652" cy="748239"/>
          </a:xfrm>
          <a:prstGeom prst="rect">
            <a:avLst/>
          </a:prstGeom>
        </p:spPr>
      </p:pic>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1" y="133299"/>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427626"/>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3" name="TextBox 2">
            <a:extLst>
              <a:ext uri="{FF2B5EF4-FFF2-40B4-BE49-F238E27FC236}">
                <a16:creationId xmlns:a16="http://schemas.microsoft.com/office/drawing/2014/main" id="{49B58669-3FD1-4F02-92CD-0B4CDC38C320}"/>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39.png"/><Relationship Id="rId5" Type="http://schemas.openxmlformats.org/officeDocument/2006/relationships/image" Target="../media/image52.png"/><Relationship Id="rId10" Type="http://schemas.openxmlformats.org/officeDocument/2006/relationships/image" Target="../media/image43.png"/><Relationship Id="rId4" Type="http://schemas.openxmlformats.org/officeDocument/2006/relationships/image" Target="../media/image51.png"/><Relationship Id="rId9" Type="http://schemas.openxmlformats.org/officeDocument/2006/relationships/image" Target="../media/image56.png"/></Relationships>
</file>

<file path=ppt/slides/_rels/slide1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9.png"/><Relationship Id="rId7"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39.png"/><Relationship Id="rId5" Type="http://schemas.openxmlformats.org/officeDocument/2006/relationships/image" Target="../media/image52.png"/><Relationship Id="rId10" Type="http://schemas.openxmlformats.org/officeDocument/2006/relationships/image" Target="../media/image213.png"/><Relationship Id="rId4" Type="http://schemas.openxmlformats.org/officeDocument/2006/relationships/image" Target="../media/image60.png"/><Relationship Id="rId9" Type="http://schemas.openxmlformats.org/officeDocument/2006/relationships/image" Target="../media/image56.png"/></Relationships>
</file>

<file path=ppt/slides/_rels/slide1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1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22.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71.png"/><Relationship Id="rId2" Type="http://schemas.openxmlformats.org/officeDocument/2006/relationships/image" Target="../media/image241.png"/><Relationship Id="rId1" Type="http://schemas.openxmlformats.org/officeDocument/2006/relationships/slideLayout" Target="../slideLayouts/slideLayout2.xml"/><Relationship Id="rId6" Type="http://schemas.openxmlformats.org/officeDocument/2006/relationships/image" Target="../media/image610.png"/><Relationship Id="rId5" Type="http://schemas.openxmlformats.org/officeDocument/2006/relationships/image" Target="../media/image510.png"/><Relationship Id="rId4" Type="http://schemas.openxmlformats.org/officeDocument/2006/relationships/image" Target="../media/image410.png"/></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210.png"/><Relationship Id="rId5" Type="http://schemas.openxmlformats.org/officeDocument/2006/relationships/image" Target="../media/image15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s>
</file>

<file path=ppt/slides/_rels/slide43.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220.png"/><Relationship Id="rId1" Type="http://schemas.openxmlformats.org/officeDocument/2006/relationships/slideLayout" Target="../slideLayouts/slideLayout2.xml"/><Relationship Id="rId5" Type="http://schemas.openxmlformats.org/officeDocument/2006/relationships/image" Target="../media/image480.png"/><Relationship Id="rId4" Type="http://schemas.openxmlformats.org/officeDocument/2006/relationships/image" Target="../media/image46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211.png"/><Relationship Id="rId1" Type="http://schemas.openxmlformats.org/officeDocument/2006/relationships/slideLayout" Target="../slideLayouts/slideLayout2.xml"/><Relationship Id="rId4" Type="http://schemas.openxmlformats.org/officeDocument/2006/relationships/image" Target="../media/image4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84.png"/><Relationship Id="rId7" Type="http://schemas.openxmlformats.org/officeDocument/2006/relationships/image" Target="../media/image101.png"/><Relationship Id="rId2" Type="http://schemas.openxmlformats.org/officeDocument/2006/relationships/image" Target="../media/image511.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85.png"/><Relationship Id="rId10" Type="http://schemas.openxmlformats.org/officeDocument/2006/relationships/image" Target="../media/image131.png"/><Relationship Id="rId4" Type="http://schemas.openxmlformats.org/officeDocument/2006/relationships/image" Target="../media/image85.svg"/><Relationship Id="rId9" Type="http://schemas.openxmlformats.org/officeDocument/2006/relationships/image" Target="../media/image121.png"/></Relationships>
</file>

<file path=ppt/slides/_rels/slide57.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0.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1.png"/><Relationship Id="rId1" Type="http://schemas.openxmlformats.org/officeDocument/2006/relationships/slideLayout" Target="../slideLayouts/slideLayout2.xml"/><Relationship Id="rId4" Type="http://schemas.openxmlformats.org/officeDocument/2006/relationships/image" Target="../media/image212.png"/></Relationships>
</file>

<file path=ppt/slides/_rels/slide62.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68.xml.rels><?xml version="1.0" encoding="UTF-8" standalone="yes"?>
<Relationships xmlns="http://schemas.openxmlformats.org/package/2006/relationships"><Relationship Id="rId3" Type="http://schemas.openxmlformats.org/officeDocument/2006/relationships/image" Target="../media/image312.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lehigh.edu/~eus204/teaching/ME450_NSC/lectures/lecture06.pdf" TargetMode="External"/><Relationship Id="rId2" Type="http://schemas.openxmlformats.org/officeDocument/2006/relationships/hyperlink" Target="https://www.control.lth.se/fileadmin/control/Education/EngineeringProgram/FRTF05_China/L1_updated_20181105.pdf" TargetMode="External"/><Relationship Id="rId1" Type="http://schemas.openxmlformats.org/officeDocument/2006/relationships/slideLayout" Target="../slideLayouts/slideLayout2.xml"/><Relationship Id="rId5" Type="http://schemas.openxmlformats.org/officeDocument/2006/relationships/hyperlink" Target="https://en.wikipedia.org/wiki/Kalman_filter" TargetMode="External"/><Relationship Id="rId4" Type="http://schemas.openxmlformats.org/officeDocument/2006/relationships/hyperlink" Target="https://en.wikipedia.org/wiki/Feedback_lineariza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199785" y="1122363"/>
            <a:ext cx="11818044" cy="2387600"/>
          </a:xfrm>
        </p:spPr>
        <p:txBody>
          <a:bodyPr anchor="ctr" anchorCtr="0"/>
          <a:lstStyle/>
          <a:p>
            <a:r>
              <a:rPr lang="en-US" dirty="0"/>
              <a:t>Autonomous Cyber-Physical Systems:</a:t>
            </a:r>
            <a:br>
              <a:rPr lang="en-US" dirty="0"/>
            </a:br>
            <a:r>
              <a:rPr lang="en-US" sz="4000" dirty="0"/>
              <a:t>Basics of Control</a:t>
            </a:r>
            <a:endParaRPr lang="en-US"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a:xfrm>
            <a:off x="1524000" y="3609108"/>
            <a:ext cx="9144000" cy="1648691"/>
          </a:xfrm>
        </p:spPr>
        <p:txBody>
          <a:bodyPr>
            <a:normAutofit/>
          </a:bodyPr>
          <a:lstStyle/>
          <a:p>
            <a:r>
              <a:rPr lang="en-US" dirty="0"/>
              <a:t>Fall 2022. CS 513.</a:t>
            </a:r>
          </a:p>
          <a:p>
            <a:r>
              <a:rPr lang="en-US" dirty="0"/>
              <a:t>Instructor: Jyo Deshmukh</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06F5A-ADE1-4E67-935E-B7E1E91033A9}"/>
              </a:ext>
            </a:extLst>
          </p:cNvPr>
          <p:cNvSpPr>
            <a:spLocks noGrp="1"/>
          </p:cNvSpPr>
          <p:nvPr>
            <p:ph type="title"/>
          </p:nvPr>
        </p:nvSpPr>
        <p:spPr/>
        <p:txBody>
          <a:bodyPr/>
          <a:lstStyle/>
          <a:p>
            <a:r>
              <a:rPr lang="en-US" dirty="0"/>
              <a:t>Linear Control</a:t>
            </a:r>
          </a:p>
        </p:txBody>
      </p:sp>
      <p:sp>
        <p:nvSpPr>
          <p:cNvPr id="4" name="Slide Number Placeholder 3">
            <a:extLst>
              <a:ext uri="{FF2B5EF4-FFF2-40B4-BE49-F238E27FC236}">
                <a16:creationId xmlns:a16="http://schemas.microsoft.com/office/drawing/2014/main" id="{73B1403D-C9F5-4E23-AEA4-AB3A8D8C5649}"/>
              </a:ext>
            </a:extLst>
          </p:cNvPr>
          <p:cNvSpPr>
            <a:spLocks noGrp="1"/>
          </p:cNvSpPr>
          <p:nvPr>
            <p:ph type="sldNum" sz="quarter" idx="12"/>
          </p:nvPr>
        </p:nvSpPr>
        <p:spPr/>
        <p:txBody>
          <a:bodyPr/>
          <a:lstStyle/>
          <a:p>
            <a:fld id="{29AAD378-655A-49C6-813C-9FD132EF7440}" type="slidenum">
              <a:rPr lang="en-US" smtClean="0"/>
              <a:pPr/>
              <a:t>10</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AC47D5D6-1EDA-48D9-8CF8-66C0EDAF6FEF}"/>
                  </a:ext>
                </a:extLst>
              </p:cNvPr>
              <p:cNvSpPr txBox="1">
                <a:spLocks/>
              </p:cNvSpPr>
              <p:nvPr/>
            </p:nvSpPr>
            <p:spPr>
              <a:xfrm>
                <a:off x="539750" y="1184988"/>
                <a:ext cx="11281567" cy="4847512"/>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Linear systems are easier to analyze, understand, theorize</a:t>
                </a: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f>
                        <m:fPr>
                          <m:ctrlPr>
                            <a:rPr lang="ar-AE" i="1" smtClean="0">
                              <a:latin typeface="Cambria Math" panose="02040503050406030204" pitchFamily="18" charset="0"/>
                            </a:rPr>
                          </m:ctrlPr>
                        </m:fPr>
                        <m:num>
                          <m:r>
                            <a:rPr lang="ar-AE" i="1" smtClean="0">
                              <a:latin typeface="Cambria Math" panose="02040503050406030204" pitchFamily="18" charset="0"/>
                            </a:rPr>
                            <m:t>𝑑</m:t>
                          </m:r>
                          <m:r>
                            <a:rPr lang="ar-AE" b="1" smtClean="0">
                              <a:latin typeface="Cambria Math" panose="02040503050406030204" pitchFamily="18" charset="0"/>
                            </a:rPr>
                            <m:t>𝐱</m:t>
                          </m:r>
                        </m:num>
                        <m:den>
                          <m:r>
                            <a:rPr lang="ar-AE" i="1" smtClean="0">
                              <a:latin typeface="Cambria Math" panose="02040503050406030204" pitchFamily="18" charset="0"/>
                            </a:rPr>
                            <m:t>𝑑𝑡</m:t>
                          </m:r>
                        </m:den>
                      </m:f>
                      <m:r>
                        <a:rPr lang="ar-AE"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𝐁𝐮</m:t>
                      </m:r>
                      <m:r>
                        <a:rPr lang="en-US" b="0" i="1" dirty="0" smtClean="0">
                          <a:latin typeface="Cambria Math" panose="02040503050406030204" pitchFamily="18" charset="0"/>
                        </a:rPr>
                        <m:t>+</m:t>
                      </m:r>
                      <m:r>
                        <a:rPr lang="en-US" b="1" i="0" dirty="0" smtClean="0">
                          <a:latin typeface="Cambria Math" panose="02040503050406030204" pitchFamily="18" charset="0"/>
                        </a:rPr>
                        <m:t>𝐰</m:t>
                      </m:r>
                    </m:oMath>
                  </m:oMathPara>
                </a14:m>
                <a:endParaRPr lang="ar-AE" b="1" dirty="0"/>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𝐲</m:t>
                      </m:r>
                      <m:r>
                        <a:rPr lang="ar-AE" i="1" smtClean="0">
                          <a:latin typeface="Cambria Math" panose="02040503050406030204" pitchFamily="18" charset="0"/>
                        </a:rPr>
                        <m:t>=</m:t>
                      </m:r>
                      <m:r>
                        <a:rPr lang="en-US" b="1" i="0" smtClean="0">
                          <a:latin typeface="Cambria Math" panose="02040503050406030204" pitchFamily="18" charset="0"/>
                        </a:rPr>
                        <m:t>𝐂𝐱</m:t>
                      </m:r>
                      <m:r>
                        <a:rPr lang="en-US" b="0" i="1" smtClean="0">
                          <a:latin typeface="Cambria Math" panose="02040503050406030204" pitchFamily="18" charset="0"/>
                        </a:rPr>
                        <m:t>+</m:t>
                      </m:r>
                      <m:r>
                        <a:rPr lang="en-US" b="1" i="1" smtClean="0">
                          <a:latin typeface="Cambria Math" panose="02040503050406030204" pitchFamily="18" charset="0"/>
                        </a:rPr>
                        <m:t>𝑫</m:t>
                      </m:r>
                      <m:r>
                        <a:rPr lang="en-US" b="1" i="0" smtClean="0">
                          <a:latin typeface="Cambria Math" panose="02040503050406030204" pitchFamily="18" charset="0"/>
                        </a:rPr>
                        <m:t>𝐮</m:t>
                      </m:r>
                    </m:oMath>
                  </m:oMathPara>
                </a14:m>
                <a:endParaRPr lang="en-US" b="1" dirty="0">
                  <a:latin typeface="Cambria Math" panose="02040503050406030204" pitchFamily="18" charset="0"/>
                </a:endParaRP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𝐮</m:t>
                      </m:r>
                      <m:r>
                        <a:rPr lang="ar-AE"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𝐾</m:t>
                      </m:r>
                      <m:r>
                        <a:rPr lang="en-US" b="1" i="0" smtClean="0">
                          <a:latin typeface="Cambria Math" panose="02040503050406030204" pitchFamily="18" charset="0"/>
                        </a:rPr>
                        <m:t>𝐲</m:t>
                      </m:r>
                    </m:oMath>
                  </m:oMathPara>
                </a14:m>
                <a:endParaRPr lang="en-US" b="1" dirty="0"/>
              </a:p>
              <a:p>
                <a:pPr>
                  <a:lnSpc>
                    <a:spcPct val="150000"/>
                  </a:lnSpc>
                </a:pPr>
                <a:r>
                  <a:rPr lang="en-US" dirty="0"/>
                  <a:t>Above equations reduce to: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𝐁𝐊𝐱</m:t>
                    </m:r>
                    <m:r>
                      <a:rPr lang="en-US" b="0" i="1" dirty="0" smtClean="0">
                        <a:latin typeface="Cambria Math" panose="02040503050406030204" pitchFamily="18" charset="0"/>
                      </a:rPr>
                      <m:t>+</m:t>
                    </m:r>
                    <m:r>
                      <a:rPr lang="en-US" b="1" i="0" dirty="0" smtClean="0">
                        <a:latin typeface="Cambria Math" panose="02040503050406030204" pitchFamily="18" charset="0"/>
                      </a:rPr>
                      <m:t>𝐰</m:t>
                    </m:r>
                  </m:oMath>
                </a14:m>
                <a:endParaRPr lang="en-US" b="1" dirty="0"/>
              </a:p>
              <a:p>
                <a:pPr marL="0" indent="0">
                  <a:lnSpc>
                    <a:spcPct val="150000"/>
                  </a:lnSpc>
                  <a:buNone/>
                </a:pPr>
                <a:endParaRPr lang="en-US" dirty="0"/>
              </a:p>
              <a:p>
                <a:pPr marL="0" indent="0">
                  <a:lnSpc>
                    <a:spcPct val="150000"/>
                  </a:lnSpc>
                  <a:buFont typeface="Wingdings 3" panose="05040102010807070707" pitchFamily="18" charset="2"/>
                  <a:buNone/>
                </a:pPr>
                <a:endParaRPr lang="ar-AE" dirty="0"/>
              </a:p>
            </p:txBody>
          </p:sp>
        </mc:Choice>
        <mc:Fallback xmlns="">
          <p:sp>
            <p:nvSpPr>
              <p:cNvPr id="5" name="Content Placeholder 1">
                <a:extLst>
                  <a:ext uri="{FF2B5EF4-FFF2-40B4-BE49-F238E27FC236}">
                    <a16:creationId xmlns:a16="http://schemas.microsoft.com/office/drawing/2014/main" id="{AC47D5D6-1EDA-48D9-8CF8-66C0EDAF6FEF}"/>
                  </a:ext>
                </a:extLst>
              </p:cNvPr>
              <p:cNvSpPr txBox="1">
                <a:spLocks noRot="1" noChangeAspect="1" noMove="1" noResize="1" noEditPoints="1" noAdjustHandles="1" noChangeArrowheads="1" noChangeShapeType="1" noTextEdit="1"/>
              </p:cNvSpPr>
              <p:nvPr/>
            </p:nvSpPr>
            <p:spPr>
              <a:xfrm>
                <a:off x="539750" y="1184988"/>
                <a:ext cx="11281567" cy="4847512"/>
              </a:xfrm>
              <a:prstGeom prst="rect">
                <a:avLst/>
              </a:prstGeom>
              <a:blipFill>
                <a:blip r:embed="rId2"/>
                <a:stretch>
                  <a:fillRect l="-703"/>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FA7F565F-BA0B-4518-A276-A33E8261503A}"/>
              </a:ext>
            </a:extLst>
          </p:cNvPr>
          <p:cNvCxnSpPr/>
          <p:nvPr/>
        </p:nvCxnSpPr>
        <p:spPr>
          <a:xfrm>
            <a:off x="6627435" y="3077198"/>
            <a:ext cx="546100" cy="419100"/>
          </a:xfrm>
          <a:prstGeom prst="line">
            <a:avLst/>
          </a:prstGeom>
          <a:ln w="38100"/>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EF52B02-8F73-40AE-BE8D-E22036305636}"/>
                  </a:ext>
                </a:extLst>
              </p:cNvPr>
              <p:cNvSpPr txBox="1"/>
              <p:nvPr/>
            </p:nvSpPr>
            <p:spPr>
              <a:xfrm>
                <a:off x="7513261" y="2828835"/>
                <a:ext cx="3968330" cy="1200329"/>
              </a:xfrm>
              <a:prstGeom prst="rect">
                <a:avLst/>
              </a:prstGeom>
              <a:noFill/>
            </p:spPr>
            <p:txBody>
              <a:bodyPr wrap="none" rtlCol="0">
                <a:spAutoFit/>
              </a:bodyPr>
              <a:lstStyle/>
              <a:p>
                <a:r>
                  <a:rPr lang="en-US" dirty="0">
                    <a:solidFill>
                      <a:schemeClr val="accent2">
                        <a:lumMod val="75000"/>
                      </a:schemeClr>
                    </a:solidFill>
                  </a:rPr>
                  <a:t>D: Often assumed to be zero</a:t>
                </a:r>
              </a:p>
              <a:p>
                <a:endParaRPr lang="en-US" dirty="0">
                  <a:solidFill>
                    <a:schemeClr val="accent2">
                      <a:lumMod val="75000"/>
                    </a:schemeClr>
                  </a:solidFill>
                </a:endParaRPr>
              </a:p>
              <a:p>
                <a:r>
                  <a:rPr lang="en-US" dirty="0">
                    <a:solidFill>
                      <a:schemeClr val="accent2">
                        <a:lumMod val="75000"/>
                      </a:schemeClr>
                    </a:solidFill>
                  </a:rPr>
                  <a:t>For simplicity, let </a:t>
                </a:r>
                <a14:m>
                  <m:oMath xmlns:m="http://schemas.openxmlformats.org/officeDocument/2006/math">
                    <m:r>
                      <a:rPr lang="en-US" b="1" i="0" smtClean="0">
                        <a:solidFill>
                          <a:schemeClr val="accent2">
                            <a:lumMod val="75000"/>
                          </a:schemeClr>
                        </a:solidFill>
                        <a:latin typeface="Cambria Math" panose="02040503050406030204" pitchFamily="18" charset="0"/>
                      </a:rPr>
                      <m:t>𝐂</m:t>
                    </m:r>
                    <m:r>
                      <a:rPr lang="en-US" b="0" i="1" smtClean="0">
                        <a:solidFill>
                          <a:schemeClr val="accent2">
                            <a:lumMod val="75000"/>
                          </a:schemeClr>
                        </a:solidFill>
                        <a:latin typeface="Cambria Math" panose="02040503050406030204" pitchFamily="18" charset="0"/>
                      </a:rPr>
                      <m:t>=</m:t>
                    </m:r>
                    <m:r>
                      <a:rPr lang="en-US" b="1" i="0" smtClean="0">
                        <a:solidFill>
                          <a:schemeClr val="accent2">
                            <a:lumMod val="75000"/>
                          </a:schemeClr>
                        </a:solidFill>
                        <a:latin typeface="Cambria Math" panose="02040503050406030204" pitchFamily="18" charset="0"/>
                      </a:rPr>
                      <m:t>𝐈</m:t>
                    </m:r>
                  </m:oMath>
                </a14:m>
                <a:r>
                  <a:rPr lang="en-US" b="1" dirty="0">
                    <a:solidFill>
                      <a:schemeClr val="accent2">
                        <a:lumMod val="75000"/>
                      </a:schemeClr>
                    </a:solidFill>
                  </a:rPr>
                  <a:t> </a:t>
                </a:r>
                <a:r>
                  <a:rPr lang="en-US" dirty="0">
                    <a:solidFill>
                      <a:schemeClr val="accent2">
                        <a:lumMod val="75000"/>
                      </a:schemeClr>
                    </a:solidFill>
                  </a:rPr>
                  <a:t>(identity matrix),</a:t>
                </a:r>
              </a:p>
              <a:p>
                <a:r>
                  <a:rPr lang="en-US" dirty="0">
                    <a:solidFill>
                      <a:schemeClr val="accent2">
                        <a:lumMod val="75000"/>
                      </a:schemeClr>
                    </a:solidFill>
                  </a:rPr>
                  <a:t>i.e., the state is fully observable</a:t>
                </a:r>
              </a:p>
            </p:txBody>
          </p:sp>
        </mc:Choice>
        <mc:Fallback xmlns="">
          <p:sp>
            <p:nvSpPr>
              <p:cNvPr id="7" name="TextBox 6">
                <a:extLst>
                  <a:ext uri="{FF2B5EF4-FFF2-40B4-BE49-F238E27FC236}">
                    <a16:creationId xmlns:a16="http://schemas.microsoft.com/office/drawing/2014/main" id="{EEF52B02-8F73-40AE-BE8D-E22036305636}"/>
                  </a:ext>
                </a:extLst>
              </p:cNvPr>
              <p:cNvSpPr txBox="1">
                <a:spLocks noRot="1" noChangeAspect="1" noMove="1" noResize="1" noEditPoints="1" noAdjustHandles="1" noChangeArrowheads="1" noChangeShapeType="1" noTextEdit="1"/>
              </p:cNvSpPr>
              <p:nvPr/>
            </p:nvSpPr>
            <p:spPr>
              <a:xfrm>
                <a:off x="7513261" y="2828835"/>
                <a:ext cx="3968330" cy="1200329"/>
              </a:xfrm>
              <a:prstGeom prst="rect">
                <a:avLst/>
              </a:prstGeom>
              <a:blipFill>
                <a:blip r:embed="rId3"/>
                <a:stretch>
                  <a:fillRect l="-1229" t="-2538" r="-614" b="-7107"/>
                </a:stretch>
              </a:blipFill>
            </p:spPr>
            <p:txBody>
              <a:bodyPr/>
              <a:lstStyle/>
              <a:p>
                <a:r>
                  <a:rPr lang="en-US">
                    <a:noFill/>
                  </a:rPr>
                  <a:t> </a:t>
                </a:r>
              </a:p>
            </p:txBody>
          </p:sp>
        </mc:Fallback>
      </mc:AlternateContent>
    </p:spTree>
    <p:extLst>
      <p:ext uri="{BB962C8B-B14F-4D97-AF65-F5344CB8AC3E}">
        <p14:creationId xmlns:p14="http://schemas.microsoft.com/office/powerpoint/2010/main" val="15404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11</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l="-3000" r="-29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𝐲</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166681" y="3453585"/>
                <a:ext cx="11635995" cy="2230456"/>
              </a:xfrm>
            </p:spPr>
            <p:txBody>
              <a:bodyPr>
                <a:normAutofit/>
              </a:bodyPr>
              <a:lstStyle/>
              <a:p>
                <a:r>
                  <a:rPr lang="en-US" dirty="0"/>
                  <a:t>Common objective: make plant state </a:t>
                </a:r>
                <a:r>
                  <a:rPr lang="en-US" i="1" dirty="0"/>
                  <a:t>track </a:t>
                </a:r>
                <a:r>
                  <a:rPr lang="en-US" dirty="0"/>
                  <a:t>the reference signal </a:t>
                </a:r>
                <a14:m>
                  <m:oMath xmlns:m="http://schemas.openxmlformats.org/officeDocument/2006/math">
                    <m:r>
                      <a:rPr lang="en-US" b="1" i="0" smtClean="0">
                        <a:latin typeface="Cambria Math" panose="02040503050406030204" pitchFamily="18" charset="0"/>
                      </a:rPr>
                      <m:t>𝐫</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For convenience, 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𝐼</m:t>
                    </m:r>
                  </m:oMath>
                </a14:m>
                <a:r>
                  <a:rPr lang="en-US" dirty="0"/>
                  <a:t> (identity) and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1" i="1" smtClean="0">
                        <a:latin typeface="Cambria Math" panose="02040503050406030204" pitchFamily="18" charset="0"/>
                      </a:rPr>
                      <m:t>𝟎</m:t>
                    </m:r>
                  </m:oMath>
                </a14:m>
                <a:r>
                  <a:rPr lang="en-US" b="1" i="1" dirty="0"/>
                  <a:t> </a:t>
                </a:r>
                <a:r>
                  <a:rPr lang="en-US" dirty="0"/>
                  <a:t>(zero matrix), i.e. full state is observable through sensors, and input has no immediate effect on output</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166681" y="3453585"/>
                <a:ext cx="11635995" cy="2230456"/>
              </a:xfrm>
              <a:blipFill>
                <a:blip r:embed="rId10"/>
                <a:stretch>
                  <a:fillRect l="-629" t="-4658" r="-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FD0914B-875E-4B39-873C-6B70B650A5EB}"/>
                  </a:ext>
                </a:extLst>
              </p:cNvPr>
              <p:cNvSpPr txBox="1"/>
              <p:nvPr/>
            </p:nvSpPr>
            <p:spPr>
              <a:xfrm>
                <a:off x="9437013" y="2416066"/>
                <a:ext cx="2570974" cy="923330"/>
              </a:xfrm>
              <a:prstGeom prst="rect">
                <a:avLst/>
              </a:prstGeom>
              <a:noFill/>
            </p:spPr>
            <p:txBody>
              <a:bodyPr wrap="square" rtlCol="0">
                <a:spAutoFit/>
              </a:bodyPr>
              <a:lstStyle/>
              <a:p>
                <a:r>
                  <a:rPr lang="en-US" dirty="0"/>
                  <a:t>For simplicity, assume we are tracking the zero signal, i.e. </a:t>
                </a:r>
                <a14:m>
                  <m:oMath xmlns:m="http://schemas.openxmlformats.org/officeDocument/2006/math">
                    <m:r>
                      <a:rPr lang="en-US" b="1" i="0" dirty="0" smtClean="0">
                        <a:latin typeface="Cambria Math" panose="02040503050406030204" pitchFamily="18" charset="0"/>
                      </a:rPr>
                      <m:t>𝐫</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 0 </m:t>
                    </m:r>
                  </m:oMath>
                </a14:m>
                <a:endParaRPr lang="en-US" dirty="0"/>
              </a:p>
            </p:txBody>
          </p:sp>
        </mc:Choice>
        <mc:Fallback xmlns="">
          <p:sp>
            <p:nvSpPr>
              <p:cNvPr id="27" name="TextBox 26">
                <a:extLst>
                  <a:ext uri="{FF2B5EF4-FFF2-40B4-BE49-F238E27FC236}">
                    <a16:creationId xmlns:a16="http://schemas.microsoft.com/office/drawing/2014/main" id="{2FD0914B-875E-4B39-873C-6B70B650A5EB}"/>
                  </a:ext>
                </a:extLst>
              </p:cNvPr>
              <p:cNvSpPr txBox="1">
                <a:spLocks noRot="1" noChangeAspect="1" noMove="1" noResize="1" noEditPoints="1" noAdjustHandles="1" noChangeArrowheads="1" noChangeShapeType="1" noTextEdit="1"/>
              </p:cNvSpPr>
              <p:nvPr/>
            </p:nvSpPr>
            <p:spPr>
              <a:xfrm>
                <a:off x="9437013" y="2416066"/>
                <a:ext cx="2570974" cy="923330"/>
              </a:xfrm>
              <a:prstGeom prst="rect">
                <a:avLst/>
              </a:prstGeom>
              <a:blipFill>
                <a:blip r:embed="rId11"/>
                <a:stretch>
                  <a:fillRect l="-1896" t="-3289" r="-2844" b="-9211"/>
                </a:stretch>
              </a:blipFill>
            </p:spPr>
            <p:txBody>
              <a:bodyPr/>
              <a:lstStyle/>
              <a:p>
                <a:r>
                  <a:rPr lang="en-US">
                    <a:noFill/>
                  </a:rPr>
                  <a:t> </a:t>
                </a:r>
              </a:p>
            </p:txBody>
          </p:sp>
        </mc:Fallback>
      </mc:AlternateContent>
    </p:spTree>
    <p:extLst>
      <p:ext uri="{BB962C8B-B14F-4D97-AF65-F5344CB8AC3E}">
        <p14:creationId xmlns:p14="http://schemas.microsoft.com/office/powerpoint/2010/main" val="4240462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12</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r="-28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257881" y="3394488"/>
                <a:ext cx="11635995" cy="2230456"/>
              </a:xfrm>
            </p:spPr>
            <p:txBody>
              <a:bodyPr>
                <a:normAutofit lnSpcReduction="10000"/>
              </a:bodyPr>
              <a:lstStyle/>
              <a:p>
                <a:r>
                  <a:rPr lang="en-US" dirty="0"/>
                  <a:t>Closed-loop dynamics: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𝐫</m:t>
                        </m:r>
                        <m:r>
                          <a:rPr lang="en-US" b="0" i="1" dirty="0" smtClean="0">
                            <a:latin typeface="Cambria Math" panose="02040503050406030204" pitchFamily="18" charset="0"/>
                          </a:rPr>
                          <m:t>−</m:t>
                        </m:r>
                        <m:r>
                          <a:rPr lang="en-US" b="1" i="0" dirty="0" smtClean="0">
                            <a:latin typeface="Cambria Math" panose="02040503050406030204" pitchFamily="18" charset="0"/>
                          </a:rPr>
                          <m:t>𝐱</m:t>
                        </m:r>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𝐵𝐾</m:t>
                        </m:r>
                      </m:e>
                    </m:d>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r>
                      <a:rPr lang="en-US" b="1" i="0" dirty="0" smtClean="0">
                        <a:latin typeface="Cambria Math" panose="02040503050406030204" pitchFamily="18" charset="0"/>
                      </a:rPr>
                      <m:t>𝐫</m:t>
                    </m:r>
                  </m:oMath>
                </a14:m>
                <a:endParaRPr lang="en-US" b="1" dirty="0"/>
              </a:p>
              <a:p>
                <a:r>
                  <a:rPr lang="en-US" dirty="0"/>
                  <a:t>Pick </a:t>
                </a:r>
                <a14:m>
                  <m:oMath xmlns:m="http://schemas.openxmlformats.org/officeDocument/2006/math">
                    <m:r>
                      <a:rPr lang="en-US" b="0" i="1" smtClean="0">
                        <a:latin typeface="Cambria Math" panose="02040503050406030204" pitchFamily="18" charset="0"/>
                      </a:rPr>
                      <m:t>𝐾</m:t>
                    </m:r>
                  </m:oMath>
                </a14:m>
                <a:r>
                  <a:rPr lang="en-US" dirty="0"/>
                  <a:t> such that closed-loop system has desirable behavior</a:t>
                </a:r>
              </a:p>
              <a:p>
                <a:r>
                  <a:rPr lang="en-US" dirty="0"/>
                  <a:t>To make closed-loop system stable, pick </a:t>
                </a:r>
                <a14:m>
                  <m:oMath xmlns:m="http://schemas.openxmlformats.org/officeDocument/2006/math">
                    <m:r>
                      <a:rPr lang="en-US" b="0" i="1" smtClean="0">
                        <a:latin typeface="Cambria Math" panose="02040503050406030204" pitchFamily="18" charset="0"/>
                      </a:rPr>
                      <m:t>𝐾</m:t>
                    </m:r>
                  </m:oMath>
                </a14:m>
                <a:r>
                  <a:rPr lang="en-US" dirty="0"/>
                  <a:t> such that eigenvalues of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have negative real-parts</a:t>
                </a:r>
              </a:p>
              <a:p>
                <a:r>
                  <a:rPr lang="en-US" dirty="0"/>
                  <a:t>Controller designed this way also called </a:t>
                </a:r>
                <a:r>
                  <a:rPr lang="en-US" b="1" i="1" dirty="0"/>
                  <a:t>pole placement</a:t>
                </a:r>
                <a:r>
                  <a:rPr lang="en-US" b="1" dirty="0"/>
                  <a:t> </a:t>
                </a:r>
                <a:r>
                  <a:rPr lang="en-US" dirty="0"/>
                  <a:t>controller</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257881" y="3394488"/>
                <a:ext cx="11635995" cy="2230456"/>
              </a:xfrm>
              <a:blipFill>
                <a:blip r:embed="rId10"/>
                <a:stretch>
                  <a:fillRect l="-629" t="-6284" b="-6011"/>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43E9BF7B-9205-497C-B766-A642916BF781}"/>
              </a:ext>
            </a:extLst>
          </p:cNvPr>
          <p:cNvCxnSpPr/>
          <p:nvPr/>
        </p:nvCxnSpPr>
        <p:spPr>
          <a:xfrm>
            <a:off x="9687524" y="3339396"/>
            <a:ext cx="696991" cy="4396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4D5EC1C-151A-431C-8497-67D1D917A07C}"/>
                  </a:ext>
                </a:extLst>
              </p:cNvPr>
              <p:cNvSpPr txBox="1"/>
              <p:nvPr/>
            </p:nvSpPr>
            <p:spPr>
              <a:xfrm>
                <a:off x="9437013" y="2416066"/>
                <a:ext cx="2570974" cy="923330"/>
              </a:xfrm>
              <a:prstGeom prst="rect">
                <a:avLst/>
              </a:prstGeom>
              <a:noFill/>
            </p:spPr>
            <p:txBody>
              <a:bodyPr wrap="square" rtlCol="0">
                <a:spAutoFit/>
              </a:bodyPr>
              <a:lstStyle/>
              <a:p>
                <a:r>
                  <a:rPr lang="en-US" dirty="0"/>
                  <a:t>For simplicity, assume we are tracking the zero signal, i.e. </a:t>
                </a:r>
                <a14:m>
                  <m:oMath xmlns:m="http://schemas.openxmlformats.org/officeDocument/2006/math">
                    <m:r>
                      <a:rPr lang="en-US" b="1" i="0" dirty="0" smtClean="0">
                        <a:latin typeface="Cambria Math" panose="02040503050406030204" pitchFamily="18" charset="0"/>
                      </a:rPr>
                      <m:t>𝐫</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 </m:t>
                    </m:r>
                    <m:r>
                      <a:rPr lang="en-US" i="1" dirty="0" smtClean="0">
                        <a:latin typeface="Cambria Math" panose="02040503050406030204" pitchFamily="18" charset="0"/>
                      </a:rPr>
                      <m:t>0</m:t>
                    </m:r>
                    <m:r>
                      <a:rPr lang="en-US" i="1" dirty="0" smtClean="0">
                        <a:latin typeface="Cambria Math" panose="02040503050406030204" pitchFamily="18" charset="0"/>
                      </a:rPr>
                      <m:t> </m:t>
                    </m:r>
                  </m:oMath>
                </a14:m>
                <a:endParaRPr lang="en-US" dirty="0"/>
              </a:p>
            </p:txBody>
          </p:sp>
        </mc:Choice>
        <mc:Fallback xmlns="">
          <p:sp>
            <p:nvSpPr>
              <p:cNvPr id="28" name="TextBox 27">
                <a:extLst>
                  <a:ext uri="{FF2B5EF4-FFF2-40B4-BE49-F238E27FC236}">
                    <a16:creationId xmlns:a16="http://schemas.microsoft.com/office/drawing/2014/main" id="{24D5EC1C-151A-431C-8497-67D1D917A07C}"/>
                  </a:ext>
                </a:extLst>
              </p:cNvPr>
              <p:cNvSpPr txBox="1">
                <a:spLocks noRot="1" noChangeAspect="1" noMove="1" noResize="1" noEditPoints="1" noAdjustHandles="1" noChangeArrowheads="1" noChangeShapeType="1" noTextEdit="1"/>
              </p:cNvSpPr>
              <p:nvPr/>
            </p:nvSpPr>
            <p:spPr>
              <a:xfrm>
                <a:off x="9437013" y="2416066"/>
                <a:ext cx="2570974" cy="923330"/>
              </a:xfrm>
              <a:prstGeom prst="rect">
                <a:avLst/>
              </a:prstGeom>
              <a:blipFill>
                <a:blip r:embed="rId11"/>
                <a:stretch>
                  <a:fillRect l="-1896" t="-3289" r="-2844" b="-9211"/>
                </a:stretch>
              </a:blipFill>
            </p:spPr>
            <p:txBody>
              <a:bodyPr/>
              <a:lstStyle/>
              <a:p>
                <a:r>
                  <a:rPr lang="en-US">
                    <a:noFill/>
                  </a:rPr>
                  <a:t> </a:t>
                </a:r>
              </a:p>
            </p:txBody>
          </p:sp>
        </mc:Fallback>
      </mc:AlternateContent>
    </p:spTree>
    <p:extLst>
      <p:ext uri="{BB962C8B-B14F-4D97-AF65-F5344CB8AC3E}">
        <p14:creationId xmlns:p14="http://schemas.microsoft.com/office/powerpoint/2010/main" val="1052051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FC4BCA7-D9AA-4B88-9C30-E0912DE4BA23}"/>
                  </a:ext>
                </a:extLst>
              </p:cNvPr>
              <p:cNvSpPr>
                <a:spLocks noGrp="1"/>
              </p:cNvSpPr>
              <p:nvPr>
                <p:ph idx="1"/>
              </p:nvPr>
            </p:nvSpPr>
            <p:spPr>
              <a:xfrm>
                <a:off x="111074" y="2749484"/>
                <a:ext cx="11883702" cy="2861297"/>
              </a:xfrm>
            </p:spPr>
            <p:txBody>
              <a:bodyPr>
                <a:normAutofit/>
              </a:bodyPr>
              <a:lstStyle/>
              <a:p>
                <a:r>
                  <a:rPr lang="en-US" sz="2400" dirty="0"/>
                  <a:t>Note </a:t>
                </a:r>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=0.382, 2.618</m:t>
                    </m:r>
                  </m:oMath>
                </a14:m>
                <a:r>
                  <a:rPr lang="en-US" sz="2400" dirty="0"/>
                  <a:t> </a:t>
                </a:r>
                <a14:m>
                  <m:oMath xmlns:m="http://schemas.openxmlformats.org/officeDocument/2006/math">
                    <m:r>
                      <a:rPr lang="en-US" sz="2400" b="0" i="1" dirty="0" smtClean="0">
                        <a:latin typeface="Cambria Math" panose="02040503050406030204" pitchFamily="18" charset="0"/>
                      </a:rPr>
                      <m:t>⇒</m:t>
                    </m:r>
                  </m:oMath>
                </a14:m>
                <a:r>
                  <a:rPr lang="en-US" sz="2400" dirty="0"/>
                  <a:t> unstable plant!</a:t>
                </a:r>
              </a:p>
              <a:p>
                <a:r>
                  <a:rPr lang="en-US" sz="2400" dirty="0"/>
                  <a:t>Let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
                      </m:e>
                    </m:d>
                  </m:oMath>
                </a14:m>
                <a:r>
                  <a:rPr lang="en-US" sz="2400" dirty="0"/>
                  <a:t>. Then,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r>
                            <m:e>
                              <m:r>
                                <a:rPr lang="en-US" sz="2400" i="1">
                                  <a:latin typeface="Cambria Math" panose="02040503050406030204" pitchFamily="18" charset="0"/>
                                </a:rPr>
                                <m:t>1</m:t>
                              </m:r>
                            </m:e>
                            <m:e>
                              <m:r>
                                <a:rPr lang="en-US" sz="2400" i="1">
                                  <a:latin typeface="Cambria Math" panose="02040503050406030204" pitchFamily="18" charset="0"/>
                                </a:rPr>
                                <m:t>2</m:t>
                              </m:r>
                            </m:e>
                          </m:mr>
                        </m:m>
                      </m:e>
                    </m:d>
                  </m:oMath>
                </a14:m>
                <a:endParaRPr lang="en-US" sz="2400" dirty="0"/>
              </a:p>
              <a:p>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e>
                    </m:d>
                  </m:oMath>
                </a14:m>
                <a:r>
                  <a:rPr lang="en-US" sz="2400" dirty="0"/>
                  <a:t> satisfy equation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𝜆</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oMath>
                </a14:m>
                <a:r>
                  <a:rPr lang="en-US" sz="2400" dirty="0"/>
                  <a:t> = 0</a:t>
                </a:r>
              </a:p>
              <a:p>
                <a:pPr lvl="1"/>
                <a:r>
                  <a:rPr lang="en-US" sz="2400" dirty="0"/>
                  <a:t>Suppose we want eigenvalues at </a:t>
                </a:r>
                <a14:m>
                  <m:oMath xmlns:m="http://schemas.openxmlformats.org/officeDocument/2006/math">
                    <m:r>
                      <a:rPr lang="en-US" sz="2400" b="0" i="1" smtClean="0">
                        <a:latin typeface="Cambria Math" panose="02040503050406030204" pitchFamily="18" charset="0"/>
                      </a:rPr>
                      <m:t>−5, −6,</m:t>
                    </m:r>
                  </m:oMath>
                </a14:m>
                <a:r>
                  <a:rPr lang="en-US" sz="2400" dirty="0"/>
                  <a:t> then equation would be: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+11</m:t>
                    </m:r>
                    <m:r>
                      <a:rPr lang="en-US" sz="2400" b="0" i="1" smtClean="0">
                        <a:latin typeface="Cambria Math" panose="02040503050406030204" pitchFamily="18" charset="0"/>
                      </a:rPr>
                      <m:t>𝜆</m:t>
                    </m:r>
                    <m:r>
                      <a:rPr lang="en-US" sz="2400" b="0" i="1" smtClean="0">
                        <a:latin typeface="Cambria Math" panose="02040503050406030204" pitchFamily="18" charset="0"/>
                      </a:rPr>
                      <m:t>+30=0</m:t>
                    </m:r>
                  </m:oMath>
                </a14:m>
                <a:endParaRPr lang="en-US" sz="2400" dirty="0"/>
              </a:p>
              <a:p>
                <a:pPr lvl="1"/>
                <a:r>
                  <a:rPr lang="en-US" sz="2400" dirty="0"/>
                  <a:t>Comparing two equations,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=11</m:t>
                    </m:r>
                  </m:oMath>
                </a14:m>
                <a:r>
                  <a:rPr lang="en-US" sz="2400" dirty="0"/>
                  <a:t>, and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=30</m:t>
                    </m:r>
                  </m:oMath>
                </a14:m>
                <a:endParaRPr lang="en-US" sz="2400" dirty="0"/>
              </a:p>
              <a:p>
                <a:pPr lvl="1"/>
                <a:r>
                  <a:rPr lang="en-US" sz="2400" dirty="0"/>
                  <a:t>This gives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=14,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=57</m:t>
                    </m:r>
                  </m:oMath>
                </a14:m>
                <a:r>
                  <a:rPr lang="en-US" sz="2400" dirty="0"/>
                  <a:t>. Thus controller with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4</m:t>
                              </m:r>
                            </m:e>
                            <m:e>
                              <m:r>
                                <a:rPr lang="en-US" sz="2400" b="0" i="1" smtClean="0">
                                  <a:latin typeface="Cambria Math" panose="02040503050406030204" pitchFamily="18" charset="0"/>
                                </a:rPr>
                                <m:t>57</m:t>
                              </m:r>
                            </m:e>
                          </m:mr>
                        </m:m>
                      </m:e>
                    </m:d>
                  </m:oMath>
                </a14:m>
                <a:r>
                  <a:rPr lang="en-US" sz="2400" dirty="0"/>
                  <a:t> stabilizes the plant!</a:t>
                </a:r>
              </a:p>
              <a:p>
                <a:endParaRPr lang="en-US" sz="2400" dirty="0"/>
              </a:p>
            </p:txBody>
          </p:sp>
        </mc:Choice>
        <mc:Fallback xmlns="">
          <p:sp>
            <p:nvSpPr>
              <p:cNvPr id="2" name="Content Placeholder 1">
                <a:extLst>
                  <a:ext uri="{FF2B5EF4-FFF2-40B4-BE49-F238E27FC236}">
                    <a16:creationId xmlns:a16="http://schemas.microsoft.com/office/drawing/2014/main" id="{DFC4BCA7-D9AA-4B88-9C30-E0912DE4BA23}"/>
                  </a:ext>
                </a:extLst>
              </p:cNvPr>
              <p:cNvSpPr>
                <a:spLocks noGrp="1" noRot="1" noChangeAspect="1" noMove="1" noResize="1" noEditPoints="1" noAdjustHandles="1" noChangeArrowheads="1" noChangeShapeType="1" noTextEdit="1"/>
              </p:cNvSpPr>
              <p:nvPr>
                <p:ph idx="1"/>
              </p:nvPr>
            </p:nvSpPr>
            <p:spPr>
              <a:xfrm>
                <a:off x="111074" y="2749484"/>
                <a:ext cx="11883702" cy="2861297"/>
              </a:xfrm>
              <a:blipFill>
                <a:blip r:embed="rId2"/>
                <a:stretch>
                  <a:fillRect l="-410" t="-2985" b="-149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9CF417B-A5CF-4278-A6EE-2E74BE58FE5A}"/>
              </a:ext>
            </a:extLst>
          </p:cNvPr>
          <p:cNvSpPr>
            <a:spLocks noGrp="1"/>
          </p:cNvSpPr>
          <p:nvPr>
            <p:ph type="title"/>
          </p:nvPr>
        </p:nvSpPr>
        <p:spPr/>
        <p:txBody>
          <a:bodyPr/>
          <a:lstStyle/>
          <a:p>
            <a:r>
              <a:rPr lang="en-US" dirty="0"/>
              <a:t>Designing a pole placement controller</a:t>
            </a:r>
          </a:p>
        </p:txBody>
      </p:sp>
      <p:sp>
        <p:nvSpPr>
          <p:cNvPr id="4" name="Slide Number Placeholder 3">
            <a:extLst>
              <a:ext uri="{FF2B5EF4-FFF2-40B4-BE49-F238E27FC236}">
                <a16:creationId xmlns:a16="http://schemas.microsoft.com/office/drawing/2014/main" id="{74382F30-AB0C-48FB-BE80-90DC0F910830}"/>
              </a:ext>
            </a:extLst>
          </p:cNvPr>
          <p:cNvSpPr>
            <a:spLocks noGrp="1"/>
          </p:cNvSpPr>
          <p:nvPr>
            <p:ph type="sldNum" sz="quarter" idx="12"/>
          </p:nvPr>
        </p:nvSpPr>
        <p:spPr/>
        <p:txBody>
          <a:bodyPr/>
          <a:lstStyle/>
          <a:p>
            <a:fld id="{29AAD378-655A-49C6-813C-9FD132EF7440}" type="slidenum">
              <a:rPr lang="en-US" smtClean="0"/>
              <a:pPr/>
              <a:t>13</a:t>
            </a:fld>
            <a:endParaRPr lang="en-US" dirty="0"/>
          </a:p>
        </p:txBody>
      </p:sp>
      <p:grpSp>
        <p:nvGrpSpPr>
          <p:cNvPr id="5" name="Group 4">
            <a:extLst>
              <a:ext uri="{FF2B5EF4-FFF2-40B4-BE49-F238E27FC236}">
                <a16:creationId xmlns:a16="http://schemas.microsoft.com/office/drawing/2014/main" id="{E1184F92-58DD-4CA9-B98C-E95570FD1B91}"/>
              </a:ext>
            </a:extLst>
          </p:cNvPr>
          <p:cNvGrpSpPr/>
          <p:nvPr/>
        </p:nvGrpSpPr>
        <p:grpSpPr>
          <a:xfrm>
            <a:off x="452402" y="1137019"/>
            <a:ext cx="10016641" cy="1532730"/>
            <a:chOff x="1036777" y="1353670"/>
            <a:chExt cx="10016641" cy="153273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0AF34C-2367-4D91-B4DF-22049CF583FF}"/>
                    </a:ext>
                  </a:extLst>
                </p:cNvPr>
                <p:cNvSpPr txBox="1"/>
                <p:nvPr/>
              </p:nvSpPr>
              <p:spPr>
                <a:xfrm>
                  <a:off x="10196805" y="1398014"/>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270AF34C-2367-4D91-B4DF-22049CF583FF}"/>
                    </a:ext>
                  </a:extLst>
                </p:cNvPr>
                <p:cNvSpPr txBox="1">
                  <a:spLocks noRot="1" noChangeAspect="1" noMove="1" noResize="1" noEditPoints="1" noAdjustHandles="1" noChangeArrowheads="1" noChangeShapeType="1" noTextEdit="1"/>
                </p:cNvSpPr>
                <p:nvPr/>
              </p:nvSpPr>
              <p:spPr>
                <a:xfrm>
                  <a:off x="10196805" y="1398014"/>
                  <a:ext cx="607987" cy="461665"/>
                </a:xfrm>
                <a:prstGeom prst="rect">
                  <a:avLst/>
                </a:prstGeom>
                <a:blipFill>
                  <a:blip r:embed="rId3"/>
                  <a:stretch>
                    <a:fillRect r="-27000" b="-17105"/>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C6835FD-4BE4-4889-9078-299C7F2140E7}"/>
                </a:ext>
              </a:extLst>
            </p:cNvPr>
            <p:cNvGrpSpPr/>
            <p:nvPr/>
          </p:nvGrpSpPr>
          <p:grpSpPr>
            <a:xfrm>
              <a:off x="1036777" y="1353670"/>
              <a:ext cx="10016641" cy="1532730"/>
              <a:chOff x="1240578" y="1458473"/>
              <a:chExt cx="10016641" cy="1532730"/>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4240679-4B5C-44DA-95A0-2B361513AD91}"/>
                      </a:ext>
                    </a:extLst>
                  </p:cNvPr>
                  <p:cNvSpPr/>
                  <p:nvPr/>
                </p:nvSpPr>
                <p:spPr>
                  <a:xfrm>
                    <a:off x="6781093" y="1541189"/>
                    <a:ext cx="3370888"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2</m:t>
                                  </m:r>
                                </m:e>
                              </m:mr>
                            </m:m>
                          </m:e>
                        </m:d>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mr>
                              <m:mr>
                                <m:e>
                                  <m:r>
                                    <a:rPr lang="en-US" sz="2400" i="1">
                                      <a:latin typeface="Cambria Math" panose="02040503050406030204" pitchFamily="18" charset="0"/>
                                    </a:rPr>
                                    <m:t>0</m:t>
                                  </m:r>
                                </m:e>
                              </m:mr>
                            </m:m>
                          </m:e>
                        </m:d>
                        <m:r>
                          <a:rPr lang="en-US" sz="2400" b="1" i="0" dirty="0" smtClean="0">
                            <a:latin typeface="Cambria Math" panose="02040503050406030204" pitchFamily="18" charset="0"/>
                          </a:rPr>
                          <m:t>𝐮</m:t>
                        </m:r>
                      </m:oMath>
                    </a14:m>
                    <a:endParaRPr lang="en-US" sz="2400" b="1" dirty="0"/>
                  </a:p>
                </p:txBody>
              </p:sp>
            </mc:Choice>
            <mc:Fallback xmlns="">
              <p:sp>
                <p:nvSpPr>
                  <p:cNvPr id="8" name="Rectangle 7">
                    <a:extLst>
                      <a:ext uri="{FF2B5EF4-FFF2-40B4-BE49-F238E27FC236}">
                        <a16:creationId xmlns:a16="http://schemas.microsoft.com/office/drawing/2014/main" id="{B4240679-4B5C-44DA-95A0-2B361513AD91}"/>
                      </a:ext>
                    </a:extLst>
                  </p:cNvPr>
                  <p:cNvSpPr>
                    <a:spLocks noRot="1" noChangeAspect="1" noMove="1" noResize="1" noEditPoints="1" noAdjustHandles="1" noChangeArrowheads="1" noChangeShapeType="1" noTextEdit="1"/>
                  </p:cNvSpPr>
                  <p:nvPr/>
                </p:nvSpPr>
                <p:spPr>
                  <a:xfrm>
                    <a:off x="6781093" y="1541189"/>
                    <a:ext cx="3370888" cy="1049904"/>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6EBBBD2-7926-458D-B5B6-274ADAB4642D}"/>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9" name="Rectangle 8">
                    <a:extLst>
                      <a:ext uri="{FF2B5EF4-FFF2-40B4-BE49-F238E27FC236}">
                        <a16:creationId xmlns:a16="http://schemas.microsoft.com/office/drawing/2014/main" id="{C6EBBBD2-7926-458D-B5B6-274ADAB4642D}"/>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F9F2E24-D109-402D-AD56-3D64BE1FD8C2}"/>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9A3F8AD-742F-4BEA-9258-E23E7F67681F}"/>
                  </a:ext>
                </a:extLst>
              </p:cNvPr>
              <p:cNvCxnSpPr>
                <a:cxnSpLocks/>
              </p:cNvCxnSpPr>
              <p:nvPr/>
            </p:nvCxnSpPr>
            <p:spPr>
              <a:xfrm>
                <a:off x="10151982" y="2030254"/>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1009C80-2629-4613-BEB5-2DA1FA8FB3C8}"/>
                      </a:ext>
                    </a:extLst>
                  </p:cNvPr>
                  <p:cNvSpPr txBox="1"/>
                  <p:nvPr/>
                </p:nvSpPr>
                <p:spPr>
                  <a:xfrm>
                    <a:off x="1240578" y="157678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91009C80-2629-4613-BEB5-2DA1FA8FB3C8}"/>
                      </a:ext>
                    </a:extLst>
                  </p:cNvPr>
                  <p:cNvSpPr txBox="1">
                    <a:spLocks noRot="1" noChangeAspect="1" noMove="1" noResize="1" noEditPoints="1" noAdjustHandles="1" noChangeArrowheads="1" noChangeShapeType="1" noTextEdit="1"/>
                  </p:cNvSpPr>
                  <p:nvPr/>
                </p:nvSpPr>
                <p:spPr>
                  <a:xfrm>
                    <a:off x="1240578" y="1576784"/>
                    <a:ext cx="804515" cy="461665"/>
                  </a:xfrm>
                  <a:prstGeom prst="rect">
                    <a:avLst/>
                  </a:prstGeom>
                  <a:blipFill>
                    <a:blip r:embed="rId6"/>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19F0D64-F5A4-4947-BE5E-09C890113021}"/>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019F0D64-F5A4-4947-BE5E-09C890113021}"/>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7"/>
                    <a:stretch>
                      <a:fillRect r="-32000" b="-1866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624B1D1-314C-4C4E-B043-C1E459A1BBC3}"/>
                  </a:ext>
                </a:extLst>
              </p:cNvPr>
              <p:cNvCxnSpPr>
                <a:cxnSpLocks/>
                <a:stCxn id="9" idx="3"/>
                <a:endCxn id="8" idx="1"/>
              </p:cNvCxnSpPr>
              <p:nvPr/>
            </p:nvCxnSpPr>
            <p:spPr>
              <a:xfrm>
                <a:off x="5529898" y="2064803"/>
                <a:ext cx="1251195"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23813A22-E90F-4093-B117-32E30780E719}"/>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23813A22-E90F-4093-B117-32E30780E719}"/>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8"/>
                    <a:stretch>
                      <a:fillRect/>
                    </a:stretch>
                  </a:blipFill>
                  <a:ln w="38100">
                    <a:solidFill>
                      <a:schemeClr val="tx1"/>
                    </a:solid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2E91FC36-EA4B-47F6-978B-F311006858E7}"/>
                  </a:ext>
                </a:extLst>
              </p:cNvPr>
              <p:cNvCxnSpPr>
                <a:cxnSpLocks/>
                <a:endCxn id="9"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52CCC96-FD76-4E1B-B9B5-79F5D2094E6F}"/>
                  </a:ext>
                </a:extLst>
              </p:cNvPr>
              <p:cNvCxnSpPr>
                <a:cxnSpLocks/>
                <a:endCxn id="15" idx="4"/>
              </p:cNvCxnSpPr>
              <p:nvPr/>
            </p:nvCxnSpPr>
            <p:spPr>
              <a:xfrm rot="10800000" flipV="1">
                <a:off x="2631251" y="2037224"/>
                <a:ext cx="8176907" cy="342096"/>
              </a:xfrm>
              <a:prstGeom prst="bentConnector4">
                <a:avLst>
                  <a:gd name="adj1" fmla="val 1678"/>
                  <a:gd name="adj2" fmla="val 272393"/>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A0831EF-53D5-4C73-AB32-AB43B0478679}"/>
                      </a:ext>
                    </a:extLst>
                  </p:cNvPr>
                  <p:cNvSpPr txBox="1"/>
                  <p:nvPr/>
                </p:nvSpPr>
                <p:spPr>
                  <a:xfrm>
                    <a:off x="1698633" y="2085770"/>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EA0831EF-53D5-4C73-AB32-AB43B0478679}"/>
                      </a:ext>
                    </a:extLst>
                  </p:cNvPr>
                  <p:cNvSpPr txBox="1">
                    <a:spLocks noRot="1" noChangeAspect="1" noMove="1" noResize="1" noEditPoints="1" noAdjustHandles="1" noChangeArrowheads="1" noChangeShapeType="1" noTextEdit="1"/>
                  </p:cNvSpPr>
                  <p:nvPr/>
                </p:nvSpPr>
                <p:spPr>
                  <a:xfrm>
                    <a:off x="1698633" y="2085770"/>
                    <a:ext cx="5341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5EA35F9-A0FB-4B06-89EE-64B1E3DE58D5}"/>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95EA35F9-A0FB-4B06-89EE-64B1E3DE58D5}"/>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10"/>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F8B704D-C62B-4B33-AB84-5601D035119D}"/>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1F1607EE-BD03-488F-B7A5-821BA7870927}"/>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p:spTree>
    <p:extLst>
      <p:ext uri="{BB962C8B-B14F-4D97-AF65-F5344CB8AC3E}">
        <p14:creationId xmlns:p14="http://schemas.microsoft.com/office/powerpoint/2010/main" val="252805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C04D18-2DDF-46A1-A402-83A7816E751F}"/>
                  </a:ext>
                </a:extLst>
              </p:cNvPr>
              <p:cNvSpPr>
                <a:spLocks noGrp="1"/>
              </p:cNvSpPr>
              <p:nvPr>
                <p:ph idx="1"/>
              </p:nvPr>
            </p:nvSpPr>
            <p:spPr/>
            <p:txBody>
              <a:bodyPr/>
              <a:lstStyle/>
              <a:p>
                <a:r>
                  <a:rPr lang="en-US" dirty="0"/>
                  <a:t>Pole placement involves heuristics (we arbitrarily decided where to put the eigenvalues)</a:t>
                </a:r>
              </a:p>
              <a:p>
                <a:r>
                  <a:rPr lang="en-US" dirty="0"/>
                  <a:t>Principled approach is to put the poles such that the closed-loop system optimizes the cost function: </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𝐿𝑄𝑅</m:t>
                          </m:r>
                        </m:sub>
                      </m:sSub>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m:t>
                          </m:r>
                        </m:sup>
                        <m:e>
                          <m:d>
                            <m:dPr>
                              <m:begChr m:val="["/>
                              <m:endChr m:val="]"/>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𝑄</m:t>
                              </m:r>
                              <m:r>
                                <a:rPr lang="en-US" b="1" i="0" smtClean="0">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𝑅</m:t>
                              </m:r>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e>
                      </m:nary>
                      <m:r>
                        <a:rPr lang="en-US" b="0" i="1" smtClean="0">
                          <a:latin typeface="Cambria Math" panose="02040503050406030204" pitchFamily="18" charset="0"/>
                        </a:rPr>
                        <m:t>𝑑𝑡</m:t>
                      </m:r>
                    </m:oMath>
                  </m:oMathPara>
                </a14:m>
                <a:endParaRPr lang="en-US" dirty="0"/>
              </a:p>
              <a:p>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𝑄</m:t>
                    </m:r>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state cost,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𝑅</m:t>
                    </m:r>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control cost</a:t>
                </a:r>
              </a:p>
              <a:p>
                <a:r>
                  <a:rPr lang="en-US" dirty="0"/>
                  <a:t>Given a feedback law: </a:t>
                </a:r>
                <a14:m>
                  <m:oMath xmlns:m="http://schemas.openxmlformats.org/officeDocument/2006/math">
                    <m:r>
                      <a:rPr lang="en-US" b="1" i="0" smtClean="0">
                        <a:latin typeface="Cambria Math" panose="02040503050406030204" pitchFamily="18" charset="0"/>
                      </a:rPr>
                      <m:t>𝐮</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m:rPr>
                            <m:sty m:val="p"/>
                          </m:rPr>
                          <a:rPr lang="en-US" b="0" i="0" smtClean="0">
                            <a:latin typeface="Cambria Math" panose="02040503050406030204" pitchFamily="18" charset="0"/>
                          </a:rPr>
                          <m:t>lqr</m:t>
                        </m:r>
                      </m:sub>
                    </m:sSub>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m:rPr>
                            <m:sty m:val="p"/>
                          </m:rPr>
                          <a:rPr lang="en-US" b="0" i="0" dirty="0" smtClean="0">
                            <a:latin typeface="Cambria Math" panose="02040503050406030204" pitchFamily="18" charset="0"/>
                          </a:rPr>
                          <m:t>lqr</m:t>
                        </m:r>
                      </m:sub>
                    </m:sSub>
                  </m:oMath>
                </a14:m>
                <a:r>
                  <a:rPr lang="en-US" dirty="0"/>
                  <a:t> can be found precisely</a:t>
                </a:r>
              </a:p>
              <a:p>
                <a:r>
                  <a:rPr lang="en-US" dirty="0"/>
                  <a:t>In </a:t>
                </a:r>
                <a:r>
                  <a:rPr lang="en-US" dirty="0" err="1"/>
                  <a:t>Matlab</a:t>
                </a:r>
                <a:r>
                  <a:rPr lang="en-US" dirty="0"/>
                  <a:t>, there is a simple one-line function </a:t>
                </a:r>
                <a:r>
                  <a:rPr lang="en-US" dirty="0" err="1">
                    <a:latin typeface="Courier New" panose="02070309020205020404" pitchFamily="49" charset="0"/>
                    <a:cs typeface="Courier New" panose="02070309020205020404" pitchFamily="49" charset="0"/>
                  </a:rPr>
                  <a:t>lqr</a:t>
                </a:r>
                <a:r>
                  <a:rPr lang="en-US" dirty="0">
                    <a:latin typeface="Courier New" panose="02070309020205020404" pitchFamily="49" charset="0"/>
                    <a:cs typeface="Courier New" panose="02070309020205020404" pitchFamily="49" charset="0"/>
                  </a:rPr>
                  <a:t> </a:t>
                </a:r>
                <a:r>
                  <a:rPr lang="en-US" dirty="0"/>
                  <a:t>to do this!</a:t>
                </a:r>
              </a:p>
            </p:txBody>
          </p:sp>
        </mc:Choice>
        <mc:Fallback xmlns="">
          <p:sp>
            <p:nvSpPr>
              <p:cNvPr id="2" name="Content Placeholder 1">
                <a:extLst>
                  <a:ext uri="{FF2B5EF4-FFF2-40B4-BE49-F238E27FC236}">
                    <a16:creationId xmlns:a16="http://schemas.microsoft.com/office/drawing/2014/main" id="{86C04D18-2DDF-46A1-A402-83A7816E75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8120FE0-C7C7-4DED-859B-0D7866802C72}"/>
              </a:ext>
            </a:extLst>
          </p:cNvPr>
          <p:cNvSpPr>
            <a:spLocks noGrp="1"/>
          </p:cNvSpPr>
          <p:nvPr>
            <p:ph type="title"/>
          </p:nvPr>
        </p:nvSpPr>
        <p:spPr/>
        <p:txBody>
          <a:bodyPr/>
          <a:lstStyle/>
          <a:p>
            <a:r>
              <a:rPr lang="en-US" dirty="0"/>
              <a:t>Linear Quadratic Regulator</a:t>
            </a:r>
          </a:p>
        </p:txBody>
      </p:sp>
      <p:sp>
        <p:nvSpPr>
          <p:cNvPr id="4" name="Slide Number Placeholder 3">
            <a:extLst>
              <a:ext uri="{FF2B5EF4-FFF2-40B4-BE49-F238E27FC236}">
                <a16:creationId xmlns:a16="http://schemas.microsoft.com/office/drawing/2014/main" id="{D20775B4-FF66-461A-BF26-87A672DA551E}"/>
              </a:ext>
            </a:extLst>
          </p:cNvPr>
          <p:cNvSpPr>
            <a:spLocks noGrp="1"/>
          </p:cNvSpPr>
          <p:nvPr>
            <p:ph type="sldNum" sz="quarter" idx="12"/>
          </p:nvPr>
        </p:nvSpPr>
        <p:spPr/>
        <p:txBody>
          <a:bodyPr/>
          <a:lstStyle/>
          <a:p>
            <a:fld id="{29AAD378-655A-49C6-813C-9FD132EF7440}" type="slidenum">
              <a:rPr lang="en-US" smtClean="0"/>
              <a:pPr/>
              <a:t>14</a:t>
            </a:fld>
            <a:endParaRPr lang="en-US" dirty="0"/>
          </a:p>
        </p:txBody>
      </p:sp>
    </p:spTree>
    <p:extLst>
      <p:ext uri="{BB962C8B-B14F-4D97-AF65-F5344CB8AC3E}">
        <p14:creationId xmlns:p14="http://schemas.microsoft.com/office/powerpoint/2010/main" val="1482402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1A97B8B-2CEF-4E31-A318-A0B66D3E2C7F}"/>
                  </a:ext>
                </a:extLst>
              </p:cNvPr>
              <p:cNvSpPr>
                <a:spLocks noGrp="1"/>
              </p:cNvSpPr>
              <p:nvPr>
                <p:ph idx="1"/>
              </p:nvPr>
            </p:nvSpPr>
            <p:spPr>
              <a:xfrm>
                <a:off x="166680" y="1332703"/>
                <a:ext cx="9713125" cy="4351338"/>
              </a:xfrm>
            </p:spPr>
            <p:txBody>
              <a:bodyPr/>
              <a:lstStyle/>
              <a:p>
                <a:r>
                  <a:rPr lang="en-US" dirty="0"/>
                  <a:t>Linear control system has the following form:</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oMath>
                  </m:oMathPara>
                </a14:m>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𝐲</m:t>
                      </m:r>
                      <m:r>
                        <a:rPr lang="en-US" b="1" i="1">
                          <a:latin typeface="Cambria Math" panose="02040503050406030204" pitchFamily="18" charset="0"/>
                        </a:rPr>
                        <m:t>=</m:t>
                      </m:r>
                      <m:r>
                        <a:rPr lang="en-US" i="1">
                          <a:latin typeface="Cambria Math" panose="02040503050406030204" pitchFamily="18" charset="0"/>
                        </a:rPr>
                        <m:t>𝐶</m:t>
                      </m:r>
                      <m:r>
                        <a:rPr lang="en-US" b="1">
                          <a:latin typeface="Cambria Math" panose="02040503050406030204" pitchFamily="18" charset="0"/>
                        </a:rPr>
                        <m:t>𝐱</m:t>
                      </m:r>
                      <m:r>
                        <a:rPr lang="en-US" b="1">
                          <a:latin typeface="Cambria Math" panose="02040503050406030204" pitchFamily="18" charset="0"/>
                        </a:rPr>
                        <m:t>+</m:t>
                      </m:r>
                      <m:r>
                        <a:rPr lang="en-US" i="1">
                          <a:latin typeface="Cambria Math" panose="02040503050406030204" pitchFamily="18" charset="0"/>
                        </a:rPr>
                        <m:t>𝐷</m:t>
                      </m:r>
                      <m:r>
                        <a:rPr lang="en-US" b="1">
                          <a:latin typeface="Cambria Math" panose="02040503050406030204" pitchFamily="18" charset="0"/>
                        </a:rPr>
                        <m:t>𝐮</m:t>
                      </m:r>
                    </m:oMath>
                  </m:oMathPara>
                </a14:m>
                <a:endParaRPr lang="en-US" b="0" i="1" dirty="0">
                  <a:latin typeface="Cambria Math" panose="02040503050406030204" pitchFamily="18" charset="0"/>
                </a:endParaRPr>
              </a:p>
              <a:p>
                <a:pPr marL="0" indent="0" algn="ctr">
                  <a:buNone/>
                </a:pPr>
                <a:endParaRPr lang="en-US" b="0" i="1" dirty="0">
                  <a:latin typeface="Cambria Math" panose="02040503050406030204" pitchFamily="18" charset="0"/>
                </a:endParaRPr>
              </a:p>
              <a:p>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m:t>
                    </m:r>
                    <m:r>
                      <a:rPr lang="en-US" b="1" i="0" dirty="0" smtClean="0">
                        <a:latin typeface="Cambria Math" panose="02040503050406030204" pitchFamily="18" charset="0"/>
                      </a:rPr>
                      <m:t>𝐮</m:t>
                    </m:r>
                  </m:oMath>
                </a14:m>
                <a:r>
                  <a:rPr lang="en-US" dirty="0"/>
                  <a:t>:describes state evolution</a:t>
                </a:r>
                <a:endParaRPr lang="en-US" b="1" dirty="0"/>
              </a:p>
              <a:p>
                <a14:m>
                  <m:oMath xmlns:m="http://schemas.openxmlformats.org/officeDocument/2006/math">
                    <m:r>
                      <a:rPr lang="en-US" b="1" i="0" smtClean="0">
                        <a:latin typeface="Cambria Math" panose="02040503050406030204" pitchFamily="18" charset="0"/>
                      </a:rPr>
                      <m:t>𝐲</m:t>
                    </m:r>
                    <m:r>
                      <a:rPr lang="en-US" b="1" i="1" smtClean="0">
                        <a:latin typeface="Cambria Math" panose="02040503050406030204" pitchFamily="18" charset="0"/>
                      </a:rPr>
                      <m:t>=</m:t>
                    </m:r>
                    <m:r>
                      <a:rPr lang="en-US" b="0" i="1" smtClean="0">
                        <a:latin typeface="Cambria Math" panose="02040503050406030204" pitchFamily="18" charset="0"/>
                      </a:rPr>
                      <m:t>𝐶</m:t>
                    </m:r>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𝐷</m:t>
                    </m:r>
                    <m:r>
                      <a:rPr lang="en-US" b="1" i="0" smtClean="0">
                        <a:latin typeface="Cambria Math" panose="02040503050406030204" pitchFamily="18" charset="0"/>
                      </a:rPr>
                      <m:t>𝐮</m:t>
                    </m:r>
                  </m:oMath>
                </a14:m>
                <a:r>
                  <a:rPr lang="en-US" dirty="0"/>
                  <a:t>: describes how states are observed, </a:t>
                </a:r>
                <a14:m>
                  <m:oMath xmlns:m="http://schemas.openxmlformats.org/officeDocument/2006/math">
                    <m:r>
                      <a:rPr lang="en-US" b="0" i="1" smtClean="0">
                        <a:latin typeface="Cambria Math" panose="02040503050406030204" pitchFamily="18" charset="0"/>
                      </a:rPr>
                      <m:t>𝐷</m:t>
                    </m:r>
                  </m:oMath>
                </a14:m>
                <a:r>
                  <a:rPr lang="en-US" dirty="0"/>
                  <a:t> may be often </a:t>
                </a:r>
                <a14:m>
                  <m:oMath xmlns:m="http://schemas.openxmlformats.org/officeDocument/2006/math">
                    <m:r>
                      <a:rPr lang="en-US" b="1" i="1">
                        <a:latin typeface="Cambria Math" panose="02040503050406030204" pitchFamily="18" charset="0"/>
                      </a:rPr>
                      <m:t>𝟎</m:t>
                    </m:r>
                  </m:oMath>
                </a14:m>
                <a:endParaRPr lang="en-US" b="1" dirty="0"/>
              </a:p>
              <a:p>
                <a:r>
                  <a:rPr lang="en-US" dirty="0"/>
                  <a:t>Important ideas: Controllability and Observability</a:t>
                </a:r>
              </a:p>
              <a:p>
                <a:pPr marL="0" indent="0">
                  <a:buNone/>
                </a:pPr>
                <a:endParaRPr lang="en-US" b="1" dirty="0"/>
              </a:p>
            </p:txBody>
          </p:sp>
        </mc:Choice>
        <mc:Fallback xmlns="">
          <p:sp>
            <p:nvSpPr>
              <p:cNvPr id="2" name="Content Placeholder 1">
                <a:extLst>
                  <a:ext uri="{FF2B5EF4-FFF2-40B4-BE49-F238E27FC236}">
                    <a16:creationId xmlns:a16="http://schemas.microsoft.com/office/drawing/2014/main" id="{D1A97B8B-2CEF-4E31-A318-A0B66D3E2C7F}"/>
                  </a:ext>
                </a:extLst>
              </p:cNvPr>
              <p:cNvSpPr>
                <a:spLocks noGrp="1" noRot="1" noChangeAspect="1" noMove="1" noResize="1" noEditPoints="1" noAdjustHandles="1" noChangeArrowheads="1" noChangeShapeType="1" noTextEdit="1"/>
              </p:cNvSpPr>
              <p:nvPr>
                <p:ph idx="1"/>
              </p:nvPr>
            </p:nvSpPr>
            <p:spPr>
              <a:xfrm>
                <a:off x="166680" y="1332703"/>
                <a:ext cx="9713125" cy="4351338"/>
              </a:xfrm>
              <a:blipFill>
                <a:blip r:embed="rId2"/>
                <a:stretch>
                  <a:fillRect l="-753" t="-2384"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E096EF4-EC13-44C1-8D86-9EFC9CC35C5C}"/>
              </a:ext>
            </a:extLst>
          </p:cNvPr>
          <p:cNvSpPr>
            <a:spLocks noGrp="1"/>
          </p:cNvSpPr>
          <p:nvPr>
            <p:ph type="title"/>
          </p:nvPr>
        </p:nvSpPr>
        <p:spPr/>
        <p:txBody>
          <a:bodyPr/>
          <a:lstStyle/>
          <a:p>
            <a:r>
              <a:rPr lang="en-US" dirty="0"/>
              <a:t>Linear Control System Basics</a:t>
            </a:r>
          </a:p>
        </p:txBody>
      </p:sp>
      <p:sp>
        <p:nvSpPr>
          <p:cNvPr id="4" name="Slide Number Placeholder 3">
            <a:extLst>
              <a:ext uri="{FF2B5EF4-FFF2-40B4-BE49-F238E27FC236}">
                <a16:creationId xmlns:a16="http://schemas.microsoft.com/office/drawing/2014/main" id="{4ED0023A-0EE0-4692-BDD7-32458B82A9EB}"/>
              </a:ext>
            </a:extLst>
          </p:cNvPr>
          <p:cNvSpPr>
            <a:spLocks noGrp="1"/>
          </p:cNvSpPr>
          <p:nvPr>
            <p:ph type="sldNum" sz="quarter" idx="12"/>
          </p:nvPr>
        </p:nvSpPr>
        <p:spPr/>
        <p:txBody>
          <a:bodyPr/>
          <a:lstStyle/>
          <a:p>
            <a:fld id="{29AAD378-655A-49C6-813C-9FD132EF7440}" type="slidenum">
              <a:rPr lang="en-US" smtClean="0"/>
              <a:pPr/>
              <a:t>15</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FB57E6-F509-4ADB-902E-E58E9290D206}"/>
                  </a:ext>
                </a:extLst>
              </p:cNvPr>
              <p:cNvSpPr txBox="1"/>
              <p:nvPr/>
            </p:nvSpPr>
            <p:spPr>
              <a:xfrm>
                <a:off x="9744075" y="1837910"/>
                <a:ext cx="244792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14:m>
                  <m:oMath xmlns:m="http://schemas.openxmlformats.org/officeDocument/2006/math">
                    <m:r>
                      <a:rPr lang="en-US" sz="2400" b="1" i="0" smtClean="0">
                        <a:latin typeface="Cambria Math" panose="02040503050406030204" pitchFamily="18" charset="0"/>
                      </a:rPr>
                      <m:t>𝐱</m:t>
                    </m:r>
                  </m:oMath>
                </a14:m>
                <a:r>
                  <a:rPr lang="en-US" sz="2400" dirty="0"/>
                  <a:t>:</a:t>
                </a:r>
                <a:r>
                  <a:rPr lang="en-US" sz="2400" b="1" dirty="0"/>
                  <a:t> </a:t>
                </a:r>
                <a:r>
                  <a:rPr lang="en-US" sz="2400" dirty="0"/>
                  <a:t>State [Internal to the process being controlled]</a:t>
                </a:r>
              </a:p>
              <a:p>
                <a:pPr marL="342900" indent="-342900"/>
                <a14:m>
                  <m:oMath xmlns:m="http://schemas.openxmlformats.org/officeDocument/2006/math">
                    <m:r>
                      <a:rPr lang="en-US" sz="2400" b="1" i="0" dirty="0" smtClean="0">
                        <a:latin typeface="Cambria Math" panose="02040503050406030204" pitchFamily="18" charset="0"/>
                      </a:rPr>
                      <m:t>𝐮</m:t>
                    </m:r>
                  </m:oMath>
                </a14:m>
                <a:r>
                  <a:rPr lang="en-US" sz="2400" dirty="0"/>
                  <a:t>:</a:t>
                </a:r>
                <a:r>
                  <a:rPr lang="en-US" sz="2400" b="1" dirty="0"/>
                  <a:t> </a:t>
                </a:r>
                <a:r>
                  <a:rPr lang="en-US" sz="2400" dirty="0"/>
                  <a:t>Control Input [actuator command]</a:t>
                </a:r>
              </a:p>
              <a:p>
                <a:pPr marL="285750" indent="-285750"/>
                <a14:m>
                  <m:oMath xmlns:m="http://schemas.openxmlformats.org/officeDocument/2006/math">
                    <m:r>
                      <a:rPr lang="en-US" sz="2400" b="1" i="0" dirty="0" smtClean="0">
                        <a:latin typeface="Cambria Math" panose="02040503050406030204" pitchFamily="18" charset="0"/>
                      </a:rPr>
                      <m:t>𝐲</m:t>
                    </m:r>
                  </m:oMath>
                </a14:m>
                <a:r>
                  <a:rPr lang="en-US" sz="2400" dirty="0"/>
                  <a:t>: Output [what sensor reads]</a:t>
                </a:r>
              </a:p>
            </p:txBody>
          </p:sp>
        </mc:Choice>
        <mc:Fallback xmlns="">
          <p:sp>
            <p:nvSpPr>
              <p:cNvPr id="5" name="TextBox 4">
                <a:extLst>
                  <a:ext uri="{FF2B5EF4-FFF2-40B4-BE49-F238E27FC236}">
                    <a16:creationId xmlns:a16="http://schemas.microsoft.com/office/drawing/2014/main" id="{44FB57E6-F509-4ADB-902E-E58E9290D206}"/>
                  </a:ext>
                </a:extLst>
              </p:cNvPr>
              <p:cNvSpPr txBox="1">
                <a:spLocks noRot="1" noChangeAspect="1" noMove="1" noResize="1" noEditPoints="1" noAdjustHandles="1" noChangeArrowheads="1" noChangeShapeType="1" noTextEdit="1"/>
              </p:cNvSpPr>
              <p:nvPr/>
            </p:nvSpPr>
            <p:spPr>
              <a:xfrm>
                <a:off x="9744075" y="1837910"/>
                <a:ext cx="2447925" cy="3416320"/>
              </a:xfrm>
              <a:prstGeom prst="rect">
                <a:avLst/>
              </a:prstGeom>
              <a:blipFill>
                <a:blip r:embed="rId3"/>
                <a:stretch>
                  <a:fillRect l="-495" t="-1243" b="-2842"/>
                </a:stretch>
              </a:blipFill>
            </p:spPr>
            <p:txBody>
              <a:bodyPr/>
              <a:lstStyle/>
              <a:p>
                <a:r>
                  <a:rPr lang="en-US">
                    <a:noFill/>
                  </a:rPr>
                  <a:t> </a:t>
                </a:r>
              </a:p>
            </p:txBody>
          </p:sp>
        </mc:Fallback>
      </mc:AlternateContent>
    </p:spTree>
    <p:extLst>
      <p:ext uri="{BB962C8B-B14F-4D97-AF65-F5344CB8AC3E}">
        <p14:creationId xmlns:p14="http://schemas.microsoft.com/office/powerpoint/2010/main" val="94665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Can we always choose eigenvalues to find a stabilizing controller? NO!</a:t>
                </a:r>
              </a:p>
              <a:p>
                <a:r>
                  <a:rPr lang="en-US" dirty="0"/>
                  <a:t>For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r>
                      <a:rPr lang="en-US" b="0" i="1" dirty="0" smtClean="0">
                        <a:latin typeface="Cambria Math" panose="02040503050406030204" pitchFamily="18" charset="0"/>
                      </a:rPr>
                      <m:t>,</m:t>
                    </m:r>
                  </m:oMath>
                </a14:m>
                <a:r>
                  <a:rPr lang="en-US" i="1" dirty="0">
                    <a:latin typeface="Cambria Math" panose="02040503050406030204" pitchFamily="18" charset="0"/>
                  </a:rPr>
                  <a:t> </a:t>
                </a:r>
                <a:r>
                  <a:rPr lang="en-US" dirty="0">
                    <a:latin typeface="Calibri" panose="020F0502020204030204" pitchFamily="34" charset="0"/>
                    <a:cs typeface="Calibri" panose="020F0502020204030204" pitchFamily="34" charset="0"/>
                  </a:rPr>
                  <a:t>what if </a:t>
                </a:r>
                <a14:m>
                  <m:oMath xmlns:m="http://schemas.openxmlformats.org/officeDocument/2006/math">
                    <m:r>
                      <a:rPr lang="en-US" b="0" i="1" smtClean="0">
                        <a:latin typeface="Cambria Math" panose="02040503050406030204" pitchFamily="18" charset="0"/>
                        <a:cs typeface="Calibri" panose="020F0502020204030204" pitchFamily="34" charset="0"/>
                      </a:rPr>
                      <m:t>𝐴</m:t>
                    </m:r>
                  </m:oMath>
                </a14:m>
                <a:r>
                  <a:rPr lang="en-US" dirty="0">
                    <a:latin typeface="Cambria Math" panose="02040503050406030204" pitchFamily="18" charset="0"/>
                  </a:rPr>
                  <a:t> </a:t>
                </a:r>
                <a:r>
                  <a:rPr lang="en-US" dirty="0">
                    <a:latin typeface="Calibri" panose="020F0502020204030204" pitchFamily="34" charset="0"/>
                    <a:cs typeface="Calibri" panose="020F0502020204030204" pitchFamily="34" charset="0"/>
                  </a:rPr>
                  <a:t>is unstable, and </a:t>
                </a:r>
                <a14:m>
                  <m:oMath xmlns:m="http://schemas.openxmlformats.org/officeDocument/2006/math">
                    <m:r>
                      <a:rPr lang="en-US" i="1" dirty="0" smtClean="0">
                        <a:latin typeface="Cambria Math" panose="02040503050406030204" pitchFamily="18" charset="0"/>
                        <a:cs typeface="Calibri" panose="020F0502020204030204" pitchFamily="34" charset="0"/>
                      </a:rPr>
                      <m:t>𝐵</m:t>
                    </m:r>
                  </m:oMath>
                </a14:m>
                <a:r>
                  <a:rPr lang="en-US" dirty="0">
                    <a:latin typeface="Calibri" panose="020F0502020204030204" pitchFamily="34" charset="0"/>
                    <a:cs typeface="Calibri" panose="020F0502020204030204" pitchFamily="34" charset="0"/>
                  </a:rPr>
                  <a:t> is </a:t>
                </a:r>
                <a14:m>
                  <m:oMath xmlns:m="http://schemas.openxmlformats.org/officeDocument/2006/math">
                    <m:sSup>
                      <m:sSupPr>
                        <m:ctrlPr>
                          <a:rPr lang="en-US" b="0" i="1" smtClean="0">
                            <a:latin typeface="Cambria Math" panose="02040503050406030204" pitchFamily="18" charset="0"/>
                            <a:cs typeface="Calibri" panose="020F0502020204030204" pitchFamily="34" charset="0"/>
                          </a:rPr>
                        </m:ctrlPr>
                      </m:sSupPr>
                      <m:e>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0</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0</m:t>
                            </m:r>
                          </m:e>
                        </m:d>
                      </m:e>
                      <m:sup>
                        <m:r>
                          <a:rPr lang="en-US" b="0" i="1" smtClean="0">
                            <a:latin typeface="Cambria Math" panose="02040503050406030204" pitchFamily="18" charset="0"/>
                            <a:cs typeface="Calibri" panose="020F0502020204030204" pitchFamily="34" charset="0"/>
                          </a:rPr>
                          <m:t>𝑇</m:t>
                        </m:r>
                      </m:sup>
                    </m:sSup>
                  </m:oMath>
                </a14:m>
                <a:r>
                  <a:rPr lang="en-US" dirty="0">
                    <a:latin typeface="Calibri" panose="020F0502020204030204" pitchFamily="34" charset="0"/>
                    <a:cs typeface="Calibri" panose="020F0502020204030204" pitchFamily="34" charset="0"/>
                  </a:rPr>
                  <a:t>?</a:t>
                </a:r>
              </a:p>
              <a:p>
                <a:pPr lvl="1"/>
                <a:r>
                  <a:rPr lang="en-US" dirty="0"/>
                  <a:t>No controller can ever stabilize the system</a:t>
                </a:r>
              </a:p>
              <a:p>
                <a:r>
                  <a:rPr lang="en-US" dirty="0"/>
                  <a:t>How do we determine for a given </a:t>
                </a:r>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𝐵</m:t>
                    </m:r>
                  </m:oMath>
                </a14:m>
                <a:r>
                  <a:rPr lang="en-US" dirty="0"/>
                  <a:t> whether there is a controller?</a:t>
                </a:r>
              </a:p>
              <a:p>
                <a:r>
                  <a:rPr lang="en-US" dirty="0"/>
                  <a:t>Controllability: </a:t>
                </a:r>
              </a:p>
              <a:p>
                <a:pPr lvl="1"/>
                <a:r>
                  <a:rPr lang="en-US" dirty="0"/>
                  <a:t>Can we find the condition on the system design that ensures that we can always move the system to whichever state/output we want?</a:t>
                </a:r>
              </a:p>
              <a:p>
                <a:pPr lvl="1"/>
                <a:r>
                  <a:rPr lang="en-US" dirty="0"/>
                  <a:t>Important question that affects which actuators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Controllability </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327551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controllability matrix </a:t>
                </a:r>
                <a14:m>
                  <m:oMath xmlns:m="http://schemas.openxmlformats.org/officeDocument/2006/math">
                    <m:r>
                      <a:rPr lang="en-US" i="1" dirty="0" smtClean="0">
                        <a:latin typeface="Cambria Math" panose="02040503050406030204" pitchFamily="18" charset="0"/>
                      </a:rPr>
                      <m:t>𝑅</m:t>
                    </m:r>
                  </m:oMath>
                </a14:m>
                <a:endParaRPr lang="en-US" i="1" dirty="0"/>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𝐵</m:t>
                              </m:r>
                            </m:e>
                            <m:e>
                              <m:r>
                                <a:rPr lang="en-US" b="0" i="1" smtClean="0">
                                  <a:latin typeface="Cambria Math" panose="02040503050406030204" pitchFamily="18" charset="0"/>
                                </a:rPr>
                                <m:t>𝐴𝐵</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r>
                                      <m:rPr>
                                        <m:brk m:alnAt="7"/>
                                      </m:rPr>
                                      <a:rPr lang="en-US" b="0" i="1" smtClean="0">
                                        <a:latin typeface="Cambria Math" panose="02040503050406030204" pitchFamily="18" charset="0"/>
                                      </a:rPr>
                                      <m:t>𝐵</m:t>
                                    </m:r>
                                  </m:e>
                                  <m:e>
                                    <m:r>
                                      <a:rPr lang="en-US" i="1" smtClean="0">
                                        <a:latin typeface="Cambria Math" panose="02040503050406030204" pitchFamily="18" charset="0"/>
                                      </a:rPr>
                                      <m:t>…</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𝐵</m:t>
                                    </m:r>
                                  </m:e>
                                </m:mr>
                              </m:m>
                            </m:e>
                          </m:mr>
                        </m:m>
                      </m:e>
                    </m:d>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controllable if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17</a:t>
            </a:fld>
            <a:endParaRPr lang="en-US" dirty="0"/>
          </a:p>
        </p:txBody>
      </p:sp>
    </p:spTree>
    <p:extLst>
      <p:ext uri="{BB962C8B-B14F-4D97-AF65-F5344CB8AC3E}">
        <p14:creationId xmlns:p14="http://schemas.microsoft.com/office/powerpoint/2010/main" val="1614002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7</m:t>
                              </m:r>
                            </m:e>
                            <m:e>
                              <m:r>
                                <a:rPr lang="en-US" b="0" i="1" smtClean="0">
                                  <a:latin typeface="Cambria Math" panose="02040503050406030204" pitchFamily="18" charset="0"/>
                                </a:rPr>
                                <m:t>5</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4</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2</m:t>
                              </m:r>
                            </m:e>
                            <m:e>
                              <m:r>
                                <a:rPr lang="en-US" b="0" i="1" smtClean="0">
                                  <a:latin typeface="Cambria Math" panose="02040503050406030204" pitchFamily="18" charset="0"/>
                                </a:rPr>
                                <m:t>15</m:t>
                              </m:r>
                            </m:e>
                            <m:e>
                              <m:r>
                                <a:rPr lang="en-US" b="0" i="1" smtClean="0">
                                  <a:latin typeface="Cambria Math" panose="02040503050406030204" pitchFamily="18" charset="0"/>
                                </a:rPr>
                                <m:t>8</m:t>
                              </m:r>
                            </m:e>
                          </m:mr>
                        </m:m>
                      </m:e>
                    </m:d>
                  </m:oMath>
                </a14:m>
                <a:endParaRPr lang="en-US" dirty="0"/>
              </a:p>
              <a:p>
                <a:pPr marL="0" indent="0">
                  <a:buNone/>
                </a:pPr>
                <a:endParaRPr lang="en-US" dirty="0"/>
              </a:p>
              <a:p>
                <a:r>
                  <a:rPr lang="en-US" dirty="0"/>
                  <a:t>rank(R) = 3 (i.e. full rank)</a:t>
                </a:r>
              </a:p>
              <a:p>
                <a:r>
                  <a:rPr lang="en-US" dirty="0"/>
                  <a:t>So system is controllable: uses 2 actuators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b="-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18</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709194" y="3747764"/>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709194" y="3747764"/>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859881" y="3682144"/>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859881" y="3682144"/>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4206134" y="3700573"/>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4206134" y="3700573"/>
                <a:ext cx="799000"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5111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3</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0</m:t>
                              </m:r>
                            </m:e>
                          </m:mr>
                        </m:m>
                      </m:e>
                    </m:d>
                  </m:oMath>
                </a14:m>
                <a:endParaRPr lang="en-US" dirty="0"/>
              </a:p>
              <a:p>
                <a:pPr marL="0" indent="0">
                  <a:buNone/>
                </a:pPr>
                <a:endParaRPr lang="en-US" dirty="0"/>
              </a:p>
              <a:p>
                <a:r>
                  <a:rPr lang="en-US" dirty="0"/>
                  <a:t>rank(R) = 3 (i.e. full rank)</a:t>
                </a:r>
              </a:p>
              <a:p>
                <a:r>
                  <a:rPr lang="en-US" dirty="0"/>
                  <a:t>So system is controllable: but uses only 1 actuator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19</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548894" y="3734450"/>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548894" y="3734450"/>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672844" y="3726685"/>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672844" y="3726685"/>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3992360" y="3734449"/>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3992360" y="3734449"/>
                <a:ext cx="79900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1212DB2-A736-43A7-9B8A-3D6E2A408C49}"/>
                  </a:ext>
                </a:extLst>
              </p:cNvPr>
              <p:cNvSpPr txBox="1"/>
              <p:nvPr/>
            </p:nvSpPr>
            <p:spPr>
              <a:xfrm>
                <a:off x="7036594" y="2007394"/>
                <a:ext cx="4829174" cy="1200329"/>
              </a:xfrm>
              <a:prstGeom prst="rect">
                <a:avLst/>
              </a:prstGeom>
              <a:noFill/>
            </p:spPr>
            <p:txBody>
              <a:bodyPr wrap="square" rtlCol="0">
                <a:spAutoFit/>
              </a:bodyPr>
              <a:lstStyle/>
              <a:p>
                <a:r>
                  <a:rPr lang="en-US" dirty="0"/>
                  <a:t>Tip: Given matrices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oMath>
                </a14:m>
                <a:r>
                  <a:rPr lang="en-US" dirty="0"/>
                  <a:t>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R</m:t>
                    </m:r>
                    <m:r>
                      <a:rPr lang="en-US" b="0" i="0" smtClean="0">
                        <a:latin typeface="Cambria Math" panose="02040503050406030204" pitchFamily="18" charset="0"/>
                      </a:rPr>
                      <m:t>= </m:t>
                    </m:r>
                    <m:r>
                      <m:rPr>
                        <m:sty m:val="p"/>
                      </m:rPr>
                      <a:rPr lang="en-US" b="0" i="0" smtClean="0">
                        <a:latin typeface="Cambria Math" panose="02040503050406030204" pitchFamily="18" charset="0"/>
                      </a:rPr>
                      <m:t>ctrb</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m:t>
                    </m:r>
                  </m:oMath>
                </a14:m>
                <a:r>
                  <a:rPr lang="en-US" dirty="0"/>
                  <a:t> to find controllability </a:t>
                </a:r>
                <a:r>
                  <a:rPr lang="en-US" dirty="0" err="1"/>
                  <a:t>Gramian</a:t>
                </a:r>
                <a:r>
                  <a:rPr lang="en-US" dirty="0"/>
                  <a:t>.</a:t>
                </a:r>
              </a:p>
              <a:p>
                <a:endParaRPr lang="en-US" dirty="0"/>
              </a:p>
              <a:p>
                <a:r>
                  <a:rPr lang="en-US" dirty="0"/>
                  <a:t>Tip: Use </a:t>
                </a:r>
                <a14:m>
                  <m:oMath xmlns:m="http://schemas.openxmlformats.org/officeDocument/2006/math">
                    <m:r>
                      <a:rPr lang="en-US" b="0" i="1" smtClean="0">
                        <a:latin typeface="Cambria Math" panose="02040503050406030204" pitchFamily="18" charset="0"/>
                      </a:rPr>
                      <m:t>𝑟𝑎𝑛𝑘</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to find rank of </a:t>
                </a:r>
                <a14:m>
                  <m:oMath xmlns:m="http://schemas.openxmlformats.org/officeDocument/2006/math">
                    <m:r>
                      <a:rPr lang="en-US" b="0" i="1" smtClean="0">
                        <a:latin typeface="Cambria Math" panose="02040503050406030204" pitchFamily="18" charset="0"/>
                      </a:rPr>
                      <m:t>𝑅</m:t>
                    </m:r>
                  </m:oMath>
                </a14:m>
                <a:endParaRPr lang="en-US" dirty="0"/>
              </a:p>
            </p:txBody>
          </p:sp>
        </mc:Choice>
        <mc:Fallback xmlns="">
          <p:sp>
            <p:nvSpPr>
              <p:cNvPr id="8" name="TextBox 7">
                <a:extLst>
                  <a:ext uri="{FF2B5EF4-FFF2-40B4-BE49-F238E27FC236}">
                    <a16:creationId xmlns:a16="http://schemas.microsoft.com/office/drawing/2014/main" id="{71212DB2-A736-43A7-9B8A-3D6E2A408C49}"/>
                  </a:ext>
                </a:extLst>
              </p:cNvPr>
              <p:cNvSpPr txBox="1">
                <a:spLocks noRot="1" noChangeAspect="1" noMove="1" noResize="1" noEditPoints="1" noAdjustHandles="1" noChangeArrowheads="1" noChangeShapeType="1" noTextEdit="1"/>
              </p:cNvSpPr>
              <p:nvPr/>
            </p:nvSpPr>
            <p:spPr>
              <a:xfrm>
                <a:off x="7036594" y="2007394"/>
                <a:ext cx="4829174" cy="1200329"/>
              </a:xfrm>
              <a:prstGeom prst="rect">
                <a:avLst/>
              </a:prstGeom>
              <a:blipFill>
                <a:blip r:embed="rId6"/>
                <a:stretch>
                  <a:fillRect l="-1010"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326081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Layout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1928693"/>
          </a:xfrm>
        </p:spPr>
        <p:txBody>
          <a:bodyPr>
            <a:normAutofit/>
          </a:bodyPr>
          <a:lstStyle/>
          <a:p>
            <a:r>
              <a:rPr lang="en-US" dirty="0"/>
              <a:t>Introduction to basics of linear control (without any Laplace transforms)</a:t>
            </a:r>
          </a:p>
          <a:p>
            <a:r>
              <a:rPr lang="en-US" dirty="0"/>
              <a:t>Introduction to nonlinear control and rule-based control</a:t>
            </a:r>
          </a:p>
          <a:p>
            <a:r>
              <a:rPr lang="en-US" dirty="0"/>
              <a:t>Introduction to observer design</a:t>
            </a:r>
          </a:p>
          <a:p>
            <a:endParaRPr lang="en-US" dirty="0"/>
          </a:p>
          <a:p>
            <a:pPr marL="0" indent="0">
              <a:buNone/>
            </a:pPr>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Very rarely are all system states </a:t>
                </a:r>
                <a14:m>
                  <m:oMath xmlns:m="http://schemas.openxmlformats.org/officeDocument/2006/math">
                    <m:r>
                      <a:rPr lang="en-US" b="1" i="0" smtClean="0">
                        <a:latin typeface="Cambria Math" panose="02040503050406030204" pitchFamily="18" charset="0"/>
                      </a:rPr>
                      <m:t>𝐱</m:t>
                    </m:r>
                  </m:oMath>
                </a14:m>
                <a:r>
                  <a:rPr lang="en-US" b="1" dirty="0"/>
                  <a:t> </a:t>
                </a:r>
                <a:r>
                  <a:rPr lang="en-US" dirty="0"/>
                  <a:t>visible to the external world</a:t>
                </a:r>
              </a:p>
              <a:p>
                <a:pPr lvl="1"/>
                <a:r>
                  <a:rPr lang="en-US" dirty="0"/>
                  <a:t>E.g. model may have internal physical states such as temperature, pressure, object velocity: that may not be measurable by an external observer</a:t>
                </a:r>
              </a:p>
              <a:p>
                <a:pPr lvl="1"/>
                <a:r>
                  <a:rPr lang="en-US" dirty="0"/>
                  <a:t>Only things made available by a sensor are visible to the real world</a:t>
                </a:r>
              </a:p>
              <a:p>
                <a:r>
                  <a:rPr lang="en-US" dirty="0"/>
                  <a:t>Observability: </a:t>
                </a:r>
              </a:p>
              <a:p>
                <a:pPr lvl="1"/>
                <a:r>
                  <a:rPr lang="en-US" dirty="0"/>
                  <a:t>Can we reconstruct an arbitrary internal state of the system if we have only the system outputs available?</a:t>
                </a:r>
              </a:p>
              <a:p>
                <a:pPr lvl="1"/>
                <a:r>
                  <a:rPr lang="en-US" dirty="0"/>
                  <a:t>Important question that affects which sensors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r="-166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20</a:t>
            </a:fld>
            <a:endParaRPr lang="en-US" dirty="0"/>
          </a:p>
        </p:txBody>
      </p:sp>
    </p:spTree>
    <p:extLst>
      <p:ext uri="{BB962C8B-B14F-4D97-AF65-F5344CB8AC3E}">
        <p14:creationId xmlns:p14="http://schemas.microsoft.com/office/powerpoint/2010/main" val="394712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observability matrix </a:t>
                </a:r>
                <a14:m>
                  <m:oMath xmlns:m="http://schemas.openxmlformats.org/officeDocument/2006/math">
                    <m:r>
                      <a:rPr lang="en-US" b="0" i="1" dirty="0" smtClean="0">
                        <a:latin typeface="Cambria Math" panose="02040503050406030204" pitchFamily="18" charset="0"/>
                      </a:rPr>
                      <m:t>𝑊</m:t>
                    </m:r>
                  </m:oMath>
                </a14:m>
                <a:endParaRPr lang="en-US" i="1"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e>
                                  <m:r>
                                    <a:rPr lang="en-US" b="0" i="1" smtClean="0">
                                      <a:latin typeface="Cambria Math" panose="02040503050406030204" pitchFamily="18" charset="0"/>
                                    </a:rPr>
                                    <m:t>𝐶𝐴</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e>
                                      <m:e>
                                        <m:r>
                                          <a:rPr lang="en-US" i="1" smtClean="0">
                                            <a:latin typeface="Cambria Math" panose="02040503050406030204" pitchFamily="18" charset="0"/>
                                          </a:rPr>
                                          <m:t>…</m:t>
                                        </m:r>
                                      </m:e>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−1</m:t>
                                            </m:r>
                                          </m:sup>
                                        </m:sSup>
                                      </m:e>
                                    </m:mr>
                                  </m:m>
                                </m:e>
                              </m:mr>
                            </m:m>
                          </m:e>
                        </m:d>
                      </m:e>
                      <m:sup>
                        <m:r>
                          <a:rPr lang="en-US" b="0" i="1" smtClean="0">
                            <a:latin typeface="Cambria Math" panose="02040503050406030204" pitchFamily="18" charset="0"/>
                          </a:rPr>
                          <m:t>𝑇</m:t>
                        </m:r>
                      </m:sup>
                    </m:sSup>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observable if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𝑦</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21</a:t>
            </a:fld>
            <a:endParaRPr lang="en-US" dirty="0"/>
          </a:p>
        </p:txBody>
      </p:sp>
    </p:spTree>
    <p:extLst>
      <p:ext uri="{BB962C8B-B14F-4D97-AF65-F5344CB8AC3E}">
        <p14:creationId xmlns:p14="http://schemas.microsoft.com/office/powerpoint/2010/main" val="4012527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6991356" cy="4351338"/>
              </a:xfrm>
            </p:spPr>
            <p:txBody>
              <a:bodyPr>
                <a:normAutofit fontScale="92500"/>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3</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2</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15</m:t>
                              </m:r>
                            </m:e>
                          </m:mr>
                          <m:mr>
                            <m:e>
                              <m:r>
                                <a:rPr lang="en-US" b="0" i="1" smtClean="0">
                                  <a:latin typeface="Cambria Math" panose="02040503050406030204" pitchFamily="18" charset="0"/>
                                </a:rPr>
                                <m:t>3</m:t>
                              </m:r>
                            </m:e>
                            <m:e>
                              <m:r>
                                <a:rPr lang="en-US" b="0" i="1" smtClean="0">
                                  <a:latin typeface="Cambria Math" panose="02040503050406030204" pitchFamily="18" charset="0"/>
                                </a:rPr>
                                <m:t>3</m:t>
                              </m:r>
                            </m:e>
                            <m:e>
                              <m:r>
                                <a:rPr lang="en-US" b="0" i="1" smtClean="0">
                                  <a:latin typeface="Cambria Math" panose="02040503050406030204" pitchFamily="18" charset="0"/>
                                </a:rPr>
                                <m:t>8</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3</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6991356"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22</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6941349" y="1332703"/>
                <a:ext cx="5083969"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Matrix </a:t>
                </a:r>
                <a14:m>
                  <m:oMath xmlns:m="http://schemas.openxmlformats.org/officeDocument/2006/math">
                    <m:r>
                      <a:rPr lang="en-US" b="0" i="1" smtClean="0">
                        <a:latin typeface="Cambria Math" panose="02040503050406030204" pitchFamily="18" charset="0"/>
                      </a:rPr>
                      <m:t>𝑊</m:t>
                    </m:r>
                  </m:oMath>
                </a14:m>
                <a:r>
                  <a:rPr lang="en-US" i="1" dirty="0"/>
                  <a:t> </a:t>
                </a:r>
                <a:r>
                  <a:rPr lang="en-US" dirty="0"/>
                  <a:t>is full rank</a:t>
                </a:r>
              </a:p>
              <a:p>
                <a14:m>
                  <m:oMath xmlns:m="http://schemas.openxmlformats.org/officeDocument/2006/math">
                    <m:r>
                      <a:rPr lang="en-US" b="0" i="1" smtClean="0">
                        <a:latin typeface="Cambria Math" panose="02040503050406030204" pitchFamily="18" charset="0"/>
                      </a:rPr>
                      <m:t>⇒</m:t>
                    </m:r>
                  </m:oMath>
                </a14:m>
                <a:r>
                  <a:rPr lang="en-US" dirty="0"/>
                  <a:t> Pair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oMath>
                </a14:m>
                <a:r>
                  <a:rPr lang="en-US" dirty="0"/>
                  <a:t> is observable</a:t>
                </a:r>
              </a:p>
              <a:p>
                <a:r>
                  <a:rPr lang="en-US" dirty="0"/>
                  <a:t>Assuming sensors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independently, we need three sensors</a:t>
                </a:r>
              </a:p>
              <a:p>
                <a:r>
                  <a:rPr lang="en-US" dirty="0"/>
                  <a:t>Assuming we have sensors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another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the system uses two sensors</a:t>
                </a:r>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6941349" y="1332703"/>
                <a:ext cx="5083969" cy="4351338"/>
              </a:xfrm>
              <a:prstGeom prst="rect">
                <a:avLst/>
              </a:prstGeom>
              <a:blipFill>
                <a:blip r:embed="rId3"/>
                <a:stretch>
                  <a:fillRect l="-1559" t="-2384"/>
                </a:stretch>
              </a:blipFill>
            </p:spPr>
            <p:txBody>
              <a:bodyPr/>
              <a:lstStyle/>
              <a:p>
                <a:r>
                  <a:rPr lang="en-US">
                    <a:noFill/>
                  </a:rPr>
                  <a:t> </a:t>
                </a:r>
              </a:p>
            </p:txBody>
          </p:sp>
        </mc:Fallback>
      </mc:AlternateContent>
    </p:spTree>
    <p:extLst>
      <p:ext uri="{BB962C8B-B14F-4D97-AF65-F5344CB8AC3E}">
        <p14:creationId xmlns:p14="http://schemas.microsoft.com/office/powerpoint/2010/main" val="1678063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7148518" cy="4351338"/>
              </a:xfrm>
            </p:spPr>
            <p:txBody>
              <a:bodyPr>
                <a:normAutofit/>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1</m:t>
                        </m:r>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2</m:t>
                              </m:r>
                            </m:e>
                            <m:e>
                              <m:r>
                                <a:rPr lang="en-US" b="0" i="1" smtClean="0">
                                  <a:latin typeface="Cambria Math" panose="02040503050406030204" pitchFamily="18" charset="0"/>
                                </a:rPr>
                                <m:t>2</m:t>
                              </m:r>
                            </m:e>
                            <m:e>
                              <m:r>
                                <a:rPr lang="en-US" b="0" i="1" smtClean="0">
                                  <a:latin typeface="Cambria Math" panose="02040503050406030204" pitchFamily="18" charset="0"/>
                                </a:rPr>
                                <m:t>5</m:t>
                              </m:r>
                            </m:e>
                          </m:mr>
                          <m:mr>
                            <m:e>
                              <m:r>
                                <a:rPr lang="en-US" b="0" i="1" smtClean="0">
                                  <a:latin typeface="Cambria Math" panose="02040503050406030204" pitchFamily="18" charset="0"/>
                                </a:rPr>
                                <m:t>7</m:t>
                              </m:r>
                            </m:e>
                            <m:e>
                              <m:r>
                                <a:rPr lang="en-US" b="0" i="1" smtClean="0">
                                  <a:latin typeface="Cambria Math" panose="02040503050406030204" pitchFamily="18" charset="0"/>
                                </a:rPr>
                                <m:t>7</m:t>
                              </m:r>
                            </m:e>
                            <m:e>
                              <m:r>
                                <a:rPr lang="en-US" b="0" i="1" smtClean="0">
                                  <a:latin typeface="Cambria Math" panose="02040503050406030204" pitchFamily="18" charset="0"/>
                                </a:rPr>
                                <m:t>19</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2</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7148518"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23</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7200900" y="1332703"/>
                <a:ext cx="4824418"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if we used only one sensor that measures sum of all states?</a:t>
                </a:r>
              </a:p>
              <a:p>
                <a:r>
                  <a:rPr lang="en-US" dirty="0"/>
                  <a:t>I.e.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a:p>
                <a:r>
                  <a:rPr lang="en-US" dirty="0"/>
                  <a:t>Observability matrix is not full rank! Cannot reconstruct some state using only one sensor!</a:t>
                </a:r>
              </a:p>
              <a:p>
                <a:r>
                  <a:rPr lang="en-US" dirty="0"/>
                  <a:t>Tip: 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obsv</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C</m:t>
                    </m:r>
                    <m:r>
                      <a:rPr lang="en-US" b="0" i="0" smtClean="0">
                        <a:latin typeface="Cambria Math" panose="02040503050406030204" pitchFamily="18" charset="0"/>
                      </a:rPr>
                      <m:t>)</m:t>
                    </m:r>
                  </m:oMath>
                </a14:m>
                <a:r>
                  <a:rPr lang="en-US" dirty="0"/>
                  <a:t> to find </a:t>
                </a:r>
                <a14:m>
                  <m:oMath xmlns:m="http://schemas.openxmlformats.org/officeDocument/2006/math">
                    <m:r>
                      <a:rPr lang="en-US" b="0" i="1" smtClean="0">
                        <a:latin typeface="Cambria Math" panose="02040503050406030204" pitchFamily="18" charset="0"/>
                      </a:rPr>
                      <m:t>𝑊</m:t>
                    </m:r>
                  </m:oMath>
                </a14:m>
                <a:endParaRPr lang="en-US" dirty="0"/>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7200900" y="1332703"/>
                <a:ext cx="4824418" cy="4351338"/>
              </a:xfrm>
              <a:prstGeom prst="rect">
                <a:avLst/>
              </a:prstGeom>
              <a:blipFill>
                <a:blip r:embed="rId3"/>
                <a:stretch>
                  <a:fillRect l="-1515" t="-2384" r="-3914" b="-3226"/>
                </a:stretch>
              </a:blipFill>
            </p:spPr>
            <p:txBody>
              <a:bodyPr/>
              <a:lstStyle/>
              <a:p>
                <a:r>
                  <a:rPr lang="en-US">
                    <a:noFill/>
                  </a:rPr>
                  <a:t> </a:t>
                </a:r>
              </a:p>
            </p:txBody>
          </p:sp>
        </mc:Fallback>
      </mc:AlternateContent>
    </p:spTree>
    <p:extLst>
      <p:ext uri="{BB962C8B-B14F-4D97-AF65-F5344CB8AC3E}">
        <p14:creationId xmlns:p14="http://schemas.microsoft.com/office/powerpoint/2010/main" val="407468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F0689-E381-43E9-8F8E-7B0A17D2FB20}"/>
              </a:ext>
            </a:extLst>
          </p:cNvPr>
          <p:cNvSpPr>
            <a:spLocks noGrp="1"/>
          </p:cNvSpPr>
          <p:nvPr>
            <p:ph idx="1"/>
          </p:nvPr>
        </p:nvSpPr>
        <p:spPr/>
        <p:txBody>
          <a:bodyPr/>
          <a:lstStyle/>
          <a:p>
            <a:r>
              <a:rPr lang="en-US" dirty="0"/>
              <a:t>For linear systems (with no noise), this is done with the use of state estimators or observers</a:t>
            </a:r>
          </a:p>
          <a:p>
            <a:r>
              <a:rPr lang="en-US" dirty="0"/>
              <a:t>For linear systems with noisy measurements and possible “process noise” in the system itself we use Kalman filter: introduced later in the course</a:t>
            </a:r>
          </a:p>
          <a:p>
            <a:endParaRPr lang="en-US" dirty="0"/>
          </a:p>
          <a:p>
            <a:r>
              <a:rPr lang="en-US" dirty="0"/>
              <a:t>The most popular control method in the world started without any concerns of controllability, observability etc. </a:t>
            </a:r>
          </a:p>
          <a:p>
            <a:r>
              <a:rPr lang="en-US" dirty="0"/>
              <a:t>Purpose: Tracking a given reference signal</a:t>
            </a:r>
          </a:p>
        </p:txBody>
      </p:sp>
      <p:sp>
        <p:nvSpPr>
          <p:cNvPr id="3" name="Title 2">
            <a:extLst>
              <a:ext uri="{FF2B5EF4-FFF2-40B4-BE49-F238E27FC236}">
                <a16:creationId xmlns:a16="http://schemas.microsoft.com/office/drawing/2014/main" id="{F0746ADB-BC8B-419C-9432-87F834FD7A54}"/>
              </a:ext>
            </a:extLst>
          </p:cNvPr>
          <p:cNvSpPr>
            <a:spLocks noGrp="1"/>
          </p:cNvSpPr>
          <p:nvPr>
            <p:ph type="title"/>
          </p:nvPr>
        </p:nvSpPr>
        <p:spPr/>
        <p:txBody>
          <a:bodyPr/>
          <a:lstStyle/>
          <a:p>
            <a:r>
              <a:rPr lang="en-US" dirty="0"/>
              <a:t>How do we reconstruct internal state?</a:t>
            </a:r>
          </a:p>
        </p:txBody>
      </p:sp>
      <p:sp>
        <p:nvSpPr>
          <p:cNvPr id="4" name="Slide Number Placeholder 3">
            <a:extLst>
              <a:ext uri="{FF2B5EF4-FFF2-40B4-BE49-F238E27FC236}">
                <a16:creationId xmlns:a16="http://schemas.microsoft.com/office/drawing/2014/main" id="{1B5B8B48-36BE-461B-9C2C-7612B5E7DCB1}"/>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Tree>
    <p:extLst>
      <p:ext uri="{BB962C8B-B14F-4D97-AF65-F5344CB8AC3E}">
        <p14:creationId xmlns:p14="http://schemas.microsoft.com/office/powerpoint/2010/main" val="2680642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3053EF-38C0-4D6F-80E1-4F571DEC3262}"/>
              </a:ext>
            </a:extLst>
          </p:cNvPr>
          <p:cNvSpPr>
            <a:spLocks noGrp="1"/>
          </p:cNvSpPr>
          <p:nvPr>
            <p:ph idx="1"/>
          </p:nvPr>
        </p:nvSpPr>
        <p:spPr/>
        <p:txBody>
          <a:bodyPr/>
          <a:lstStyle/>
          <a:p>
            <a:r>
              <a:rPr lang="en-US" dirty="0"/>
              <a:t>“Follow a line” or “Get system to the reference value”</a:t>
            </a:r>
          </a:p>
          <a:p>
            <a:endParaRPr lang="en-US" dirty="0"/>
          </a:p>
        </p:txBody>
      </p:sp>
      <p:sp>
        <p:nvSpPr>
          <p:cNvPr id="3" name="Title 2">
            <a:extLst>
              <a:ext uri="{FF2B5EF4-FFF2-40B4-BE49-F238E27FC236}">
                <a16:creationId xmlns:a16="http://schemas.microsoft.com/office/drawing/2014/main" id="{14E15780-0FA9-4557-8F2C-8A5D67225AFD}"/>
              </a:ext>
            </a:extLst>
          </p:cNvPr>
          <p:cNvSpPr>
            <a:spLocks noGrp="1"/>
          </p:cNvSpPr>
          <p:nvPr>
            <p:ph type="title"/>
          </p:nvPr>
        </p:nvSpPr>
        <p:spPr/>
        <p:txBody>
          <a:bodyPr/>
          <a:lstStyle/>
          <a:p>
            <a:r>
              <a:rPr lang="en-US" dirty="0"/>
              <a:t>Reference Tracking </a:t>
            </a:r>
          </a:p>
        </p:txBody>
      </p:sp>
      <p:sp>
        <p:nvSpPr>
          <p:cNvPr id="4" name="Slide Number Placeholder 3">
            <a:extLst>
              <a:ext uri="{FF2B5EF4-FFF2-40B4-BE49-F238E27FC236}">
                <a16:creationId xmlns:a16="http://schemas.microsoft.com/office/drawing/2014/main" id="{FEC39E65-4AC1-4D7C-B8BE-11EA72BAB6C2}"/>
              </a:ext>
            </a:extLst>
          </p:cNvPr>
          <p:cNvSpPr>
            <a:spLocks noGrp="1"/>
          </p:cNvSpPr>
          <p:nvPr>
            <p:ph type="sldNum" sz="quarter" idx="12"/>
          </p:nvPr>
        </p:nvSpPr>
        <p:spPr/>
        <p:txBody>
          <a:bodyPr/>
          <a:lstStyle/>
          <a:p>
            <a:fld id="{29AAD378-655A-49C6-813C-9FD132EF7440}" type="slidenum">
              <a:rPr lang="en-US" smtClean="0"/>
              <a:pPr/>
              <a:t>25</a:t>
            </a:fld>
            <a:endParaRPr lang="en-US" dirty="0"/>
          </a:p>
        </p:txBody>
      </p:sp>
      <p:grpSp>
        <p:nvGrpSpPr>
          <p:cNvPr id="5" name="Group 4">
            <a:extLst>
              <a:ext uri="{FF2B5EF4-FFF2-40B4-BE49-F238E27FC236}">
                <a16:creationId xmlns:a16="http://schemas.microsoft.com/office/drawing/2014/main" id="{895D97C7-B9D1-4A4E-8923-BFE4CC887F69}"/>
              </a:ext>
            </a:extLst>
          </p:cNvPr>
          <p:cNvGrpSpPr/>
          <p:nvPr/>
        </p:nvGrpSpPr>
        <p:grpSpPr>
          <a:xfrm>
            <a:off x="2208629" y="2533579"/>
            <a:ext cx="6481225" cy="1352394"/>
            <a:chOff x="5251332" y="2178892"/>
            <a:chExt cx="6481225" cy="1352394"/>
          </a:xfrm>
        </p:grpSpPr>
        <p:sp>
          <p:nvSpPr>
            <p:cNvPr id="6" name="Rectangle 5">
              <a:extLst>
                <a:ext uri="{FF2B5EF4-FFF2-40B4-BE49-F238E27FC236}">
                  <a16:creationId xmlns:a16="http://schemas.microsoft.com/office/drawing/2014/main" id="{FF30D4A5-0615-4F35-91D6-3E79A9BB707A}"/>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C8DA91DA-4BF6-440C-B8D2-CF4F720213B5}"/>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0DE5E42F-D7AA-4482-9A89-1E63A149FDC1}"/>
                </a:ext>
              </a:extLst>
            </p:cNvPr>
            <p:cNvCxnSpPr>
              <a:cxnSpLocks/>
            </p:cNvCxnSpPr>
            <p:nvPr/>
          </p:nvCxnSpPr>
          <p:spPr>
            <a:xfrm>
              <a:off x="5319431" y="2992486"/>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AA3DDB2-E8FD-4B4E-86C6-39C86FA4E9E1}"/>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BAE4052-2315-4DAF-9BCC-0A0C1F32AA94}"/>
                    </a:ext>
                  </a:extLst>
                </p:cNvPr>
                <p:cNvSpPr txBox="1"/>
                <p:nvPr/>
              </p:nvSpPr>
              <p:spPr>
                <a:xfrm>
                  <a:off x="5251332" y="2178892"/>
                  <a:ext cx="10818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EBAE4052-2315-4DAF-9BCC-0A0C1F32AA94}"/>
                    </a:ext>
                  </a:extLst>
                </p:cNvPr>
                <p:cNvSpPr txBox="1">
                  <a:spLocks noRot="1" noChangeAspect="1" noMove="1" noResize="1" noEditPoints="1" noAdjustHandles="1" noChangeArrowheads="1" noChangeShapeType="1" noTextEdit="1"/>
                </p:cNvSpPr>
                <p:nvPr/>
              </p:nvSpPr>
              <p:spPr>
                <a:xfrm>
                  <a:off x="5251332" y="2178892"/>
                  <a:ext cx="1081835" cy="461665"/>
                </a:xfrm>
                <a:prstGeom prst="rect">
                  <a:avLst/>
                </a:prstGeom>
                <a:blipFill>
                  <a:blip r:embed="rId2"/>
                  <a:stretch>
                    <a:fillRect r="-1124"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75442FC-7D17-4C97-988C-CC2679380EAF}"/>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F01A8B3-7483-4E76-A4AA-57DEE96B055A}"/>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21956234-E1D4-41A8-9D52-11E0CD5ED8EB}"/>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1D6699CE-BFFF-4A1C-B7AF-2E145ECC095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1D6699CE-BFFF-4A1C-B7AF-2E145ECC095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b="-980"/>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B23482EC-0DB8-4117-846F-8468833C78CF}"/>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872C7435-428E-498A-BEE9-E385C392B015}"/>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EF9B2034-E530-454B-890C-BFCEABACF085}"/>
              </a:ext>
            </a:extLst>
          </p:cNvPr>
          <p:cNvSpPr txBox="1"/>
          <p:nvPr/>
        </p:nvSpPr>
        <p:spPr>
          <a:xfrm>
            <a:off x="3117579" y="2855894"/>
            <a:ext cx="364202" cy="523220"/>
          </a:xfrm>
          <a:prstGeom prst="rect">
            <a:avLst/>
          </a:prstGeom>
          <a:noFill/>
        </p:spPr>
        <p:txBody>
          <a:bodyPr wrap="none" rtlCol="0">
            <a:spAutoFit/>
          </a:bodyPr>
          <a:lstStyle/>
          <a:p>
            <a:r>
              <a:rPr lang="en-US" sz="2800" dirty="0"/>
              <a:t>+</a:t>
            </a:r>
          </a:p>
        </p:txBody>
      </p:sp>
      <p:sp>
        <p:nvSpPr>
          <p:cNvPr id="19" name="TextBox 18">
            <a:extLst>
              <a:ext uri="{FF2B5EF4-FFF2-40B4-BE49-F238E27FC236}">
                <a16:creationId xmlns:a16="http://schemas.microsoft.com/office/drawing/2014/main" id="{CF48BE4F-8A52-404C-A5D5-03FFD4F46525}"/>
              </a:ext>
            </a:extLst>
          </p:cNvPr>
          <p:cNvSpPr txBox="1"/>
          <p:nvPr/>
        </p:nvSpPr>
        <p:spPr>
          <a:xfrm>
            <a:off x="3818129" y="3453066"/>
            <a:ext cx="295274" cy="523220"/>
          </a:xfrm>
          <a:prstGeom prst="rect">
            <a:avLst/>
          </a:prstGeom>
          <a:noFill/>
        </p:spPr>
        <p:txBody>
          <a:bodyPr wrap="none" rtlCol="0">
            <a:spAutoFit/>
          </a:bodyPr>
          <a:lstStyle/>
          <a:p>
            <a:r>
              <a:rPr lang="en-US" sz="2800" dirty="0"/>
              <a:t>-</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3951173-9E32-4615-9CAD-1B4244D4810F}"/>
                  </a:ext>
                </a:extLst>
              </p:cNvPr>
              <p:cNvSpPr txBox="1"/>
              <p:nvPr/>
            </p:nvSpPr>
            <p:spPr>
              <a:xfrm>
                <a:off x="3674979" y="4864140"/>
                <a:ext cx="4239750" cy="523220"/>
              </a:xfrm>
              <a:prstGeom prst="rect">
                <a:avLst/>
              </a:prstGeom>
              <a:noFill/>
            </p:spPr>
            <p:txBody>
              <a:bodyPr wrap="non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20" name="TextBox 19">
                <a:extLst>
                  <a:ext uri="{FF2B5EF4-FFF2-40B4-BE49-F238E27FC236}">
                    <a16:creationId xmlns:a16="http://schemas.microsoft.com/office/drawing/2014/main" id="{53951173-9E32-4615-9CAD-1B4244D4810F}"/>
                  </a:ext>
                </a:extLst>
              </p:cNvPr>
              <p:cNvSpPr txBox="1">
                <a:spLocks noRot="1" noChangeAspect="1" noMove="1" noResize="1" noEditPoints="1" noAdjustHandles="1" noChangeArrowheads="1" noChangeShapeType="1" noTextEdit="1"/>
              </p:cNvSpPr>
              <p:nvPr/>
            </p:nvSpPr>
            <p:spPr>
              <a:xfrm>
                <a:off x="3674979" y="4864140"/>
                <a:ext cx="4239750" cy="523220"/>
              </a:xfrm>
              <a:prstGeom prst="rect">
                <a:avLst/>
              </a:prstGeom>
              <a:blipFill>
                <a:blip r:embed="rId6"/>
                <a:stretch>
                  <a:fillRect l="-3022" t="-11628" b="-32558"/>
                </a:stretch>
              </a:blipFill>
            </p:spPr>
            <p:txBody>
              <a:bodyPr/>
              <a:lstStyle/>
              <a:p>
                <a:r>
                  <a:rPr lang="en-US">
                    <a:noFill/>
                  </a:rPr>
                  <a:t> </a:t>
                </a:r>
              </a:p>
            </p:txBody>
          </p:sp>
        </mc:Fallback>
      </mc:AlternateContent>
    </p:spTree>
    <p:extLst>
      <p:ext uri="{BB962C8B-B14F-4D97-AF65-F5344CB8AC3E}">
        <p14:creationId xmlns:p14="http://schemas.microsoft.com/office/powerpoint/2010/main" val="1615044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918633-C14A-44E1-978E-6F109B938A7B}"/>
              </a:ext>
            </a:extLst>
          </p:cNvPr>
          <p:cNvSpPr>
            <a:spLocks noGrp="1"/>
          </p:cNvSpPr>
          <p:nvPr>
            <p:ph type="title"/>
          </p:nvPr>
        </p:nvSpPr>
        <p:spPr/>
        <p:txBody>
          <a:bodyPr/>
          <a:lstStyle/>
          <a:p>
            <a:r>
              <a:rPr lang="en-US" dirty="0"/>
              <a:t>Simplest controller: On/Off</a:t>
            </a:r>
          </a:p>
        </p:txBody>
      </p:sp>
      <p:sp>
        <p:nvSpPr>
          <p:cNvPr id="4" name="Slide Number Placeholder 3">
            <a:extLst>
              <a:ext uri="{FF2B5EF4-FFF2-40B4-BE49-F238E27FC236}">
                <a16:creationId xmlns:a16="http://schemas.microsoft.com/office/drawing/2014/main" id="{6C4295E3-253E-4475-A546-C1E88900B3CC}"/>
              </a:ext>
            </a:extLst>
          </p:cNvPr>
          <p:cNvSpPr>
            <a:spLocks noGrp="1"/>
          </p:cNvSpPr>
          <p:nvPr>
            <p:ph type="sldNum" sz="quarter" idx="12"/>
          </p:nvPr>
        </p:nvSpPr>
        <p:spPr/>
        <p:txBody>
          <a:bodyPr/>
          <a:lstStyle/>
          <a:p>
            <a:fld id="{29AAD378-655A-49C6-813C-9FD132EF7440}" type="slidenum">
              <a:rPr lang="en-US" smtClean="0"/>
              <a:pPr/>
              <a:t>26</a:t>
            </a:fld>
            <a:endParaRPr lang="en-US" dirty="0"/>
          </a:p>
        </p:txBody>
      </p:sp>
      <p:grpSp>
        <p:nvGrpSpPr>
          <p:cNvPr id="37" name="Group 36">
            <a:extLst>
              <a:ext uri="{FF2B5EF4-FFF2-40B4-BE49-F238E27FC236}">
                <a16:creationId xmlns:a16="http://schemas.microsoft.com/office/drawing/2014/main" id="{D512CD06-D30D-49D0-8BE8-CED0F69A1688}"/>
              </a:ext>
            </a:extLst>
          </p:cNvPr>
          <p:cNvGrpSpPr/>
          <p:nvPr/>
        </p:nvGrpSpPr>
        <p:grpSpPr>
          <a:xfrm>
            <a:off x="583281" y="1560039"/>
            <a:ext cx="9710645" cy="3258691"/>
            <a:chOff x="444736" y="2322040"/>
            <a:chExt cx="9710645" cy="3258691"/>
          </a:xfrm>
        </p:grpSpPr>
        <p:grpSp>
          <p:nvGrpSpPr>
            <p:cNvPr id="10" name="Group 9">
              <a:extLst>
                <a:ext uri="{FF2B5EF4-FFF2-40B4-BE49-F238E27FC236}">
                  <a16:creationId xmlns:a16="http://schemas.microsoft.com/office/drawing/2014/main" id="{01EF69D9-EE9C-48DF-A072-4D36E6F7026B}"/>
                </a:ext>
              </a:extLst>
            </p:cNvPr>
            <p:cNvGrpSpPr/>
            <p:nvPr/>
          </p:nvGrpSpPr>
          <p:grpSpPr>
            <a:xfrm>
              <a:off x="444736" y="2322040"/>
              <a:ext cx="9710645" cy="1690166"/>
              <a:chOff x="3778063" y="2387315"/>
              <a:chExt cx="7954494" cy="1166096"/>
            </a:xfrm>
          </p:grpSpPr>
          <p:sp>
            <p:nvSpPr>
              <p:cNvPr id="11" name="Rectangle 10">
                <a:extLst>
                  <a:ext uri="{FF2B5EF4-FFF2-40B4-BE49-F238E27FC236}">
                    <a16:creationId xmlns:a16="http://schemas.microsoft.com/office/drawing/2014/main" id="{CB6DE301-85DA-4626-AB4F-AB973478BAC7}"/>
                  </a:ext>
                </a:extLst>
              </p:cNvPr>
              <p:cNvSpPr/>
              <p:nvPr/>
            </p:nvSpPr>
            <p:spPr>
              <a:xfrm>
                <a:off x="10019980" y="2438663"/>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9DC62D0-C22E-4B91-BC14-075012E6B690}"/>
                      </a:ext>
                    </a:extLst>
                  </p:cNvPr>
                  <p:cNvSpPr/>
                  <p:nvPr/>
                </p:nvSpPr>
                <p:spPr>
                  <a:xfrm>
                    <a:off x="6788961" y="2387315"/>
                    <a:ext cx="2253250" cy="11660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max</m:t>
                                          </m:r>
                                        </m:fName>
                                        <m:e>
                                          <m:r>
                                            <a:rPr lang="en-US" sz="2000" b="0" i="1" smtClean="0">
                                              <a:latin typeface="Cambria Math" panose="02040503050406030204" pitchFamily="18" charset="0"/>
                                            </a:rPr>
                                            <m:t> </m:t>
                                          </m:r>
                                        </m:e>
                                      </m:func>
                                    </m:sub>
                                  </m:sSub>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&gt;</m:t>
                                  </m:r>
                                  <m:r>
                                    <a:rPr lang="en-US" sz="2000" b="0" i="1" smtClean="0">
                                      <a:latin typeface="Cambria Math" panose="02040503050406030204" pitchFamily="18" charset="0"/>
                                    </a:rPr>
                                    <m:t>0</m:t>
                                  </m:r>
                                </m:e>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m:t>
                                          </m:r>
                                          <m:r>
                                            <a:rPr lang="en-US" sz="2000" b="0" i="1" smtClean="0">
                                              <a:latin typeface="Cambria Math" panose="02040503050406030204" pitchFamily="18" charset="0"/>
                                            </a:rPr>
                                            <m:t>𝑖𝑛</m:t>
                                          </m:r>
                                        </m:fName>
                                        <m:e>
                                          <m:r>
                                            <a:rPr lang="en-US" sz="2000" i="1">
                                              <a:latin typeface="Cambria Math" panose="02040503050406030204" pitchFamily="18" charset="0"/>
                                            </a:rPr>
                                            <m:t> </m:t>
                                          </m:r>
                                        </m:e>
                                      </m:func>
                                    </m:sub>
                                  </m:sSub>
                                  <m:r>
                                    <m:rPr>
                                      <m:sty m:val="p"/>
                                    </m:rPr>
                                    <a:rPr lang="en-US" sz="2000">
                                      <a:latin typeface="Cambria Math" panose="02040503050406030204" pitchFamily="18" charset="0"/>
                                    </a:rPr>
                                    <m:t>if</m:t>
                                  </m:r>
                                  <m:r>
                                    <a:rPr lang="en-US" sz="2000" i="1">
                                      <a:latin typeface="Cambria Math" panose="02040503050406030204" pitchFamily="18" charset="0"/>
                                    </a:rPr>
                                    <m:t> </m:t>
                                  </m:r>
                                  <m:r>
                                    <a:rPr lang="en-US" sz="2000" i="1">
                                      <a:latin typeface="Cambria Math" panose="02040503050406030204" pitchFamily="18" charset="0"/>
                                    </a:rPr>
                                    <m:t>𝑒</m:t>
                                  </m:r>
                                  <m:r>
                                    <a:rPr lang="en-US" sz="2000" b="0" i="1" smtClean="0">
                                      <a:latin typeface="Cambria Math" panose="02040503050406030204" pitchFamily="18" charset="0"/>
                                    </a:rPr>
                                    <m:t>&lt;</m:t>
                                  </m:r>
                                  <m:r>
                                    <a:rPr lang="en-US" sz="2000" i="1">
                                      <a:latin typeface="Cambria Math" panose="02040503050406030204" pitchFamily="18" charset="0"/>
                                    </a:rPr>
                                    <m:t>0</m:t>
                                  </m:r>
                                </m:e>
                              </m:eqArr>
                            </m:e>
                          </m:d>
                          <m:r>
                            <a:rPr lang="en-US" sz="2000" b="0" i="1" smtClean="0">
                              <a:latin typeface="Cambria Math" panose="02040503050406030204" pitchFamily="18" charset="0"/>
                            </a:rPr>
                            <m:t> </m:t>
                          </m:r>
                        </m:oMath>
                      </m:oMathPara>
                    </a14:m>
                    <a:endParaRPr lang="en-US" sz="2000" dirty="0"/>
                  </a:p>
                </p:txBody>
              </p:sp>
            </mc:Choice>
            <mc:Fallback xmlns="">
              <p:sp>
                <p:nvSpPr>
                  <p:cNvPr id="12" name="Rectangle 11">
                    <a:extLst>
                      <a:ext uri="{FF2B5EF4-FFF2-40B4-BE49-F238E27FC236}">
                        <a16:creationId xmlns:a16="http://schemas.microsoft.com/office/drawing/2014/main" id="{19DC62D0-C22E-4B91-BC14-075012E6B690}"/>
                      </a:ext>
                    </a:extLst>
                  </p:cNvPr>
                  <p:cNvSpPr>
                    <a:spLocks noRot="1" noChangeAspect="1" noMove="1" noResize="1" noEditPoints="1" noAdjustHandles="1" noChangeArrowheads="1" noChangeShapeType="1" noTextEdit="1"/>
                  </p:cNvSpPr>
                  <p:nvPr/>
                </p:nvSpPr>
                <p:spPr>
                  <a:xfrm>
                    <a:off x="6788961" y="2387315"/>
                    <a:ext cx="2253250" cy="1166096"/>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71916415-C858-405C-8DBF-F36894798CEB}"/>
                  </a:ext>
                </a:extLst>
              </p:cNvPr>
              <p:cNvCxnSpPr>
                <a:cxnSpLocks/>
              </p:cNvCxnSpPr>
              <p:nvPr/>
            </p:nvCxnSpPr>
            <p:spPr>
              <a:xfrm>
                <a:off x="4048602" y="2964952"/>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33BA8E0-6D23-4626-A5AE-34045FE6826E}"/>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85333C0-969B-43F4-9348-B0119143BEA5}"/>
                      </a:ext>
                    </a:extLst>
                  </p:cNvPr>
                  <p:cNvSpPr txBox="1"/>
                  <p:nvPr/>
                </p:nvSpPr>
                <p:spPr>
                  <a:xfrm>
                    <a:off x="3778063" y="2467537"/>
                    <a:ext cx="886187" cy="31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5" name="TextBox 14">
                    <a:extLst>
                      <a:ext uri="{FF2B5EF4-FFF2-40B4-BE49-F238E27FC236}">
                        <a16:creationId xmlns:a16="http://schemas.microsoft.com/office/drawing/2014/main" id="{E85333C0-969B-43F4-9348-B0119143BEA5}"/>
                      </a:ext>
                    </a:extLst>
                  </p:cNvPr>
                  <p:cNvSpPr txBox="1">
                    <a:spLocks noRot="1" noChangeAspect="1" noMove="1" noResize="1" noEditPoints="1" noAdjustHandles="1" noChangeArrowheads="1" noChangeShapeType="1" noTextEdit="1"/>
                  </p:cNvSpPr>
                  <p:nvPr/>
                </p:nvSpPr>
                <p:spPr>
                  <a:xfrm>
                    <a:off x="3778063" y="2467537"/>
                    <a:ext cx="886187" cy="318516"/>
                  </a:xfrm>
                  <a:prstGeom prst="rect">
                    <a:avLst/>
                  </a:prstGeom>
                  <a:blipFill>
                    <a:blip r:embed="rId4"/>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FC2407D-04F5-451D-8428-BBAEF8C2B343}"/>
                      </a:ext>
                    </a:extLst>
                  </p:cNvPr>
                  <p:cNvSpPr txBox="1"/>
                  <p:nvPr/>
                </p:nvSpPr>
                <p:spPr>
                  <a:xfrm>
                    <a:off x="9046057" y="2583306"/>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4FC2407D-04F5-451D-8428-BBAEF8C2B343}"/>
                      </a:ext>
                    </a:extLst>
                  </p:cNvPr>
                  <p:cNvSpPr txBox="1">
                    <a:spLocks noRot="1" noChangeAspect="1" noMove="1" noResize="1" noEditPoints="1" noAdjustHandles="1" noChangeArrowheads="1" noChangeShapeType="1" noTextEdit="1"/>
                  </p:cNvSpPr>
                  <p:nvPr/>
                </p:nvSpPr>
                <p:spPr>
                  <a:xfrm>
                    <a:off x="9046057" y="2583306"/>
                    <a:ext cx="607987" cy="318516"/>
                  </a:xfrm>
                  <a:prstGeom prst="rect">
                    <a:avLst/>
                  </a:prstGeom>
                  <a:blipFill>
                    <a:blip r:embed="rId5"/>
                    <a:stretch>
                      <a:fillRect r="-8264"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156C655-7C52-4AD9-892F-F37F3EE9580B}"/>
                      </a:ext>
                    </a:extLst>
                  </p:cNvPr>
                  <p:cNvSpPr txBox="1"/>
                  <p:nvPr/>
                </p:nvSpPr>
                <p:spPr>
                  <a:xfrm>
                    <a:off x="10997747" y="2518142"/>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7" name="TextBox 16">
                    <a:extLst>
                      <a:ext uri="{FF2B5EF4-FFF2-40B4-BE49-F238E27FC236}">
                        <a16:creationId xmlns:a16="http://schemas.microsoft.com/office/drawing/2014/main" id="{6156C655-7C52-4AD9-892F-F37F3EE9580B}"/>
                      </a:ext>
                    </a:extLst>
                  </p:cNvPr>
                  <p:cNvSpPr txBox="1">
                    <a:spLocks noRot="1" noChangeAspect="1" noMove="1" noResize="1" noEditPoints="1" noAdjustHandles="1" noChangeArrowheads="1" noChangeShapeType="1" noTextEdit="1"/>
                  </p:cNvSpPr>
                  <p:nvPr/>
                </p:nvSpPr>
                <p:spPr>
                  <a:xfrm>
                    <a:off x="10997747" y="2518142"/>
                    <a:ext cx="607987" cy="318516"/>
                  </a:xfrm>
                  <a:prstGeom prst="rect">
                    <a:avLst/>
                  </a:prstGeom>
                  <a:blipFill>
                    <a:blip r:embed="rId6"/>
                    <a:stretch>
                      <a:fillRect l="-1639" r="-6557" b="-17105"/>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F6B2DDA9-D664-4220-8F64-36014A27713C}"/>
                  </a:ext>
                </a:extLst>
              </p:cNvPr>
              <p:cNvCxnSpPr>
                <a:cxnSpLocks/>
                <a:stCxn id="12" idx="3"/>
                <a:endCxn id="11" idx="1"/>
              </p:cNvCxnSpPr>
              <p:nvPr/>
            </p:nvCxnSpPr>
            <p:spPr>
              <a:xfrm flipV="1">
                <a:off x="9042211" y="2963616"/>
                <a:ext cx="977768" cy="67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A9B0BC42-E1A9-424B-91F1-81ED85D807F3}"/>
                      </a:ext>
                    </a:extLst>
                  </p:cNvPr>
                  <p:cNvSpPr/>
                  <p:nvPr/>
                </p:nvSpPr>
                <p:spPr>
                  <a:xfrm>
                    <a:off x="5153829" y="2670066"/>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9" name="Oval 18">
                    <a:extLst>
                      <a:ext uri="{FF2B5EF4-FFF2-40B4-BE49-F238E27FC236}">
                        <a16:creationId xmlns:a16="http://schemas.microsoft.com/office/drawing/2014/main" id="{A9B0BC42-E1A9-424B-91F1-81ED85D807F3}"/>
                      </a:ext>
                    </a:extLst>
                  </p:cNvPr>
                  <p:cNvSpPr>
                    <a:spLocks noRot="1" noChangeAspect="1" noMove="1" noResize="1" noEditPoints="1" noAdjustHandles="1" noChangeArrowheads="1" noChangeShapeType="1" noTextEdit="1"/>
                  </p:cNvSpPr>
                  <p:nvPr/>
                </p:nvSpPr>
                <p:spPr>
                  <a:xfrm>
                    <a:off x="5153829" y="2670066"/>
                    <a:ext cx="621575"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32779B2E-60B4-4ECF-8943-780931BC97C8}"/>
                  </a:ext>
                </a:extLst>
              </p:cNvPr>
              <p:cNvCxnSpPr>
                <a:cxnSpLocks/>
                <a:stCxn id="19" idx="6"/>
                <a:endCxn id="12" idx="1"/>
              </p:cNvCxnSpPr>
              <p:nvPr/>
            </p:nvCxnSpPr>
            <p:spPr>
              <a:xfrm>
                <a:off x="5775404" y="2963616"/>
                <a:ext cx="1013557" cy="67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B6550E-F0AE-4A77-B097-7EE2F01E9AA9}"/>
                  </a:ext>
                </a:extLst>
              </p:cNvPr>
              <p:cNvCxnSpPr>
                <a:cxnSpLocks/>
                <a:stCxn id="11" idx="2"/>
              </p:cNvCxnSpPr>
              <p:nvPr/>
            </p:nvCxnSpPr>
            <p:spPr>
              <a:xfrm rot="5400000" flipH="1">
                <a:off x="7851830" y="851693"/>
                <a:ext cx="232849" cy="5040901"/>
              </a:xfrm>
              <a:prstGeom prst="bentConnector4">
                <a:avLst>
                  <a:gd name="adj1" fmla="val -225780"/>
                  <a:gd name="adj2" fmla="val 100014"/>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1E484EBE-2F50-49CF-AA15-37EDC34B2A97}"/>
                </a:ext>
              </a:extLst>
            </p:cNvPr>
            <p:cNvSpPr txBox="1"/>
            <p:nvPr/>
          </p:nvSpPr>
          <p:spPr>
            <a:xfrm>
              <a:off x="1693573" y="2606115"/>
              <a:ext cx="444609" cy="523220"/>
            </a:xfrm>
            <a:prstGeom prst="rect">
              <a:avLst/>
            </a:prstGeom>
            <a:noFill/>
          </p:spPr>
          <p:txBody>
            <a:bodyPr wrap="square" rtlCol="0">
              <a:spAutoFit/>
            </a:bodyPr>
            <a:lstStyle/>
            <a:p>
              <a:r>
                <a:rPr lang="en-US" sz="2800" dirty="0"/>
                <a:t>+</a:t>
              </a:r>
            </a:p>
          </p:txBody>
        </p:sp>
        <p:sp>
          <p:nvSpPr>
            <p:cNvPr id="23" name="TextBox 22">
              <a:extLst>
                <a:ext uri="{FF2B5EF4-FFF2-40B4-BE49-F238E27FC236}">
                  <a16:creationId xmlns:a16="http://schemas.microsoft.com/office/drawing/2014/main" id="{886DEA35-58BA-4176-8241-DEAA8BF07B14}"/>
                </a:ext>
              </a:extLst>
            </p:cNvPr>
            <p:cNvSpPr txBox="1"/>
            <p:nvPr/>
          </p:nvSpPr>
          <p:spPr>
            <a:xfrm>
              <a:off x="2122651" y="3436851"/>
              <a:ext cx="360463"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DD8F3FB-643A-423C-8579-2B9186D7DBCE}"/>
                    </a:ext>
                  </a:extLst>
                </p:cNvPr>
                <p:cNvSpPr txBox="1"/>
                <p:nvPr/>
              </p:nvSpPr>
              <p:spPr>
                <a:xfrm>
                  <a:off x="3190071" y="5057511"/>
                  <a:ext cx="5175780" cy="523220"/>
                </a:xfrm>
                <a:prstGeom prst="rect">
                  <a:avLst/>
                </a:prstGeom>
                <a:noFill/>
              </p:spPr>
              <p:txBody>
                <a:bodyPr wrap="squar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24" name="TextBox 23">
                  <a:extLst>
                    <a:ext uri="{FF2B5EF4-FFF2-40B4-BE49-F238E27FC236}">
                      <a16:creationId xmlns:a16="http://schemas.microsoft.com/office/drawing/2014/main" id="{7DD8F3FB-643A-423C-8579-2B9186D7DBCE}"/>
                    </a:ext>
                  </a:extLst>
                </p:cNvPr>
                <p:cNvSpPr txBox="1">
                  <a:spLocks noRot="1" noChangeAspect="1" noMove="1" noResize="1" noEditPoints="1" noAdjustHandles="1" noChangeArrowheads="1" noChangeShapeType="1" noTextEdit="1"/>
                </p:cNvSpPr>
                <p:nvPr/>
              </p:nvSpPr>
              <p:spPr>
                <a:xfrm>
                  <a:off x="3190071" y="5057511"/>
                  <a:ext cx="5175780" cy="523220"/>
                </a:xfrm>
                <a:prstGeom prst="rect">
                  <a:avLst/>
                </a:prstGeom>
                <a:blipFill>
                  <a:blip r:embed="rId8"/>
                  <a:stretch>
                    <a:fillRect l="-2356" t="-11765" b="-34118"/>
                  </a:stretch>
                </a:blipFill>
              </p:spPr>
              <p:txBody>
                <a:bodyPr/>
                <a:lstStyle/>
                <a:p>
                  <a:r>
                    <a:rPr lang="en-US">
                      <a:noFill/>
                    </a:rPr>
                    <a:t> </a:t>
                  </a:r>
                </a:p>
              </p:txBody>
            </p:sp>
          </mc:Fallback>
        </mc:AlternateContent>
      </p:grpSp>
      <p:sp>
        <p:nvSpPr>
          <p:cNvPr id="38" name="Content Placeholder 1">
            <a:extLst>
              <a:ext uri="{FF2B5EF4-FFF2-40B4-BE49-F238E27FC236}">
                <a16:creationId xmlns:a16="http://schemas.microsoft.com/office/drawing/2014/main" id="{7C6FA03A-96D1-4553-8C59-E17CBA43630F}"/>
              </a:ext>
            </a:extLst>
          </p:cNvPr>
          <p:cNvSpPr>
            <a:spLocks noGrp="1"/>
          </p:cNvSpPr>
          <p:nvPr>
            <p:ph idx="1"/>
          </p:nvPr>
        </p:nvSpPr>
        <p:spPr>
          <a:xfrm>
            <a:off x="1109035" y="5181685"/>
            <a:ext cx="8928583" cy="778829"/>
          </a:xfrm>
        </p:spPr>
        <p:txBody>
          <a:bodyPr>
            <a:normAutofit/>
          </a:bodyPr>
          <a:lstStyle/>
          <a:p>
            <a:r>
              <a:rPr lang="en-US" dirty="0"/>
              <a:t>Too much energy wasted jostling the system to and </a:t>
            </a:r>
            <a:r>
              <a:rPr lang="en-US" dirty="0" err="1"/>
              <a:t>fro</a:t>
            </a:r>
            <a:endParaRPr lang="en-US" dirty="0"/>
          </a:p>
        </p:txBody>
      </p:sp>
    </p:spTree>
    <p:extLst>
      <p:ext uri="{BB962C8B-B14F-4D97-AF65-F5344CB8AC3E}">
        <p14:creationId xmlns:p14="http://schemas.microsoft.com/office/powerpoint/2010/main" val="2464212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3955AD-4EBD-477D-B30B-1BABB05FDFC6}"/>
              </a:ext>
            </a:extLst>
          </p:cNvPr>
          <p:cNvSpPr>
            <a:spLocks noGrp="1"/>
          </p:cNvSpPr>
          <p:nvPr>
            <p:ph type="title"/>
          </p:nvPr>
        </p:nvSpPr>
        <p:spPr/>
        <p:txBody>
          <a:bodyPr/>
          <a:lstStyle/>
          <a:p>
            <a:r>
              <a:rPr lang="en-US" dirty="0"/>
              <a:t>P controller (with control input saturation)</a:t>
            </a:r>
          </a:p>
        </p:txBody>
      </p:sp>
      <p:sp>
        <p:nvSpPr>
          <p:cNvPr id="4" name="Slide Number Placeholder 3">
            <a:extLst>
              <a:ext uri="{FF2B5EF4-FFF2-40B4-BE49-F238E27FC236}">
                <a16:creationId xmlns:a16="http://schemas.microsoft.com/office/drawing/2014/main" id="{9F4E8F08-9B33-4FE6-B54A-169DF6475443}"/>
              </a:ext>
            </a:extLst>
          </p:cNvPr>
          <p:cNvSpPr>
            <a:spLocks noGrp="1"/>
          </p:cNvSpPr>
          <p:nvPr>
            <p:ph type="sldNum" sz="quarter" idx="12"/>
          </p:nvPr>
        </p:nvSpPr>
        <p:spPr/>
        <p:txBody>
          <a:bodyPr/>
          <a:lstStyle/>
          <a:p>
            <a:fld id="{29AAD378-655A-49C6-813C-9FD132EF7440}" type="slidenum">
              <a:rPr lang="en-US" smtClean="0"/>
              <a:pPr/>
              <a:t>27</a:t>
            </a:fld>
            <a:endParaRPr lang="en-US" dirty="0"/>
          </a:p>
        </p:txBody>
      </p:sp>
      <p:grpSp>
        <p:nvGrpSpPr>
          <p:cNvPr id="5" name="Group 4">
            <a:extLst>
              <a:ext uri="{FF2B5EF4-FFF2-40B4-BE49-F238E27FC236}">
                <a16:creationId xmlns:a16="http://schemas.microsoft.com/office/drawing/2014/main" id="{005F36AE-E92A-4B30-B977-0CCD3F324F11}"/>
              </a:ext>
            </a:extLst>
          </p:cNvPr>
          <p:cNvGrpSpPr/>
          <p:nvPr/>
        </p:nvGrpSpPr>
        <p:grpSpPr>
          <a:xfrm>
            <a:off x="583281" y="1560039"/>
            <a:ext cx="11576695" cy="3212557"/>
            <a:chOff x="444736" y="2322040"/>
            <a:chExt cx="11576695" cy="3212557"/>
          </a:xfrm>
        </p:grpSpPr>
        <p:grpSp>
          <p:nvGrpSpPr>
            <p:cNvPr id="6" name="Group 5">
              <a:extLst>
                <a:ext uri="{FF2B5EF4-FFF2-40B4-BE49-F238E27FC236}">
                  <a16:creationId xmlns:a16="http://schemas.microsoft.com/office/drawing/2014/main" id="{B538B4A6-ED00-43C8-B928-5BDA4AF8042D}"/>
                </a:ext>
              </a:extLst>
            </p:cNvPr>
            <p:cNvGrpSpPr/>
            <p:nvPr/>
          </p:nvGrpSpPr>
          <p:grpSpPr>
            <a:xfrm>
              <a:off x="444736" y="2322040"/>
              <a:ext cx="11576695" cy="1690166"/>
              <a:chOff x="3778063" y="2387315"/>
              <a:chExt cx="9483072" cy="1166096"/>
            </a:xfrm>
          </p:grpSpPr>
          <p:sp>
            <p:nvSpPr>
              <p:cNvPr id="10" name="Rectangle 9">
                <a:extLst>
                  <a:ext uri="{FF2B5EF4-FFF2-40B4-BE49-F238E27FC236}">
                    <a16:creationId xmlns:a16="http://schemas.microsoft.com/office/drawing/2014/main" id="{087FBAE9-4D45-404A-B4F7-85B521E29377}"/>
                  </a:ext>
                </a:extLst>
              </p:cNvPr>
              <p:cNvSpPr/>
              <p:nvPr/>
            </p:nvSpPr>
            <p:spPr>
              <a:xfrm>
                <a:off x="11548558" y="2445411"/>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2E9CAD9-0BEB-45BD-8AB1-ADA200B3263D}"/>
                      </a:ext>
                    </a:extLst>
                  </p:cNvPr>
                  <p:cNvSpPr/>
                  <p:nvPr/>
                </p:nvSpPr>
                <p:spPr>
                  <a:xfrm>
                    <a:off x="6788961" y="2387315"/>
                    <a:ext cx="3428508" cy="11660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max</m:t>
                                            </m:r>
                                          </m:fName>
                                          <m:e>
                                            <m:r>
                                              <a:rPr lang="en-US" sz="2000" i="1">
                                                <a:latin typeface="Cambria Math" panose="02040503050406030204" pitchFamily="18" charset="0"/>
                                              </a:rPr>
                                              <m:t> </m:t>
                                            </m:r>
                                          </m:e>
                                        </m:func>
                                      </m:sub>
                                    </m:sSub>
                                    <m:r>
                                      <a:rPr lang="en-US" sz="2000" b="0" i="1" smtClean="0">
                                        <a:latin typeface="Cambria Math" panose="02040503050406030204" pitchFamily="18" charset="0"/>
                                      </a:rPr>
                                      <m:t>,</m:t>
                                    </m:r>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&gt;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max</m:t>
                                        </m:r>
                                      </m:sub>
                                    </m:sSub>
                                    <m:r>
                                      <a:rPr lang="en-US" sz="2000" b="0" i="1" smtClean="0">
                                        <a:latin typeface="Cambria Math" panose="02040503050406030204" pitchFamily="18" charset="0"/>
                                      </a:rPr>
                                      <m:t>              </m:t>
                                    </m:r>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𝐾</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𝑒</m:t>
                                    </m:r>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min</m:t>
                                        </m:r>
                                      </m:sub>
                                    </m:sSub>
                                    <m:r>
                                      <a:rPr lang="en-US" sz="2000" b="0" i="1" smtClean="0">
                                        <a:latin typeface="Cambria Math" panose="02040503050406030204" pitchFamily="18" charset="0"/>
                                      </a:rPr>
                                      <m:t>&lt;</m:t>
                                    </m:r>
                                    <m:r>
                                      <a:rPr lang="en-US" sz="2000" b="0" i="1" smtClean="0">
                                        <a:latin typeface="Cambria Math" panose="02040503050406030204" pitchFamily="18" charset="0"/>
                                      </a:rPr>
                                      <m:t>𝑒</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max</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m:rPr>
                                            <m:sty m:val="p"/>
                                          </m:rPr>
                                          <a:rPr lang="en-US" sz="2000" b="0" i="0" smtClean="0">
                                            <a:latin typeface="Cambria Math" panose="02040503050406030204" pitchFamily="18" charset="0"/>
                                          </a:rPr>
                                          <m:t>min</m:t>
                                        </m:r>
                                      </m:sub>
                                    </m:sSub>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min</m:t>
                                        </m:r>
                                      </m:sub>
                                    </m:sSub>
                                    <m:r>
                                      <a:rPr lang="en-US" sz="2000" b="0" i="1" smtClean="0">
                                        <a:latin typeface="Cambria Math" panose="02040503050406030204" pitchFamily="18" charset="0"/>
                                      </a:rPr>
                                      <m:t>               </m:t>
                                    </m:r>
                                  </m:e>
                                </m:mr>
                              </m:m>
                            </m:e>
                          </m:d>
                          <m:r>
                            <a:rPr lang="en-US" sz="2000" b="0" i="1" smtClean="0">
                              <a:latin typeface="Cambria Math" panose="02040503050406030204" pitchFamily="18" charset="0"/>
                            </a:rPr>
                            <m:t> </m:t>
                          </m:r>
                        </m:oMath>
                      </m:oMathPara>
                    </a14:m>
                    <a:endParaRPr lang="en-US" sz="2000" dirty="0"/>
                  </a:p>
                </p:txBody>
              </p:sp>
            </mc:Choice>
            <mc:Fallback xmlns="">
              <p:sp>
                <p:nvSpPr>
                  <p:cNvPr id="11" name="Rectangle 10">
                    <a:extLst>
                      <a:ext uri="{FF2B5EF4-FFF2-40B4-BE49-F238E27FC236}">
                        <a16:creationId xmlns:a16="http://schemas.microsoft.com/office/drawing/2014/main" id="{72E9CAD9-0BEB-45BD-8AB1-ADA200B3263D}"/>
                      </a:ext>
                    </a:extLst>
                  </p:cNvPr>
                  <p:cNvSpPr>
                    <a:spLocks noRot="1" noChangeAspect="1" noMove="1" noResize="1" noEditPoints="1" noAdjustHandles="1" noChangeArrowheads="1" noChangeShapeType="1" noTextEdit="1"/>
                  </p:cNvSpPr>
                  <p:nvPr/>
                </p:nvSpPr>
                <p:spPr>
                  <a:xfrm>
                    <a:off x="6788961" y="2387315"/>
                    <a:ext cx="3428508" cy="1166096"/>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2A8E5DE-B3BA-47F5-9721-B86BD57BEDC9}"/>
                  </a:ext>
                </a:extLst>
              </p:cNvPr>
              <p:cNvCxnSpPr>
                <a:cxnSpLocks/>
              </p:cNvCxnSpPr>
              <p:nvPr/>
            </p:nvCxnSpPr>
            <p:spPr>
              <a:xfrm>
                <a:off x="4048602" y="2964952"/>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E80DB2-2CD6-40EF-A557-85DAD314C6DE}"/>
                  </a:ext>
                </a:extLst>
              </p:cNvPr>
              <p:cNvCxnSpPr>
                <a:cxnSpLocks/>
              </p:cNvCxnSpPr>
              <p:nvPr/>
            </p:nvCxnSpPr>
            <p:spPr>
              <a:xfrm>
                <a:off x="12486010" y="297794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887675C-1297-4511-82D6-B93A39692A82}"/>
                      </a:ext>
                    </a:extLst>
                  </p:cNvPr>
                  <p:cNvSpPr txBox="1"/>
                  <p:nvPr/>
                </p:nvSpPr>
                <p:spPr>
                  <a:xfrm>
                    <a:off x="3778063" y="2467537"/>
                    <a:ext cx="886187" cy="31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4" name="TextBox 13">
                    <a:extLst>
                      <a:ext uri="{FF2B5EF4-FFF2-40B4-BE49-F238E27FC236}">
                        <a16:creationId xmlns:a16="http://schemas.microsoft.com/office/drawing/2014/main" id="{8887675C-1297-4511-82D6-B93A39692A82}"/>
                      </a:ext>
                    </a:extLst>
                  </p:cNvPr>
                  <p:cNvSpPr txBox="1">
                    <a:spLocks noRot="1" noChangeAspect="1" noMove="1" noResize="1" noEditPoints="1" noAdjustHandles="1" noChangeArrowheads="1" noChangeShapeType="1" noTextEdit="1"/>
                  </p:cNvSpPr>
                  <p:nvPr/>
                </p:nvSpPr>
                <p:spPr>
                  <a:xfrm>
                    <a:off x="3778063" y="2467537"/>
                    <a:ext cx="886187" cy="318516"/>
                  </a:xfrm>
                  <a:prstGeom prst="rect">
                    <a:avLst/>
                  </a:prstGeom>
                  <a:blipFill>
                    <a:blip r:embed="rId3"/>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8F1E22B-555B-46B2-B2D2-7528ADCE121A}"/>
                      </a:ext>
                    </a:extLst>
                  </p:cNvPr>
                  <p:cNvSpPr txBox="1"/>
                  <p:nvPr/>
                </p:nvSpPr>
                <p:spPr>
                  <a:xfrm>
                    <a:off x="10563764" y="2543836"/>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5" name="TextBox 14">
                    <a:extLst>
                      <a:ext uri="{FF2B5EF4-FFF2-40B4-BE49-F238E27FC236}">
                        <a16:creationId xmlns:a16="http://schemas.microsoft.com/office/drawing/2014/main" id="{B8F1E22B-555B-46B2-B2D2-7528ADCE121A}"/>
                      </a:ext>
                    </a:extLst>
                  </p:cNvPr>
                  <p:cNvSpPr txBox="1">
                    <a:spLocks noRot="1" noChangeAspect="1" noMove="1" noResize="1" noEditPoints="1" noAdjustHandles="1" noChangeArrowheads="1" noChangeShapeType="1" noTextEdit="1"/>
                  </p:cNvSpPr>
                  <p:nvPr/>
                </p:nvSpPr>
                <p:spPr>
                  <a:xfrm>
                    <a:off x="10563764" y="2543836"/>
                    <a:ext cx="607987" cy="318516"/>
                  </a:xfrm>
                  <a:prstGeom prst="rect">
                    <a:avLst/>
                  </a:prstGeom>
                  <a:blipFill>
                    <a:blip r:embed="rId4"/>
                    <a:stretch>
                      <a:fillRect r="-826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E6672A8-0937-4FFB-9D41-E595DABFC028}"/>
                      </a:ext>
                    </a:extLst>
                  </p:cNvPr>
                  <p:cNvSpPr txBox="1"/>
                  <p:nvPr/>
                </p:nvSpPr>
                <p:spPr>
                  <a:xfrm>
                    <a:off x="12569580" y="2510808"/>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DE6672A8-0937-4FFB-9D41-E595DABFC028}"/>
                      </a:ext>
                    </a:extLst>
                  </p:cNvPr>
                  <p:cNvSpPr txBox="1">
                    <a:spLocks noRot="1" noChangeAspect="1" noMove="1" noResize="1" noEditPoints="1" noAdjustHandles="1" noChangeArrowheads="1" noChangeShapeType="1" noTextEdit="1"/>
                  </p:cNvSpPr>
                  <p:nvPr/>
                </p:nvSpPr>
                <p:spPr>
                  <a:xfrm>
                    <a:off x="12569580" y="2510808"/>
                    <a:ext cx="607987" cy="318516"/>
                  </a:xfrm>
                  <a:prstGeom prst="rect">
                    <a:avLst/>
                  </a:prstGeom>
                  <a:blipFill>
                    <a:blip r:embed="rId5"/>
                    <a:stretch>
                      <a:fillRect l="-1639" r="-6557" b="-17105"/>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80BB383-550D-4499-8C71-1C2BD032D82C}"/>
                  </a:ext>
                </a:extLst>
              </p:cNvPr>
              <p:cNvCxnSpPr>
                <a:cxnSpLocks/>
                <a:stCxn id="11" idx="3"/>
                <a:endCxn id="10" idx="1"/>
              </p:cNvCxnSpPr>
              <p:nvPr/>
            </p:nvCxnSpPr>
            <p:spPr>
              <a:xfrm>
                <a:off x="10217469" y="2970363"/>
                <a:ext cx="1331089"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8A64D539-468B-4E72-A48C-A6797153308B}"/>
                      </a:ext>
                    </a:extLst>
                  </p:cNvPr>
                  <p:cNvSpPr/>
                  <p:nvPr/>
                </p:nvSpPr>
                <p:spPr>
                  <a:xfrm>
                    <a:off x="5153829" y="2670066"/>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8" name="Oval 17">
                    <a:extLst>
                      <a:ext uri="{FF2B5EF4-FFF2-40B4-BE49-F238E27FC236}">
                        <a16:creationId xmlns:a16="http://schemas.microsoft.com/office/drawing/2014/main" id="{8A64D539-468B-4E72-A48C-A6797153308B}"/>
                      </a:ext>
                    </a:extLst>
                  </p:cNvPr>
                  <p:cNvSpPr>
                    <a:spLocks noRot="1" noChangeAspect="1" noMove="1" noResize="1" noEditPoints="1" noAdjustHandles="1" noChangeArrowheads="1" noChangeShapeType="1" noTextEdit="1"/>
                  </p:cNvSpPr>
                  <p:nvPr/>
                </p:nvSpPr>
                <p:spPr>
                  <a:xfrm>
                    <a:off x="5153829" y="2670066"/>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845C4050-4D72-48C4-8EE6-9544FEBA742E}"/>
                  </a:ext>
                </a:extLst>
              </p:cNvPr>
              <p:cNvCxnSpPr>
                <a:cxnSpLocks/>
                <a:stCxn id="18" idx="6"/>
                <a:endCxn id="11" idx="1"/>
              </p:cNvCxnSpPr>
              <p:nvPr/>
            </p:nvCxnSpPr>
            <p:spPr>
              <a:xfrm>
                <a:off x="5775404" y="2963616"/>
                <a:ext cx="1013557" cy="674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0335902-380B-4AEA-916F-D1832418D20C}"/>
                  </a:ext>
                </a:extLst>
              </p:cNvPr>
              <p:cNvCxnSpPr>
                <a:cxnSpLocks/>
                <a:stCxn id="10" idx="2"/>
                <a:endCxn id="18" idx="4"/>
              </p:cNvCxnSpPr>
              <p:nvPr/>
            </p:nvCxnSpPr>
            <p:spPr>
              <a:xfrm rot="5400000" flipH="1">
                <a:off x="8621876" y="99907"/>
                <a:ext cx="238150" cy="6552667"/>
              </a:xfrm>
              <a:prstGeom prst="bentConnector3">
                <a:avLst>
                  <a:gd name="adj1" fmla="val -315077"/>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D92F1984-225E-406C-90DD-1D29177D66E1}"/>
                </a:ext>
              </a:extLst>
            </p:cNvPr>
            <p:cNvSpPr txBox="1"/>
            <p:nvPr/>
          </p:nvSpPr>
          <p:spPr>
            <a:xfrm>
              <a:off x="1693573" y="2606115"/>
              <a:ext cx="444609" cy="523220"/>
            </a:xfrm>
            <a:prstGeom prst="rect">
              <a:avLst/>
            </a:prstGeom>
            <a:noFill/>
          </p:spPr>
          <p:txBody>
            <a:bodyPr wrap="square" rtlCol="0">
              <a:spAutoFit/>
            </a:bodyPr>
            <a:lstStyle/>
            <a:p>
              <a:r>
                <a:rPr lang="en-US" sz="2800" dirty="0"/>
                <a:t>+</a:t>
              </a:r>
            </a:p>
          </p:txBody>
        </p:sp>
        <p:sp>
          <p:nvSpPr>
            <p:cNvPr id="8" name="TextBox 7">
              <a:extLst>
                <a:ext uri="{FF2B5EF4-FFF2-40B4-BE49-F238E27FC236}">
                  <a16:creationId xmlns:a16="http://schemas.microsoft.com/office/drawing/2014/main" id="{A46AE339-3F16-4E28-930A-652BE1CAADC3}"/>
                </a:ext>
              </a:extLst>
            </p:cNvPr>
            <p:cNvSpPr txBox="1"/>
            <p:nvPr/>
          </p:nvSpPr>
          <p:spPr>
            <a:xfrm>
              <a:off x="2122651" y="3436851"/>
              <a:ext cx="360463"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21BCB2A-08EE-4DDF-9D11-2EA3099A7458}"/>
                    </a:ext>
                  </a:extLst>
                </p:cNvPr>
                <p:cNvSpPr txBox="1"/>
                <p:nvPr/>
              </p:nvSpPr>
              <p:spPr>
                <a:xfrm>
                  <a:off x="4294984" y="5011377"/>
                  <a:ext cx="5175780" cy="523220"/>
                </a:xfrm>
                <a:prstGeom prst="rect">
                  <a:avLst/>
                </a:prstGeom>
                <a:noFill/>
              </p:spPr>
              <p:txBody>
                <a:bodyPr wrap="squar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9" name="TextBox 8">
                  <a:extLst>
                    <a:ext uri="{FF2B5EF4-FFF2-40B4-BE49-F238E27FC236}">
                      <a16:creationId xmlns:a16="http://schemas.microsoft.com/office/drawing/2014/main" id="{921BCB2A-08EE-4DDF-9D11-2EA3099A7458}"/>
                    </a:ext>
                  </a:extLst>
                </p:cNvPr>
                <p:cNvSpPr txBox="1">
                  <a:spLocks noRot="1" noChangeAspect="1" noMove="1" noResize="1" noEditPoints="1" noAdjustHandles="1" noChangeArrowheads="1" noChangeShapeType="1" noTextEdit="1"/>
                </p:cNvSpPr>
                <p:nvPr/>
              </p:nvSpPr>
              <p:spPr>
                <a:xfrm>
                  <a:off x="4294984" y="5011377"/>
                  <a:ext cx="5175780" cy="523220"/>
                </a:xfrm>
                <a:prstGeom prst="rect">
                  <a:avLst/>
                </a:prstGeom>
                <a:blipFill>
                  <a:blip r:embed="rId7"/>
                  <a:stretch>
                    <a:fillRect l="-2356" t="-10465" b="-32558"/>
                  </a:stretch>
                </a:blipFill>
              </p:spPr>
              <p:txBody>
                <a:bodyPr/>
                <a:lstStyle/>
                <a:p>
                  <a:r>
                    <a:rPr lang="en-US">
                      <a:noFill/>
                    </a:rPr>
                    <a:t> </a:t>
                  </a:r>
                </a:p>
              </p:txBody>
            </p:sp>
          </mc:Fallback>
        </mc:AlternateContent>
      </p:grpSp>
    </p:spTree>
    <p:extLst>
      <p:ext uri="{BB962C8B-B14F-4D97-AF65-F5344CB8AC3E}">
        <p14:creationId xmlns:p14="http://schemas.microsoft.com/office/powerpoint/2010/main" val="1944457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lnSpcReduction="10000"/>
              </a:bodyPr>
              <a:lstStyle/>
              <a:p>
                <a:r>
                  <a:rPr lang="en-US" dirty="0"/>
                  <a:t>Proportional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t>
                </a:r>
              </a:p>
              <a:p>
                <a:pPr lvl="1"/>
                <a:r>
                  <a:rPr lang="en-US" dirty="0"/>
                  <a:t>Make feedback correction proportional to error</a:t>
                </a:r>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small, error can be large! [</a:t>
                </a:r>
                <a:r>
                  <a:rPr lang="en-US" dirty="0" err="1"/>
                  <a:t>undercompensation</a:t>
                </a:r>
                <a:r>
                  <a:rPr lang="en-US" dirty="0"/>
                  <a:t>]</a:t>
                </a:r>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large: system may oscillate (i.e. unstable) or not converge fast enough [overcompensation]</a:t>
                </a:r>
              </a:p>
              <a:p>
                <a:r>
                  <a:rPr lang="en-US" dirty="0"/>
                  <a:t>Control error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𝑢</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den>
                    </m:f>
                  </m:oMath>
                </a14:m>
                <a:endParaRPr lang="en-US" dirty="0"/>
              </a:p>
              <a:p>
                <a:pPr lvl="1"/>
                <a:r>
                  <a:rPr lang="en-US" dirty="0"/>
                  <a:t>We can never have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=0</m:t>
                    </m:r>
                  </m:oMath>
                </a14:m>
                <a:r>
                  <a:rPr lang="en-US" dirty="0"/>
                  <a:t> (either requires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to be </a:t>
                </a:r>
                <a14:m>
                  <m:oMath xmlns:m="http://schemas.openxmlformats.org/officeDocument/2006/math">
                    <m:r>
                      <a:rPr lang="en-US" b="0" i="1" smtClean="0">
                        <a:latin typeface="Cambria Math" panose="02040503050406030204" pitchFamily="18" charset="0"/>
                      </a:rPr>
                      <m:t>∞</m:t>
                    </m:r>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𝑢</m:t>
                    </m:r>
                  </m:oMath>
                </a14:m>
                <a:r>
                  <a:rPr lang="en-US" dirty="0"/>
                  <a:t>)</a:t>
                </a:r>
              </a:p>
              <a:p>
                <a:pPr lvl="1"/>
                <a:r>
                  <a:rPr lang="en-US" dirty="0"/>
                  <a:t>Known as the DC error or steady state error</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oMath>
                </a14:m>
                <a:r>
                  <a:rPr lang="en-US" dirty="0"/>
                  <a:t>: reference input where the steady state error is zero</a:t>
                </a:r>
              </a:p>
              <a:p>
                <a:endParaRPr lang="en-US" dirty="0"/>
              </a:p>
              <a:p>
                <a:endParaRPr lang="en-US" dirty="0"/>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618" t="-2778" r="-82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Ignoring saturation: P-only 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3129850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2BAE553-FFD6-460F-B694-601105003310}"/>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r>
                          <a:rPr lang="en-US" b="0" i="1" smtClean="0">
                            <a:latin typeface="Cambria Math" panose="02040503050406030204" pitchFamily="18" charset="0"/>
                          </a:rPr>
                          <m:t>𝐾</m:t>
                        </m:r>
                      </m:e>
                      <m:sub>
                        <m:r>
                          <a:rPr lang="en-US" b="0" i="1" smtClean="0">
                            <a:latin typeface="Cambria Math" panose="02040503050406030204" pitchFamily="18" charset="0"/>
                          </a:rPr>
                          <m:t>𝐼</m:t>
                        </m:r>
                      </m:sub>
                    </m:sSub>
                    <m:nary>
                      <m:naryPr>
                        <m:ctrlPr>
                          <a:rPr lang="en-US" i="1">
                            <a:solidFill>
                              <a:schemeClr val="dk1"/>
                            </a:solidFill>
                            <a:latin typeface="Cambria Math" panose="02040503050406030204" pitchFamily="18" charset="0"/>
                          </a:rPr>
                        </m:ctrlPr>
                      </m:naryPr>
                      <m:sub>
                        <m:r>
                          <m:rPr>
                            <m:brk m:alnAt="23"/>
                          </m:rPr>
                          <a:rPr lang="en-US" i="1">
                            <a:solidFill>
                              <a:schemeClr val="dk1"/>
                            </a:solidFill>
                            <a:latin typeface="Cambria Math" panose="02040503050406030204" pitchFamily="18" charset="0"/>
                          </a:rPr>
                          <m:t>0</m:t>
                        </m:r>
                      </m:sub>
                      <m:sup>
                        <m:r>
                          <a:rPr lang="en-US" i="1">
                            <a:solidFill>
                              <a:schemeClr val="dk1"/>
                            </a:solidFill>
                            <a:latin typeface="Cambria Math" panose="02040503050406030204" pitchFamily="18" charset="0"/>
                          </a:rPr>
                          <m:t>𝑡</m:t>
                        </m:r>
                      </m:sup>
                      <m:e>
                        <m:r>
                          <a:rPr lang="en-US" b="1">
                            <a:latin typeface="Cambria Math" panose="02040503050406030204" pitchFamily="18" charset="0"/>
                          </a:rPr>
                          <m:t>𝐞</m:t>
                        </m:r>
                        <m:d>
                          <m:dPr>
                            <m:ctrlPr>
                              <a:rPr lang="en-US" b="1" i="1">
                                <a:latin typeface="Cambria Math" panose="02040503050406030204" pitchFamily="18" charset="0"/>
                              </a:rPr>
                            </m:ctrlPr>
                          </m:dPr>
                          <m:e>
                            <m:r>
                              <a:rPr lang="en-US" i="1">
                                <a:latin typeface="Cambria Math" panose="02040503050406030204" pitchFamily="18" charset="0"/>
                              </a:rPr>
                              <m:t>𝜏</m:t>
                            </m:r>
                          </m:e>
                        </m:d>
                        <m:r>
                          <a:rPr lang="en-US" i="1">
                            <a:latin typeface="Cambria Math" panose="02040503050406030204" pitchFamily="18" charset="0"/>
                          </a:rPr>
                          <m:t>𝑑</m:t>
                        </m:r>
                        <m:r>
                          <a:rPr lang="en-US" i="1">
                            <a:latin typeface="Cambria Math" panose="02040503050406030204" pitchFamily="18" charset="0"/>
                          </a:rPr>
                          <m:t>𝜏</m:t>
                        </m:r>
                      </m:e>
                    </m:nary>
                  </m:oMath>
                </a14:m>
                <a:endParaRPr lang="en-US" sz="3200" dirty="0">
                  <a:solidFill>
                    <a:schemeClr val="dk1"/>
                  </a:solidFill>
                </a:endParaRPr>
              </a:p>
              <a:p>
                <a:endParaRPr lang="en-US" sz="3200" dirty="0">
                  <a:solidFill>
                    <a:schemeClr val="dk1"/>
                  </a:solidFill>
                </a:endParaRPr>
              </a:p>
              <a:p>
                <a:r>
                  <a:rPr lang="en-US" sz="3200" dirty="0">
                    <a:solidFill>
                      <a:schemeClr val="dk1"/>
                    </a:solidFill>
                  </a:rPr>
                  <a:t>Idea: Adjust </a:t>
                </a:r>
                <a14:m>
                  <m:oMath xmlns:m="http://schemas.openxmlformats.org/officeDocument/2006/math">
                    <m:sSub>
                      <m:sSubPr>
                        <m:ctrlPr>
                          <a:rPr lang="en-US" sz="3200" b="0" i="1" smtClean="0">
                            <a:solidFill>
                              <a:schemeClr val="dk1"/>
                            </a:solidFill>
                            <a:latin typeface="Cambria Math" panose="02040503050406030204" pitchFamily="18" charset="0"/>
                          </a:rPr>
                        </m:ctrlPr>
                      </m:sSubPr>
                      <m:e>
                        <m:r>
                          <a:rPr lang="en-US" sz="3200" b="0" i="1" smtClean="0">
                            <a:solidFill>
                              <a:schemeClr val="dk1"/>
                            </a:solidFill>
                            <a:latin typeface="Cambria Math" panose="02040503050406030204" pitchFamily="18" charset="0"/>
                          </a:rPr>
                          <m:t>𝑢</m:t>
                        </m:r>
                      </m:e>
                      <m:sub>
                        <m:r>
                          <a:rPr lang="en-US" sz="3200" b="0" i="1" smtClean="0">
                            <a:solidFill>
                              <a:schemeClr val="dk1"/>
                            </a:solidFill>
                            <a:latin typeface="Cambria Math" panose="02040503050406030204" pitchFamily="18" charset="0"/>
                          </a:rPr>
                          <m:t>0</m:t>
                        </m:r>
                      </m:sub>
                    </m:sSub>
                  </m:oMath>
                </a14:m>
                <a:r>
                  <a:rPr lang="en-US" sz="3200" dirty="0">
                    <a:solidFill>
                      <a:schemeClr val="dk1"/>
                    </a:solidFill>
                  </a:rPr>
                  <a:t> to automatically become </a:t>
                </a:r>
                <a14:m>
                  <m:oMath xmlns:m="http://schemas.openxmlformats.org/officeDocument/2006/math">
                    <m:r>
                      <a:rPr lang="en-US" sz="3200" b="0" i="1" smtClean="0">
                        <a:solidFill>
                          <a:schemeClr val="dk1"/>
                        </a:solidFill>
                        <a:latin typeface="Cambria Math" panose="02040503050406030204" pitchFamily="18" charset="0"/>
                      </a:rPr>
                      <m:t>𝑢</m:t>
                    </m:r>
                  </m:oMath>
                </a14:m>
                <a:r>
                  <a:rPr lang="en-US" sz="3200" dirty="0">
                    <a:solidFill>
                      <a:schemeClr val="dk1"/>
                    </a:solidFill>
                  </a:rPr>
                  <a:t> </a:t>
                </a:r>
              </a:p>
              <a:p>
                <a:r>
                  <a:rPr lang="en-US" sz="3200" dirty="0">
                    <a:solidFill>
                      <a:schemeClr val="dk1"/>
                    </a:solidFill>
                  </a:rPr>
                  <a:t>Remember that </a:t>
                </a:r>
                <a14:m>
                  <m:oMath xmlns:m="http://schemas.openxmlformats.org/officeDocument/2006/math">
                    <m:r>
                      <a:rPr lang="en-US" sz="3200" b="0" i="1" smtClean="0">
                        <a:solidFill>
                          <a:schemeClr val="dk1"/>
                        </a:solidFill>
                        <a:latin typeface="Cambria Math" panose="02040503050406030204" pitchFamily="18" charset="0"/>
                      </a:rPr>
                      <m:t>𝑒</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𝑟𝑒𝑓</m:t>
                    </m:r>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𝑡</m:t>
                    </m:r>
                    <m:r>
                      <a:rPr lang="en-US" sz="3200" b="0" i="1" smtClean="0">
                        <a:solidFill>
                          <a:schemeClr val="dk1"/>
                        </a:solidFill>
                        <a:latin typeface="Cambria Math" panose="02040503050406030204" pitchFamily="18" charset="0"/>
                      </a:rPr>
                      <m:t>) −</m:t>
                    </m:r>
                    <m:r>
                      <a:rPr lang="en-US" sz="3200" b="0" i="1" smtClean="0">
                        <a:solidFill>
                          <a:schemeClr val="dk1"/>
                        </a:solidFill>
                        <a:latin typeface="Cambria Math" panose="02040503050406030204" pitchFamily="18" charset="0"/>
                      </a:rPr>
                      <m:t>𝑢</m:t>
                    </m:r>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𝑡</m:t>
                    </m:r>
                    <m:r>
                      <a:rPr lang="en-US" sz="3200" b="0" i="1" smtClean="0">
                        <a:solidFill>
                          <a:schemeClr val="dk1"/>
                        </a:solidFill>
                        <a:latin typeface="Cambria Math" panose="02040503050406030204" pitchFamily="18" charset="0"/>
                      </a:rPr>
                      <m:t>)</m:t>
                    </m:r>
                  </m:oMath>
                </a14:m>
                <a:endParaRPr lang="en-US" sz="3200" dirty="0">
                  <a:solidFill>
                    <a:schemeClr val="dk1"/>
                  </a:solidFill>
                </a:endParaRPr>
              </a:p>
              <a:p>
                <a14:m>
                  <m:oMath xmlns:m="http://schemas.openxmlformats.org/officeDocument/2006/math">
                    <m:r>
                      <a:rPr lang="en-US" sz="3200" b="0" i="1" smtClean="0">
                        <a:solidFill>
                          <a:schemeClr val="dk1"/>
                        </a:solidFill>
                        <a:latin typeface="Cambria Math" panose="02040503050406030204" pitchFamily="18" charset="0"/>
                      </a:rPr>
                      <m:t>𝑒</m:t>
                    </m:r>
                  </m:oMath>
                </a14:m>
                <a:r>
                  <a:rPr lang="en-US" sz="3200" dirty="0">
                    <a:solidFill>
                      <a:schemeClr val="dk1"/>
                    </a:solidFill>
                  </a:rPr>
                  <a:t> becomes zero only when</a:t>
                </a:r>
                <a14:m>
                  <m:oMath xmlns:m="http://schemas.openxmlformats.org/officeDocument/2006/math">
                    <m:r>
                      <a:rPr lang="en-US" sz="3200">
                        <a:solidFill>
                          <a:schemeClr val="dk1"/>
                        </a:solidFill>
                        <a:latin typeface="Cambria Math" panose="02040503050406030204" pitchFamily="18" charset="0"/>
                      </a:rPr>
                      <m:t> </m:t>
                    </m:r>
                    <m:r>
                      <a:rPr lang="en-US" sz="3200" b="0" i="1" smtClean="0">
                        <a:solidFill>
                          <a:schemeClr val="dk1"/>
                        </a:solidFill>
                        <a:latin typeface="Cambria Math" panose="02040503050406030204" pitchFamily="18" charset="0"/>
                      </a:rPr>
                      <m:t>𝑟𝑒𝑓</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𝑢</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oMath>
                </a14:m>
                <a:endParaRPr lang="en-US" sz="3200" dirty="0">
                  <a:solidFill>
                    <a:schemeClr val="dk1"/>
                  </a:solidFill>
                </a:endParaRPr>
              </a:p>
              <a:p>
                <a:endParaRPr lang="en-US" sz="3200" dirty="0">
                  <a:solidFill>
                    <a:schemeClr val="dk1"/>
                  </a:solidFill>
                </a:endParaRPr>
              </a:p>
              <a:p>
                <a:r>
                  <a:rPr lang="en-US" sz="3200" dirty="0">
                    <a:solidFill>
                      <a:schemeClr val="dk1"/>
                    </a:solidFill>
                  </a:rPr>
                  <a:t>Drawback: For small integral gains, the response can be very slow</a:t>
                </a:r>
              </a:p>
              <a:p>
                <a:endParaRPr lang="en-US" dirty="0"/>
              </a:p>
            </p:txBody>
          </p:sp>
        </mc:Choice>
        <mc:Fallback xmlns="">
          <p:sp>
            <p:nvSpPr>
              <p:cNvPr id="2" name="Content Placeholder 1">
                <a:extLst>
                  <a:ext uri="{FF2B5EF4-FFF2-40B4-BE49-F238E27FC236}">
                    <a16:creationId xmlns:a16="http://schemas.microsoft.com/office/drawing/2014/main" id="{12BAE553-FFD6-460F-B694-601105003310}"/>
                  </a:ext>
                </a:extLst>
              </p:cNvPr>
              <p:cNvSpPr>
                <a:spLocks noGrp="1" noRot="1" noChangeAspect="1" noMove="1" noResize="1" noEditPoints="1" noAdjustHandles="1" noChangeArrowheads="1" noChangeShapeType="1" noTextEdit="1"/>
              </p:cNvSpPr>
              <p:nvPr>
                <p:ph idx="1"/>
              </p:nvPr>
            </p:nvSpPr>
            <p:spPr>
              <a:blipFill>
                <a:blip r:embed="rId2"/>
                <a:stretch>
                  <a:fillRect l="-78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412EA5B-3ADE-4A64-9E20-2D937169E6CF}"/>
              </a:ext>
            </a:extLst>
          </p:cNvPr>
          <p:cNvSpPr>
            <a:spLocks noGrp="1"/>
          </p:cNvSpPr>
          <p:nvPr>
            <p:ph type="title"/>
          </p:nvPr>
        </p:nvSpPr>
        <p:spPr/>
        <p:txBody>
          <a:bodyPr/>
          <a:lstStyle/>
          <a:p>
            <a:r>
              <a:rPr lang="en-US" dirty="0"/>
              <a:t>PI controller</a:t>
            </a:r>
          </a:p>
        </p:txBody>
      </p:sp>
      <p:sp>
        <p:nvSpPr>
          <p:cNvPr id="4" name="Slide Number Placeholder 3">
            <a:extLst>
              <a:ext uri="{FF2B5EF4-FFF2-40B4-BE49-F238E27FC236}">
                <a16:creationId xmlns:a16="http://schemas.microsoft.com/office/drawing/2014/main" id="{08DEAEE9-D965-4473-A88A-26AEE0F087CE}"/>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923945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D42CEC-E0BE-472D-8906-7DFF4AB31089}"/>
              </a:ext>
            </a:extLst>
          </p:cNvPr>
          <p:cNvSpPr>
            <a:spLocks noGrp="1"/>
          </p:cNvSpPr>
          <p:nvPr>
            <p:ph idx="1"/>
          </p:nvPr>
        </p:nvSpPr>
        <p:spPr>
          <a:xfrm>
            <a:off x="166681" y="2012949"/>
            <a:ext cx="11699087" cy="3671091"/>
          </a:xfrm>
        </p:spPr>
        <p:txBody>
          <a:bodyPr/>
          <a:lstStyle/>
          <a:p>
            <a:r>
              <a:rPr lang="en-US" dirty="0"/>
              <a:t>Engineering techniques and theory for control of dynamical systems </a:t>
            </a:r>
          </a:p>
          <a:p>
            <a:r>
              <a:rPr lang="en-US" dirty="0"/>
              <a:t>Objective:</a:t>
            </a:r>
          </a:p>
          <a:p>
            <a:pPr lvl="1"/>
            <a:r>
              <a:rPr lang="en-US" dirty="0"/>
              <a:t>Regulate system so that it behaves in desired fashion</a:t>
            </a:r>
          </a:p>
          <a:p>
            <a:pPr lvl="1"/>
            <a:r>
              <a:rPr lang="en-US" dirty="0"/>
              <a:t>Ensure timely action to changes in system behavior</a:t>
            </a:r>
          </a:p>
          <a:p>
            <a:pPr lvl="1"/>
            <a:r>
              <a:rPr lang="en-US" dirty="0"/>
              <a:t>Make sure control action does not cause system to … lose control</a:t>
            </a:r>
          </a:p>
          <a:p>
            <a:pPr marL="0" indent="0">
              <a:buNone/>
            </a:pPr>
            <a:endParaRPr lang="en-US" dirty="0"/>
          </a:p>
        </p:txBody>
      </p:sp>
      <p:sp>
        <p:nvSpPr>
          <p:cNvPr id="3" name="Title 2">
            <a:extLst>
              <a:ext uri="{FF2B5EF4-FFF2-40B4-BE49-F238E27FC236}">
                <a16:creationId xmlns:a16="http://schemas.microsoft.com/office/drawing/2014/main" id="{14795F8B-6A5B-436F-A5B3-F121F35E6C0F}"/>
              </a:ext>
            </a:extLst>
          </p:cNvPr>
          <p:cNvSpPr>
            <a:spLocks noGrp="1"/>
          </p:cNvSpPr>
          <p:nvPr>
            <p:ph type="title"/>
          </p:nvPr>
        </p:nvSpPr>
        <p:spPr/>
        <p:txBody>
          <a:bodyPr/>
          <a:lstStyle/>
          <a:p>
            <a:r>
              <a:rPr lang="en-US" dirty="0"/>
              <a:t>What is control theory?</a:t>
            </a:r>
          </a:p>
        </p:txBody>
      </p:sp>
      <p:sp>
        <p:nvSpPr>
          <p:cNvPr id="4" name="Slide Number Placeholder 3">
            <a:extLst>
              <a:ext uri="{FF2B5EF4-FFF2-40B4-BE49-F238E27FC236}">
                <a16:creationId xmlns:a16="http://schemas.microsoft.com/office/drawing/2014/main" id="{18D71253-71FA-4B54-ACFD-C75D62D3E145}"/>
              </a:ext>
            </a:extLst>
          </p:cNvPr>
          <p:cNvSpPr>
            <a:spLocks noGrp="1"/>
          </p:cNvSpPr>
          <p:nvPr>
            <p:ph type="sldNum" sz="quarter" idx="12"/>
          </p:nvPr>
        </p:nvSpPr>
        <p:spPr/>
        <p:txBody>
          <a:bodyPr/>
          <a:lstStyle/>
          <a:p>
            <a:fld id="{29AAD378-655A-49C6-813C-9FD132EF7440}" type="slidenum">
              <a:rPr lang="en-US" smtClean="0"/>
              <a:pPr/>
              <a:t>3</a:t>
            </a:fld>
            <a:endParaRPr lang="en-US" dirty="0"/>
          </a:p>
        </p:txBody>
      </p:sp>
    </p:spTree>
    <p:extLst>
      <p:ext uri="{BB962C8B-B14F-4D97-AF65-F5344CB8AC3E}">
        <p14:creationId xmlns:p14="http://schemas.microsoft.com/office/powerpoint/2010/main" val="42381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79" y="1360074"/>
                <a:ext cx="11249465" cy="2311381"/>
              </a:xfrm>
            </p:spPr>
            <p:txBody>
              <a:bodyPr>
                <a:normAutofit/>
              </a:bodyPr>
              <a:lstStyle/>
              <a:p>
                <a:r>
                  <a:rPr lang="en-US" dirty="0"/>
                  <a:t>Compute error signal </a:t>
                </a:r>
                <a14:m>
                  <m:oMath xmlns:m="http://schemas.openxmlformats.org/officeDocument/2006/math">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𝐫</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𝐾</m:t>
                        </m:r>
                      </m:e>
                      <m:sub>
                        <m:r>
                          <a:rPr lang="en-US" i="1">
                            <a:latin typeface="Cambria Math" panose="02040503050406030204" pitchFamily="18" charset="0"/>
                          </a:rPr>
                          <m:t>𝐼</m:t>
                        </m:r>
                      </m:sub>
                    </m:sSub>
                    <m:nary>
                      <m:naryPr>
                        <m:ctrlPr>
                          <a:rPr lang="en-US" i="1">
                            <a:solidFill>
                              <a:schemeClr val="dk1"/>
                            </a:solidFill>
                            <a:latin typeface="Cambria Math" panose="02040503050406030204" pitchFamily="18" charset="0"/>
                          </a:rPr>
                        </m:ctrlPr>
                      </m:naryPr>
                      <m:sub>
                        <m:r>
                          <m:rPr>
                            <m:brk m:alnAt="23"/>
                          </m:rPr>
                          <a:rPr lang="en-US" i="1">
                            <a:solidFill>
                              <a:schemeClr val="dk1"/>
                            </a:solidFill>
                            <a:latin typeface="Cambria Math" panose="02040503050406030204" pitchFamily="18" charset="0"/>
                          </a:rPr>
                          <m:t>0</m:t>
                        </m:r>
                      </m:sub>
                      <m:sup>
                        <m:r>
                          <a:rPr lang="en-US" i="1">
                            <a:solidFill>
                              <a:schemeClr val="dk1"/>
                            </a:solidFill>
                            <a:latin typeface="Cambria Math" panose="02040503050406030204" pitchFamily="18" charset="0"/>
                          </a:rPr>
                          <m:t>𝑡</m:t>
                        </m:r>
                      </m:sup>
                      <m:e>
                        <m:r>
                          <a:rPr lang="en-US" b="1">
                            <a:latin typeface="Cambria Math" panose="02040503050406030204" pitchFamily="18" charset="0"/>
                          </a:rPr>
                          <m:t>𝐞</m:t>
                        </m:r>
                        <m:d>
                          <m:dPr>
                            <m:ctrlPr>
                              <a:rPr lang="en-US" b="1" i="1">
                                <a:latin typeface="Cambria Math" panose="02040503050406030204" pitchFamily="18" charset="0"/>
                              </a:rPr>
                            </m:ctrlPr>
                          </m:dPr>
                          <m:e>
                            <m:r>
                              <a:rPr lang="en-US" i="1">
                                <a:latin typeface="Cambria Math" panose="02040503050406030204" pitchFamily="18" charset="0"/>
                              </a:rPr>
                              <m:t>𝜏</m:t>
                            </m:r>
                          </m:e>
                        </m:d>
                        <m:r>
                          <a:rPr lang="en-US" i="1">
                            <a:latin typeface="Cambria Math" panose="02040503050406030204" pitchFamily="18" charset="0"/>
                          </a:rPr>
                          <m:t>𝑑</m:t>
                        </m:r>
                        <m:r>
                          <a:rPr lang="en-US" i="1">
                            <a:latin typeface="Cambria Math" panose="02040503050406030204" pitchFamily="18" charset="0"/>
                          </a:rPr>
                          <m:t>𝜏</m:t>
                        </m:r>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𝑑𝑒</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num>
                      <m:den>
                        <m:r>
                          <a:rPr lang="en-US" b="0" i="1" smtClean="0">
                            <a:latin typeface="Cambria Math" panose="02040503050406030204" pitchFamily="18" charset="0"/>
                          </a:rPr>
                          <m:t>𝑑𝑡</m:t>
                        </m:r>
                      </m:den>
                    </m:f>
                  </m:oMath>
                </a14:m>
                <a:endParaRPr lang="en-US" dirty="0"/>
              </a:p>
              <a:p>
                <a:endParaRPr lang="en-US" dirty="0"/>
              </a:p>
              <a:p>
                <a:r>
                  <a:rPr lang="en-US" dirty="0"/>
                  <a:t>Idea: Speed up PI-controller by looking ahead or predicting the future</a:t>
                </a:r>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79" y="1360074"/>
                <a:ext cx="11249465" cy="2311381"/>
              </a:xfrm>
              <a:blipFill>
                <a:blip r:embed="rId2"/>
                <a:stretch>
                  <a:fillRect l="-650" t="-4222" b="-263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PID-controller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30</a:t>
            </a:fld>
            <a:endParaRPr lang="en-US" dirty="0"/>
          </a:p>
        </p:txBody>
      </p:sp>
      <p:pic>
        <p:nvPicPr>
          <p:cNvPr id="6" name="Picture 5">
            <a:extLst>
              <a:ext uri="{FF2B5EF4-FFF2-40B4-BE49-F238E27FC236}">
                <a16:creationId xmlns:a16="http://schemas.microsoft.com/office/drawing/2014/main" id="{7D4A7493-973C-4F63-B883-69CC6FEA3601}"/>
              </a:ext>
            </a:extLst>
          </p:cNvPr>
          <p:cNvPicPr>
            <a:picLocks noChangeAspect="1"/>
          </p:cNvPicPr>
          <p:nvPr/>
        </p:nvPicPr>
        <p:blipFill>
          <a:blip r:embed="rId3"/>
          <a:stretch>
            <a:fillRect/>
          </a:stretch>
        </p:blipFill>
        <p:spPr>
          <a:xfrm>
            <a:off x="2653146" y="3822327"/>
            <a:ext cx="5548745" cy="2346455"/>
          </a:xfrm>
          <a:prstGeom prst="rect">
            <a:avLst/>
          </a:prstGeom>
        </p:spPr>
      </p:pic>
    </p:spTree>
    <p:extLst>
      <p:ext uri="{BB962C8B-B14F-4D97-AF65-F5344CB8AC3E}">
        <p14:creationId xmlns:p14="http://schemas.microsoft.com/office/powerpoint/2010/main" val="930271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DEABC6-F647-49F7-9843-3D5AEF44F554}"/>
              </a:ext>
            </a:extLst>
          </p:cNvPr>
          <p:cNvSpPr>
            <a:spLocks noGrp="1"/>
          </p:cNvSpPr>
          <p:nvPr>
            <p:ph idx="1"/>
          </p:nvPr>
        </p:nvSpPr>
        <p:spPr>
          <a:xfrm>
            <a:off x="246456" y="1325130"/>
            <a:ext cx="11699087" cy="1641763"/>
          </a:xfrm>
        </p:spPr>
        <p:txBody>
          <a:bodyPr/>
          <a:lstStyle/>
          <a:p>
            <a:r>
              <a:rPr lang="en-US" dirty="0"/>
              <a:t>P part acts on the current error</a:t>
            </a:r>
          </a:p>
          <a:p>
            <a:r>
              <a:rPr lang="en-US" dirty="0"/>
              <a:t>I part acts on the past error</a:t>
            </a:r>
          </a:p>
          <a:p>
            <a:r>
              <a:rPr lang="en-US" dirty="0"/>
              <a:t>D part acts on the future or predicted error</a:t>
            </a:r>
          </a:p>
          <a:p>
            <a:pPr marL="0" indent="0">
              <a:buNone/>
            </a:pPr>
            <a:endParaRPr lang="en-US" dirty="0"/>
          </a:p>
        </p:txBody>
      </p:sp>
      <p:sp>
        <p:nvSpPr>
          <p:cNvPr id="3" name="Title 2">
            <a:extLst>
              <a:ext uri="{FF2B5EF4-FFF2-40B4-BE49-F238E27FC236}">
                <a16:creationId xmlns:a16="http://schemas.microsoft.com/office/drawing/2014/main" id="{63F46BE1-8040-4F41-B9E7-100F57C043C2}"/>
              </a:ext>
            </a:extLst>
          </p:cNvPr>
          <p:cNvSpPr>
            <a:spLocks noGrp="1"/>
          </p:cNvSpPr>
          <p:nvPr>
            <p:ph type="title"/>
          </p:nvPr>
        </p:nvSpPr>
        <p:spPr/>
        <p:txBody>
          <a:bodyPr/>
          <a:lstStyle/>
          <a:p>
            <a:r>
              <a:rPr lang="en-US" dirty="0"/>
              <a:t>PID controller</a:t>
            </a:r>
          </a:p>
        </p:txBody>
      </p:sp>
      <p:sp>
        <p:nvSpPr>
          <p:cNvPr id="4" name="Slide Number Placeholder 3">
            <a:extLst>
              <a:ext uri="{FF2B5EF4-FFF2-40B4-BE49-F238E27FC236}">
                <a16:creationId xmlns:a16="http://schemas.microsoft.com/office/drawing/2014/main" id="{A4CE448F-A326-4475-BD5B-88806D03F38F}"/>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1473479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6DD9852-047F-4DB2-8EFE-212D2EA1BB0B}"/>
              </a:ext>
            </a:extLst>
          </p:cNvPr>
          <p:cNvSpPr/>
          <p:nvPr/>
        </p:nvSpPr>
        <p:spPr>
          <a:xfrm>
            <a:off x="4165927" y="2600484"/>
            <a:ext cx="2028298" cy="2792686"/>
          </a:xfrm>
          <a:prstGeom prst="rect">
            <a:avLst/>
          </a:prstGeom>
          <a:solidFill>
            <a:srgbClr val="EBF7FF"/>
          </a:solidFill>
          <a:ln>
            <a:solidFill>
              <a:schemeClr val="accent1">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5ED0B81F-37A5-4B9B-9F9E-5E787C12F7C0}"/>
              </a:ext>
            </a:extLst>
          </p:cNvPr>
          <p:cNvSpPr>
            <a:spLocks noGrp="1"/>
          </p:cNvSpPr>
          <p:nvPr>
            <p:ph idx="1"/>
          </p:nvPr>
        </p:nvSpPr>
        <p:spPr>
          <a:xfrm>
            <a:off x="166681" y="1332703"/>
            <a:ext cx="11699087" cy="1433549"/>
          </a:xfrm>
        </p:spPr>
        <p:txBody>
          <a:bodyPr/>
          <a:lstStyle/>
          <a:p>
            <a:r>
              <a:rPr lang="en-US" dirty="0"/>
              <a:t>Architecture:</a:t>
            </a:r>
          </a:p>
        </p:txBody>
      </p:sp>
      <p:sp>
        <p:nvSpPr>
          <p:cNvPr id="3" name="Title 2">
            <a:extLst>
              <a:ext uri="{FF2B5EF4-FFF2-40B4-BE49-F238E27FC236}">
                <a16:creationId xmlns:a16="http://schemas.microsoft.com/office/drawing/2014/main" id="{0579CB47-D985-4BE0-84F8-405369767206}"/>
              </a:ext>
            </a:extLst>
          </p:cNvPr>
          <p:cNvSpPr>
            <a:spLocks noGrp="1"/>
          </p:cNvSpPr>
          <p:nvPr>
            <p:ph type="title"/>
          </p:nvPr>
        </p:nvSpPr>
        <p:spPr/>
        <p:txBody>
          <a:bodyPr/>
          <a:lstStyle/>
          <a:p>
            <a:r>
              <a:rPr lang="en-US" dirty="0"/>
              <a:t>PID controllers</a:t>
            </a:r>
          </a:p>
        </p:txBody>
      </p:sp>
      <p:sp>
        <p:nvSpPr>
          <p:cNvPr id="4" name="Slide Number Placeholder 3">
            <a:extLst>
              <a:ext uri="{FF2B5EF4-FFF2-40B4-BE49-F238E27FC236}">
                <a16:creationId xmlns:a16="http://schemas.microsoft.com/office/drawing/2014/main" id="{83577A99-5ED8-4FA1-88FC-C83AD4180076}"/>
              </a:ext>
            </a:extLst>
          </p:cNvPr>
          <p:cNvSpPr>
            <a:spLocks noGrp="1"/>
          </p:cNvSpPr>
          <p:nvPr>
            <p:ph type="sldNum" sz="quarter" idx="12"/>
          </p:nvPr>
        </p:nvSpPr>
        <p:spPr/>
        <p:txBody>
          <a:bodyPr/>
          <a:lstStyle/>
          <a:p>
            <a:fld id="{29AAD378-655A-49C6-813C-9FD132EF7440}" type="slidenum">
              <a:rPr lang="en-US" smtClean="0"/>
              <a:pPr/>
              <a:t>32</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125550A-C25A-4CAE-9584-58FE98843CA4}"/>
                  </a:ext>
                </a:extLst>
              </p:cNvPr>
              <p:cNvSpPr txBox="1"/>
              <p:nvPr/>
            </p:nvSpPr>
            <p:spPr>
              <a:xfrm>
                <a:off x="9738497" y="3328175"/>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9125550A-C25A-4CAE-9584-58FE98843CA4}"/>
                  </a:ext>
                </a:extLst>
              </p:cNvPr>
              <p:cNvSpPr txBox="1">
                <a:spLocks noRot="1" noChangeAspect="1" noMove="1" noResize="1" noEditPoints="1" noAdjustHandles="1" noChangeArrowheads="1" noChangeShapeType="1" noTextEdit="1"/>
              </p:cNvSpPr>
              <p:nvPr/>
            </p:nvSpPr>
            <p:spPr>
              <a:xfrm>
                <a:off x="9738497" y="3328175"/>
                <a:ext cx="607987" cy="461665"/>
              </a:xfrm>
              <a:prstGeom prst="rect">
                <a:avLst/>
              </a:prstGeom>
              <a:blipFill>
                <a:blip r:embed="rId2"/>
                <a:stretch>
                  <a:fillRect l="-4040" r="-29293"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AD9B0EE-266C-4DFC-9A48-71ECB2ED8434}"/>
                  </a:ext>
                </a:extLst>
              </p:cNvPr>
              <p:cNvSpPr/>
              <p:nvPr/>
            </p:nvSpPr>
            <p:spPr>
              <a:xfrm>
                <a:off x="7226047" y="347165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8" name="Rectangle 7">
                <a:extLst>
                  <a:ext uri="{FF2B5EF4-FFF2-40B4-BE49-F238E27FC236}">
                    <a16:creationId xmlns:a16="http://schemas.microsoft.com/office/drawing/2014/main" id="{EAD9B0EE-266C-4DFC-9A48-71ECB2ED8434}"/>
                  </a:ext>
                </a:extLst>
              </p:cNvPr>
              <p:cNvSpPr>
                <a:spLocks noRot="1" noChangeAspect="1" noMove="1" noResize="1" noEditPoints="1" noAdjustHandles="1" noChangeArrowheads="1" noChangeShapeType="1" noTextEdit="1"/>
              </p:cNvSpPr>
              <p:nvPr/>
            </p:nvSpPr>
            <p:spPr>
              <a:xfrm>
                <a:off x="7226047" y="347165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7168D201-299C-4A36-9946-B50ED33F74DD}"/>
              </a:ext>
            </a:extLst>
          </p:cNvPr>
          <p:cNvCxnSpPr>
            <a:cxnSpLocks/>
          </p:cNvCxnSpPr>
          <p:nvPr/>
        </p:nvCxnSpPr>
        <p:spPr>
          <a:xfrm>
            <a:off x="2273610" y="3960881"/>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92432B1-8355-4693-99A7-080997D5548A}"/>
              </a:ext>
            </a:extLst>
          </p:cNvPr>
          <p:cNvCxnSpPr>
            <a:cxnSpLocks/>
            <a:stCxn id="8" idx="3"/>
          </p:cNvCxnSpPr>
          <p:nvPr/>
        </p:nvCxnSpPr>
        <p:spPr>
          <a:xfrm>
            <a:off x="9302110" y="399661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EEDA963-6383-42B7-B95F-52A44D058478}"/>
                  </a:ext>
                </a:extLst>
              </p:cNvPr>
              <p:cNvSpPr txBox="1"/>
              <p:nvPr/>
            </p:nvSpPr>
            <p:spPr>
              <a:xfrm>
                <a:off x="2091403" y="3328176"/>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1EEDA963-6383-42B7-B95F-52A44D058478}"/>
                  </a:ext>
                </a:extLst>
              </p:cNvPr>
              <p:cNvSpPr txBox="1">
                <a:spLocks noRot="1" noChangeAspect="1" noMove="1" noResize="1" noEditPoints="1" noAdjustHandles="1" noChangeArrowheads="1" noChangeShapeType="1" noTextEdit="1"/>
              </p:cNvSpPr>
              <p:nvPr/>
            </p:nvSpPr>
            <p:spPr>
              <a:xfrm>
                <a:off x="2091403" y="3328176"/>
                <a:ext cx="804515" cy="461665"/>
              </a:xfrm>
              <a:prstGeom prst="rect">
                <a:avLst/>
              </a:prstGeom>
              <a:blipFill>
                <a:blip r:embed="rId4"/>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60F45D-40BC-4116-895D-DD3BAA122E73}"/>
                  </a:ext>
                </a:extLst>
              </p:cNvPr>
              <p:cNvSpPr txBox="1"/>
              <p:nvPr/>
            </p:nvSpPr>
            <p:spPr>
              <a:xfrm>
                <a:off x="6421207" y="3490406"/>
                <a:ext cx="548321" cy="4744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E560F45D-40BC-4116-895D-DD3BAA122E73}"/>
                  </a:ext>
                </a:extLst>
              </p:cNvPr>
              <p:cNvSpPr txBox="1">
                <a:spLocks noRot="1" noChangeAspect="1" noMove="1" noResize="1" noEditPoints="1" noAdjustHandles="1" noChangeArrowheads="1" noChangeShapeType="1" noTextEdit="1"/>
              </p:cNvSpPr>
              <p:nvPr/>
            </p:nvSpPr>
            <p:spPr>
              <a:xfrm>
                <a:off x="6421207" y="3490406"/>
                <a:ext cx="548321" cy="474489"/>
              </a:xfrm>
              <a:prstGeom prst="rect">
                <a:avLst/>
              </a:prstGeom>
              <a:blipFill>
                <a:blip r:embed="rId5"/>
                <a:stretch>
                  <a:fillRect r="-46667" b="-15584"/>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71BE25F5-F85E-4D20-A0BE-D2939E827B6F}"/>
              </a:ext>
            </a:extLst>
          </p:cNvPr>
          <p:cNvCxnSpPr>
            <a:cxnSpLocks/>
            <a:stCxn id="28" idx="3"/>
            <a:endCxn id="8" idx="1"/>
          </p:cNvCxnSpPr>
          <p:nvPr/>
        </p:nvCxnSpPr>
        <p:spPr>
          <a:xfrm flipV="1">
            <a:off x="6194225" y="3996611"/>
            <a:ext cx="1031822" cy="21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55257FB2-D093-4466-B372-1AD38A4AFE04}"/>
                  </a:ext>
                </a:extLst>
              </p:cNvPr>
              <p:cNvSpPr/>
              <p:nvPr/>
            </p:nvSpPr>
            <p:spPr>
              <a:xfrm>
                <a:off x="2800537" y="3661923"/>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55257FB2-D093-4466-B372-1AD38A4AFE04}"/>
                  </a:ext>
                </a:extLst>
              </p:cNvPr>
              <p:cNvSpPr>
                <a:spLocks noRot="1" noChangeAspect="1" noMove="1" noResize="1" noEditPoints="1" noAdjustHandles="1" noChangeArrowheads="1" noChangeShapeType="1" noTextEdit="1"/>
              </p:cNvSpPr>
              <p:nvPr/>
            </p:nvSpPr>
            <p:spPr>
              <a:xfrm>
                <a:off x="2800537" y="3661923"/>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7" name="Connector: Elbow 16">
            <a:extLst>
              <a:ext uri="{FF2B5EF4-FFF2-40B4-BE49-F238E27FC236}">
                <a16:creationId xmlns:a16="http://schemas.microsoft.com/office/drawing/2014/main" id="{83B2B9B4-0661-4819-B4C8-C1228BF60B7F}"/>
              </a:ext>
            </a:extLst>
          </p:cNvPr>
          <p:cNvCxnSpPr>
            <a:cxnSpLocks/>
            <a:endCxn id="15" idx="4"/>
          </p:cNvCxnSpPr>
          <p:nvPr/>
        </p:nvCxnSpPr>
        <p:spPr>
          <a:xfrm rot="10800000" flipV="1">
            <a:off x="3111325" y="4014454"/>
            <a:ext cx="6743404" cy="234568"/>
          </a:xfrm>
          <a:prstGeom prst="bentConnector4">
            <a:avLst>
              <a:gd name="adj1" fmla="val -504"/>
              <a:gd name="adj2" fmla="val 669175"/>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F54EB0B-E15A-46ED-B12E-D9C1E1283661}"/>
                  </a:ext>
                </a:extLst>
              </p:cNvPr>
              <p:cNvSpPr txBox="1"/>
              <p:nvPr/>
            </p:nvSpPr>
            <p:spPr>
              <a:xfrm>
                <a:off x="2216442" y="394403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3F54EB0B-E15A-46ED-B12E-D9C1E1283661}"/>
                  </a:ext>
                </a:extLst>
              </p:cNvPr>
              <p:cNvSpPr txBox="1">
                <a:spLocks noRot="1" noChangeAspect="1" noMove="1" noResize="1" noEditPoints="1" noAdjustHandles="1" noChangeArrowheads="1" noChangeShapeType="1" noTextEdit="1"/>
              </p:cNvSpPr>
              <p:nvPr/>
            </p:nvSpPr>
            <p:spPr>
              <a:xfrm>
                <a:off x="2216442" y="3944038"/>
                <a:ext cx="534121"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6819E9E-5257-4021-A40E-4702CAE5B3FB}"/>
                  </a:ext>
                </a:extLst>
              </p:cNvPr>
              <p:cNvSpPr txBox="1"/>
              <p:nvPr/>
            </p:nvSpPr>
            <p:spPr>
              <a:xfrm>
                <a:off x="2514300" y="420564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46819E9E-5257-4021-A40E-4702CAE5B3FB}"/>
                  </a:ext>
                </a:extLst>
              </p:cNvPr>
              <p:cNvSpPr txBox="1">
                <a:spLocks noRot="1" noChangeAspect="1" noMove="1" noResize="1" noEditPoints="1" noAdjustHandles="1" noChangeArrowheads="1" noChangeShapeType="1" noTextEdit="1"/>
              </p:cNvSpPr>
              <p:nvPr/>
            </p:nvSpPr>
            <p:spPr>
              <a:xfrm>
                <a:off x="2514300" y="4205648"/>
                <a:ext cx="534121" cy="523220"/>
              </a:xfrm>
              <a:prstGeom prst="rect">
                <a:avLst/>
              </a:prstGeom>
              <a:blipFill>
                <a:blip r:embed="rId8"/>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B3A08C00-55AE-4A91-B78A-FAE3051F1E33}"/>
              </a:ext>
            </a:extLst>
          </p:cNvPr>
          <p:cNvSpPr txBox="1"/>
          <p:nvPr/>
        </p:nvSpPr>
        <p:spPr>
          <a:xfrm>
            <a:off x="4501821" y="2167594"/>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585A34DA-BA14-435A-80EB-1FC300D72193}"/>
              </a:ext>
            </a:extLst>
          </p:cNvPr>
          <p:cNvSpPr txBox="1"/>
          <p:nvPr/>
        </p:nvSpPr>
        <p:spPr>
          <a:xfrm>
            <a:off x="7843565" y="4592274"/>
            <a:ext cx="719299" cy="400110"/>
          </a:xfrm>
          <a:prstGeom prst="rect">
            <a:avLst/>
          </a:prstGeom>
          <a:noFill/>
        </p:spPr>
        <p:txBody>
          <a:bodyPr wrap="none" rtlCol="0">
            <a:spAutoFit/>
          </a:bodyPr>
          <a:lstStyle/>
          <a:p>
            <a:r>
              <a:rPr lang="en-US" sz="2000" dirty="0"/>
              <a:t>Plant</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2D5AFBC-C348-43AC-B408-CBBCA9CD187E}"/>
                  </a:ext>
                </a:extLst>
              </p:cNvPr>
              <p:cNvSpPr/>
              <p:nvPr/>
            </p:nvSpPr>
            <p:spPr>
              <a:xfrm>
                <a:off x="4234309" y="2665427"/>
                <a:ext cx="1890163" cy="713509"/>
              </a:xfrm>
              <a:prstGeom prst="rect">
                <a:avLst/>
              </a:prstGeom>
              <a:solidFill>
                <a:schemeClr val="accent6">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𝑃</m:t>
                          </m:r>
                        </m:sub>
                      </m:sSub>
                      <m:r>
                        <a:rPr lang="en-US" sz="2000" b="1" i="0" smtClean="0">
                          <a:solidFill>
                            <a:schemeClr val="dk1"/>
                          </a:solidFill>
                          <a:latin typeface="Cambria Math" panose="02040503050406030204" pitchFamily="18" charset="0"/>
                        </a:rPr>
                        <m:t>𝐞</m:t>
                      </m:r>
                      <m:r>
                        <a:rPr lang="en-US" sz="2000" b="0" i="0" smtClean="0">
                          <a:solidFill>
                            <a:schemeClr val="dk1"/>
                          </a:solidFill>
                          <a:latin typeface="Cambria Math" panose="02040503050406030204" pitchFamily="18" charset="0"/>
                        </a:rPr>
                        <m:t>(</m:t>
                      </m:r>
                      <m:r>
                        <m:rPr>
                          <m:sty m:val="p"/>
                        </m:rPr>
                        <a:rPr lang="en-US" sz="2000" b="0" i="0" smtClean="0">
                          <a:solidFill>
                            <a:schemeClr val="dk1"/>
                          </a:solidFill>
                          <a:latin typeface="Cambria Math" panose="02040503050406030204" pitchFamily="18" charset="0"/>
                        </a:rPr>
                        <m:t>t</m:t>
                      </m:r>
                      <m:r>
                        <a:rPr lang="en-US" sz="2000" b="0" i="0" smtClean="0">
                          <a:solidFill>
                            <a:schemeClr val="dk1"/>
                          </a:solidFill>
                          <a:latin typeface="Cambria Math" panose="02040503050406030204" pitchFamily="18" charset="0"/>
                        </a:rPr>
                        <m:t>)</m:t>
                      </m:r>
                    </m:oMath>
                  </m:oMathPara>
                </a14:m>
                <a:endParaRPr lang="en-US" sz="2000" dirty="0">
                  <a:solidFill>
                    <a:schemeClr val="dk1"/>
                  </a:solidFill>
                </a:endParaRPr>
              </a:p>
            </p:txBody>
          </p:sp>
        </mc:Choice>
        <mc:Fallback xmlns="">
          <p:sp>
            <p:nvSpPr>
              <p:cNvPr id="22" name="Rectangle 21">
                <a:extLst>
                  <a:ext uri="{FF2B5EF4-FFF2-40B4-BE49-F238E27FC236}">
                    <a16:creationId xmlns:a16="http://schemas.microsoft.com/office/drawing/2014/main" id="{82D5AFBC-C348-43AC-B408-CBBCA9CD187E}"/>
                  </a:ext>
                </a:extLst>
              </p:cNvPr>
              <p:cNvSpPr>
                <a:spLocks noRot="1" noChangeAspect="1" noMove="1" noResize="1" noEditPoints="1" noAdjustHandles="1" noChangeArrowheads="1" noChangeShapeType="1" noTextEdit="1"/>
              </p:cNvSpPr>
              <p:nvPr/>
            </p:nvSpPr>
            <p:spPr>
              <a:xfrm>
                <a:off x="4234309" y="2665427"/>
                <a:ext cx="1890163" cy="713509"/>
              </a:xfrm>
              <a:prstGeom prst="rect">
                <a:avLst/>
              </a:prstGeom>
              <a:blipFill>
                <a:blip r:embed="rId9"/>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AA048EA5-AA0D-4856-9766-A3CE1B3E55A9}"/>
                  </a:ext>
                </a:extLst>
              </p:cNvPr>
              <p:cNvSpPr/>
              <p:nvPr/>
            </p:nvSpPr>
            <p:spPr>
              <a:xfrm>
                <a:off x="4249005" y="3544283"/>
                <a:ext cx="1890163" cy="802928"/>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𝐼</m:t>
                          </m:r>
                        </m:sub>
                      </m:sSub>
                      <m:nary>
                        <m:naryPr>
                          <m:ctrlPr>
                            <a:rPr lang="en-US" sz="2000" b="0" i="1" smtClean="0">
                              <a:solidFill>
                                <a:schemeClr val="dk1"/>
                              </a:solidFill>
                              <a:latin typeface="Cambria Math" panose="02040503050406030204" pitchFamily="18" charset="0"/>
                            </a:rPr>
                          </m:ctrlPr>
                        </m:naryPr>
                        <m:sub>
                          <m:r>
                            <m:rPr>
                              <m:brk m:alnAt="23"/>
                            </m:rPr>
                            <a:rPr lang="en-US" sz="2000" b="0" i="1" smtClean="0">
                              <a:solidFill>
                                <a:schemeClr val="dk1"/>
                              </a:solidFill>
                              <a:latin typeface="Cambria Math" panose="02040503050406030204" pitchFamily="18" charset="0"/>
                            </a:rPr>
                            <m:t>0</m:t>
                          </m:r>
                        </m:sub>
                        <m:sup>
                          <m:r>
                            <a:rPr lang="en-US" sz="2000" b="0" i="1" smtClean="0">
                              <a:solidFill>
                                <a:schemeClr val="dk1"/>
                              </a:solidFill>
                              <a:latin typeface="Cambria Math" panose="02040503050406030204" pitchFamily="18" charset="0"/>
                            </a:rPr>
                            <m:t>𝑡</m:t>
                          </m:r>
                        </m:sup>
                        <m:e>
                          <m:r>
                            <a:rPr lang="en-US" sz="2000" b="1">
                              <a:latin typeface="Cambria Math" panose="02040503050406030204" pitchFamily="18" charset="0"/>
                            </a:rPr>
                            <m:t>𝐞</m:t>
                          </m:r>
                          <m:d>
                            <m:dPr>
                              <m:ctrlPr>
                                <a:rPr lang="en-US" sz="2000" b="1" i="1">
                                  <a:latin typeface="Cambria Math" panose="02040503050406030204" pitchFamily="18" charset="0"/>
                                </a:rPr>
                              </m:ctrlPr>
                            </m:dPr>
                            <m:e>
                              <m:r>
                                <a:rPr lang="en-US" sz="2000" b="0" i="1" smtClean="0">
                                  <a:latin typeface="Cambria Math" panose="02040503050406030204" pitchFamily="18" charset="0"/>
                                </a:rPr>
                                <m:t>𝜏</m:t>
                              </m:r>
                            </m:e>
                          </m:d>
                          <m:r>
                            <a:rPr lang="en-US" sz="2000" b="0" i="1" smtClean="0">
                              <a:latin typeface="Cambria Math" panose="02040503050406030204" pitchFamily="18" charset="0"/>
                            </a:rPr>
                            <m:t>𝑑</m:t>
                          </m:r>
                          <m:r>
                            <a:rPr lang="en-US" sz="2000" b="0" i="1" smtClean="0">
                              <a:latin typeface="Cambria Math" panose="02040503050406030204" pitchFamily="18" charset="0"/>
                            </a:rPr>
                            <m:t>𝜏</m:t>
                          </m:r>
                        </m:e>
                      </m:nary>
                    </m:oMath>
                  </m:oMathPara>
                </a14:m>
                <a:endParaRPr lang="en-US" sz="2400" dirty="0">
                  <a:solidFill>
                    <a:schemeClr val="dk1"/>
                  </a:solidFill>
                </a:endParaRPr>
              </a:p>
            </p:txBody>
          </p:sp>
        </mc:Choice>
        <mc:Fallback xmlns="">
          <p:sp>
            <p:nvSpPr>
              <p:cNvPr id="23" name="Rectangle 22">
                <a:extLst>
                  <a:ext uri="{FF2B5EF4-FFF2-40B4-BE49-F238E27FC236}">
                    <a16:creationId xmlns:a16="http://schemas.microsoft.com/office/drawing/2014/main" id="{AA048EA5-AA0D-4856-9766-A3CE1B3E55A9}"/>
                  </a:ext>
                </a:extLst>
              </p:cNvPr>
              <p:cNvSpPr>
                <a:spLocks noRot="1" noChangeAspect="1" noMove="1" noResize="1" noEditPoints="1" noAdjustHandles="1" noChangeArrowheads="1" noChangeShapeType="1" noTextEdit="1"/>
              </p:cNvSpPr>
              <p:nvPr/>
            </p:nvSpPr>
            <p:spPr>
              <a:xfrm>
                <a:off x="4249005" y="3544283"/>
                <a:ext cx="1890163" cy="802928"/>
              </a:xfrm>
              <a:prstGeom prst="rect">
                <a:avLst/>
              </a:prstGeom>
              <a:blipFill>
                <a:blip r:embed="rId10"/>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BDB9338-37A0-4846-928D-9E7526B104D4}"/>
                  </a:ext>
                </a:extLst>
              </p:cNvPr>
              <p:cNvSpPr/>
              <p:nvPr/>
            </p:nvSpPr>
            <p:spPr>
              <a:xfrm>
                <a:off x="4243961" y="4521574"/>
                <a:ext cx="1890163" cy="802928"/>
              </a:xfrm>
              <a:prstGeom prst="rect">
                <a:avLst/>
              </a:prstGeom>
              <a:solidFill>
                <a:schemeClr val="accent2">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𝐷</m:t>
                          </m:r>
                        </m:sub>
                      </m:sSub>
                      <m:f>
                        <m:fPr>
                          <m:ctrlPr>
                            <a:rPr lang="en-US" sz="2000" b="0" i="1" smtClean="0">
                              <a:solidFill>
                                <a:schemeClr val="dk1"/>
                              </a:solidFill>
                              <a:latin typeface="Cambria Math" panose="02040503050406030204" pitchFamily="18" charset="0"/>
                            </a:rPr>
                          </m:ctrlPr>
                        </m:fPr>
                        <m:num>
                          <m:r>
                            <a:rPr lang="en-US" sz="2000" b="0" i="1" smtClean="0">
                              <a:solidFill>
                                <a:schemeClr val="dk1"/>
                              </a:solidFill>
                              <a:latin typeface="Cambria Math" panose="02040503050406030204" pitchFamily="18" charset="0"/>
                            </a:rPr>
                            <m:t>𝑑</m:t>
                          </m:r>
                          <m:r>
                            <a:rPr lang="en-US" sz="2000" b="1" i="0" smtClean="0">
                              <a:solidFill>
                                <a:schemeClr val="dk1"/>
                              </a:solidFill>
                              <a:latin typeface="Cambria Math" panose="02040503050406030204" pitchFamily="18" charset="0"/>
                            </a:rPr>
                            <m:t>𝐞</m:t>
                          </m:r>
                          <m:r>
                            <a:rPr lang="en-US" sz="2000" b="0" i="1" smtClean="0">
                              <a:solidFill>
                                <a:schemeClr val="dk1"/>
                              </a:solidFill>
                              <a:latin typeface="Cambria Math" panose="02040503050406030204" pitchFamily="18" charset="0"/>
                            </a:rPr>
                            <m:t>(</m:t>
                          </m:r>
                          <m:r>
                            <a:rPr lang="en-US" sz="2000" b="0" i="1" smtClean="0">
                              <a:solidFill>
                                <a:schemeClr val="dk1"/>
                              </a:solidFill>
                              <a:latin typeface="Cambria Math" panose="02040503050406030204" pitchFamily="18" charset="0"/>
                            </a:rPr>
                            <m:t>𝑡</m:t>
                          </m:r>
                          <m:r>
                            <a:rPr lang="en-US" sz="2000" b="0" i="1" smtClean="0">
                              <a:solidFill>
                                <a:schemeClr val="dk1"/>
                              </a:solidFill>
                              <a:latin typeface="Cambria Math" panose="02040503050406030204" pitchFamily="18" charset="0"/>
                            </a:rPr>
                            <m:t>)</m:t>
                          </m:r>
                        </m:num>
                        <m:den>
                          <m:r>
                            <a:rPr lang="en-US" sz="2000" b="0" i="1" smtClean="0">
                              <a:solidFill>
                                <a:schemeClr val="dk1"/>
                              </a:solidFill>
                              <a:latin typeface="Cambria Math" panose="02040503050406030204" pitchFamily="18" charset="0"/>
                            </a:rPr>
                            <m:t>𝑑𝑡</m:t>
                          </m:r>
                        </m:den>
                      </m:f>
                    </m:oMath>
                  </m:oMathPara>
                </a14:m>
                <a:endParaRPr lang="en-US" sz="2400" dirty="0">
                  <a:solidFill>
                    <a:schemeClr val="dk1"/>
                  </a:solidFill>
                </a:endParaRPr>
              </a:p>
            </p:txBody>
          </p:sp>
        </mc:Choice>
        <mc:Fallback xmlns="">
          <p:sp>
            <p:nvSpPr>
              <p:cNvPr id="25" name="Rectangle 24">
                <a:extLst>
                  <a:ext uri="{FF2B5EF4-FFF2-40B4-BE49-F238E27FC236}">
                    <a16:creationId xmlns:a16="http://schemas.microsoft.com/office/drawing/2014/main" id="{1BDB9338-37A0-4846-928D-9E7526B104D4}"/>
                  </a:ext>
                </a:extLst>
              </p:cNvPr>
              <p:cNvSpPr>
                <a:spLocks noRot="1" noChangeAspect="1" noMove="1" noResize="1" noEditPoints="1" noAdjustHandles="1" noChangeArrowheads="1" noChangeShapeType="1" noTextEdit="1"/>
              </p:cNvSpPr>
              <p:nvPr/>
            </p:nvSpPr>
            <p:spPr>
              <a:xfrm>
                <a:off x="4243961" y="4521574"/>
                <a:ext cx="1890163" cy="802928"/>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34904D4B-D631-4421-B34D-191BDECD622A}"/>
              </a:ext>
            </a:extLst>
          </p:cNvPr>
          <p:cNvCxnSpPr>
            <a:cxnSpLocks/>
            <a:endCxn id="22" idx="1"/>
          </p:cNvCxnSpPr>
          <p:nvPr/>
        </p:nvCxnSpPr>
        <p:spPr>
          <a:xfrm rot="5400000" flipH="1" flipV="1">
            <a:off x="3554063" y="3265502"/>
            <a:ext cx="923565" cy="436927"/>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6883EE6-A28E-4E36-B2A5-90DB9AF5E0FC}"/>
              </a:ext>
            </a:extLst>
          </p:cNvPr>
          <p:cNvCxnSpPr>
            <a:cxnSpLocks/>
            <a:endCxn id="25" idx="1"/>
          </p:cNvCxnSpPr>
          <p:nvPr/>
        </p:nvCxnSpPr>
        <p:spPr>
          <a:xfrm rot="16200000" flipH="1">
            <a:off x="3539593" y="4218669"/>
            <a:ext cx="962157" cy="446579"/>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A0244C5-1892-4A1D-9B5F-092897267681}"/>
              </a:ext>
            </a:extLst>
          </p:cNvPr>
          <p:cNvCxnSpPr>
            <a:cxnSpLocks/>
            <a:stCxn id="15" idx="6"/>
            <a:endCxn id="23" idx="1"/>
          </p:cNvCxnSpPr>
          <p:nvPr/>
        </p:nvCxnSpPr>
        <p:spPr>
          <a:xfrm flipV="1">
            <a:off x="3422112" y="3945747"/>
            <a:ext cx="826893" cy="972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30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2A48C3-A821-4EF7-8AD7-5D26B2FE8DB0}"/>
              </a:ext>
            </a:extLst>
          </p:cNvPr>
          <p:cNvSpPr>
            <a:spLocks noGrp="1"/>
          </p:cNvSpPr>
          <p:nvPr>
            <p:ph idx="1"/>
          </p:nvPr>
        </p:nvSpPr>
        <p:spPr>
          <a:xfrm>
            <a:off x="166681" y="1332703"/>
            <a:ext cx="5655475" cy="4351338"/>
          </a:xfrm>
        </p:spPr>
        <p:txBody>
          <a:bodyPr>
            <a:normAutofit fontScale="92500" lnSpcReduction="10000"/>
          </a:bodyPr>
          <a:lstStyle/>
          <a:p>
            <a:r>
              <a:rPr lang="en-US" dirty="0"/>
              <a:t>Typical to excite closed-loop system with a “step input”</a:t>
            </a:r>
          </a:p>
          <a:p>
            <a:pPr lvl="1"/>
            <a:r>
              <a:rPr lang="en-US" dirty="0"/>
              <a:t>I.e. sudden change in reference set-point</a:t>
            </a:r>
          </a:p>
          <a:p>
            <a:r>
              <a:rPr lang="en-US" dirty="0"/>
              <a:t>“Step” input of (say) 2.5 at time 0</a:t>
            </a:r>
          </a:p>
          <a:p>
            <a:r>
              <a:rPr lang="en-US" dirty="0"/>
              <a:t>Step Response in blue</a:t>
            </a:r>
          </a:p>
          <a:p>
            <a:pPr lvl="1"/>
            <a:r>
              <a:rPr lang="en-US" dirty="0"/>
              <a:t>Peak/Overshoot (corr. undershoot)</a:t>
            </a:r>
          </a:p>
          <a:p>
            <a:pPr lvl="1"/>
            <a:r>
              <a:rPr lang="en-US" dirty="0"/>
              <a:t>Settling Time/Settling Region</a:t>
            </a:r>
          </a:p>
          <a:p>
            <a:pPr lvl="1"/>
            <a:r>
              <a:rPr lang="en-US" dirty="0"/>
              <a:t>Rise Time</a:t>
            </a:r>
          </a:p>
          <a:p>
            <a:pPr lvl="1"/>
            <a:r>
              <a:rPr lang="en-US" dirty="0"/>
              <a:t>Peak Time</a:t>
            </a:r>
          </a:p>
          <a:p>
            <a:pPr lvl="1"/>
            <a:r>
              <a:rPr lang="en-US" dirty="0"/>
              <a:t>Steady State Error</a:t>
            </a:r>
          </a:p>
        </p:txBody>
      </p:sp>
      <p:sp>
        <p:nvSpPr>
          <p:cNvPr id="3" name="Title 2">
            <a:extLst>
              <a:ext uri="{FF2B5EF4-FFF2-40B4-BE49-F238E27FC236}">
                <a16:creationId xmlns:a16="http://schemas.microsoft.com/office/drawing/2014/main" id="{35540F71-D235-41B9-929C-998CE5229045}"/>
              </a:ext>
            </a:extLst>
          </p:cNvPr>
          <p:cNvSpPr>
            <a:spLocks noGrp="1"/>
          </p:cNvSpPr>
          <p:nvPr>
            <p:ph type="title"/>
          </p:nvPr>
        </p:nvSpPr>
        <p:spPr>
          <a:xfrm>
            <a:off x="288123" y="428895"/>
            <a:ext cx="10920419" cy="778828"/>
          </a:xfrm>
        </p:spPr>
        <p:txBody>
          <a:bodyPr/>
          <a:lstStyle/>
          <a:p>
            <a:r>
              <a:rPr lang="en-US" dirty="0"/>
              <a:t>Measuring control performance</a:t>
            </a:r>
          </a:p>
        </p:txBody>
      </p:sp>
      <p:sp>
        <p:nvSpPr>
          <p:cNvPr id="4" name="Slide Number Placeholder 3">
            <a:extLst>
              <a:ext uri="{FF2B5EF4-FFF2-40B4-BE49-F238E27FC236}">
                <a16:creationId xmlns:a16="http://schemas.microsoft.com/office/drawing/2014/main" id="{88EEA761-092F-42C9-9F37-6E588B3E1982}"/>
              </a:ext>
            </a:extLst>
          </p:cNvPr>
          <p:cNvSpPr>
            <a:spLocks noGrp="1"/>
          </p:cNvSpPr>
          <p:nvPr>
            <p:ph type="sldNum" sz="quarter" idx="12"/>
          </p:nvPr>
        </p:nvSpPr>
        <p:spPr/>
        <p:txBody>
          <a:bodyPr/>
          <a:lstStyle/>
          <a:p>
            <a:fld id="{29AAD378-655A-49C6-813C-9FD132EF7440}" type="slidenum">
              <a:rPr lang="en-US" smtClean="0"/>
              <a:pPr/>
              <a:t>33</a:t>
            </a:fld>
            <a:endParaRPr lang="en-US" dirty="0"/>
          </a:p>
        </p:txBody>
      </p:sp>
      <p:pic>
        <p:nvPicPr>
          <p:cNvPr id="41" name="Picture 40">
            <a:extLst>
              <a:ext uri="{FF2B5EF4-FFF2-40B4-BE49-F238E27FC236}">
                <a16:creationId xmlns:a16="http://schemas.microsoft.com/office/drawing/2014/main" id="{2D22BAA6-1932-4AA4-B7C2-27BA9F128F17}"/>
              </a:ext>
            </a:extLst>
          </p:cNvPr>
          <p:cNvPicPr>
            <a:picLocks noChangeAspect="1"/>
          </p:cNvPicPr>
          <p:nvPr/>
        </p:nvPicPr>
        <p:blipFill rotWithShape="1">
          <a:blip r:embed="rId2">
            <a:extLst>
              <a:ext uri="{28A0092B-C50C-407E-A947-70E740481C1C}">
                <a14:useLocalDpi xmlns:a14="http://schemas.microsoft.com/office/drawing/2010/main" val="0"/>
              </a:ext>
            </a:extLst>
          </a:blip>
          <a:srcRect l="7539" t="4025" r="8098" b="2135"/>
          <a:stretch/>
        </p:blipFill>
        <p:spPr>
          <a:xfrm>
            <a:off x="5936836" y="1164432"/>
            <a:ext cx="6088484" cy="4264820"/>
          </a:xfrm>
          <a:prstGeom prst="rect">
            <a:avLst/>
          </a:prstGeom>
        </p:spPr>
      </p:pic>
      <p:sp>
        <p:nvSpPr>
          <p:cNvPr id="42" name="TextBox 41">
            <a:extLst>
              <a:ext uri="{FF2B5EF4-FFF2-40B4-BE49-F238E27FC236}">
                <a16:creationId xmlns:a16="http://schemas.microsoft.com/office/drawing/2014/main" id="{488D4FC6-F158-4AB4-BFA3-5FD8184E85F4}"/>
              </a:ext>
            </a:extLst>
          </p:cNvPr>
          <p:cNvSpPr txBox="1"/>
          <p:nvPr/>
        </p:nvSpPr>
        <p:spPr>
          <a:xfrm>
            <a:off x="8736807" y="5429251"/>
            <a:ext cx="2670155" cy="369332"/>
          </a:xfrm>
          <a:prstGeom prst="rect">
            <a:avLst/>
          </a:prstGeom>
          <a:noFill/>
        </p:spPr>
        <p:txBody>
          <a:bodyPr wrap="none" rtlCol="0">
            <a:spAutoFit/>
          </a:bodyPr>
          <a:lstStyle/>
          <a:p>
            <a:r>
              <a:rPr lang="en-US" dirty="0"/>
              <a:t>Image © from </a:t>
            </a:r>
            <a:r>
              <a:rPr lang="en-US" dirty="0" err="1"/>
              <a:t>Mathworks</a:t>
            </a:r>
            <a:r>
              <a:rPr lang="en-US" dirty="0"/>
              <a:t> </a:t>
            </a:r>
          </a:p>
        </p:txBody>
      </p:sp>
    </p:spTree>
    <p:extLst>
      <p:ext uri="{BB962C8B-B14F-4D97-AF65-F5344CB8AC3E}">
        <p14:creationId xmlns:p14="http://schemas.microsoft.com/office/powerpoint/2010/main" val="4104226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4A0DBE-7C32-4299-A6C0-8199F379CF9C}"/>
                  </a:ext>
                </a:extLst>
              </p:cNvPr>
              <p:cNvSpPr>
                <a:spLocks noGrp="1"/>
              </p:cNvSpPr>
              <p:nvPr>
                <p:ph idx="1"/>
              </p:nvPr>
            </p:nvSpPr>
            <p:spPr>
              <a:xfrm>
                <a:off x="246456" y="1428750"/>
                <a:ext cx="11699087" cy="4143374"/>
              </a:xfrm>
            </p:spPr>
            <p:txBody>
              <a:bodyPr>
                <a:normAutofit/>
              </a:bodyPr>
              <a:lstStyle/>
              <a:p>
                <a:r>
                  <a:rPr lang="en-US" dirty="0"/>
                  <a:t>Many heuristics to </a:t>
                </a:r>
                <a:r>
                  <a:rPr lang="en-US" i="1" dirty="0"/>
                  <a:t>tune </a:t>
                </a:r>
                <a:r>
                  <a:rPr lang="en-US" dirty="0"/>
                  <a:t>PID controllers, i.e., find values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a14:m>
                <a:endParaRPr lang="en-US" dirty="0"/>
              </a:p>
              <a:p>
                <a:r>
                  <a:rPr lang="en-US" dirty="0"/>
                  <a:t>Several </a:t>
                </a:r>
                <a:r>
                  <a:rPr lang="en-US" i="1" dirty="0"/>
                  <a:t>recipes </a:t>
                </a:r>
                <a:r>
                  <a:rPr lang="en-US" dirty="0"/>
                  <a:t>to tune, usually rely on designer expertise</a:t>
                </a:r>
              </a:p>
              <a:p>
                <a:r>
                  <a:rPr lang="en-US" dirty="0"/>
                  <a:t>E.g. </a:t>
                </a:r>
                <a:r>
                  <a:rPr lang="en-US" i="1" dirty="0"/>
                  <a:t>Ziegler-Nichols </a:t>
                </a:r>
                <a:r>
                  <a:rPr lang="en-US" dirty="0"/>
                  <a:t>method: increase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a14:m>
                <a:r>
                  <a:rPr lang="en-US" i="1" dirty="0"/>
                  <a:t> </a:t>
                </a:r>
                <a:r>
                  <a:rPr lang="en-US" dirty="0"/>
                  <a:t>till system starts oscillating with period </a:t>
                </a:r>
                <a14:m>
                  <m:oMath xmlns:m="http://schemas.openxmlformats.org/officeDocument/2006/math">
                    <m:r>
                      <a:rPr lang="en-US" b="0" i="1" smtClean="0">
                        <a:latin typeface="Cambria Math" panose="02040503050406030204" pitchFamily="18" charset="0"/>
                      </a:rPr>
                      <m:t>𝑇</m:t>
                    </m:r>
                  </m:oMath>
                </a14:m>
                <a:r>
                  <a:rPr lang="en-US" dirty="0"/>
                  <a:t> (say till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oMath>
                </a14:m>
                <a:r>
                  <a:rPr lang="en-US" dirty="0"/>
                  <a:t>), then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num>
                      <m:den>
                        <m:r>
                          <a:rPr lang="en-US" b="0" i="1" smtClean="0">
                            <a:latin typeface="Cambria Math" panose="02040503050406030204" pitchFamily="18" charset="0"/>
                          </a:rPr>
                          <m:t>𝑇</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40</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𝑇</m:t>
                    </m:r>
                  </m:oMath>
                </a14:m>
                <a:endParaRPr lang="en-US" b="0" dirty="0"/>
              </a:p>
              <a:p>
                <a:r>
                  <a:rPr lang="en-US" dirty="0" err="1"/>
                  <a:t>Matlab</a:t>
                </a:r>
                <a:r>
                  <a:rPr lang="en-US" dirty="0"/>
                  <a:t>/Simulink has PID controller blocks + PID auto-tuning capabilities</a:t>
                </a:r>
              </a:p>
              <a:p>
                <a:r>
                  <a:rPr lang="en-US" dirty="0"/>
                  <a:t>Work well with linear systems or for small perturbations,</a:t>
                </a:r>
              </a:p>
              <a:p>
                <a:r>
                  <a:rPr lang="en-US" dirty="0"/>
                  <a:t>For non-linear systems use “gain-scheduling” </a:t>
                </a:r>
              </a:p>
              <a:p>
                <a:pPr lvl="1"/>
                <a:r>
                  <a:rPr lang="en-US" dirty="0"/>
                  <a:t>(i.e. using different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𝐼</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𝐷</m:t>
                        </m:r>
                      </m:sub>
                    </m:sSub>
                  </m:oMath>
                </a14:m>
                <a:r>
                  <a:rPr lang="en-US" dirty="0"/>
                  <a:t> gains in different operating regimes)</a:t>
                </a:r>
              </a:p>
            </p:txBody>
          </p:sp>
        </mc:Choice>
        <mc:Fallback xmlns="">
          <p:sp>
            <p:nvSpPr>
              <p:cNvPr id="2" name="Content Placeholder 1">
                <a:extLst>
                  <a:ext uri="{FF2B5EF4-FFF2-40B4-BE49-F238E27FC236}">
                    <a16:creationId xmlns:a16="http://schemas.microsoft.com/office/drawing/2014/main" id="{484A0DBE-7C32-4299-A6C0-8199F379CF9C}"/>
                  </a:ext>
                </a:extLst>
              </p:cNvPr>
              <p:cNvSpPr>
                <a:spLocks noGrp="1" noRot="1" noChangeAspect="1" noMove="1" noResize="1" noEditPoints="1" noAdjustHandles="1" noChangeArrowheads="1" noChangeShapeType="1" noTextEdit="1"/>
              </p:cNvSpPr>
              <p:nvPr>
                <p:ph idx="1"/>
              </p:nvPr>
            </p:nvSpPr>
            <p:spPr>
              <a:xfrm>
                <a:off x="246456" y="1428750"/>
                <a:ext cx="11699087" cy="4143374"/>
              </a:xfrm>
              <a:blipFill>
                <a:blip r:embed="rId2"/>
                <a:stretch>
                  <a:fillRect l="-625" t="-2353" b="-191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6C24220-22F6-4D8C-98E7-F79577998C49}"/>
              </a:ext>
            </a:extLst>
          </p:cNvPr>
          <p:cNvSpPr>
            <a:spLocks noGrp="1"/>
          </p:cNvSpPr>
          <p:nvPr>
            <p:ph type="title"/>
          </p:nvPr>
        </p:nvSpPr>
        <p:spPr/>
        <p:txBody>
          <a:bodyPr/>
          <a:lstStyle/>
          <a:p>
            <a:r>
              <a:rPr lang="en-US" dirty="0"/>
              <a:t>PID controller in practice</a:t>
            </a:r>
          </a:p>
        </p:txBody>
      </p:sp>
      <p:sp>
        <p:nvSpPr>
          <p:cNvPr id="4" name="Slide Number Placeholder 3">
            <a:extLst>
              <a:ext uri="{FF2B5EF4-FFF2-40B4-BE49-F238E27FC236}">
                <a16:creationId xmlns:a16="http://schemas.microsoft.com/office/drawing/2014/main" id="{AF8F5A50-F08B-4D2E-B1E6-92DE872817F7}"/>
              </a:ext>
            </a:extLst>
          </p:cNvPr>
          <p:cNvSpPr>
            <a:spLocks noGrp="1"/>
          </p:cNvSpPr>
          <p:nvPr>
            <p:ph type="sldNum" sz="quarter" idx="12"/>
          </p:nvPr>
        </p:nvSpPr>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1644773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164C7-5B0A-4EE6-B43E-B29B8A60F11F}"/>
              </a:ext>
            </a:extLst>
          </p:cNvPr>
          <p:cNvSpPr>
            <a:spLocks noGrp="1"/>
          </p:cNvSpPr>
          <p:nvPr>
            <p:ph type="title"/>
          </p:nvPr>
        </p:nvSpPr>
        <p:spPr/>
        <p:txBody>
          <a:bodyPr/>
          <a:lstStyle/>
          <a:p>
            <a:r>
              <a:rPr lang="en-US" dirty="0"/>
              <a:t>PID characteristics</a:t>
            </a:r>
          </a:p>
        </p:txBody>
      </p:sp>
      <p:sp>
        <p:nvSpPr>
          <p:cNvPr id="4" name="Slide Number Placeholder 3">
            <a:extLst>
              <a:ext uri="{FF2B5EF4-FFF2-40B4-BE49-F238E27FC236}">
                <a16:creationId xmlns:a16="http://schemas.microsoft.com/office/drawing/2014/main" id="{5FC2EB43-B0EC-4EDA-ACA1-EAD9E66D184A}"/>
              </a:ext>
            </a:extLst>
          </p:cNvPr>
          <p:cNvSpPr>
            <a:spLocks noGrp="1"/>
          </p:cNvSpPr>
          <p:nvPr>
            <p:ph type="sldNum" sz="quarter" idx="12"/>
          </p:nvPr>
        </p:nvSpPr>
        <p:spPr/>
        <p:txBody>
          <a:bodyPr/>
          <a:lstStyle/>
          <a:p>
            <a:fld id="{29AAD378-655A-49C6-813C-9FD132EF7440}" type="slidenum">
              <a:rPr lang="en-US" smtClean="0"/>
              <a:pPr/>
              <a:t>35</a:t>
            </a:fld>
            <a:endParaRPr lang="en-US"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CF63C98D-8C65-4EF6-B585-EDA6651277A3}"/>
                  </a:ext>
                </a:extLst>
              </p:cNvPr>
              <p:cNvGraphicFramePr>
                <a:graphicFrameLocks noGrp="1"/>
              </p:cNvGraphicFramePr>
              <p:nvPr>
                <p:extLst>
                  <p:ext uri="{D42A27DB-BD31-4B8C-83A1-F6EECF244321}">
                    <p14:modId xmlns:p14="http://schemas.microsoft.com/office/powerpoint/2010/main" val="1329578469"/>
                  </p:ext>
                </p:extLst>
              </p:nvPr>
            </p:nvGraphicFramePr>
            <p:xfrm>
              <a:off x="766618" y="2522629"/>
              <a:ext cx="10781145" cy="2591568"/>
            </p:xfrm>
            <a:graphic>
              <a:graphicData uri="http://schemas.openxmlformats.org/drawingml/2006/table">
                <a:tbl>
                  <a:tblPr firstRow="1" bandRow="1">
                    <a:tableStyleId>{5940675A-B579-460E-94D1-54222C63F5DA}</a:tableStyleId>
                  </a:tblPr>
                  <a:tblGrid>
                    <a:gridCol w="2156229">
                      <a:extLst>
                        <a:ext uri="{9D8B030D-6E8A-4147-A177-3AD203B41FA5}">
                          <a16:colId xmlns:a16="http://schemas.microsoft.com/office/drawing/2014/main" val="2737630518"/>
                        </a:ext>
                      </a:extLst>
                    </a:gridCol>
                    <a:gridCol w="2156229">
                      <a:extLst>
                        <a:ext uri="{9D8B030D-6E8A-4147-A177-3AD203B41FA5}">
                          <a16:colId xmlns:a16="http://schemas.microsoft.com/office/drawing/2014/main" val="3424653962"/>
                        </a:ext>
                      </a:extLst>
                    </a:gridCol>
                    <a:gridCol w="2156229">
                      <a:extLst>
                        <a:ext uri="{9D8B030D-6E8A-4147-A177-3AD203B41FA5}">
                          <a16:colId xmlns:a16="http://schemas.microsoft.com/office/drawing/2014/main" val="2077821827"/>
                        </a:ext>
                      </a:extLst>
                    </a:gridCol>
                    <a:gridCol w="2156229">
                      <a:extLst>
                        <a:ext uri="{9D8B030D-6E8A-4147-A177-3AD203B41FA5}">
                          <a16:colId xmlns:a16="http://schemas.microsoft.com/office/drawing/2014/main" val="2516165228"/>
                        </a:ext>
                      </a:extLst>
                    </a:gridCol>
                    <a:gridCol w="2156229">
                      <a:extLst>
                        <a:ext uri="{9D8B030D-6E8A-4147-A177-3AD203B41FA5}">
                          <a16:colId xmlns:a16="http://schemas.microsoft.com/office/drawing/2014/main" val="3915106660"/>
                        </a:ext>
                      </a:extLst>
                    </a:gridCol>
                  </a:tblGrid>
                  <a:tr h="647892">
                    <a:tc>
                      <a:txBody>
                        <a:bodyPr/>
                        <a:lstStyle/>
                        <a:p>
                          <a:r>
                            <a:rPr lang="en-US" dirty="0"/>
                            <a:t>Effect on Response by increasing</a:t>
                          </a:r>
                        </a:p>
                      </a:txBody>
                      <a:tcPr/>
                    </a:tc>
                    <a:tc>
                      <a:txBody>
                        <a:bodyPr/>
                        <a:lstStyle/>
                        <a:p>
                          <a:r>
                            <a:rPr lang="en-US" dirty="0"/>
                            <a:t>Rise Time</a:t>
                          </a:r>
                        </a:p>
                      </a:txBody>
                      <a:tcPr/>
                    </a:tc>
                    <a:tc>
                      <a:txBody>
                        <a:bodyPr/>
                        <a:lstStyle/>
                        <a:p>
                          <a:r>
                            <a:rPr lang="en-US" dirty="0"/>
                            <a:t>Overshoot</a:t>
                          </a:r>
                        </a:p>
                      </a:txBody>
                      <a:tcPr/>
                    </a:tc>
                    <a:tc>
                      <a:txBody>
                        <a:bodyPr/>
                        <a:lstStyle/>
                        <a:p>
                          <a:r>
                            <a:rPr lang="en-US" dirty="0"/>
                            <a:t>Settling Time</a:t>
                          </a:r>
                        </a:p>
                      </a:txBody>
                      <a:tcPr/>
                    </a:tc>
                    <a:tc>
                      <a:txBody>
                        <a:bodyPr/>
                        <a:lstStyle/>
                        <a:p>
                          <a:r>
                            <a:rPr lang="en-US" dirty="0"/>
                            <a:t>Steady State Error</a:t>
                          </a:r>
                        </a:p>
                      </a:txBody>
                      <a:tcPr/>
                    </a:tc>
                    <a:extLst>
                      <a:ext uri="{0D108BD9-81ED-4DB2-BD59-A6C34878D82A}">
                        <a16:rowId xmlns:a16="http://schemas.microsoft.com/office/drawing/2014/main" val="3592805055"/>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m:oMathPara>
                          </a14:m>
                          <a:endParaRPr lang="en-US" dirty="0"/>
                        </a:p>
                      </a:txBody>
                      <a:tcPr anchor="ct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Small Change</a:t>
                          </a:r>
                        </a:p>
                      </a:txBody>
                      <a:tcPr anchor="ctr"/>
                    </a:tc>
                    <a:tc>
                      <a:txBody>
                        <a:bodyPr/>
                        <a:lstStyle/>
                        <a:p>
                          <a:pPr algn="ctr"/>
                          <a:r>
                            <a:rPr lang="en-US" dirty="0"/>
                            <a:t>Decreases</a:t>
                          </a:r>
                        </a:p>
                      </a:txBody>
                      <a:tcPr anchor="ctr"/>
                    </a:tc>
                    <a:extLst>
                      <a:ext uri="{0D108BD9-81ED-4DB2-BD59-A6C34878D82A}">
                        <a16:rowId xmlns:a16="http://schemas.microsoft.com/office/drawing/2014/main" val="2362693071"/>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oMath>
                            </m:oMathPara>
                          </a14:m>
                          <a:endParaRPr lang="en-US" dirty="0"/>
                        </a:p>
                      </a:txBody>
                      <a:tcPr anchor="ct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Increases</a:t>
                          </a:r>
                        </a:p>
                      </a:txBody>
                      <a:tcPr anchor="ctr"/>
                    </a:tc>
                    <a:tc>
                      <a:txBody>
                        <a:bodyPr/>
                        <a:lstStyle/>
                        <a:p>
                          <a:pPr algn="ctr"/>
                          <a:r>
                            <a:rPr lang="en-US" dirty="0"/>
                            <a:t>Decreases</a:t>
                          </a:r>
                        </a:p>
                      </a:txBody>
                      <a:tcPr anchor="ctr"/>
                    </a:tc>
                    <a:extLst>
                      <a:ext uri="{0D108BD9-81ED-4DB2-BD59-A6C34878D82A}">
                        <a16:rowId xmlns:a16="http://schemas.microsoft.com/office/drawing/2014/main" val="2513506805"/>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m:oMathPara>
                          </a14:m>
                          <a:endParaRPr lang="en-US" dirty="0"/>
                        </a:p>
                      </a:txBody>
                      <a:tcPr anchor="ctr"/>
                    </a:tc>
                    <a:tc>
                      <a:txBody>
                        <a:bodyPr/>
                        <a:lstStyle/>
                        <a:p>
                          <a:pPr algn="ctr"/>
                          <a:r>
                            <a:rPr lang="en-US" dirty="0"/>
                            <a:t>Small Change</a:t>
                          </a:r>
                        </a:p>
                      </a:txBody>
                      <a:tcPr anchor="ctr"/>
                    </a:tc>
                    <a:tc>
                      <a:txBody>
                        <a:bodyPr/>
                        <a:lstStyle/>
                        <a:p>
                          <a:pPr algn="ctr"/>
                          <a:r>
                            <a:rPr lang="en-US" dirty="0"/>
                            <a:t>Decreases</a:t>
                          </a:r>
                        </a:p>
                      </a:txBody>
                      <a:tcPr anchor="ctr"/>
                    </a:tc>
                    <a:tc>
                      <a:txBody>
                        <a:bodyPr/>
                        <a:lstStyle/>
                        <a:p>
                          <a:pPr algn="ctr"/>
                          <a:r>
                            <a:rPr lang="en-US" dirty="0"/>
                            <a:t>Decreases</a:t>
                          </a:r>
                        </a:p>
                      </a:txBody>
                      <a:tcPr anchor="ctr"/>
                    </a:tc>
                    <a:tc>
                      <a:txBody>
                        <a:bodyPr/>
                        <a:lstStyle/>
                        <a:p>
                          <a:pPr algn="ctr"/>
                          <a:r>
                            <a:rPr lang="en-US" dirty="0"/>
                            <a:t>No change</a:t>
                          </a:r>
                        </a:p>
                      </a:txBody>
                      <a:tcPr anchor="ctr"/>
                    </a:tc>
                    <a:extLst>
                      <a:ext uri="{0D108BD9-81ED-4DB2-BD59-A6C34878D82A}">
                        <a16:rowId xmlns:a16="http://schemas.microsoft.com/office/drawing/2014/main" val="2078739063"/>
                      </a:ext>
                    </a:extLst>
                  </a:tr>
                </a:tbl>
              </a:graphicData>
            </a:graphic>
          </p:graphicFrame>
        </mc:Choice>
        <mc:Fallback xmlns="">
          <p:graphicFrame>
            <p:nvGraphicFramePr>
              <p:cNvPr id="5" name="Table 5">
                <a:extLst>
                  <a:ext uri="{FF2B5EF4-FFF2-40B4-BE49-F238E27FC236}">
                    <a16:creationId xmlns:a16="http://schemas.microsoft.com/office/drawing/2014/main" id="{CF63C98D-8C65-4EF6-B585-EDA6651277A3}"/>
                  </a:ext>
                </a:extLst>
              </p:cNvPr>
              <p:cNvGraphicFramePr>
                <a:graphicFrameLocks noGrp="1"/>
              </p:cNvGraphicFramePr>
              <p:nvPr>
                <p:extLst>
                  <p:ext uri="{D42A27DB-BD31-4B8C-83A1-F6EECF244321}">
                    <p14:modId xmlns:p14="http://schemas.microsoft.com/office/powerpoint/2010/main" val="1329578469"/>
                  </p:ext>
                </p:extLst>
              </p:nvPr>
            </p:nvGraphicFramePr>
            <p:xfrm>
              <a:off x="766618" y="2522629"/>
              <a:ext cx="10781145" cy="2591568"/>
            </p:xfrm>
            <a:graphic>
              <a:graphicData uri="http://schemas.openxmlformats.org/drawingml/2006/table">
                <a:tbl>
                  <a:tblPr firstRow="1" bandRow="1">
                    <a:tableStyleId>{5940675A-B579-460E-94D1-54222C63F5DA}</a:tableStyleId>
                  </a:tblPr>
                  <a:tblGrid>
                    <a:gridCol w="2156229">
                      <a:extLst>
                        <a:ext uri="{9D8B030D-6E8A-4147-A177-3AD203B41FA5}">
                          <a16:colId xmlns:a16="http://schemas.microsoft.com/office/drawing/2014/main" val="2737630518"/>
                        </a:ext>
                      </a:extLst>
                    </a:gridCol>
                    <a:gridCol w="2156229">
                      <a:extLst>
                        <a:ext uri="{9D8B030D-6E8A-4147-A177-3AD203B41FA5}">
                          <a16:colId xmlns:a16="http://schemas.microsoft.com/office/drawing/2014/main" val="3424653962"/>
                        </a:ext>
                      </a:extLst>
                    </a:gridCol>
                    <a:gridCol w="2156229">
                      <a:extLst>
                        <a:ext uri="{9D8B030D-6E8A-4147-A177-3AD203B41FA5}">
                          <a16:colId xmlns:a16="http://schemas.microsoft.com/office/drawing/2014/main" val="2077821827"/>
                        </a:ext>
                      </a:extLst>
                    </a:gridCol>
                    <a:gridCol w="2156229">
                      <a:extLst>
                        <a:ext uri="{9D8B030D-6E8A-4147-A177-3AD203B41FA5}">
                          <a16:colId xmlns:a16="http://schemas.microsoft.com/office/drawing/2014/main" val="2516165228"/>
                        </a:ext>
                      </a:extLst>
                    </a:gridCol>
                    <a:gridCol w="2156229">
                      <a:extLst>
                        <a:ext uri="{9D8B030D-6E8A-4147-A177-3AD203B41FA5}">
                          <a16:colId xmlns:a16="http://schemas.microsoft.com/office/drawing/2014/main" val="3915106660"/>
                        </a:ext>
                      </a:extLst>
                    </a:gridCol>
                  </a:tblGrid>
                  <a:tr h="647892">
                    <a:tc>
                      <a:txBody>
                        <a:bodyPr/>
                        <a:lstStyle/>
                        <a:p>
                          <a:r>
                            <a:rPr lang="en-US" dirty="0"/>
                            <a:t>Effect on Response by increasing</a:t>
                          </a:r>
                        </a:p>
                      </a:txBody>
                      <a:tcPr/>
                    </a:tc>
                    <a:tc>
                      <a:txBody>
                        <a:bodyPr/>
                        <a:lstStyle/>
                        <a:p>
                          <a:r>
                            <a:rPr lang="en-US" dirty="0"/>
                            <a:t>Rise Time</a:t>
                          </a:r>
                        </a:p>
                      </a:txBody>
                      <a:tcPr/>
                    </a:tc>
                    <a:tc>
                      <a:txBody>
                        <a:bodyPr/>
                        <a:lstStyle/>
                        <a:p>
                          <a:r>
                            <a:rPr lang="en-US" dirty="0"/>
                            <a:t>Overshoot</a:t>
                          </a:r>
                        </a:p>
                      </a:txBody>
                      <a:tcPr/>
                    </a:tc>
                    <a:tc>
                      <a:txBody>
                        <a:bodyPr/>
                        <a:lstStyle/>
                        <a:p>
                          <a:r>
                            <a:rPr lang="en-US" dirty="0"/>
                            <a:t>Settling Time</a:t>
                          </a:r>
                        </a:p>
                      </a:txBody>
                      <a:tcPr/>
                    </a:tc>
                    <a:tc>
                      <a:txBody>
                        <a:bodyPr/>
                        <a:lstStyle/>
                        <a:p>
                          <a:r>
                            <a:rPr lang="en-US" dirty="0"/>
                            <a:t>Steady State Error</a:t>
                          </a:r>
                        </a:p>
                      </a:txBody>
                      <a:tcPr/>
                    </a:tc>
                    <a:extLst>
                      <a:ext uri="{0D108BD9-81ED-4DB2-BD59-A6C34878D82A}">
                        <a16:rowId xmlns:a16="http://schemas.microsoft.com/office/drawing/2014/main" val="3592805055"/>
                      </a:ext>
                    </a:extLst>
                  </a:tr>
                  <a:tr h="647892">
                    <a:tc>
                      <a:txBody>
                        <a:bodyPr/>
                        <a:lstStyle/>
                        <a:p>
                          <a:endParaRPr lang="en-US"/>
                        </a:p>
                      </a:txBody>
                      <a:tcPr anchor="ctr">
                        <a:blipFill>
                          <a:blip r:embed="rId2"/>
                          <a:stretch>
                            <a:fillRect l="-282" t="-105660" r="-400565" b="-203774"/>
                          </a:stretch>
                        </a:blipFill>
                      </a:tcP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Small Change</a:t>
                          </a:r>
                        </a:p>
                      </a:txBody>
                      <a:tcPr anchor="ctr"/>
                    </a:tc>
                    <a:tc>
                      <a:txBody>
                        <a:bodyPr/>
                        <a:lstStyle/>
                        <a:p>
                          <a:pPr algn="ctr"/>
                          <a:r>
                            <a:rPr lang="en-US" dirty="0"/>
                            <a:t>Decreases</a:t>
                          </a:r>
                        </a:p>
                      </a:txBody>
                      <a:tcPr anchor="ctr"/>
                    </a:tc>
                    <a:extLst>
                      <a:ext uri="{0D108BD9-81ED-4DB2-BD59-A6C34878D82A}">
                        <a16:rowId xmlns:a16="http://schemas.microsoft.com/office/drawing/2014/main" val="2362693071"/>
                      </a:ext>
                    </a:extLst>
                  </a:tr>
                  <a:tr h="647892">
                    <a:tc>
                      <a:txBody>
                        <a:bodyPr/>
                        <a:lstStyle/>
                        <a:p>
                          <a:endParaRPr lang="en-US"/>
                        </a:p>
                      </a:txBody>
                      <a:tcPr anchor="ctr">
                        <a:blipFill>
                          <a:blip r:embed="rId2"/>
                          <a:stretch>
                            <a:fillRect l="-282" t="-203738" r="-400565" b="-101869"/>
                          </a:stretch>
                        </a:blipFill>
                      </a:tcP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Increases</a:t>
                          </a:r>
                        </a:p>
                      </a:txBody>
                      <a:tcPr anchor="ctr"/>
                    </a:tc>
                    <a:tc>
                      <a:txBody>
                        <a:bodyPr/>
                        <a:lstStyle/>
                        <a:p>
                          <a:pPr algn="ctr"/>
                          <a:r>
                            <a:rPr lang="en-US" dirty="0"/>
                            <a:t>Decreases</a:t>
                          </a:r>
                        </a:p>
                      </a:txBody>
                      <a:tcPr anchor="ctr"/>
                    </a:tc>
                    <a:extLst>
                      <a:ext uri="{0D108BD9-81ED-4DB2-BD59-A6C34878D82A}">
                        <a16:rowId xmlns:a16="http://schemas.microsoft.com/office/drawing/2014/main" val="2513506805"/>
                      </a:ext>
                    </a:extLst>
                  </a:tr>
                  <a:tr h="647892">
                    <a:tc>
                      <a:txBody>
                        <a:bodyPr/>
                        <a:lstStyle/>
                        <a:p>
                          <a:endParaRPr lang="en-US"/>
                        </a:p>
                      </a:txBody>
                      <a:tcPr anchor="ctr">
                        <a:blipFill>
                          <a:blip r:embed="rId2"/>
                          <a:stretch>
                            <a:fillRect l="-282" t="-306604" r="-400565" b="-2830"/>
                          </a:stretch>
                        </a:blipFill>
                      </a:tcPr>
                    </a:tc>
                    <a:tc>
                      <a:txBody>
                        <a:bodyPr/>
                        <a:lstStyle/>
                        <a:p>
                          <a:pPr algn="ctr"/>
                          <a:r>
                            <a:rPr lang="en-US" dirty="0"/>
                            <a:t>Small Change</a:t>
                          </a:r>
                        </a:p>
                      </a:txBody>
                      <a:tcPr anchor="ctr"/>
                    </a:tc>
                    <a:tc>
                      <a:txBody>
                        <a:bodyPr/>
                        <a:lstStyle/>
                        <a:p>
                          <a:pPr algn="ctr"/>
                          <a:r>
                            <a:rPr lang="en-US" dirty="0"/>
                            <a:t>Decreases</a:t>
                          </a:r>
                        </a:p>
                      </a:txBody>
                      <a:tcPr anchor="ctr"/>
                    </a:tc>
                    <a:tc>
                      <a:txBody>
                        <a:bodyPr/>
                        <a:lstStyle/>
                        <a:p>
                          <a:pPr algn="ctr"/>
                          <a:r>
                            <a:rPr lang="en-US" dirty="0"/>
                            <a:t>Decreases</a:t>
                          </a:r>
                        </a:p>
                      </a:txBody>
                      <a:tcPr anchor="ctr"/>
                    </a:tc>
                    <a:tc>
                      <a:txBody>
                        <a:bodyPr/>
                        <a:lstStyle/>
                        <a:p>
                          <a:pPr algn="ctr"/>
                          <a:r>
                            <a:rPr lang="en-US" dirty="0"/>
                            <a:t>No change</a:t>
                          </a:r>
                        </a:p>
                      </a:txBody>
                      <a:tcPr anchor="ctr"/>
                    </a:tc>
                    <a:extLst>
                      <a:ext uri="{0D108BD9-81ED-4DB2-BD59-A6C34878D82A}">
                        <a16:rowId xmlns:a16="http://schemas.microsoft.com/office/drawing/2014/main" val="2078739063"/>
                      </a:ext>
                    </a:extLst>
                  </a:tr>
                </a:tbl>
              </a:graphicData>
            </a:graphic>
          </p:graphicFrame>
        </mc:Fallback>
      </mc:AlternateContent>
    </p:spTree>
    <p:extLst>
      <p:ext uri="{BB962C8B-B14F-4D97-AF65-F5344CB8AC3E}">
        <p14:creationId xmlns:p14="http://schemas.microsoft.com/office/powerpoint/2010/main" val="1346013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056A1C-A20D-4106-8E4D-57914B3F7C9A}"/>
              </a:ext>
            </a:extLst>
          </p:cNvPr>
          <p:cNvSpPr>
            <a:spLocks noGrp="1"/>
          </p:cNvSpPr>
          <p:nvPr>
            <p:ph idx="1"/>
          </p:nvPr>
        </p:nvSpPr>
        <p:spPr/>
        <p:txBody>
          <a:bodyPr anchor="ctr"/>
          <a:lstStyle/>
          <a:p>
            <a:pPr marL="0" indent="0" algn="ctr">
              <a:buNone/>
            </a:pPr>
            <a:r>
              <a:rPr lang="en-US" dirty="0"/>
              <a:t>Nonlinear Control</a:t>
            </a:r>
          </a:p>
        </p:txBody>
      </p:sp>
      <p:sp>
        <p:nvSpPr>
          <p:cNvPr id="4" name="Slide Number Placeholder 3">
            <a:extLst>
              <a:ext uri="{FF2B5EF4-FFF2-40B4-BE49-F238E27FC236}">
                <a16:creationId xmlns:a16="http://schemas.microsoft.com/office/drawing/2014/main" id="{90D16F36-53D0-408D-B939-15D95C6C894D}"/>
              </a:ext>
            </a:extLst>
          </p:cNvPr>
          <p:cNvSpPr>
            <a:spLocks noGrp="1"/>
          </p:cNvSpPr>
          <p:nvPr>
            <p:ph type="sldNum" sz="quarter" idx="12"/>
          </p:nvPr>
        </p:nvSpPr>
        <p:spPr/>
        <p:txBody>
          <a:bodyPr/>
          <a:lstStyle/>
          <a:p>
            <a:fld id="{29AAD378-655A-49C6-813C-9FD132EF7440}" type="slidenum">
              <a:rPr lang="en-US" smtClean="0"/>
              <a:pPr/>
              <a:t>36</a:t>
            </a:fld>
            <a:endParaRPr lang="en-US" dirty="0"/>
          </a:p>
        </p:txBody>
      </p:sp>
    </p:spTree>
    <p:extLst>
      <p:ext uri="{BB962C8B-B14F-4D97-AF65-F5344CB8AC3E}">
        <p14:creationId xmlns:p14="http://schemas.microsoft.com/office/powerpoint/2010/main" val="3632406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70AE76-0E3E-416D-B219-69F4DF6BDCB3}"/>
              </a:ext>
            </a:extLst>
          </p:cNvPr>
          <p:cNvSpPr>
            <a:spLocks noGrp="1"/>
          </p:cNvSpPr>
          <p:nvPr>
            <p:ph type="title"/>
          </p:nvPr>
        </p:nvSpPr>
        <p:spPr/>
        <p:txBody>
          <a:bodyPr/>
          <a:lstStyle/>
          <a:p>
            <a:r>
              <a:rPr lang="en-US" dirty="0"/>
              <a:t>Feedback Linearization</a:t>
            </a:r>
          </a:p>
        </p:txBody>
      </p:sp>
      <p:sp>
        <p:nvSpPr>
          <p:cNvPr id="4" name="Slide Number Placeholder 3">
            <a:extLst>
              <a:ext uri="{FF2B5EF4-FFF2-40B4-BE49-F238E27FC236}">
                <a16:creationId xmlns:a16="http://schemas.microsoft.com/office/drawing/2014/main" id="{EE1DE1E1-FB12-42E6-83F4-D4A92256D60A}"/>
              </a:ext>
            </a:extLst>
          </p:cNvPr>
          <p:cNvSpPr>
            <a:spLocks noGrp="1"/>
          </p:cNvSpPr>
          <p:nvPr>
            <p:ph type="sldNum" sz="quarter" idx="12"/>
          </p:nvPr>
        </p:nvSpPr>
        <p:spPr/>
        <p:txBody>
          <a:bodyPr/>
          <a:lstStyle/>
          <a:p>
            <a:fld id="{29AAD378-655A-49C6-813C-9FD132EF7440}" type="slidenum">
              <a:rPr lang="en-US" smtClean="0"/>
              <a:pPr/>
              <a:t>37</a:t>
            </a:fld>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D7BCE96-5B05-472C-8774-54A76CB64478}"/>
                  </a:ext>
                </a:extLst>
              </p:cNvPr>
              <p:cNvSpPr>
                <a:spLocks noGrp="1"/>
              </p:cNvSpPr>
              <p:nvPr>
                <p:ph idx="1"/>
              </p:nvPr>
            </p:nvSpPr>
            <p:spPr>
              <a:xfrm>
                <a:off x="166680" y="1253331"/>
                <a:ext cx="11843465" cy="4409802"/>
              </a:xfrm>
            </p:spPr>
            <p:txBody>
              <a:bodyPr>
                <a:normAutofit/>
              </a:bodyPr>
              <a:lstStyle/>
              <a:p>
                <a:r>
                  <a:rPr lang="en-US" dirty="0"/>
                  <a:t>Main idea: Try to choose control such the nonlinear system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r>
                  <a:rPr lang="en-US" dirty="0"/>
                  <a:t> becomes linear</a:t>
                </a:r>
              </a:p>
              <a:p>
                <a:r>
                  <a:rPr lang="en-US" dirty="0"/>
                  <a:t>Equations of motion for inverted pendulum:</a:t>
                </a:r>
              </a:p>
              <a:p>
                <a:pPr marL="0" indent="0">
                  <a:buNone/>
                </a:pPr>
                <a:r>
                  <a:rPr lang="en-US" dirty="0"/>
                  <a: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ℓ</m:t>
                        </m:r>
                      </m:e>
                      <m:sup>
                        <m:r>
                          <a:rPr lang="en-US" b="0" i="1" smtClean="0">
                            <a:latin typeface="Cambria Math" panose="02040503050406030204" pitchFamily="18" charset="0"/>
                          </a:rPr>
                          <m:t>2</m:t>
                        </m:r>
                      </m:sup>
                    </m:s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r>
                      <a:rPr lang="en-US" b="0" i="1" smtClean="0">
                        <a:latin typeface="Cambria Math" panose="02040503050406030204" pitchFamily="18" charset="0"/>
                      </a:rPr>
                      <m:t>+</m:t>
                    </m:r>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i="1">
                            <a:latin typeface="Cambria Math" panose="02040503050406030204" pitchFamily="18" charset="0"/>
                          </a:rPr>
                          <m:t>𝜃</m:t>
                        </m:r>
                      </m:e>
                    </m:acc>
                    <m:r>
                      <a:rPr lang="en-US" b="0" i="0"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ℓ</m:t>
                    </m:r>
                    <m:r>
                      <a:rPr lang="en-US" b="0" i="1" smtClean="0">
                        <a:latin typeface="Cambria Math" panose="02040503050406030204" pitchFamily="18" charset="0"/>
                      </a:rPr>
                      <m:t>𝑔</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i="1" dirty="0"/>
              </a:p>
              <a:p>
                <a:r>
                  <a:rPr lang="en-US" dirty="0"/>
                  <a:t>Control Input: Torque </a:t>
                </a:r>
                <a14:m>
                  <m:oMath xmlns:m="http://schemas.openxmlformats.org/officeDocument/2006/math">
                    <m:r>
                      <a:rPr lang="en-US" b="0" i="1" smtClean="0">
                        <a:latin typeface="Cambria Math" panose="02040503050406030204" pitchFamily="18" charset="0"/>
                      </a:rPr>
                      <m:t>𝑢</m:t>
                    </m:r>
                  </m:oMath>
                </a14:m>
                <a:endParaRPr lang="en-US" dirty="0"/>
              </a:p>
              <a:p>
                <a:r>
                  <a:rPr lang="en-US" dirty="0"/>
                  <a:t>Rewriting,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dirty="0"/>
                  <a:t>:</a:t>
                </a:r>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b="0" dirty="0"/>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i="1">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ℓ</m:t>
                                </m:r>
                              </m:e>
                              <m:sup>
                                <m:r>
                                  <a:rPr lang="en-US" i="1">
                                    <a:latin typeface="Cambria Math" panose="02040503050406030204" pitchFamily="18" charset="0"/>
                                  </a:rPr>
                                  <m:t>2</m:t>
                                </m:r>
                              </m:sup>
                            </m:sSup>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ℓ</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2</m:t>
                                </m:r>
                              </m:sup>
                            </m:sSup>
                          </m:den>
                        </m:f>
                        <m:r>
                          <a:rPr lang="en-US" i="1">
                            <a:latin typeface="Cambria Math" panose="02040503050406030204" pitchFamily="18" charset="0"/>
                          </a:rPr>
                          <m:t>𝑢</m:t>
                        </m:r>
                      </m:e>
                    </m:d>
                  </m:oMath>
                </a14:m>
                <a:endParaRPr lang="en-US" dirty="0"/>
              </a:p>
              <a:p>
                <a:endParaRPr lang="en-US" i="1" dirty="0"/>
              </a:p>
              <a:p>
                <a:endParaRPr lang="en-US" i="1" dirty="0"/>
              </a:p>
              <a:p>
                <a:endParaRPr lang="en-US" i="1" dirty="0"/>
              </a:p>
            </p:txBody>
          </p:sp>
        </mc:Choice>
        <mc:Fallback xmlns="">
          <p:sp>
            <p:nvSpPr>
              <p:cNvPr id="5" name="Content Placeholder 4">
                <a:extLst>
                  <a:ext uri="{FF2B5EF4-FFF2-40B4-BE49-F238E27FC236}">
                    <a16:creationId xmlns:a16="http://schemas.microsoft.com/office/drawing/2014/main" id="{4D7BCE96-5B05-472C-8774-54A76CB64478}"/>
                  </a:ext>
                </a:extLst>
              </p:cNvPr>
              <p:cNvSpPr>
                <a:spLocks noGrp="1" noRot="1" noChangeAspect="1" noMove="1" noResize="1" noEditPoints="1" noAdjustHandles="1" noChangeArrowheads="1" noChangeShapeType="1" noTextEdit="1"/>
              </p:cNvSpPr>
              <p:nvPr>
                <p:ph idx="1"/>
              </p:nvPr>
            </p:nvSpPr>
            <p:spPr>
              <a:xfrm>
                <a:off x="166680" y="1253331"/>
                <a:ext cx="11843465" cy="4409802"/>
              </a:xfrm>
              <a:blipFill>
                <a:blip r:embed="rId2"/>
                <a:stretch>
                  <a:fillRect l="-618" t="-235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A356439-108B-4D1D-B3FB-72D30DBACA8B}"/>
              </a:ext>
            </a:extLst>
          </p:cNvPr>
          <p:cNvCxnSpPr>
            <a:cxnSpLocks/>
          </p:cNvCxnSpPr>
          <p:nvPr/>
        </p:nvCxnSpPr>
        <p:spPr>
          <a:xfrm flipH="1" flipV="1">
            <a:off x="9322065" y="2345243"/>
            <a:ext cx="928436" cy="259560"/>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3D01545-9D3D-4964-8DE5-126AE15F312C}"/>
              </a:ext>
            </a:extLst>
          </p:cNvPr>
          <p:cNvCxnSpPr>
            <a:cxnSpLocks/>
          </p:cNvCxnSpPr>
          <p:nvPr/>
        </p:nvCxnSpPr>
        <p:spPr>
          <a:xfrm flipV="1">
            <a:off x="9109715" y="2821555"/>
            <a:ext cx="0" cy="1021981"/>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8B5A984-D216-40A0-946E-61C48360F076}"/>
                  </a:ext>
                </a:extLst>
              </p:cNvPr>
              <p:cNvSpPr txBox="1"/>
              <p:nvPr/>
            </p:nvSpPr>
            <p:spPr>
              <a:xfrm>
                <a:off x="8602413" y="3700480"/>
                <a:ext cx="4789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𝜃</m:t>
                      </m:r>
                    </m:oMath>
                  </m:oMathPara>
                </a14:m>
                <a:endParaRPr lang="en-US" sz="2800" dirty="0"/>
              </a:p>
            </p:txBody>
          </p:sp>
        </mc:Choice>
        <mc:Fallback xmlns="">
          <p:sp>
            <p:nvSpPr>
              <p:cNvPr id="15" name="TextBox 14">
                <a:extLst>
                  <a:ext uri="{FF2B5EF4-FFF2-40B4-BE49-F238E27FC236}">
                    <a16:creationId xmlns:a16="http://schemas.microsoft.com/office/drawing/2014/main" id="{88B5A984-D216-40A0-946E-61C48360F076}"/>
                  </a:ext>
                </a:extLst>
              </p:cNvPr>
              <p:cNvSpPr txBox="1">
                <a:spLocks noRot="1" noChangeAspect="1" noMove="1" noResize="1" noEditPoints="1" noAdjustHandles="1" noChangeArrowheads="1" noChangeShapeType="1" noTextEdit="1"/>
              </p:cNvSpPr>
              <p:nvPr/>
            </p:nvSpPr>
            <p:spPr>
              <a:xfrm>
                <a:off x="8602413" y="3700480"/>
                <a:ext cx="47891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57033B4-A8A4-4C0F-B167-4F689678EDE1}"/>
                  </a:ext>
                </a:extLst>
              </p:cNvPr>
              <p:cNvSpPr txBox="1"/>
              <p:nvPr/>
            </p:nvSpPr>
            <p:spPr>
              <a:xfrm>
                <a:off x="9134711" y="3554517"/>
                <a:ext cx="7935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oMath>
                  </m:oMathPara>
                </a14:m>
                <a:endParaRPr lang="en-US" sz="2800" dirty="0"/>
              </a:p>
            </p:txBody>
          </p:sp>
        </mc:Choice>
        <mc:Fallback xmlns="">
          <p:sp>
            <p:nvSpPr>
              <p:cNvPr id="16" name="TextBox 15">
                <a:extLst>
                  <a:ext uri="{FF2B5EF4-FFF2-40B4-BE49-F238E27FC236}">
                    <a16:creationId xmlns:a16="http://schemas.microsoft.com/office/drawing/2014/main" id="{F57033B4-A8A4-4C0F-B167-4F689678EDE1}"/>
                  </a:ext>
                </a:extLst>
              </p:cNvPr>
              <p:cNvSpPr txBox="1">
                <a:spLocks noRot="1" noChangeAspect="1" noMove="1" noResize="1" noEditPoints="1" noAdjustHandles="1" noChangeArrowheads="1" noChangeShapeType="1" noTextEdit="1"/>
              </p:cNvSpPr>
              <p:nvPr/>
            </p:nvSpPr>
            <p:spPr>
              <a:xfrm>
                <a:off x="9134711" y="3554517"/>
                <a:ext cx="79355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F0C148-DD09-4472-8730-97432F16FE9F}"/>
                  </a:ext>
                </a:extLst>
              </p:cNvPr>
              <p:cNvSpPr txBox="1"/>
              <p:nvPr/>
            </p:nvSpPr>
            <p:spPr>
              <a:xfrm>
                <a:off x="9256735" y="1888052"/>
                <a:ext cx="1629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rPr>
                            <m:t>𝜃</m:t>
                          </m:r>
                        </m:e>
                      </m:func>
                    </m:oMath>
                  </m:oMathPara>
                </a14:m>
                <a:endParaRPr lang="en-US" sz="2800" dirty="0"/>
              </a:p>
            </p:txBody>
          </p:sp>
        </mc:Choice>
        <mc:Fallback xmlns="">
          <p:sp>
            <p:nvSpPr>
              <p:cNvPr id="18" name="TextBox 17">
                <a:extLst>
                  <a:ext uri="{FF2B5EF4-FFF2-40B4-BE49-F238E27FC236}">
                    <a16:creationId xmlns:a16="http://schemas.microsoft.com/office/drawing/2014/main" id="{20F0C148-DD09-4472-8730-97432F16FE9F}"/>
                  </a:ext>
                </a:extLst>
              </p:cNvPr>
              <p:cNvSpPr txBox="1">
                <a:spLocks noRot="1" noChangeAspect="1" noMove="1" noResize="1" noEditPoints="1" noAdjustHandles="1" noChangeArrowheads="1" noChangeShapeType="1" noTextEdit="1"/>
              </p:cNvSpPr>
              <p:nvPr/>
            </p:nvSpPr>
            <p:spPr>
              <a:xfrm>
                <a:off x="9256735" y="1888052"/>
                <a:ext cx="1629036" cy="523220"/>
              </a:xfrm>
              <a:prstGeom prst="rect">
                <a:avLst/>
              </a:prstGeom>
              <a:blipFill>
                <a:blip r:embed="rId5"/>
                <a:stretch>
                  <a:fillRect/>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911B36C5-E170-48AB-997D-801D68AA8F45}"/>
              </a:ext>
            </a:extLst>
          </p:cNvPr>
          <p:cNvGrpSpPr/>
          <p:nvPr/>
        </p:nvGrpSpPr>
        <p:grpSpPr>
          <a:xfrm rot="10800000" flipH="1">
            <a:off x="7047057" y="2244401"/>
            <a:ext cx="3754441" cy="2925218"/>
            <a:chOff x="7714770" y="1537694"/>
            <a:chExt cx="3754441" cy="2925218"/>
          </a:xfrm>
        </p:grpSpPr>
        <p:grpSp>
          <p:nvGrpSpPr>
            <p:cNvPr id="9" name="Group 8">
              <a:extLst>
                <a:ext uri="{FF2B5EF4-FFF2-40B4-BE49-F238E27FC236}">
                  <a16:creationId xmlns:a16="http://schemas.microsoft.com/office/drawing/2014/main" id="{F58AD877-9B41-407E-8380-675CDDE15776}"/>
                </a:ext>
              </a:extLst>
            </p:cNvPr>
            <p:cNvGrpSpPr/>
            <p:nvPr/>
          </p:nvGrpSpPr>
          <p:grpSpPr>
            <a:xfrm>
              <a:off x="8944215" y="2111609"/>
              <a:ext cx="887506" cy="2351303"/>
              <a:chOff x="2266790" y="1659751"/>
              <a:chExt cx="887506" cy="2351303"/>
            </a:xfrm>
          </p:grpSpPr>
          <p:cxnSp>
            <p:nvCxnSpPr>
              <p:cNvPr id="10" name="Straight Connector 9">
                <a:extLst>
                  <a:ext uri="{FF2B5EF4-FFF2-40B4-BE49-F238E27FC236}">
                    <a16:creationId xmlns:a16="http://schemas.microsoft.com/office/drawing/2014/main" id="{8A5934BB-8F71-47E9-BDAE-6A07CCA5C7B8}"/>
                  </a:ext>
                </a:extLst>
              </p:cNvPr>
              <p:cNvCxnSpPr>
                <a:cxnSpLocks/>
              </p:cNvCxnSpPr>
              <p:nvPr/>
            </p:nvCxnSpPr>
            <p:spPr>
              <a:xfrm>
                <a:off x="2266790" y="1659751"/>
                <a:ext cx="691563" cy="21515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8D44E2F-D96F-48A8-8CAF-485296E7635D}"/>
                  </a:ext>
                </a:extLst>
              </p:cNvPr>
              <p:cNvSpPr/>
              <p:nvPr/>
            </p:nvSpPr>
            <p:spPr>
              <a:xfrm>
                <a:off x="2762410" y="3611496"/>
                <a:ext cx="391886" cy="3995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4CE4D8C7-3420-4473-BABF-1180A26099D3}"/>
                </a:ext>
              </a:extLst>
            </p:cNvPr>
            <p:cNvCxnSpPr>
              <a:cxnSpLocks/>
            </p:cNvCxnSpPr>
            <p:nvPr/>
          </p:nvCxnSpPr>
          <p:spPr>
            <a:xfrm>
              <a:off x="7714770" y="2111609"/>
              <a:ext cx="2504994"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96BC72-0394-44C6-8732-79ACCFCB5284}"/>
                </a:ext>
              </a:extLst>
            </p:cNvPr>
            <p:cNvCxnSpPr>
              <a:cxnSpLocks/>
            </p:cNvCxnSpPr>
            <p:nvPr/>
          </p:nvCxnSpPr>
          <p:spPr>
            <a:xfrm flipH="1" flipV="1">
              <a:off x="8944215" y="2111609"/>
              <a:ext cx="0" cy="208237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4237928C-8F68-43D2-B235-73672A01E92F}"/>
                </a:ext>
              </a:extLst>
            </p:cNvPr>
            <p:cNvSpPr/>
            <p:nvPr/>
          </p:nvSpPr>
          <p:spPr>
            <a:xfrm rot="7789477">
              <a:off x="8840338" y="1931782"/>
              <a:ext cx="994778" cy="559789"/>
            </a:xfrm>
            <a:prstGeom prst="arc">
              <a:avLst>
                <a:gd name="adj1" fmla="val 12925080"/>
                <a:gd name="adj2" fmla="val 2072942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78FEF4E-27DD-4314-8619-D7F90391AFAC}"/>
                </a:ext>
              </a:extLst>
            </p:cNvPr>
            <p:cNvCxnSpPr>
              <a:cxnSpLocks/>
            </p:cNvCxnSpPr>
            <p:nvPr/>
          </p:nvCxnSpPr>
          <p:spPr>
            <a:xfrm rot="10800000">
              <a:off x="10409070" y="1610681"/>
              <a:ext cx="730629" cy="2123438"/>
            </a:xfrm>
            <a:prstGeom prst="line">
              <a:avLst/>
            </a:prstGeom>
            <a:ln w="2222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51F62C-9849-4AEC-8232-BF985FBE486E}"/>
                </a:ext>
              </a:extLst>
            </p:cNvPr>
            <p:cNvCxnSpPr>
              <a:cxnSpLocks/>
            </p:cNvCxnSpPr>
            <p:nvPr/>
          </p:nvCxnSpPr>
          <p:spPr>
            <a:xfrm rot="10800000" flipH="1">
              <a:off x="9793037" y="3619725"/>
              <a:ext cx="1676174" cy="557515"/>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33F7E8-FC22-4873-873C-AEE7E513EDEC}"/>
                </a:ext>
              </a:extLst>
            </p:cNvPr>
            <p:cNvCxnSpPr>
              <a:cxnSpLocks/>
            </p:cNvCxnSpPr>
            <p:nvPr/>
          </p:nvCxnSpPr>
          <p:spPr>
            <a:xfrm rot="10800000" flipH="1">
              <a:off x="8962203" y="1537694"/>
              <a:ext cx="1716616" cy="580418"/>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7CBDBC-A124-454E-A7B2-45D358683332}"/>
                  </a:ext>
                </a:extLst>
              </p:cNvPr>
              <p:cNvSpPr txBox="1"/>
              <p:nvPr/>
            </p:nvSpPr>
            <p:spPr>
              <a:xfrm>
                <a:off x="10163128" y="3994562"/>
                <a:ext cx="4523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ℓ</m:t>
                      </m:r>
                    </m:oMath>
                  </m:oMathPara>
                </a14:m>
                <a:endParaRPr lang="en-US" sz="2800" dirty="0"/>
              </a:p>
            </p:txBody>
          </p:sp>
        </mc:Choice>
        <mc:Fallback xmlns="">
          <p:sp>
            <p:nvSpPr>
              <p:cNvPr id="22" name="TextBox 21">
                <a:extLst>
                  <a:ext uri="{FF2B5EF4-FFF2-40B4-BE49-F238E27FC236}">
                    <a16:creationId xmlns:a16="http://schemas.microsoft.com/office/drawing/2014/main" id="{1F7CBDBC-A124-454E-A7B2-45D358683332}"/>
                  </a:ext>
                </a:extLst>
              </p:cNvPr>
              <p:cNvSpPr txBox="1">
                <a:spLocks noRot="1" noChangeAspect="1" noMove="1" noResize="1" noEditPoints="1" noAdjustHandles="1" noChangeArrowheads="1" noChangeShapeType="1" noTextEdit="1"/>
              </p:cNvSpPr>
              <p:nvPr/>
            </p:nvSpPr>
            <p:spPr>
              <a:xfrm>
                <a:off x="10163128" y="3994562"/>
                <a:ext cx="452368" cy="523220"/>
              </a:xfrm>
              <a:prstGeom prst="rect">
                <a:avLst/>
              </a:prstGeom>
              <a:blipFill>
                <a:blip r:embed="rId6"/>
                <a:stretch>
                  <a:fillRect/>
                </a:stretch>
              </a:blipFill>
            </p:spPr>
            <p:txBody>
              <a:bodyPr/>
              <a:lstStyle/>
              <a:p>
                <a:r>
                  <a:rPr lang="en-US">
                    <a:noFill/>
                  </a:rPr>
                  <a:t> </a:t>
                </a:r>
              </a:p>
            </p:txBody>
          </p:sp>
        </mc:Fallback>
      </mc:AlternateContent>
      <p:sp>
        <p:nvSpPr>
          <p:cNvPr id="46" name="Arc 45">
            <a:extLst>
              <a:ext uri="{FF2B5EF4-FFF2-40B4-BE49-F238E27FC236}">
                <a16:creationId xmlns:a16="http://schemas.microsoft.com/office/drawing/2014/main" id="{A88FA949-7570-414D-B1FB-51A58B7C2B4C}"/>
              </a:ext>
            </a:extLst>
          </p:cNvPr>
          <p:cNvSpPr/>
          <p:nvPr/>
        </p:nvSpPr>
        <p:spPr>
          <a:xfrm rot="4530205" flipH="1">
            <a:off x="7374820" y="4306871"/>
            <a:ext cx="713918" cy="1085042"/>
          </a:xfrm>
          <a:prstGeom prst="arc">
            <a:avLst>
              <a:gd name="adj1" fmla="val 12925080"/>
              <a:gd name="adj2" fmla="val 20729426"/>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0E66D5D-E54C-4689-9067-C016C8BBC9BE}"/>
                  </a:ext>
                </a:extLst>
              </p:cNvPr>
              <p:cNvSpPr txBox="1"/>
              <p:nvPr/>
            </p:nvSpPr>
            <p:spPr>
              <a:xfrm>
                <a:off x="7569437" y="4517782"/>
                <a:ext cx="4823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𝑢</m:t>
                      </m:r>
                    </m:oMath>
                  </m:oMathPara>
                </a14:m>
                <a:endParaRPr lang="en-US" sz="2800" dirty="0"/>
              </a:p>
            </p:txBody>
          </p:sp>
        </mc:Choice>
        <mc:Fallback xmlns="">
          <p:sp>
            <p:nvSpPr>
              <p:cNvPr id="47" name="TextBox 46">
                <a:extLst>
                  <a:ext uri="{FF2B5EF4-FFF2-40B4-BE49-F238E27FC236}">
                    <a16:creationId xmlns:a16="http://schemas.microsoft.com/office/drawing/2014/main" id="{B0E66D5D-E54C-4689-9067-C016C8BBC9BE}"/>
                  </a:ext>
                </a:extLst>
              </p:cNvPr>
              <p:cNvSpPr txBox="1">
                <a:spLocks noRot="1" noChangeAspect="1" noMove="1" noResize="1" noEditPoints="1" noAdjustHandles="1" noChangeArrowheads="1" noChangeShapeType="1" noTextEdit="1"/>
              </p:cNvSpPr>
              <p:nvPr/>
            </p:nvSpPr>
            <p:spPr>
              <a:xfrm>
                <a:off x="7569437" y="4517782"/>
                <a:ext cx="482312"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9568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22A386F-4F62-4F58-AFD6-3069707135DA}"/>
                  </a:ext>
                </a:extLst>
              </p:cNvPr>
              <p:cNvSpPr>
                <a:spLocks noGrp="1"/>
              </p:cNvSpPr>
              <p:nvPr>
                <p:ph idx="1"/>
              </p:nvPr>
            </p:nvSpPr>
            <p:spPr/>
            <p:txBody>
              <a:bodyPr>
                <a:normAutofit/>
              </a:bodyPr>
              <a:lstStyle/>
              <a:p>
                <a:r>
                  <a:rPr lang="en-US" dirty="0"/>
                  <a:t>To make our life easier, let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oMath>
                </a14:m>
                <a:r>
                  <a:rPr lang="en-US" dirty="0"/>
                  <a:t> , and let </a:t>
                </a:r>
                <a14:m>
                  <m:oMath xmlns:m="http://schemas.openxmlformats.org/officeDocument/2006/math">
                    <m:r>
                      <a:rPr lang="en-US" b="0" i="1" smtClean="0">
                        <a:latin typeface="Cambria Math" panose="02040503050406030204" pitchFamily="18" charset="0"/>
                      </a:rPr>
                      <m:t>ℓ</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then we get:</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i="1">
                        <a:latin typeface="Cambria Math" panose="02040503050406030204" pitchFamily="18" charset="0"/>
                      </a:rPr>
                      <m:t>+</m:t>
                    </m:r>
                    <m:r>
                      <a:rPr lang="en-US" b="0" i="1" smtClean="0">
                        <a:latin typeface="Cambria Math" panose="02040503050406030204" pitchFamily="18" charset="0"/>
                      </a:rPr>
                      <m:t>𝑏𝑢</m:t>
                    </m:r>
                  </m:oMath>
                </a14:m>
                <a:endParaRPr lang="en-US" dirty="0"/>
              </a:p>
              <a:p>
                <a:r>
                  <a:rPr lang="en-US" dirty="0"/>
                  <a:t>Let’s define a new control input </a:t>
                </a:r>
                <a14:m>
                  <m:oMath xmlns:m="http://schemas.openxmlformats.org/officeDocument/2006/math">
                    <m:r>
                      <a:rPr lang="en-US" b="0" i="1" smtClean="0">
                        <a:latin typeface="Cambria Math" panose="02040503050406030204" pitchFamily="18" charset="0"/>
                      </a:rPr>
                      <m:t>𝑣</m:t>
                    </m:r>
                  </m:oMath>
                </a14:m>
                <a:r>
                  <a:rPr lang="en-US" i="1" dirty="0"/>
                  <a:t> </a:t>
                </a:r>
                <a:r>
                  <a:rPr lang="en-US" dirty="0"/>
                  <a:t>such that,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oMath>
                </a14:m>
                <a:r>
                  <a:rPr lang="en-US" dirty="0"/>
                  <a:t>)</a:t>
                </a:r>
              </a:p>
              <a:p>
                <a:r>
                  <a:rPr lang="en-US" dirty="0"/>
                  <a:t>Voila!</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endParaRPr lang="en-US" dirty="0"/>
              </a:p>
              <a:p>
                <a:r>
                  <a:rPr lang="en-US" dirty="0"/>
                  <a:t>This is a linear system, with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0</m:t>
                        </m:r>
                      </m:e>
                    </m:d>
                    <m:r>
                      <a:rPr lang="en-US" b="0" i="0" smtClean="0">
                        <a:latin typeface="Cambria Math" panose="02040503050406030204" pitchFamily="18" charset="0"/>
                      </a:rPr>
                      <m:t>, </m:t>
                    </m:r>
                    <m:r>
                      <m:rPr>
                        <m:sty m:val="p"/>
                      </m:rPr>
                      <a:rPr lang="en-US" b="0" i="0" smtClean="0">
                        <a:latin typeface="Cambria Math" panose="02040503050406030204" pitchFamily="18" charset="0"/>
                      </a:rPr>
                      <m:t>B</m:t>
                    </m:r>
                    <m:r>
                      <a:rPr lang="en-US" b="0" i="0" smtClean="0">
                        <a:latin typeface="Cambria Math" panose="02040503050406030204" pitchFamily="18" charset="0"/>
                      </a:rPr>
                      <m:t>=[</m:t>
                    </m:r>
                    <m:r>
                      <a:rPr lang="en-US" b="0" i="0" smtClean="0">
                        <a:latin typeface="Cambria Math" panose="02040503050406030204" pitchFamily="18" charset="0"/>
                      </a:rPr>
                      <m:t>0</m:t>
                    </m:r>
                    <m:r>
                      <a:rPr lang="en-US" b="0" i="0" smtClean="0">
                        <a:latin typeface="Cambria Math" panose="02040503050406030204" pitchFamily="18" charset="0"/>
                      </a:rPr>
                      <m:t>;</m:t>
                    </m:r>
                    <m:r>
                      <a:rPr lang="en-US" b="0" i="0" smtClean="0">
                        <a:latin typeface="Cambria Math" panose="02040503050406030204" pitchFamily="18" charset="0"/>
                      </a:rPr>
                      <m:t>1</m:t>
                    </m:r>
                    <m:r>
                      <a:rPr lang="en-US" b="0" i="0" smtClean="0">
                        <a:latin typeface="Cambria Math" panose="02040503050406030204" pitchFamily="18" charset="0"/>
                      </a:rPr>
                      <m:t>]</m:t>
                    </m:r>
                  </m:oMath>
                </a14:m>
                <a:r>
                  <a:rPr lang="en-US" dirty="0"/>
                  <a:t> which we can stabilize by finding </a:t>
                </a:r>
                <a14:m>
                  <m:oMath xmlns:m="http://schemas.openxmlformats.org/officeDocument/2006/math">
                    <m:r>
                      <a:rPr lang="en-US" b="0" i="1" smtClean="0">
                        <a:latin typeface="Cambria Math" panose="02040503050406030204" pitchFamily="18" charset="0"/>
                      </a:rPr>
                      <m:t>𝐾</m:t>
                    </m:r>
                  </m:oMath>
                </a14:m>
                <a:r>
                  <a:rPr lang="en-US" dirty="0"/>
                  <a:t> such that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has eigenvalues with negative real parts.</a:t>
                </a:r>
              </a:p>
              <a:p>
                <a:endParaRPr lang="en-US" dirty="0"/>
              </a:p>
            </p:txBody>
          </p:sp>
        </mc:Choice>
        <mc:Fallback xmlns="">
          <p:sp>
            <p:nvSpPr>
              <p:cNvPr id="2" name="Content Placeholder 1">
                <a:extLst>
                  <a:ext uri="{FF2B5EF4-FFF2-40B4-BE49-F238E27FC236}">
                    <a16:creationId xmlns:a16="http://schemas.microsoft.com/office/drawing/2014/main" id="{A22A386F-4F62-4F58-AFD6-3069707135DA}"/>
                  </a:ext>
                </a:extLst>
              </p:cNvPr>
              <p:cNvSpPr>
                <a:spLocks noGrp="1" noRot="1" noChangeAspect="1" noMove="1" noResize="1" noEditPoints="1" noAdjustHandles="1" noChangeArrowheads="1" noChangeShapeType="1" noTextEdit="1"/>
              </p:cNvSpPr>
              <p:nvPr>
                <p:ph idx="1"/>
              </p:nvPr>
            </p:nvSpPr>
            <p:spPr>
              <a:blipFill>
                <a:blip r:embed="rId2"/>
                <a:stretch>
                  <a:fillRect l="-625" t="-390" r="-67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11D658-2559-4246-8D99-08D8C7C3A831}"/>
              </a:ext>
            </a:extLst>
          </p:cNvPr>
          <p:cNvSpPr>
            <a:spLocks noGrp="1"/>
          </p:cNvSpPr>
          <p:nvPr>
            <p:ph type="title"/>
          </p:nvPr>
        </p:nvSpPr>
        <p:spPr/>
        <p:txBody>
          <a:bodyPr/>
          <a:lstStyle/>
          <a:p>
            <a:r>
              <a:rPr lang="en-US" dirty="0"/>
              <a:t>Feedback linearization continued</a:t>
            </a:r>
          </a:p>
        </p:txBody>
      </p:sp>
      <p:sp>
        <p:nvSpPr>
          <p:cNvPr id="4" name="Slide Number Placeholder 3">
            <a:extLst>
              <a:ext uri="{FF2B5EF4-FFF2-40B4-BE49-F238E27FC236}">
                <a16:creationId xmlns:a16="http://schemas.microsoft.com/office/drawing/2014/main" id="{DBAE93E2-C8E1-4148-8317-CA6CB4C27D20}"/>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585272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DA08D7-8087-4F40-A034-ABA5D89DD44C}"/>
              </a:ext>
            </a:extLst>
          </p:cNvPr>
          <p:cNvSpPr>
            <a:spLocks noGrp="1"/>
          </p:cNvSpPr>
          <p:nvPr>
            <p:ph idx="1"/>
          </p:nvPr>
        </p:nvSpPr>
        <p:spPr/>
        <p:txBody>
          <a:bodyPr/>
          <a:lstStyle/>
          <a:p>
            <a:r>
              <a:rPr lang="en-US" dirty="0"/>
              <a:t>This operation is called input transformation, which leads to exact cancellation of a nonlinearity, giving rise to a linear equation</a:t>
            </a:r>
          </a:p>
          <a:p>
            <a:r>
              <a:rPr lang="en-US" dirty="0"/>
              <a:t>Also known as exact feedback linearization or dynamic inversion</a:t>
            </a:r>
          </a:p>
          <a:p>
            <a:r>
              <a:rPr lang="en-US" dirty="0"/>
              <a:t>Note that this is NOT the same as computing the Jacobian of the nonlinear system and trying to stabilize the resulting linear system at the origin (this would make the system stable only locally)</a:t>
            </a:r>
          </a:p>
          <a:p>
            <a:r>
              <a:rPr lang="en-US" dirty="0"/>
              <a:t>We are using feedback </a:t>
            </a:r>
            <a:r>
              <a:rPr lang="en-US" b="1" i="1" dirty="0"/>
              <a:t>to linearize </a:t>
            </a:r>
            <a:r>
              <a:rPr lang="en-US" dirty="0"/>
              <a:t>the system</a:t>
            </a:r>
          </a:p>
          <a:p>
            <a:r>
              <a:rPr lang="en-US" dirty="0"/>
              <a:t>Unfortunately, we cannot always do this</a:t>
            </a:r>
          </a:p>
        </p:txBody>
      </p:sp>
      <p:sp>
        <p:nvSpPr>
          <p:cNvPr id="3" name="Title 2">
            <a:extLst>
              <a:ext uri="{FF2B5EF4-FFF2-40B4-BE49-F238E27FC236}">
                <a16:creationId xmlns:a16="http://schemas.microsoft.com/office/drawing/2014/main" id="{A0328CCD-2605-4775-B2FC-FC5768C9D2A0}"/>
              </a:ext>
            </a:extLst>
          </p:cNvPr>
          <p:cNvSpPr>
            <a:spLocks noGrp="1"/>
          </p:cNvSpPr>
          <p:nvPr>
            <p:ph type="title"/>
          </p:nvPr>
        </p:nvSpPr>
        <p:spPr/>
        <p:txBody>
          <a:bodyPr/>
          <a:lstStyle/>
          <a:p>
            <a:r>
              <a:rPr lang="en-US" dirty="0"/>
              <a:t>Input Transformation</a:t>
            </a:r>
          </a:p>
        </p:txBody>
      </p:sp>
      <p:sp>
        <p:nvSpPr>
          <p:cNvPr id="4" name="Slide Number Placeholder 3">
            <a:extLst>
              <a:ext uri="{FF2B5EF4-FFF2-40B4-BE49-F238E27FC236}">
                <a16:creationId xmlns:a16="http://schemas.microsoft.com/office/drawing/2014/main" id="{ADFD891D-C3BE-4565-9D77-C7059116B128}"/>
              </a:ext>
            </a:extLst>
          </p:cNvPr>
          <p:cNvSpPr>
            <a:spLocks noGrp="1"/>
          </p:cNvSpPr>
          <p:nvPr>
            <p:ph type="sldNum" sz="quarter" idx="12"/>
          </p:nvPr>
        </p:nvSpPr>
        <p:spPr/>
        <p:txBody>
          <a:bodyPr/>
          <a:lstStyle/>
          <a:p>
            <a:fld id="{29AAD378-655A-49C6-813C-9FD132EF7440}" type="slidenum">
              <a:rPr lang="en-US" smtClean="0"/>
              <a:pPr/>
              <a:t>39</a:t>
            </a:fld>
            <a:endParaRPr lang="en-US" dirty="0"/>
          </a:p>
        </p:txBody>
      </p:sp>
    </p:spTree>
    <p:extLst>
      <p:ext uri="{BB962C8B-B14F-4D97-AF65-F5344CB8AC3E}">
        <p14:creationId xmlns:p14="http://schemas.microsoft.com/office/powerpoint/2010/main" val="18104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55D0C5-975E-4101-917E-9233288E2A06}"/>
              </a:ext>
            </a:extLst>
          </p:cNvPr>
          <p:cNvSpPr>
            <a:spLocks noGrp="1"/>
          </p:cNvSpPr>
          <p:nvPr>
            <p:ph idx="1"/>
          </p:nvPr>
        </p:nvSpPr>
        <p:spPr>
          <a:xfrm>
            <a:off x="166681" y="1440873"/>
            <a:ext cx="11699087" cy="4243167"/>
          </a:xfrm>
        </p:spPr>
        <p:txBody>
          <a:bodyPr/>
          <a:lstStyle/>
          <a:p>
            <a:r>
              <a:rPr lang="en-US" dirty="0"/>
              <a:t>Mathematical and visual method commonly used for design controllers</a:t>
            </a:r>
          </a:p>
          <a:p>
            <a:r>
              <a:rPr lang="en-US" dirty="0"/>
              <a:t>Development is manifested in four steps:</a:t>
            </a:r>
          </a:p>
          <a:p>
            <a:pPr lvl="1"/>
            <a:r>
              <a:rPr lang="en-US" dirty="0"/>
              <a:t>Create a dynamical system model of the </a:t>
            </a:r>
            <a:r>
              <a:rPr lang="en-US" i="1" dirty="0"/>
              <a:t>plant</a:t>
            </a:r>
          </a:p>
          <a:p>
            <a:pPr lvl="1"/>
            <a:r>
              <a:rPr lang="en-US" dirty="0"/>
              <a:t>Design/synthesize a controller (model)</a:t>
            </a:r>
          </a:p>
          <a:p>
            <a:pPr lvl="1"/>
            <a:r>
              <a:rPr lang="en-US" dirty="0"/>
              <a:t>Simulate/test the </a:t>
            </a:r>
            <a:r>
              <a:rPr lang="en-US" i="1" dirty="0"/>
              <a:t>closed-loop </a:t>
            </a:r>
            <a:r>
              <a:rPr lang="en-US" dirty="0"/>
              <a:t>system for different environment (exogenous) inputs</a:t>
            </a:r>
          </a:p>
          <a:p>
            <a:pPr lvl="1"/>
            <a:r>
              <a:rPr lang="en-US" dirty="0"/>
              <a:t>Generate code from the controller model and deploy the controller</a:t>
            </a:r>
          </a:p>
          <a:p>
            <a:pPr lvl="1"/>
            <a:endParaRPr lang="en-US" dirty="0"/>
          </a:p>
          <a:p>
            <a:pPr lvl="1"/>
            <a:endParaRPr lang="en-US" dirty="0"/>
          </a:p>
        </p:txBody>
      </p:sp>
      <p:sp>
        <p:nvSpPr>
          <p:cNvPr id="3" name="Title 2">
            <a:extLst>
              <a:ext uri="{FF2B5EF4-FFF2-40B4-BE49-F238E27FC236}">
                <a16:creationId xmlns:a16="http://schemas.microsoft.com/office/drawing/2014/main" id="{AD8BC548-7A31-42D3-8DED-B37D8889C98E}"/>
              </a:ext>
            </a:extLst>
          </p:cNvPr>
          <p:cNvSpPr>
            <a:spLocks noGrp="1"/>
          </p:cNvSpPr>
          <p:nvPr>
            <p:ph type="title"/>
          </p:nvPr>
        </p:nvSpPr>
        <p:spPr/>
        <p:txBody>
          <a:bodyPr/>
          <a:lstStyle/>
          <a:p>
            <a:r>
              <a:rPr lang="en-US" dirty="0"/>
              <a:t>Model-based Design</a:t>
            </a:r>
          </a:p>
        </p:txBody>
      </p:sp>
      <p:sp>
        <p:nvSpPr>
          <p:cNvPr id="4" name="Slide Number Placeholder 3">
            <a:extLst>
              <a:ext uri="{FF2B5EF4-FFF2-40B4-BE49-F238E27FC236}">
                <a16:creationId xmlns:a16="http://schemas.microsoft.com/office/drawing/2014/main" id="{438E124A-87CA-4A87-925E-BDA85989C00A}"/>
              </a:ext>
            </a:extLst>
          </p:cNvPr>
          <p:cNvSpPr>
            <a:spLocks noGrp="1"/>
          </p:cNvSpPr>
          <p:nvPr>
            <p:ph type="sldNum" sz="quarter" idx="12"/>
          </p:nvPr>
        </p:nvSpPr>
        <p:spPr/>
        <p:txBody>
          <a:bodyPr/>
          <a:lstStyle/>
          <a:p>
            <a:fld id="{29AAD378-655A-49C6-813C-9FD132EF7440}" type="slidenum">
              <a:rPr lang="en-US" smtClean="0"/>
              <a:pPr/>
              <a:t>4</a:t>
            </a:fld>
            <a:endParaRPr lang="en-US" dirty="0"/>
          </a:p>
        </p:txBody>
      </p:sp>
    </p:spTree>
    <p:extLst>
      <p:ext uri="{BB962C8B-B14F-4D97-AF65-F5344CB8AC3E}">
        <p14:creationId xmlns:p14="http://schemas.microsoft.com/office/powerpoint/2010/main" val="3794065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764974-E490-41CD-BAD4-EED1FB423B40}"/>
                  </a:ext>
                </a:extLst>
              </p:cNvPr>
              <p:cNvSpPr>
                <a:spLocks noGrp="1"/>
              </p:cNvSpPr>
              <p:nvPr>
                <p:ph idx="1"/>
              </p:nvPr>
            </p:nvSpPr>
            <p:spPr>
              <a:xfrm>
                <a:off x="166680" y="1109866"/>
                <a:ext cx="11251794" cy="4351338"/>
              </a:xfrm>
            </p:spPr>
            <p:txBody>
              <a:bodyPr>
                <a:normAutofit/>
              </a:bodyPr>
              <a:lstStyle/>
              <a:p>
                <a:r>
                  <a:rPr lang="en-US" dirty="0"/>
                  <a:t>Consider system:</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a14:m>
                <a:endParaRPr lang="en-US" dirty="0"/>
              </a:p>
              <a:p>
                <a:r>
                  <a:rPr lang="en-US" dirty="0"/>
                  <a:t>How do we cancel out</a:t>
                </a:r>
                <a14:m>
                  <m:oMath xmlns:m="http://schemas.openxmlformats.org/officeDocument/2006/math">
                    <m:func>
                      <m:funcPr>
                        <m:ctrlPr>
                          <a:rPr lang="en-US" i="1">
                            <a:latin typeface="Cambria Math" panose="02040503050406030204" pitchFamily="18" charset="0"/>
                          </a:rPr>
                        </m:ctrlPr>
                      </m:funcPr>
                      <m:fName>
                        <m:r>
                          <a:rPr lang="en-US" b="0" i="0" smtClean="0">
                            <a:latin typeface="Cambria Math" panose="02040503050406030204" pitchFamily="18" charset="0"/>
                          </a:rPr>
                          <m:t> </m:t>
                        </m:r>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r>
                  <a:rPr lang="en-US" dirty="0"/>
                  <a:t>?</a:t>
                </a:r>
              </a:p>
              <a:p>
                <a:r>
                  <a:rPr lang="en-US" dirty="0"/>
                  <a:t>We can first change variables by a nonlinear transformation: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endParaRPr lang="en-US" dirty="0"/>
              </a:p>
              <a:p>
                <a:r>
                  <a:rPr lang="en-US" dirty="0"/>
                  <a:t>Now, </a:t>
                </a:r>
                <a14:m>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r>
                  <a:rPr lang="en-US" dirty="0"/>
                  <a:t>, and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 </m:t>
                    </m:r>
                    <m:r>
                      <a:rPr lang="en-US" b="0" i="1" dirty="0" smtClean="0">
                        <a:latin typeface="Cambria Math" panose="02040503050406030204" pitchFamily="18" charset="0"/>
                      </a:rPr>
                      <m:t>𝑎</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𝑧</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func>
                          <m:funcPr>
                            <m:ctrlPr>
                              <a:rPr lang="en-US" b="0" i="1" dirty="0" smtClean="0">
                                <a:latin typeface="Cambria Math" panose="02040503050406030204" pitchFamily="18" charset="0"/>
                              </a:rPr>
                            </m:ctrlPr>
                          </m:funcPr>
                          <m:fName>
                            <m:sSup>
                              <m:sSupPr>
                                <m:ctrlPr>
                                  <a:rPr lang="en-US" b="0" i="1" dirty="0" smtClean="0">
                                    <a:latin typeface="Cambria Math" panose="02040503050406030204" pitchFamily="18" charset="0"/>
                                  </a:rPr>
                                </m:ctrlPr>
                              </m:sSupPr>
                              <m:e>
                                <m:r>
                                  <m:rPr>
                                    <m:sty m:val="p"/>
                                  </m:rPr>
                                  <a:rPr lang="en-US" b="0" i="0" dirty="0" smtClean="0">
                                    <a:latin typeface="Cambria Math" panose="02040503050406030204" pitchFamily="18" charset="0"/>
                                  </a:rPr>
                                  <m:t>sin</m:t>
                                </m:r>
                              </m:e>
                              <m:sup>
                                <m:r>
                                  <a:rPr lang="en-US" b="0" i="1" dirty="0" smtClean="0">
                                    <a:latin typeface="Cambria Math" panose="02040503050406030204" pitchFamily="18" charset="0"/>
                                  </a:rPr>
                                  <m:t>−1</m:t>
                                </m:r>
                              </m:sup>
                            </m:sSup>
                          </m:fName>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2</m:t>
                                    </m:r>
                                  </m:sub>
                                </m:sSub>
                              </m:num>
                              <m:den>
                                <m:r>
                                  <a:rPr lang="en-US" b="0" i="1" dirty="0" smtClean="0">
                                    <a:latin typeface="Cambria Math" panose="02040503050406030204" pitchFamily="18" charset="0"/>
                                  </a:rPr>
                                  <m:t>𝑎</m:t>
                                </m:r>
                              </m:den>
                            </m:f>
                          </m:e>
                        </m:func>
                      </m:e>
                    </m:func>
                  </m:oMath>
                </a14:m>
                <a:r>
                  <a:rPr lang="en-US" dirty="0"/>
                  <a:t>	</a:t>
                </a:r>
              </a:p>
            </p:txBody>
          </p:sp>
        </mc:Choice>
        <mc:Fallback xmlns="">
          <p:sp>
            <p:nvSpPr>
              <p:cNvPr id="2" name="Content Placeholder 1">
                <a:extLst>
                  <a:ext uri="{FF2B5EF4-FFF2-40B4-BE49-F238E27FC236}">
                    <a16:creationId xmlns:a16="http://schemas.microsoft.com/office/drawing/2014/main" id="{4A764974-E490-41CD-BAD4-EED1FB423B40}"/>
                  </a:ext>
                </a:extLst>
              </p:cNvPr>
              <p:cNvSpPr>
                <a:spLocks noGrp="1" noRot="1" noChangeAspect="1" noMove="1" noResize="1" noEditPoints="1" noAdjustHandles="1" noChangeArrowheads="1" noChangeShapeType="1" noTextEdit="1"/>
              </p:cNvSpPr>
              <p:nvPr>
                <p:ph idx="1"/>
              </p:nvPr>
            </p:nvSpPr>
            <p:spPr>
              <a:xfrm>
                <a:off x="166680" y="1109866"/>
                <a:ext cx="11251794" cy="4351338"/>
              </a:xfrm>
              <a:blipFill>
                <a:blip r:embed="rId2"/>
                <a:stretch>
                  <a:fillRect l="-650" t="-22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93D017C-CC57-4026-9890-B9B850E56D18}"/>
              </a:ext>
            </a:extLst>
          </p:cNvPr>
          <p:cNvSpPr>
            <a:spLocks noGrp="1"/>
          </p:cNvSpPr>
          <p:nvPr>
            <p:ph type="title"/>
          </p:nvPr>
        </p:nvSpPr>
        <p:spPr/>
        <p:txBody>
          <a:bodyPr/>
          <a:lstStyle/>
          <a:p>
            <a:r>
              <a:rPr lang="en-US" dirty="0"/>
              <a:t>State Transformation</a:t>
            </a:r>
          </a:p>
        </p:txBody>
      </p:sp>
      <p:sp>
        <p:nvSpPr>
          <p:cNvPr id="4" name="Slide Number Placeholder 3">
            <a:extLst>
              <a:ext uri="{FF2B5EF4-FFF2-40B4-BE49-F238E27FC236}">
                <a16:creationId xmlns:a16="http://schemas.microsoft.com/office/drawing/2014/main" id="{783EE121-FF9C-4B10-A4FB-78E719106AEF}"/>
              </a:ext>
            </a:extLst>
          </p:cNvPr>
          <p:cNvSpPr>
            <a:spLocks noGrp="1"/>
          </p:cNvSpPr>
          <p:nvPr>
            <p:ph type="sldNum" sz="quarter" idx="12"/>
          </p:nvPr>
        </p:nvSpPr>
        <p:spPr/>
        <p:txBody>
          <a:bodyPr/>
          <a:lstStyle/>
          <a:p>
            <a:fld id="{29AAD378-655A-49C6-813C-9FD132EF7440}" type="slidenum">
              <a:rPr lang="en-US" smtClean="0"/>
              <a:pPr/>
              <a:t>40</a:t>
            </a:fld>
            <a:endParaRPr lang="en-US" dirty="0"/>
          </a:p>
        </p:txBody>
      </p:sp>
      <p:pic>
        <p:nvPicPr>
          <p:cNvPr id="6" name="Picture 5">
            <a:extLst>
              <a:ext uri="{FF2B5EF4-FFF2-40B4-BE49-F238E27FC236}">
                <a16:creationId xmlns:a16="http://schemas.microsoft.com/office/drawing/2014/main" id="{CD55FDEA-7DCF-403B-9D9C-D856F5ECB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057" y="819788"/>
            <a:ext cx="3301153" cy="1946983"/>
          </a:xfrm>
          <a:prstGeom prst="rect">
            <a:avLst/>
          </a:prstGeom>
        </p:spPr>
      </p:pic>
    </p:spTree>
    <p:extLst>
      <p:ext uri="{BB962C8B-B14F-4D97-AF65-F5344CB8AC3E}">
        <p14:creationId xmlns:p14="http://schemas.microsoft.com/office/powerpoint/2010/main" val="38697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1C09D31-C9D5-45F0-8166-3AFEF91058C3}"/>
                  </a:ext>
                </a:extLst>
              </p:cNvPr>
              <p:cNvSpPr>
                <a:spLocks noGrp="1"/>
              </p:cNvSpPr>
              <p:nvPr>
                <p:ph idx="1"/>
              </p:nvPr>
            </p:nvSpPr>
            <p:spPr/>
            <p:txBody>
              <a:bodyPr>
                <a:normAutofit/>
              </a:bodyPr>
              <a:lstStyle/>
              <a:p>
                <a:r>
                  <a:rPr lang="en-US" dirty="0"/>
                  <a:t>Equations rewritten:</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endParaRPr lang="en-US" b="0" dirty="0"/>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i="1" dirty="0">
                        <a:latin typeface="Cambria Math" panose="02040503050406030204" pitchFamily="18" charset="0"/>
                      </a:rPr>
                      <m:t>𝑎</m:t>
                    </m:r>
                    <m:d>
                      <m:dPr>
                        <m:ctrlPr>
                          <a:rPr lang="en-US" i="1" dirty="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𝑧</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m:t>
                                </m:r>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oMath>
                </a14:m>
                <a:endParaRPr lang="en-US" dirty="0"/>
              </a:p>
              <a:p>
                <a:r>
                  <a:rPr lang="en-US" dirty="0"/>
                  <a:t>Now we can pick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𝑎</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m:t>
                                    </m:r>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den>
                    </m:f>
                    <m:r>
                      <a:rPr lang="en-US" b="0" i="1" smtClean="0">
                        <a:latin typeface="Cambria Math" panose="02040503050406030204" pitchFamily="18" charset="0"/>
                      </a:rPr>
                      <m:t>𝑣</m:t>
                    </m:r>
                  </m:oMath>
                </a14:m>
                <a:endParaRPr lang="en-US" dirty="0"/>
              </a:p>
              <a:p>
                <a:r>
                  <a:rPr lang="en-US" dirty="0"/>
                  <a:t>Rewriting in terms of </a:t>
                </a:r>
                <a14:m>
                  <m:oMath xmlns:m="http://schemas.openxmlformats.org/officeDocument/2006/math">
                    <m:r>
                      <a:rPr lang="en-US" b="0" i="1" smtClean="0">
                        <a:latin typeface="Cambria Math" panose="02040503050406030204" pitchFamily="18" charset="0"/>
                      </a:rPr>
                      <m:t>𝑥</m:t>
                    </m:r>
                  </m:oMath>
                </a14:m>
                <a:r>
                  <a:rPr lang="en-US" dirty="0"/>
                  <a:t>’s:</a:t>
                </a:r>
              </a:p>
              <a:p>
                <a:pPr lvl="1"/>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𝑎</m:t>
                            </m:r>
                            <m:r>
                              <m:rPr>
                                <m:sty m:val="p"/>
                              </m:rPr>
                              <a:rPr lang="en-US" b="0" i="0" smtClean="0">
                                <a:latin typeface="Cambria Math" panose="02040503050406030204" pitchFamily="18" charset="0"/>
                              </a:rPr>
                              <m:t>cos</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den>
                    </m:f>
                    <m:r>
                      <a:rPr lang="en-US" b="0" i="1" smtClean="0">
                        <a:latin typeface="Cambria Math" panose="02040503050406030204" pitchFamily="18" charset="0"/>
                      </a:rPr>
                      <m:t>𝑣</m:t>
                    </m:r>
                  </m:oMath>
                </a14:m>
                <a:endParaRPr lang="en-US" dirty="0"/>
              </a:p>
              <a:p>
                <a:r>
                  <a:rPr lang="en-US" dirty="0"/>
                  <a:t>This gives us a linear system</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which we can again stabilize using linear system methods</a:t>
                </a:r>
              </a:p>
            </p:txBody>
          </p:sp>
        </mc:Choice>
        <mc:Fallback xmlns="">
          <p:sp>
            <p:nvSpPr>
              <p:cNvPr id="2" name="Content Placeholder 1">
                <a:extLst>
                  <a:ext uri="{FF2B5EF4-FFF2-40B4-BE49-F238E27FC236}">
                    <a16:creationId xmlns:a16="http://schemas.microsoft.com/office/drawing/2014/main" id="{A1C09D31-C9D5-45F0-8166-3AFEF91058C3}"/>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01EDCA3-1C06-4BF2-B25F-C4B757166617}"/>
              </a:ext>
            </a:extLst>
          </p:cNvPr>
          <p:cNvSpPr>
            <a:spLocks noGrp="1"/>
          </p:cNvSpPr>
          <p:nvPr>
            <p:ph type="title"/>
          </p:nvPr>
        </p:nvSpPr>
        <p:spPr/>
        <p:txBody>
          <a:bodyPr/>
          <a:lstStyle/>
          <a:p>
            <a:r>
              <a:rPr lang="en-US" dirty="0"/>
              <a:t>State transformation continued</a:t>
            </a:r>
          </a:p>
        </p:txBody>
      </p:sp>
      <p:sp>
        <p:nvSpPr>
          <p:cNvPr id="4" name="Slide Number Placeholder 3">
            <a:extLst>
              <a:ext uri="{FF2B5EF4-FFF2-40B4-BE49-F238E27FC236}">
                <a16:creationId xmlns:a16="http://schemas.microsoft.com/office/drawing/2014/main" id="{462C1E42-B632-46E7-97B0-5F036BFAB018}"/>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Tree>
    <p:extLst>
      <p:ext uri="{BB962C8B-B14F-4D97-AF65-F5344CB8AC3E}">
        <p14:creationId xmlns:p14="http://schemas.microsoft.com/office/powerpoint/2010/main" val="3737836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4F9267-EE1D-4E79-BC3F-59B8B099E9FF}"/>
              </a:ext>
            </a:extLst>
          </p:cNvPr>
          <p:cNvSpPr>
            <a:spLocks noGrp="1"/>
          </p:cNvSpPr>
          <p:nvPr>
            <p:ph type="title"/>
          </p:nvPr>
        </p:nvSpPr>
        <p:spPr/>
        <p:txBody>
          <a:bodyPr/>
          <a:lstStyle/>
          <a:p>
            <a:r>
              <a:rPr lang="en-US" dirty="0"/>
              <a:t>Form of the controller: two “loops”</a:t>
            </a:r>
          </a:p>
        </p:txBody>
      </p:sp>
      <p:sp>
        <p:nvSpPr>
          <p:cNvPr id="4" name="Slide Number Placeholder 3">
            <a:extLst>
              <a:ext uri="{FF2B5EF4-FFF2-40B4-BE49-F238E27FC236}">
                <a16:creationId xmlns:a16="http://schemas.microsoft.com/office/drawing/2014/main" id="{63F9D939-9947-4B78-98AB-B08106154D9A}"/>
              </a:ext>
            </a:extLst>
          </p:cNvPr>
          <p:cNvSpPr>
            <a:spLocks noGrp="1"/>
          </p:cNvSpPr>
          <p:nvPr>
            <p:ph type="sldNum" sz="quarter" idx="12"/>
          </p:nvPr>
        </p:nvSpPr>
        <p:spPr/>
        <p:txBody>
          <a:bodyPr/>
          <a:lstStyle/>
          <a:p>
            <a:fld id="{29AAD378-655A-49C6-813C-9FD132EF7440}" type="slidenum">
              <a:rPr lang="en-US" smtClean="0"/>
              <a:pPr/>
              <a:t>42</a:t>
            </a:fld>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A916613-12C6-4958-9B08-5C800FB96612}"/>
                  </a:ext>
                </a:extLst>
              </p:cNvPr>
              <p:cNvSpPr/>
              <p:nvPr/>
            </p:nvSpPr>
            <p:spPr>
              <a:xfrm>
                <a:off x="6785617" y="1544269"/>
                <a:ext cx="1806793" cy="1061135"/>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oMath>
                </a14:m>
                <a:r>
                  <a:rPr lang="en-US" sz="2400" dirty="0"/>
                  <a:t> </a:t>
                </a:r>
              </a:p>
            </p:txBody>
          </p:sp>
        </mc:Choice>
        <mc:Fallback xmlns="">
          <p:sp>
            <p:nvSpPr>
              <p:cNvPr id="6" name="Rectangle 5">
                <a:extLst>
                  <a:ext uri="{FF2B5EF4-FFF2-40B4-BE49-F238E27FC236}">
                    <a16:creationId xmlns:a16="http://schemas.microsoft.com/office/drawing/2014/main" id="{AA916613-12C6-4958-9B08-5C800FB96612}"/>
                  </a:ext>
                </a:extLst>
              </p:cNvPr>
              <p:cNvSpPr>
                <a:spLocks noRot="1" noChangeAspect="1" noMove="1" noResize="1" noEditPoints="1" noAdjustHandles="1" noChangeArrowheads="1" noChangeShapeType="1" noTextEdit="1"/>
              </p:cNvSpPr>
              <p:nvPr/>
            </p:nvSpPr>
            <p:spPr>
              <a:xfrm>
                <a:off x="6785617" y="1544269"/>
                <a:ext cx="1806793" cy="1061135"/>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1D6A62D-97BC-4053-B9E2-F7FE85DA9039}"/>
                  </a:ext>
                </a:extLst>
              </p:cNvPr>
              <p:cNvSpPr/>
              <p:nvPr/>
            </p:nvSpPr>
            <p:spPr>
              <a:xfrm>
                <a:off x="4475782" y="1546811"/>
                <a:ext cx="1487025" cy="1058594"/>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r>
                        <a:rPr lang="en-US" sz="2000" b="1" i="0" smtClean="0">
                          <a:latin typeface="Cambria Math" panose="02040503050406030204" pitchFamily="18" charset="0"/>
                        </a:rPr>
                        <m:t>𝐱</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oMath>
                  </m:oMathPara>
                </a14:m>
                <a:endParaRPr lang="en-US" sz="2000" dirty="0"/>
              </a:p>
            </p:txBody>
          </p:sp>
        </mc:Choice>
        <mc:Fallback xmlns="">
          <p:sp>
            <p:nvSpPr>
              <p:cNvPr id="7" name="Rectangle 6">
                <a:extLst>
                  <a:ext uri="{FF2B5EF4-FFF2-40B4-BE49-F238E27FC236}">
                    <a16:creationId xmlns:a16="http://schemas.microsoft.com/office/drawing/2014/main" id="{C1D6A62D-97BC-4053-B9E2-F7FE85DA9039}"/>
                  </a:ext>
                </a:extLst>
              </p:cNvPr>
              <p:cNvSpPr>
                <a:spLocks noRot="1" noChangeAspect="1" noMove="1" noResize="1" noEditPoints="1" noAdjustHandles="1" noChangeArrowheads="1" noChangeShapeType="1" noTextEdit="1"/>
              </p:cNvSpPr>
              <p:nvPr/>
            </p:nvSpPr>
            <p:spPr>
              <a:xfrm>
                <a:off x="4475782" y="1546811"/>
                <a:ext cx="1487025" cy="105859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7C3C909-331A-477F-BACA-9FF0F5C29706}"/>
              </a:ext>
            </a:extLst>
          </p:cNvPr>
          <p:cNvCxnSpPr>
            <a:cxnSpLocks/>
          </p:cNvCxnSpPr>
          <p:nvPr/>
        </p:nvCxnSpPr>
        <p:spPr>
          <a:xfrm>
            <a:off x="473719" y="215224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02DBA0C-EFDC-4556-AFD7-C887612B036B}"/>
              </a:ext>
            </a:extLst>
          </p:cNvPr>
          <p:cNvCxnSpPr>
            <a:cxnSpLocks/>
          </p:cNvCxnSpPr>
          <p:nvPr/>
        </p:nvCxnSpPr>
        <p:spPr>
          <a:xfrm>
            <a:off x="8592410" y="2074628"/>
            <a:ext cx="9742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82C04B-23E7-48B8-98B6-1B0E02D574E0}"/>
                  </a:ext>
                </a:extLst>
              </p:cNvPr>
              <p:cNvSpPr txBox="1"/>
              <p:nvPr/>
            </p:nvSpPr>
            <p:spPr>
              <a:xfrm>
                <a:off x="388685" y="2078979"/>
                <a:ext cx="39881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i="1" dirty="0"/>
              </a:p>
            </p:txBody>
          </p:sp>
        </mc:Choice>
        <mc:Fallback xmlns="">
          <p:sp>
            <p:nvSpPr>
              <p:cNvPr id="10" name="TextBox 9">
                <a:extLst>
                  <a:ext uri="{FF2B5EF4-FFF2-40B4-BE49-F238E27FC236}">
                    <a16:creationId xmlns:a16="http://schemas.microsoft.com/office/drawing/2014/main" id="{9982C04B-23E7-48B8-98B6-1B0E02D574E0}"/>
                  </a:ext>
                </a:extLst>
              </p:cNvPr>
              <p:cNvSpPr txBox="1">
                <a:spLocks noRot="1" noChangeAspect="1" noMove="1" noResize="1" noEditPoints="1" noAdjustHandles="1" noChangeArrowheads="1" noChangeShapeType="1" noTextEdit="1"/>
              </p:cNvSpPr>
              <p:nvPr/>
            </p:nvSpPr>
            <p:spPr>
              <a:xfrm>
                <a:off x="388685" y="2078979"/>
                <a:ext cx="398815"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7CA8AAE-7D10-43F6-9F20-D47D20BCFCB6}"/>
                  </a:ext>
                </a:extLst>
              </p:cNvPr>
              <p:cNvSpPr txBox="1"/>
              <p:nvPr/>
            </p:nvSpPr>
            <p:spPr>
              <a:xfrm>
                <a:off x="6070575" y="1450116"/>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67CA8AAE-7D10-43F6-9F20-D47D20BCFCB6}"/>
                  </a:ext>
                </a:extLst>
              </p:cNvPr>
              <p:cNvSpPr txBox="1">
                <a:spLocks noRot="1" noChangeAspect="1" noMove="1" noResize="1" noEditPoints="1" noAdjustHandles="1" noChangeArrowheads="1" noChangeShapeType="1" noTextEdit="1"/>
              </p:cNvSpPr>
              <p:nvPr/>
            </p:nvSpPr>
            <p:spPr>
              <a:xfrm>
                <a:off x="6070575" y="1450116"/>
                <a:ext cx="764145" cy="461665"/>
              </a:xfrm>
              <a:prstGeom prst="rect">
                <a:avLst/>
              </a:prstGeom>
              <a:blipFill>
                <a:blip r:embed="rId5"/>
                <a:stretch>
                  <a:fillRect r="-56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94A6CD8-CB79-4AB1-97A0-DE71F6125A86}"/>
                  </a:ext>
                </a:extLst>
              </p:cNvPr>
              <p:cNvSpPr txBox="1"/>
              <p:nvPr/>
            </p:nvSpPr>
            <p:spPr>
              <a:xfrm>
                <a:off x="8697443" y="1347784"/>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094A6CD8-CB79-4AB1-97A0-DE71F6125A86}"/>
                  </a:ext>
                </a:extLst>
              </p:cNvPr>
              <p:cNvSpPr txBox="1">
                <a:spLocks noRot="1" noChangeAspect="1" noMove="1" noResize="1" noEditPoints="1" noAdjustHandles="1" noChangeArrowheads="1" noChangeShapeType="1" noTextEdit="1"/>
              </p:cNvSpPr>
              <p:nvPr/>
            </p:nvSpPr>
            <p:spPr>
              <a:xfrm>
                <a:off x="8697443" y="1347784"/>
                <a:ext cx="764145" cy="461665"/>
              </a:xfrm>
              <a:prstGeom prst="rect">
                <a:avLst/>
              </a:prstGeom>
              <a:blipFill>
                <a:blip r:embed="rId6"/>
                <a:stretch>
                  <a:fillRect r="-4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942660A-99B1-444C-A87E-F59B099A885D}"/>
              </a:ext>
            </a:extLst>
          </p:cNvPr>
          <p:cNvCxnSpPr>
            <a:cxnSpLocks/>
            <a:stCxn id="7" idx="3"/>
            <a:endCxn id="6" idx="1"/>
          </p:cNvCxnSpPr>
          <p:nvPr/>
        </p:nvCxnSpPr>
        <p:spPr>
          <a:xfrm flipV="1">
            <a:off x="5962807" y="2074837"/>
            <a:ext cx="822810" cy="127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FFC2FE64-F5D7-43D8-8B58-BE9121890BD0}"/>
                  </a:ext>
                </a:extLst>
              </p:cNvPr>
              <p:cNvSpPr/>
              <p:nvPr/>
            </p:nvSpPr>
            <p:spPr>
              <a:xfrm>
                <a:off x="1106057" y="1826368"/>
                <a:ext cx="781223"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FFC2FE64-F5D7-43D8-8B58-BE9121890BD0}"/>
                  </a:ext>
                </a:extLst>
              </p:cNvPr>
              <p:cNvSpPr>
                <a:spLocks noRot="1" noChangeAspect="1" noMove="1" noResize="1" noEditPoints="1" noAdjustHandles="1" noChangeArrowheads="1" noChangeShapeType="1" noTextEdit="1"/>
              </p:cNvSpPr>
              <p:nvPr/>
            </p:nvSpPr>
            <p:spPr>
              <a:xfrm>
                <a:off x="1106057" y="1826368"/>
                <a:ext cx="781223"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82D79A0-1B71-48D0-BC65-D29E5D65047E}"/>
              </a:ext>
            </a:extLst>
          </p:cNvPr>
          <p:cNvCxnSpPr>
            <a:cxnSpLocks/>
            <a:endCxn id="7" idx="1"/>
          </p:cNvCxnSpPr>
          <p:nvPr/>
        </p:nvCxnSpPr>
        <p:spPr>
          <a:xfrm>
            <a:off x="3699198" y="2069220"/>
            <a:ext cx="776584" cy="68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0916BF1-9009-4254-AC43-31B5C92567F6}"/>
              </a:ext>
            </a:extLst>
          </p:cNvPr>
          <p:cNvCxnSpPr>
            <a:cxnSpLocks/>
            <a:endCxn id="14" idx="4"/>
          </p:cNvCxnSpPr>
          <p:nvPr/>
        </p:nvCxnSpPr>
        <p:spPr>
          <a:xfrm rot="10800000" flipV="1">
            <a:off x="1496670" y="2091509"/>
            <a:ext cx="7670383" cy="321958"/>
          </a:xfrm>
          <a:prstGeom prst="bentConnector4">
            <a:avLst>
              <a:gd name="adj1" fmla="val -30"/>
              <a:gd name="adj2" fmla="val 83688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29F38F4-2BCD-4E99-A3A3-3E919D64A684}"/>
              </a:ext>
            </a:extLst>
          </p:cNvPr>
          <p:cNvSpPr/>
          <p:nvPr/>
        </p:nvSpPr>
        <p:spPr>
          <a:xfrm>
            <a:off x="6983506" y="2588524"/>
            <a:ext cx="929935" cy="523220"/>
          </a:xfrm>
          <a:prstGeom prst="rect">
            <a:avLst/>
          </a:prstGeom>
        </p:spPr>
        <p:txBody>
          <a:bodyPr wrap="none">
            <a:spAutoFit/>
          </a:bodyPr>
          <a:lstStyle/>
          <a:p>
            <a:pPr algn="ctr"/>
            <a:r>
              <a:rPr lang="en-US" sz="2800" dirty="0"/>
              <a:t>Plant</a:t>
            </a:r>
          </a:p>
        </p:txBody>
      </p:sp>
      <p:cxnSp>
        <p:nvCxnSpPr>
          <p:cNvPr id="27" name="Connector: Elbow 26">
            <a:extLst>
              <a:ext uri="{FF2B5EF4-FFF2-40B4-BE49-F238E27FC236}">
                <a16:creationId xmlns:a16="http://schemas.microsoft.com/office/drawing/2014/main" id="{D2E42A46-FB66-445C-996A-6162C8F182BC}"/>
              </a:ext>
            </a:extLst>
          </p:cNvPr>
          <p:cNvCxnSpPr>
            <a:cxnSpLocks/>
            <a:endCxn id="7" idx="2"/>
          </p:cNvCxnSpPr>
          <p:nvPr/>
        </p:nvCxnSpPr>
        <p:spPr>
          <a:xfrm rot="10800000">
            <a:off x="5219296" y="2605405"/>
            <a:ext cx="3947759" cy="1155810"/>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7D532DD-6048-4525-9154-933F1627002E}"/>
              </a:ext>
            </a:extLst>
          </p:cNvPr>
          <p:cNvSpPr/>
          <p:nvPr/>
        </p:nvSpPr>
        <p:spPr>
          <a:xfrm>
            <a:off x="6561760" y="3286801"/>
            <a:ext cx="2605292" cy="461665"/>
          </a:xfrm>
          <a:prstGeom prst="rect">
            <a:avLst/>
          </a:prstGeom>
        </p:spPr>
        <p:txBody>
          <a:bodyPr wrap="square">
            <a:spAutoFit/>
          </a:bodyPr>
          <a:lstStyle/>
          <a:p>
            <a:pPr algn="ctr"/>
            <a:r>
              <a:rPr lang="en-US" sz="2400" dirty="0"/>
              <a:t>Linearization Loop</a:t>
            </a:r>
          </a:p>
        </p:txBody>
      </p:sp>
      <p:sp>
        <p:nvSpPr>
          <p:cNvPr id="34" name="Rectangle 33">
            <a:extLst>
              <a:ext uri="{FF2B5EF4-FFF2-40B4-BE49-F238E27FC236}">
                <a16:creationId xmlns:a16="http://schemas.microsoft.com/office/drawing/2014/main" id="{0B16A8EF-608A-41F6-BABC-4CC04FEC7609}"/>
              </a:ext>
            </a:extLst>
          </p:cNvPr>
          <p:cNvSpPr/>
          <p:nvPr/>
        </p:nvSpPr>
        <p:spPr>
          <a:xfrm>
            <a:off x="6886397" y="4211778"/>
            <a:ext cx="2054087" cy="461665"/>
          </a:xfrm>
          <a:prstGeom prst="rect">
            <a:avLst/>
          </a:prstGeom>
        </p:spPr>
        <p:txBody>
          <a:bodyPr wrap="none">
            <a:spAutoFit/>
          </a:bodyPr>
          <a:lstStyle/>
          <a:p>
            <a:pPr algn="ctr"/>
            <a:r>
              <a:rPr lang="en-US" sz="2400" dirty="0"/>
              <a:t>Feedback Loop</a:t>
            </a:r>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39C2D8C-BEE5-450C-87EA-6F4C24E2A8D6}"/>
                  </a:ext>
                </a:extLst>
              </p:cNvPr>
              <p:cNvSpPr/>
              <p:nvPr/>
            </p:nvSpPr>
            <p:spPr>
              <a:xfrm>
                <a:off x="5003084" y="4069699"/>
                <a:ext cx="1659588" cy="1058594"/>
              </a:xfrm>
              <a:prstGeom prst="rect">
                <a:avLst/>
              </a:prstGeom>
              <a:solidFill>
                <a:schemeClr val="accent6">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𝐳</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oMath>
                  </m:oMathPara>
                </a14:m>
                <a:endParaRPr lang="en-US" sz="2400" dirty="0"/>
              </a:p>
            </p:txBody>
          </p:sp>
        </mc:Choice>
        <mc:Fallback xmlns="">
          <p:sp>
            <p:nvSpPr>
              <p:cNvPr id="35" name="Rectangle 34">
                <a:extLst>
                  <a:ext uri="{FF2B5EF4-FFF2-40B4-BE49-F238E27FC236}">
                    <a16:creationId xmlns:a16="http://schemas.microsoft.com/office/drawing/2014/main" id="{139C2D8C-BEE5-450C-87EA-6F4C24E2A8D6}"/>
                  </a:ext>
                </a:extLst>
              </p:cNvPr>
              <p:cNvSpPr>
                <a:spLocks noRot="1" noChangeAspect="1" noMove="1" noResize="1" noEditPoints="1" noAdjustHandles="1" noChangeArrowheads="1" noChangeShapeType="1" noTextEdit="1"/>
              </p:cNvSpPr>
              <p:nvPr/>
            </p:nvSpPr>
            <p:spPr>
              <a:xfrm>
                <a:off x="5003084" y="4069699"/>
                <a:ext cx="1659588" cy="1058594"/>
              </a:xfrm>
              <a:prstGeom prst="rect">
                <a:avLst/>
              </a:prstGeom>
              <a:blipFill>
                <a:blip r:embed="rId8"/>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63D18380-14B4-44CE-BBC1-23948CDD0FCB}"/>
                  </a:ext>
                </a:extLst>
              </p:cNvPr>
              <p:cNvSpPr/>
              <p:nvPr/>
            </p:nvSpPr>
            <p:spPr>
              <a:xfrm>
                <a:off x="817054" y="1681564"/>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oMath>
                  </m:oMathPara>
                </a14:m>
                <a:endParaRPr lang="en-US" sz="2400" dirty="0"/>
              </a:p>
            </p:txBody>
          </p:sp>
        </mc:Choice>
        <mc:Fallback xmlns="">
          <p:sp>
            <p:nvSpPr>
              <p:cNvPr id="36" name="Rectangle 35">
                <a:extLst>
                  <a:ext uri="{FF2B5EF4-FFF2-40B4-BE49-F238E27FC236}">
                    <a16:creationId xmlns:a16="http://schemas.microsoft.com/office/drawing/2014/main" id="{63D18380-14B4-44CE-BBC1-23948CDD0FCB}"/>
                  </a:ext>
                </a:extLst>
              </p:cNvPr>
              <p:cNvSpPr>
                <a:spLocks noRot="1" noChangeAspect="1" noMove="1" noResize="1" noEditPoints="1" noAdjustHandles="1" noChangeArrowheads="1" noChangeShapeType="1" noTextEdit="1"/>
              </p:cNvSpPr>
              <p:nvPr/>
            </p:nvSpPr>
            <p:spPr>
              <a:xfrm>
                <a:off x="817054" y="1681564"/>
                <a:ext cx="48282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A8EF03FB-574B-4133-8FAE-FA811F505978}"/>
                  </a:ext>
                </a:extLst>
              </p:cNvPr>
              <p:cNvSpPr/>
              <p:nvPr/>
            </p:nvSpPr>
            <p:spPr>
              <a:xfrm>
                <a:off x="1531470" y="2267139"/>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37" name="Rectangle 36">
                <a:extLst>
                  <a:ext uri="{FF2B5EF4-FFF2-40B4-BE49-F238E27FC236}">
                    <a16:creationId xmlns:a16="http://schemas.microsoft.com/office/drawing/2014/main" id="{A8EF03FB-574B-4133-8FAE-FA811F505978}"/>
                  </a:ext>
                </a:extLst>
              </p:cNvPr>
              <p:cNvSpPr>
                <a:spLocks noRot="1" noChangeAspect="1" noMove="1" noResize="1" noEditPoints="1" noAdjustHandles="1" noChangeArrowheads="1" noChangeShapeType="1" noTextEdit="1"/>
              </p:cNvSpPr>
              <p:nvPr/>
            </p:nvSpPr>
            <p:spPr>
              <a:xfrm>
                <a:off x="1531470" y="2267139"/>
                <a:ext cx="482824" cy="461665"/>
              </a:xfrm>
              <a:prstGeom prst="rect">
                <a:avLst/>
              </a:prstGeom>
              <a:blipFill>
                <a:blip r:embed="rId10"/>
                <a:stretch>
                  <a:fillRect/>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137C986C-0CB2-493E-ACE4-2775CD21FA3C}"/>
              </a:ext>
            </a:extLst>
          </p:cNvPr>
          <p:cNvSpPr/>
          <p:nvPr/>
        </p:nvSpPr>
        <p:spPr>
          <a:xfrm>
            <a:off x="4475782" y="5087299"/>
            <a:ext cx="2794804" cy="461665"/>
          </a:xfrm>
          <a:prstGeom prst="rect">
            <a:avLst/>
          </a:prstGeom>
        </p:spPr>
        <p:txBody>
          <a:bodyPr wrap="none">
            <a:spAutoFit/>
          </a:bodyPr>
          <a:lstStyle/>
          <a:p>
            <a:pPr algn="ctr"/>
            <a:r>
              <a:rPr lang="en-US" sz="2400" dirty="0"/>
              <a:t>State Transformation</a:t>
            </a:r>
          </a:p>
        </p:txBody>
      </p: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783B5B5C-09E5-4FA8-8B27-61B6A9D6C8BB}"/>
                  </a:ext>
                </a:extLst>
              </p:cNvPr>
              <p:cNvSpPr/>
              <p:nvPr/>
            </p:nvSpPr>
            <p:spPr>
              <a:xfrm>
                <a:off x="2524394" y="1544269"/>
                <a:ext cx="1441288" cy="1100842"/>
              </a:xfrm>
              <a:prstGeom prst="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𝐾</m:t>
                          </m:r>
                        </m:e>
                        <m:sup>
                          <m:r>
                            <a:rPr lang="en-US" sz="2000" b="0" i="1" smtClean="0">
                              <a:latin typeface="Cambria Math" panose="02040503050406030204" pitchFamily="18" charset="0"/>
                            </a:rPr>
                            <m:t>𝑇</m:t>
                          </m:r>
                        </m:sup>
                      </m:sSup>
                      <m:r>
                        <a:rPr lang="en-US" sz="2000" b="1" i="0" smtClean="0">
                          <a:latin typeface="Cambria Math" panose="02040503050406030204" pitchFamily="18" charset="0"/>
                        </a:rPr>
                        <m:t>𝐳</m:t>
                      </m:r>
                    </m:oMath>
                  </m:oMathPara>
                </a14:m>
                <a:endParaRPr lang="en-US" sz="2000" b="1" dirty="0"/>
              </a:p>
            </p:txBody>
          </p:sp>
        </mc:Choice>
        <mc:Fallback xmlns="">
          <p:sp>
            <p:nvSpPr>
              <p:cNvPr id="43" name="Rectangle 42">
                <a:extLst>
                  <a:ext uri="{FF2B5EF4-FFF2-40B4-BE49-F238E27FC236}">
                    <a16:creationId xmlns:a16="http://schemas.microsoft.com/office/drawing/2014/main" id="{783B5B5C-09E5-4FA8-8B27-61B6A9D6C8BB}"/>
                  </a:ext>
                </a:extLst>
              </p:cNvPr>
              <p:cNvSpPr>
                <a:spLocks noRot="1" noChangeAspect="1" noMove="1" noResize="1" noEditPoints="1" noAdjustHandles="1" noChangeArrowheads="1" noChangeShapeType="1" noTextEdit="1"/>
              </p:cNvSpPr>
              <p:nvPr/>
            </p:nvSpPr>
            <p:spPr>
              <a:xfrm>
                <a:off x="2524394" y="1544269"/>
                <a:ext cx="1441288" cy="1100842"/>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FC93371E-80D4-4193-87C0-DC38EDAE6A9A}"/>
              </a:ext>
            </a:extLst>
          </p:cNvPr>
          <p:cNvCxnSpPr>
            <a:cxnSpLocks/>
          </p:cNvCxnSpPr>
          <p:nvPr/>
        </p:nvCxnSpPr>
        <p:spPr>
          <a:xfrm>
            <a:off x="1887280" y="209468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3C00815-42EA-41C4-AF32-34544A830C6C}"/>
              </a:ext>
            </a:extLst>
          </p:cNvPr>
          <p:cNvSpPr/>
          <p:nvPr/>
        </p:nvSpPr>
        <p:spPr>
          <a:xfrm>
            <a:off x="9867674" y="3517537"/>
            <a:ext cx="2088264" cy="83099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en-US" sz="2400" dirty="0"/>
              <a:t>Input </a:t>
            </a:r>
          </a:p>
          <a:p>
            <a:pPr algn="ctr"/>
            <a:r>
              <a:rPr lang="en-US" sz="2400" dirty="0"/>
              <a:t>Transformation</a:t>
            </a:r>
          </a:p>
        </p:txBody>
      </p:sp>
      <p:sp>
        <p:nvSpPr>
          <p:cNvPr id="53" name="Rectangle 52">
            <a:extLst>
              <a:ext uri="{FF2B5EF4-FFF2-40B4-BE49-F238E27FC236}">
                <a16:creationId xmlns:a16="http://schemas.microsoft.com/office/drawing/2014/main" id="{7C5E9E8C-9833-419A-857C-CA3B0C6183DF}"/>
              </a:ext>
            </a:extLst>
          </p:cNvPr>
          <p:cNvSpPr/>
          <p:nvPr/>
        </p:nvSpPr>
        <p:spPr>
          <a:xfrm>
            <a:off x="2378070" y="2583144"/>
            <a:ext cx="1505861" cy="1200329"/>
          </a:xfrm>
          <a:prstGeom prst="rect">
            <a:avLst/>
          </a:prstGeom>
        </p:spPr>
        <p:txBody>
          <a:bodyPr wrap="none">
            <a:spAutoFit/>
          </a:bodyPr>
          <a:lstStyle/>
          <a:p>
            <a:pPr algn="ctr"/>
            <a:r>
              <a:rPr lang="en-US" sz="2400" dirty="0"/>
              <a:t>Pole </a:t>
            </a:r>
          </a:p>
          <a:p>
            <a:pPr algn="ctr"/>
            <a:r>
              <a:rPr lang="en-US" sz="2400" dirty="0"/>
              <a:t>Placement</a:t>
            </a:r>
          </a:p>
          <a:p>
            <a:pPr algn="ctr"/>
            <a:r>
              <a:rPr lang="en-US" sz="2400" dirty="0"/>
              <a:t>Controller</a:t>
            </a:r>
          </a:p>
        </p:txBody>
      </p:sp>
    </p:spTree>
    <p:extLst>
      <p:ext uri="{BB962C8B-B14F-4D97-AF65-F5344CB8AC3E}">
        <p14:creationId xmlns:p14="http://schemas.microsoft.com/office/powerpoint/2010/main" val="956828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8AAC02D-2F24-449B-9447-13669DA1AF90}"/>
                  </a:ext>
                </a:extLst>
              </p:cNvPr>
              <p:cNvSpPr>
                <a:spLocks noGrp="1"/>
              </p:cNvSpPr>
              <p:nvPr>
                <p:ph idx="1"/>
              </p:nvPr>
            </p:nvSpPr>
            <p:spPr/>
            <p:txBody>
              <a:bodyPr>
                <a:normAutofit/>
              </a:bodyPr>
              <a:lstStyle/>
              <a:p>
                <a:r>
                  <a:rPr lang="en-US" dirty="0"/>
                  <a:t>What if we only some states are observable? Requires another form of feedback linearization called input to output linearization</a:t>
                </a:r>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m:oMathPara>
                </a14:m>
                <a:endParaRPr lang="en-US" dirty="0"/>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m:oMathPara>
                </a14:m>
                <a:endParaRPr lang="en-US" dirty="0"/>
              </a:p>
              <a:p>
                <a:pPr marL="411480" lvl="1" indent="0" algn="ctr">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Sub>
                    </m:oMath>
                  </m:oMathPara>
                </a14:m>
                <a:endParaRPr lang="en-US" dirty="0"/>
              </a:p>
              <a:p>
                <a:r>
                  <a:rPr lang="en-US" dirty="0"/>
                  <a:t>If we use previous substitutions,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r>
                      <a:rPr lang="en-US" b="0" i="1" smtClean="0">
                        <a:latin typeface="Cambria Math" panose="02040503050406030204" pitchFamily="18" charset="0"/>
                      </a:rPr>
                      <m:t>,</m:t>
                    </m:r>
                  </m:oMath>
                </a14:m>
                <a:r>
                  <a:rPr lang="en-US" dirty="0"/>
                  <a:t> then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sin</m:t>
                            </m:r>
                          </m:e>
                          <m:sup>
                            <m:r>
                              <a:rPr lang="en-US" b="0" i="1" smtClean="0">
                                <a:latin typeface="Cambria Math" panose="02040503050406030204" pitchFamily="18" charset="0"/>
                              </a:rPr>
                              <m:t>−1</m:t>
                            </m:r>
                          </m:sup>
                        </m:sSup>
                      </m:fName>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𝑎</m:t>
                            </m:r>
                          </m:den>
                        </m:f>
                      </m:e>
                    </m:func>
                  </m:oMath>
                </a14:m>
                <a:r>
                  <a:rPr lang="en-US" dirty="0"/>
                  <a:t> </a:t>
                </a:r>
              </a:p>
              <a:p>
                <a:pPr lvl="1"/>
                <a:r>
                  <a:rPr lang="en-US" dirty="0"/>
                  <a:t>(</a:t>
                </a:r>
                <a14:m>
                  <m:oMath xmlns:m="http://schemas.openxmlformats.org/officeDocument/2006/math">
                    <m:r>
                      <a:rPr lang="en-US" b="0" i="1" smtClean="0">
                        <a:latin typeface="Cambria Math" panose="02040503050406030204" pitchFamily="18" charset="0"/>
                      </a:rPr>
                      <m:t>𝑦</m:t>
                    </m:r>
                  </m:oMath>
                </a14:m>
                <a:r>
                  <a:rPr lang="en-US" dirty="0"/>
                  <a:t> is not linear!)</a:t>
                </a:r>
              </a:p>
              <a:p>
                <a:r>
                  <a:rPr lang="en-US" dirty="0"/>
                  <a:t>But, we can use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Now,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𝑣</m:t>
                    </m:r>
                    <m:r>
                      <a:rPr lang="en-US" b="0" i="1" dirty="0" smtClean="0">
                        <a:latin typeface="Cambria Math" panose="02040503050406030204" pitchFamily="18" charset="0"/>
                      </a:rPr>
                      <m:t>,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r>
                  <a:rPr lang="en-US" dirty="0"/>
                  <a:t> </a:t>
                </a:r>
              </a:p>
              <a:p>
                <a:pPr lvl="1"/>
                <a:r>
                  <a:rPr lang="en-US" dirty="0"/>
                  <a:t>(but, oops,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is now unobservable)</a:t>
                </a:r>
              </a:p>
            </p:txBody>
          </p:sp>
        </mc:Choice>
        <mc:Fallback xmlns="">
          <p:sp>
            <p:nvSpPr>
              <p:cNvPr id="2" name="Content Placeholder 1">
                <a:extLst>
                  <a:ext uri="{FF2B5EF4-FFF2-40B4-BE49-F238E27FC236}">
                    <a16:creationId xmlns:a16="http://schemas.microsoft.com/office/drawing/2014/main" id="{88AAC02D-2F24-449B-9447-13669DA1AF9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5AFB2A0-FD0B-4CF8-8B93-D9B79066D09B}"/>
              </a:ext>
            </a:extLst>
          </p:cNvPr>
          <p:cNvSpPr>
            <a:spLocks noGrp="1"/>
          </p:cNvSpPr>
          <p:nvPr>
            <p:ph type="title"/>
          </p:nvPr>
        </p:nvSpPr>
        <p:spPr/>
        <p:txBody>
          <a:bodyPr/>
          <a:lstStyle/>
          <a:p>
            <a:r>
              <a:rPr lang="en-US" dirty="0"/>
              <a:t>More feedback linearization</a:t>
            </a:r>
          </a:p>
        </p:txBody>
      </p:sp>
      <p:sp>
        <p:nvSpPr>
          <p:cNvPr id="4" name="Slide Number Placeholder 3">
            <a:extLst>
              <a:ext uri="{FF2B5EF4-FFF2-40B4-BE49-F238E27FC236}">
                <a16:creationId xmlns:a16="http://schemas.microsoft.com/office/drawing/2014/main" id="{F00F8C6C-30B7-49FE-9522-F6AC767C3832}"/>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2208325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7BBA5AC-2027-4592-AA05-2A155E4A3E4B}"/>
                  </a:ext>
                </a:extLst>
              </p:cNvPr>
              <p:cNvSpPr>
                <a:spLocks noGrp="1"/>
              </p:cNvSpPr>
              <p:nvPr>
                <p:ph idx="1"/>
              </p:nvPr>
            </p:nvSpPr>
            <p:spPr/>
            <p:txBody>
              <a:bodyPr>
                <a:normAutofit fontScale="92500"/>
              </a:bodyPr>
              <a:lstStyle/>
              <a:p>
                <a:r>
                  <a:rPr lang="en-US" dirty="0">
                    <a:sym typeface="Wingdings" panose="05000000000000000000" pitchFamily="2" charset="2"/>
                  </a:rPr>
                  <a:t>Differentiate output till input appears in the RHS of output expression</a:t>
                </a:r>
              </a:p>
              <a:p>
                <a:r>
                  <a:rPr lang="en-US" dirty="0">
                    <a:sym typeface="Wingdings" panose="05000000000000000000" pitchFamily="2" charset="2"/>
                  </a:rPr>
                  <a:t>Relative degree: number of times above step needs to be done</a:t>
                </a:r>
              </a:p>
              <a:p>
                <a:pPr lvl="1"/>
                <a:r>
                  <a:rPr lang="en-US" dirty="0">
                    <a:sym typeface="Wingdings" panose="05000000000000000000" pitchFamily="2" charset="2"/>
                  </a:rPr>
                  <a:t>Example: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+1+</m:t>
                    </m:r>
                    <m:r>
                      <a:rPr lang="en-US" b="0" i="1" dirty="0" smtClean="0">
                        <a:latin typeface="Cambria Math" panose="02040503050406030204" pitchFamily="18" charset="0"/>
                      </a:rPr>
                      <m:t>𝑢</m:t>
                    </m:r>
                    <m:r>
                      <a:rPr lang="en-US" b="0" i="1" dirty="0" smtClean="0">
                        <a:latin typeface="Cambria Math" panose="02040503050406030204" pitchFamily="18" charset="0"/>
                      </a:rPr>
                      <m:t> ;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a14:m>
                <a:endParaRPr lang="en-US" b="0" dirty="0"/>
              </a:p>
              <a:p>
                <a:pPr lvl="1"/>
                <a:r>
                  <a:rPr lang="en-US" b="0" dirty="0">
                    <a:latin typeface="Calibri" panose="020F0502020204030204" pitchFamily="34" charset="0"/>
                    <a:cs typeface="Calibri" panose="020F0502020204030204" pitchFamily="34" charset="0"/>
                  </a:rPr>
                  <a:t>Differentiate both sides </a:t>
                </a:r>
                <a:r>
                  <a:rPr lang="en-US" b="0" dirty="0" err="1">
                    <a:latin typeface="Calibri" panose="020F0502020204030204" pitchFamily="34" charset="0"/>
                    <a:cs typeface="Calibri" panose="020F0502020204030204" pitchFamily="34" charset="0"/>
                  </a:rPr>
                  <a:t>w.r.t.</a:t>
                </a:r>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rPr>
                      <m:t>t</m:t>
                    </m:r>
                    <m:r>
                      <a:rPr lang="en-US" b="0" i="0" smtClean="0">
                        <a:latin typeface="Cambria Math" panose="02040503050406030204" pitchFamily="18" charset="0"/>
                      </a:rPr>
                      <m:t> </m:t>
                    </m:r>
                  </m:oMath>
                </a14:m>
                <a:r>
                  <a:rPr lang="en-US" b="0" i="0" dirty="0">
                    <a:latin typeface="Cambria Math" panose="02040503050406030204" pitchFamily="18" charset="0"/>
                  </a:rPr>
                  <a:t>: </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+1+</m:t>
                    </m:r>
                    <m:r>
                      <a:rPr lang="en-US" i="1" dirty="0" smtClean="0">
                        <a:solidFill>
                          <a:srgbClr val="FF0000"/>
                        </a:solidFill>
                        <a:latin typeface="Cambria Math" panose="02040503050406030204" pitchFamily="18" charset="0"/>
                      </a:rPr>
                      <m:t>𝑢</m:t>
                    </m:r>
                  </m:oMath>
                </a14:m>
                <a:endParaRPr lang="en-US" i="1" dirty="0">
                  <a:latin typeface="Cambria Math" panose="02040503050406030204" pitchFamily="18" charset="0"/>
                </a:endParaRPr>
              </a:p>
              <a:p>
                <a:pPr lvl="1"/>
                <a:r>
                  <a:rPr lang="en-US" dirty="0"/>
                  <a:t>Relative degree =2</a:t>
                </a:r>
              </a:p>
              <a:p>
                <a:r>
                  <a:rPr lang="en-US" dirty="0"/>
                  <a:t>Use nonlinear cancellation to make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m:rPr>
                            <m:sty m:val="p"/>
                          </m:rPr>
                          <a:rPr lang="en-US" b="0" i="0" smtClean="0">
                            <a:latin typeface="Cambria Math" panose="02040503050406030204" pitchFamily="18" charset="0"/>
                          </a:rPr>
                          <m:t>p</m:t>
                        </m:r>
                      </m:sup>
                    </m:sSup>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𝑝</m:t>
                        </m:r>
                      </m:sup>
                    </m:sSup>
                  </m:oMath>
                </a14:m>
                <a:r>
                  <a:rPr lang="en-US" dirty="0"/>
                  <a:t> linear in new variable </a:t>
                </a:r>
                <a14:m>
                  <m:oMath xmlns:m="http://schemas.openxmlformats.org/officeDocument/2006/math">
                    <m:r>
                      <a:rPr lang="en-US" b="0" i="1" smtClean="0">
                        <a:latin typeface="Cambria Math" panose="02040503050406030204" pitchFamily="18" charset="0"/>
                      </a:rPr>
                      <m:t>𝑣</m:t>
                    </m:r>
                  </m:oMath>
                </a14:m>
                <a:r>
                  <a:rPr lang="en-US" dirty="0"/>
                  <a:t>  </a:t>
                </a:r>
              </a:p>
              <a:p>
                <a:r>
                  <a:rPr lang="en-US" dirty="0"/>
                  <a:t>Relative degree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means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states are not observable </a:t>
                </a:r>
              </a:p>
              <a:p>
                <a:r>
                  <a:rPr lang="en-US" i="1" dirty="0"/>
                  <a:t>Zero dynamics</a:t>
                </a:r>
                <a:r>
                  <a:rPr lang="en-US" dirty="0"/>
                  <a:t>: dynamics of unobservable states</a:t>
                </a:r>
              </a:p>
              <a:p>
                <a:pPr lvl="1"/>
                <a:r>
                  <a:rPr lang="en-US" dirty="0"/>
                  <a:t>If zero dynamics is unstable, that’s bad news, can’t use feedback linearization</a:t>
                </a:r>
              </a:p>
              <a:p>
                <a:r>
                  <a:rPr lang="en-US" dirty="0"/>
                  <a:t>All the math will require a lecture by itself, so we will skip the details</a:t>
                </a:r>
              </a:p>
            </p:txBody>
          </p:sp>
        </mc:Choice>
        <mc:Fallback xmlns="">
          <p:sp>
            <p:nvSpPr>
              <p:cNvPr id="2" name="Content Placeholder 1">
                <a:extLst>
                  <a:ext uri="{FF2B5EF4-FFF2-40B4-BE49-F238E27FC236}">
                    <a16:creationId xmlns:a16="http://schemas.microsoft.com/office/drawing/2014/main" id="{27BBA5AC-2027-4592-AA05-2A155E4A3E4B}"/>
                  </a:ext>
                </a:extLst>
              </p:cNvPr>
              <p:cNvSpPr>
                <a:spLocks noGrp="1" noRot="1" noChangeAspect="1" noMove="1" noResize="1" noEditPoints="1" noAdjustHandles="1" noChangeArrowheads="1" noChangeShapeType="1" noTextEdit="1"/>
              </p:cNvSpPr>
              <p:nvPr>
                <p:ph idx="1"/>
              </p:nvPr>
            </p:nvSpPr>
            <p:spPr>
              <a:blipFill>
                <a:blip r:embed="rId2"/>
                <a:stretch>
                  <a:fillRect l="-521" t="-1948" b="-39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169CB7A-CCDB-4608-87A4-245A1FD4639B}"/>
              </a:ext>
            </a:extLst>
          </p:cNvPr>
          <p:cNvSpPr>
            <a:spLocks noGrp="1"/>
          </p:cNvSpPr>
          <p:nvPr>
            <p:ph type="title"/>
          </p:nvPr>
        </p:nvSpPr>
        <p:spPr/>
        <p:txBody>
          <a:bodyPr/>
          <a:lstStyle/>
          <a:p>
            <a:r>
              <a:rPr lang="en-US" dirty="0"/>
              <a:t>Input-to-output linearization</a:t>
            </a:r>
          </a:p>
        </p:txBody>
      </p:sp>
      <p:sp>
        <p:nvSpPr>
          <p:cNvPr id="4" name="Slide Number Placeholder 3">
            <a:extLst>
              <a:ext uri="{FF2B5EF4-FFF2-40B4-BE49-F238E27FC236}">
                <a16:creationId xmlns:a16="http://schemas.microsoft.com/office/drawing/2014/main" id="{CCC801F4-17CB-4A7B-A44F-35586CC5DE59}"/>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664257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endParaRPr lang="en-US" b="0" dirty="0"/>
              </a:p>
              <a:p>
                <a:pPr lvl="1"/>
                <a:r>
                  <a:rPr lang="en-US" dirty="0"/>
                  <a:t>Find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oMath>
                </a14:m>
                <a:r>
                  <a:rPr lang="en-US" dirty="0"/>
                  <a:t> </a:t>
                </a:r>
                <a:r>
                  <a:rPr lang="en-US" dirty="0" err="1"/>
                  <a:t>s.t.</a:t>
                </a:r>
                <a:r>
                  <a:rPr lang="en-US" dirty="0"/>
                  <a:t> equilibrium pt. of resulting closed loop system is stable </a:t>
                </a:r>
              </a:p>
              <a:p>
                <a:endParaRPr lang="en-US" dirty="0"/>
              </a:p>
              <a:p>
                <a:r>
                  <a:rPr lang="en-US" dirty="0"/>
                  <a:t>Approach 1: Fix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oMath>
                </a14:m>
                <a:r>
                  <a:rPr lang="en-US" dirty="0"/>
                  <a:t> based on experience, intuition, trial-and-error and show that the resulting system is stable</a:t>
                </a:r>
              </a:p>
              <a:p>
                <a:endParaRPr lang="en-US" dirty="0"/>
              </a:p>
              <a:p>
                <a:r>
                  <a:rPr lang="en-US" dirty="0"/>
                  <a:t>Approach 2: Fix a Lyapunov function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r>
                      <a:rPr lang="en-US" b="0" i="1" smtClean="0">
                        <a:latin typeface="Cambria Math" panose="02040503050406030204" pitchFamily="18" charset="0"/>
                      </a:rPr>
                      <m:t>)</m:t>
                    </m:r>
                  </m:oMath>
                </a14:m>
                <a:r>
                  <a:rPr lang="en-US" dirty="0"/>
                  <a:t> and compute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e>
                    </m:d>
                  </m:oMath>
                </a14:m>
                <a:r>
                  <a:rPr lang="en-US" dirty="0"/>
                  <a:t> certifies that equilibrium point is stable</a:t>
                </a:r>
              </a:p>
            </p:txBody>
          </p:sp>
        </mc:Choice>
        <mc:Fallback>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r="-135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Lyapunov-based Nonlinear Control</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Tree>
    <p:extLst>
      <p:ext uri="{BB962C8B-B14F-4D97-AF65-F5344CB8AC3E}">
        <p14:creationId xmlns:p14="http://schemas.microsoft.com/office/powerpoint/2010/main" val="3084890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3</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oMath>
                </a14:m>
                <a:endParaRPr lang="en-US" b="0" i="1" dirty="0">
                  <a:latin typeface="Cambria Math" panose="02040503050406030204" pitchFamily="18" charset="0"/>
                </a:endParaRPr>
              </a:p>
              <a:p>
                <a:pPr lvl="1"/>
                <a14:m>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3</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endParaRPr lang="en-US" b="0" dirty="0"/>
              </a:p>
              <a:p>
                <a:endParaRPr lang="en-US" b="0" dirty="0"/>
              </a:p>
              <a:p>
                <a:r>
                  <a:rPr lang="en-US" dirty="0"/>
                  <a:t>Approach 2: Fix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oMath>
                </a14:m>
                <a:endParaRPr lang="en-US" b="0"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m:t>
                        </m:r>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0" smtClean="0">
                            <a:solidFill>
                              <a:srgbClr val="FF0000"/>
                            </a:solidFill>
                            <a:latin typeface="Cambria Math" panose="02040503050406030204" pitchFamily="18" charset="0"/>
                          </a:rPr>
                        </m:ctrlPr>
                      </m:dPr>
                      <m:e>
                        <m:r>
                          <a:rPr lang="en-US" b="0" i="0" smtClean="0">
                            <a:solidFill>
                              <a:srgbClr val="FF0000"/>
                            </a:solidFill>
                            <a:latin typeface="Cambria Math" panose="02040503050406030204" pitchFamily="18" charset="0"/>
                          </a:rPr>
                          <m:t>−</m:t>
                        </m:r>
                        <m:r>
                          <a:rPr lang="en-US" b="0" i="0" smtClean="0">
                            <a:solidFill>
                              <a:srgbClr val="FF0000"/>
                            </a:solidFill>
                            <a:latin typeface="Cambria Math" panose="02040503050406030204" pitchFamily="18" charset="0"/>
                          </a:rPr>
                          <m:t>3</m:t>
                        </m:r>
                        <m:sSubSup>
                          <m:sSubSupPr>
                            <m:ctrlPr>
                              <a:rPr lang="en-US" b="0" i="0"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0" smtClean="0">
                                <a:solidFill>
                                  <a:srgbClr val="FF0000"/>
                                </a:solidFill>
                                <a:latin typeface="Cambria Math" panose="02040503050406030204" pitchFamily="18" charset="0"/>
                              </a:rPr>
                              <m:t>1</m:t>
                            </m:r>
                          </m:sub>
                          <m:sup>
                            <m:r>
                              <a:rPr lang="en-US" b="0" i="0" smtClean="0">
                                <a:solidFill>
                                  <a:srgbClr val="FF0000"/>
                                </a:solidFill>
                                <a:latin typeface="Cambria Math" panose="02040503050406030204" pitchFamily="18" charset="0"/>
                              </a:rPr>
                              <m:t>2</m:t>
                            </m:r>
                          </m:sup>
                        </m:sSubSup>
                        <m:r>
                          <a:rPr lang="en-US" b="0" i="0" smtClean="0">
                            <a:solidFill>
                              <a:srgbClr val="FF0000"/>
                            </a:solidFill>
                            <a:latin typeface="Cambria Math" panose="02040503050406030204" pitchFamily="18" charset="0"/>
                          </a:rPr>
                          <m:t>−</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p:txBody>
          </p:sp>
        </mc:Choice>
        <mc:Fallback>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Tree>
    <p:extLst>
      <p:ext uri="{BB962C8B-B14F-4D97-AF65-F5344CB8AC3E}">
        <p14:creationId xmlns:p14="http://schemas.microsoft.com/office/powerpoint/2010/main" val="1401982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dirty="0" smtClean="0">
                        <a:latin typeface="Cambria Math" panose="02040503050406030204" pitchFamily="18" charset="0"/>
                      </a:rPr>
                      <m:t>=−3</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oMath>
                </a14:m>
                <a:endParaRPr lang="en-US" b="0" i="1" dirty="0">
                  <a:latin typeface="Cambria Math" panose="02040503050406030204" pitchFamily="18" charset="0"/>
                </a:endParaRPr>
              </a:p>
              <a:p>
                <a:pPr lvl="1"/>
                <a14:m>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3</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endParaRPr lang="en-US" b="0" dirty="0"/>
              </a:p>
              <a:p>
                <a:endParaRPr lang="en-US" b="0" dirty="0"/>
              </a:p>
              <a:p>
                <a:r>
                  <a:rPr lang="en-US" dirty="0"/>
                  <a:t>Approach 2: Fix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oMath>
                </a14:m>
                <a:endParaRPr lang="en-US" b="0"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0" strike="sngStrike" smtClean="0">
                            <a:solidFill>
                              <a:srgbClr val="FF0000"/>
                            </a:solidFill>
                            <a:latin typeface="Cambria Math" panose="02040503050406030204" pitchFamily="18" charset="0"/>
                          </a:rPr>
                        </m:ctrlPr>
                      </m:dPr>
                      <m:e>
                        <m:r>
                          <a:rPr lang="en-US" b="0" i="0" strike="sngStrike" smtClean="0">
                            <a:solidFill>
                              <a:srgbClr val="FF0000"/>
                            </a:solidFill>
                            <a:latin typeface="Cambria Math" panose="02040503050406030204" pitchFamily="18" charset="0"/>
                          </a:rPr>
                          <m:t>−3</m:t>
                        </m:r>
                        <m:sSubSup>
                          <m:sSubSupPr>
                            <m:ctrlPr>
                              <a:rPr lang="en-US" b="0" i="0"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0" strike="sngStrike" smtClean="0">
                                <a:solidFill>
                                  <a:srgbClr val="FF0000"/>
                                </a:solidFill>
                                <a:latin typeface="Cambria Math" panose="02040503050406030204" pitchFamily="18" charset="0"/>
                              </a:rPr>
                              <m:t>1</m:t>
                            </m:r>
                          </m:sub>
                          <m:sup>
                            <m:r>
                              <a:rPr lang="en-US" b="0" i="0" strike="sngStrike" smtClean="0">
                                <a:solidFill>
                                  <a:srgbClr val="FF0000"/>
                                </a:solidFill>
                                <a:latin typeface="Cambria Math" panose="02040503050406030204" pitchFamily="18" charset="0"/>
                              </a:rPr>
                              <m:t>2</m:t>
                            </m:r>
                          </m:sup>
                        </m:sSubSup>
                        <m:r>
                          <a:rPr lang="en-US" b="0" i="0"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2</m:t>
                            </m:r>
                          </m:sup>
                        </m:sSubSup>
                        <m:r>
                          <a:rPr lang="en-US" b="0" i="1"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p:txBody>
          </p:sp>
        </mc:Choice>
        <mc:Fallback>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
        <p:nvSpPr>
          <p:cNvPr id="5" name="Speech Bubble: Rectangle 4">
            <a:extLst>
              <a:ext uri="{FF2B5EF4-FFF2-40B4-BE49-F238E27FC236}">
                <a16:creationId xmlns:a16="http://schemas.microsoft.com/office/drawing/2014/main" id="{DF515643-018A-7B4A-7BFA-7F2B043B5DD2}"/>
              </a:ext>
            </a:extLst>
          </p:cNvPr>
          <p:cNvSpPr/>
          <p:nvPr/>
        </p:nvSpPr>
        <p:spPr>
          <a:xfrm>
            <a:off x="523593" y="4725343"/>
            <a:ext cx="1808328" cy="616678"/>
          </a:xfrm>
          <a:prstGeom prst="wedgeRectCallout">
            <a:avLst>
              <a:gd name="adj1" fmla="val 94128"/>
              <a:gd name="adj2" fmla="val -7921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Always Negative</a:t>
            </a:r>
          </a:p>
        </p:txBody>
      </p:sp>
    </p:spTree>
    <p:extLst>
      <p:ext uri="{BB962C8B-B14F-4D97-AF65-F5344CB8AC3E}">
        <p14:creationId xmlns:p14="http://schemas.microsoft.com/office/powerpoint/2010/main" val="6547521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m:t>
                        </m:r>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0" strike="sngStrike" smtClean="0">
                            <a:solidFill>
                              <a:srgbClr val="FF0000"/>
                            </a:solidFill>
                            <a:latin typeface="Cambria Math" panose="02040503050406030204" pitchFamily="18" charset="0"/>
                          </a:rPr>
                        </m:ctrlPr>
                      </m:dPr>
                      <m:e>
                        <m:r>
                          <a:rPr lang="en-US" b="0" i="0" strike="sngStrike" smtClean="0">
                            <a:solidFill>
                              <a:srgbClr val="FF0000"/>
                            </a:solidFill>
                            <a:latin typeface="Cambria Math" panose="02040503050406030204" pitchFamily="18" charset="0"/>
                          </a:rPr>
                          <m:t>−</m:t>
                        </m:r>
                        <m:r>
                          <a:rPr lang="en-US" b="0" i="0" strike="sngStrike" smtClean="0">
                            <a:solidFill>
                              <a:srgbClr val="FF0000"/>
                            </a:solidFill>
                            <a:latin typeface="Cambria Math" panose="02040503050406030204" pitchFamily="18" charset="0"/>
                          </a:rPr>
                          <m:t>3</m:t>
                        </m:r>
                        <m:sSubSup>
                          <m:sSubSupPr>
                            <m:ctrlPr>
                              <a:rPr lang="en-US" b="0" i="0"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0" strike="sngStrike" smtClean="0">
                                <a:solidFill>
                                  <a:srgbClr val="FF0000"/>
                                </a:solidFill>
                                <a:latin typeface="Cambria Math" panose="02040503050406030204" pitchFamily="18" charset="0"/>
                              </a:rPr>
                              <m:t>1</m:t>
                            </m:r>
                          </m:sub>
                          <m:sup>
                            <m:r>
                              <a:rPr lang="en-US" b="0" i="0" strike="sngStrike" smtClean="0">
                                <a:solidFill>
                                  <a:srgbClr val="FF0000"/>
                                </a:solidFill>
                                <a:latin typeface="Cambria Math" panose="02040503050406030204" pitchFamily="18" charset="0"/>
                              </a:rPr>
                              <m:t>2</m:t>
                            </m:r>
                          </m:sup>
                        </m:sSubSup>
                        <m:r>
                          <a:rPr lang="en-US" b="0" i="0"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2</m:t>
                            </m:r>
                          </m:sup>
                        </m:sSubSup>
                        <m:r>
                          <a:rPr lang="en-US" b="0" i="1"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a:p>
                <a:pPr marL="0" indent="0">
                  <a:buNone/>
                </a:pPr>
                <a:endParaRPr lang="en-US" i="1" dirty="0"/>
              </a:p>
              <a:p>
                <a:pPr marL="0" indent="0">
                  <a:buNone/>
                </a:pPr>
                <a:endParaRPr lang="en-US" b="0" i="1" dirty="0"/>
              </a:p>
              <a:p>
                <a:r>
                  <a:rPr lang="en-US" b="0" dirty="0"/>
                  <a:t>Find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b="0" dirty="0"/>
                  <a:t> </a:t>
                </a:r>
                <a:r>
                  <a:rPr lang="en-US" b="0" dirty="0" err="1"/>
                  <a:t>s.t.</a:t>
                </a:r>
                <a:r>
                  <a:rPr lang="en-US" b="0" dirty="0"/>
                  <a:t> </a:t>
                </a:r>
                <a14:m>
                  <m:oMath xmlns:m="http://schemas.openxmlformats.org/officeDocument/2006/math">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b="0" dirty="0"/>
                  <a:t> is always negative or zero</a:t>
                </a:r>
              </a:p>
              <a:p>
                <a:r>
                  <a:rPr lang="en-US" dirty="0"/>
                  <a:t>One solution: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a14:m>
                <a:endParaRPr lang="en-US" b="0" dirty="0"/>
              </a:p>
              <a:p>
                <a:pPr marL="0" indent="0">
                  <a:buNone/>
                </a:pPr>
                <a:endParaRPr lang="en-US" b="0" dirty="0"/>
              </a:p>
              <a:p>
                <a:r>
                  <a:rPr lang="en-US" b="0" dirty="0"/>
                  <a:t>Another solution: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3</m:t>
                        </m:r>
                      </m:sup>
                    </m:sSubSup>
                  </m:oMath>
                </a14:m>
                <a:r>
                  <a:rPr lang="en-US" b="0" dirty="0"/>
                  <a:t>  [check: this also makes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oMath>
                </a14:m>
                <a:r>
                  <a:rPr lang="en-US" b="0" dirty="0"/>
                  <a:t> always negative</a:t>
                </a:r>
              </a:p>
              <a:p>
                <a:endParaRPr lang="en-US" b="0" dirty="0"/>
              </a:p>
            </p:txBody>
          </p:sp>
        </mc:Choice>
        <mc:Fallback>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
        <p:nvSpPr>
          <p:cNvPr id="5" name="Speech Bubble: Rectangle 4">
            <a:extLst>
              <a:ext uri="{FF2B5EF4-FFF2-40B4-BE49-F238E27FC236}">
                <a16:creationId xmlns:a16="http://schemas.microsoft.com/office/drawing/2014/main" id="{DF515643-018A-7B4A-7BFA-7F2B043B5DD2}"/>
              </a:ext>
            </a:extLst>
          </p:cNvPr>
          <p:cNvSpPr/>
          <p:nvPr/>
        </p:nvSpPr>
        <p:spPr>
          <a:xfrm>
            <a:off x="326232" y="2133398"/>
            <a:ext cx="1808328" cy="616678"/>
          </a:xfrm>
          <a:prstGeom prst="wedgeRectCallout">
            <a:avLst>
              <a:gd name="adj1" fmla="val 94128"/>
              <a:gd name="adj2" fmla="val -7921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Always Negative</a:t>
            </a:r>
          </a:p>
        </p:txBody>
      </p:sp>
    </p:spTree>
    <p:extLst>
      <p:ext uri="{BB962C8B-B14F-4D97-AF65-F5344CB8AC3E}">
        <p14:creationId xmlns:p14="http://schemas.microsoft.com/office/powerpoint/2010/main" val="3418836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8D2FBC-BF06-4692-AF92-D4AFB106F5EA}"/>
              </a:ext>
            </a:extLst>
          </p:cNvPr>
          <p:cNvSpPr>
            <a:spLocks noGrp="1"/>
          </p:cNvSpPr>
          <p:nvPr>
            <p:ph idx="1"/>
          </p:nvPr>
        </p:nvSpPr>
        <p:spPr/>
        <p:txBody>
          <a:bodyPr/>
          <a:lstStyle/>
          <a:p>
            <a:r>
              <a:rPr lang="en-US" dirty="0"/>
              <a:t>Main idea: Use a dynamical model of the plant (inside the controller) to predict the plant’s future evolution, and optimize the control signal over possible futures</a:t>
            </a:r>
          </a:p>
          <a:p>
            <a:endParaRPr lang="en-US" dirty="0"/>
          </a:p>
        </p:txBody>
      </p:sp>
      <p:sp>
        <p:nvSpPr>
          <p:cNvPr id="3" name="Title 2">
            <a:extLst>
              <a:ext uri="{FF2B5EF4-FFF2-40B4-BE49-F238E27FC236}">
                <a16:creationId xmlns:a16="http://schemas.microsoft.com/office/drawing/2014/main" id="{C45EF0A8-3783-4AB8-AB5E-011CD750B9A5}"/>
              </a:ext>
            </a:extLst>
          </p:cNvPr>
          <p:cNvSpPr>
            <a:spLocks noGrp="1"/>
          </p:cNvSpPr>
          <p:nvPr>
            <p:ph type="title"/>
          </p:nvPr>
        </p:nvSpPr>
        <p:spPr/>
        <p:txBody>
          <a:bodyPr/>
          <a:lstStyle/>
          <a:p>
            <a:r>
              <a:rPr lang="en-US" dirty="0"/>
              <a:t>Model Predictive Control</a:t>
            </a:r>
          </a:p>
        </p:txBody>
      </p:sp>
      <p:sp>
        <p:nvSpPr>
          <p:cNvPr id="4" name="Slide Number Placeholder 3">
            <a:extLst>
              <a:ext uri="{FF2B5EF4-FFF2-40B4-BE49-F238E27FC236}">
                <a16:creationId xmlns:a16="http://schemas.microsoft.com/office/drawing/2014/main" id="{C374F0D0-61F9-4C50-9FB3-BFC22E8BF41F}"/>
              </a:ext>
            </a:extLst>
          </p:cNvPr>
          <p:cNvSpPr>
            <a:spLocks noGrp="1"/>
          </p:cNvSpPr>
          <p:nvPr>
            <p:ph type="sldNum" sz="quarter" idx="12"/>
          </p:nvPr>
        </p:nvSpPr>
        <p:spPr/>
        <p:txBody>
          <a:bodyPr/>
          <a:lstStyle/>
          <a:p>
            <a:fld id="{29AAD378-655A-49C6-813C-9FD132EF7440}" type="slidenum">
              <a:rPr lang="en-US" smtClean="0"/>
              <a:pPr/>
              <a:t>49</a:t>
            </a:fld>
            <a:endParaRPr lang="en-US" dirty="0"/>
          </a:p>
        </p:txBody>
      </p:sp>
      <p:grpSp>
        <p:nvGrpSpPr>
          <p:cNvPr id="5" name="Group 4">
            <a:extLst>
              <a:ext uri="{FF2B5EF4-FFF2-40B4-BE49-F238E27FC236}">
                <a16:creationId xmlns:a16="http://schemas.microsoft.com/office/drawing/2014/main" id="{22E6DD30-9ED1-4C04-91BD-6F35F10F038A}"/>
              </a:ext>
            </a:extLst>
          </p:cNvPr>
          <p:cNvGrpSpPr/>
          <p:nvPr/>
        </p:nvGrpSpPr>
        <p:grpSpPr>
          <a:xfrm>
            <a:off x="2571881" y="3054822"/>
            <a:ext cx="5987170" cy="1260235"/>
            <a:chOff x="5745387" y="2271051"/>
            <a:chExt cx="5987170" cy="1260235"/>
          </a:xfrm>
        </p:grpSpPr>
        <p:sp>
          <p:nvSpPr>
            <p:cNvPr id="6" name="Rectangle 5">
              <a:extLst>
                <a:ext uri="{FF2B5EF4-FFF2-40B4-BE49-F238E27FC236}">
                  <a16:creationId xmlns:a16="http://schemas.microsoft.com/office/drawing/2014/main" id="{19584328-CA8A-4055-A142-15F626ADE49F}"/>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F6FCAA1A-86F0-42CC-9752-33DB4338ADE0}"/>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Model-based Optimizer</a:t>
              </a:r>
            </a:p>
          </p:txBody>
        </p:sp>
        <p:cxnSp>
          <p:nvCxnSpPr>
            <p:cNvPr id="8" name="Straight Arrow Connector 7">
              <a:extLst>
                <a:ext uri="{FF2B5EF4-FFF2-40B4-BE49-F238E27FC236}">
                  <a16:creationId xmlns:a16="http://schemas.microsoft.com/office/drawing/2014/main" id="{1634BE92-0ECA-4B4B-87D9-A674B4008297}"/>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FAC00D5-9A25-46B8-A91B-DE92244CBAE2}"/>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6C1648-24E0-454D-B2A7-844C8D61B7F3}"/>
                    </a:ext>
                  </a:extLst>
                </p:cNvPr>
                <p:cNvSpPr txBox="1"/>
                <p:nvPr/>
              </p:nvSpPr>
              <p:spPr>
                <a:xfrm>
                  <a:off x="5745387" y="2365190"/>
                  <a:ext cx="78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7F6C1648-24E0-454D-B2A7-844C8D61B7F3}"/>
                    </a:ext>
                  </a:extLst>
                </p:cNvPr>
                <p:cNvSpPr txBox="1">
                  <a:spLocks noRot="1" noChangeAspect="1" noMove="1" noResize="1" noEditPoints="1" noAdjustHandles="1" noChangeArrowheads="1" noChangeShapeType="1" noTextEdit="1"/>
                </p:cNvSpPr>
                <p:nvPr/>
              </p:nvSpPr>
              <p:spPr>
                <a:xfrm>
                  <a:off x="5745387" y="2365190"/>
                  <a:ext cx="785279" cy="461665"/>
                </a:xfrm>
                <a:prstGeom prst="rect">
                  <a:avLst/>
                </a:prstGeom>
                <a:blipFill>
                  <a:blip r:embed="rId2"/>
                  <a:stretch>
                    <a:fillRect r="-1550"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B847EE4-0015-4CF3-A82D-9CD16EB98816}"/>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F18D88-6368-41BE-978B-84FF85BBF4BC}"/>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2760CFB-672E-4DD3-957B-962D6F23D348}"/>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6B391231-5BE5-456E-9BF2-B5730300D18C}"/>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74DD341D-26C7-4EBD-978C-0F663AC5A653}"/>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9535E0D-9470-4DCD-A0BF-DB814789864B}"/>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097CB5A6-1664-4E93-95C3-9259D624498B}"/>
              </a:ext>
            </a:extLst>
          </p:cNvPr>
          <p:cNvSpPr txBox="1"/>
          <p:nvPr/>
        </p:nvSpPr>
        <p:spPr>
          <a:xfrm>
            <a:off x="4682933" y="4660508"/>
            <a:ext cx="2163541" cy="461665"/>
          </a:xfrm>
          <a:prstGeom prst="rect">
            <a:avLst/>
          </a:prstGeom>
          <a:noFill/>
        </p:spPr>
        <p:txBody>
          <a:bodyPr wrap="none" rtlCol="0">
            <a:spAutoFit/>
          </a:bodyPr>
          <a:lstStyle/>
          <a:p>
            <a:r>
              <a:rPr lang="en-US" sz="2400" dirty="0"/>
              <a:t>Sensor readings</a:t>
            </a:r>
          </a:p>
        </p:txBody>
      </p:sp>
    </p:spTree>
    <p:extLst>
      <p:ext uri="{BB962C8B-B14F-4D97-AF65-F5344CB8AC3E}">
        <p14:creationId xmlns:p14="http://schemas.microsoft.com/office/powerpoint/2010/main" val="112519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normAutofit/>
          </a:bodyPr>
          <a:lstStyle/>
          <a:p>
            <a:r>
              <a:rPr lang="en-US" dirty="0"/>
              <a:t>“Plant”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5</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3993554"/>
          </a:xfrm>
        </p:spPr>
        <p:txBody>
          <a:bodyPr>
            <a:normAutofit/>
          </a:bodyPr>
          <a:lstStyle/>
          <a:p>
            <a:r>
              <a:rPr lang="en-US" dirty="0"/>
              <a:t>Terminology inherited from the (chemical) process industry</a:t>
            </a:r>
          </a:p>
          <a:p>
            <a:r>
              <a:rPr lang="en-US" dirty="0"/>
              <a:t>Can represent any physical component to be controlled, e.g. electrical, electronic, mechanical, etc.</a:t>
            </a:r>
          </a:p>
          <a:p>
            <a:r>
              <a:rPr lang="en-US" dirty="0"/>
              <a:t>Convenient to model such systems as ordinary differential equations (ODEs)</a:t>
            </a:r>
          </a:p>
          <a:p>
            <a:pPr lvl="1"/>
            <a:r>
              <a:rPr lang="en-US" dirty="0"/>
              <a:t>State variables of ODEs represent physical quantities, e.g. pressure, temperature, Velocity, acceleration, current, voltage, etc.</a:t>
            </a:r>
          </a:p>
          <a:p>
            <a:endParaRPr lang="en-US" dirty="0"/>
          </a:p>
          <a:p>
            <a:pPr marL="0" indent="0">
              <a:buNone/>
            </a:pPr>
            <a:endParaRPr lang="en-US" dirty="0"/>
          </a:p>
        </p:txBody>
      </p:sp>
    </p:spTree>
    <p:extLst>
      <p:ext uri="{BB962C8B-B14F-4D97-AF65-F5344CB8AC3E}">
        <p14:creationId xmlns:p14="http://schemas.microsoft.com/office/powerpoint/2010/main" val="38691509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7FC6493-240A-4BCF-ABCA-9CF35505F681}"/>
                  </a:ext>
                </a:extLst>
              </p:cNvPr>
              <p:cNvSpPr>
                <a:spLocks noGrp="1"/>
              </p:cNvSpPr>
              <p:nvPr>
                <p:ph idx="1"/>
              </p:nvPr>
            </p:nvSpPr>
            <p:spPr/>
            <p:txBody>
              <a:bodyPr>
                <a:normAutofit/>
              </a:bodyPr>
              <a:lstStyle/>
              <a:p>
                <a:r>
                  <a:rPr lang="en-US" dirty="0"/>
                  <a:t>Create difference equation: </a:t>
                </a:r>
                <a14:m>
                  <m:oMath xmlns:m="http://schemas.openxmlformats.org/officeDocument/2006/math">
                    <m:r>
                      <a:rPr lang="en-US" b="1" i="0" smtClean="0">
                        <a:latin typeface="Cambria Math" panose="02040503050406030204" pitchFamily="18" charset="0"/>
                      </a:rPr>
                      <m:t>𝐱</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r>
                          <a:rPr lang="en-US" b="1" i="0" smtClean="0">
                            <a:latin typeface="Cambria Math" panose="02040503050406030204" pitchFamily="18" charset="0"/>
                          </a:rPr>
                          <m:t>,</m:t>
                        </m:r>
                        <m:r>
                          <a:rPr lang="en-US" b="1" i="0" smtClean="0">
                            <a:latin typeface="Cambria Math" panose="02040503050406030204" pitchFamily="18" charset="0"/>
                          </a:rPr>
                          <m:t>𝐮</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e>
                    </m:d>
                  </m:oMath>
                </a14:m>
                <a:r>
                  <a:rPr lang="en-US" b="1" dirty="0"/>
                  <a:t>; </a:t>
                </a:r>
                <a14:m>
                  <m:oMath xmlns:m="http://schemas.openxmlformats.org/officeDocument/2006/math">
                    <m:r>
                      <a:rPr lang="en-US" b="1" i="0" dirty="0" smtClean="0">
                        <a:latin typeface="Cambria Math" panose="02040503050406030204" pitchFamily="18" charset="0"/>
                      </a:rPr>
                      <m:t>𝐲</m:t>
                    </m:r>
                    <m:d>
                      <m:dPr>
                        <m:begChr m:val="["/>
                        <m:endChr m:val="]"/>
                        <m:ctrlPr>
                          <a:rPr lang="en-US" b="1"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b="1" i="0" dirty="0" smtClean="0">
                        <a:latin typeface="Cambria Math" panose="02040503050406030204" pitchFamily="18" charset="0"/>
                      </a:rPr>
                      <m:t>𝐱</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oMath>
                </a14:m>
                <a:endParaRPr lang="en-US" dirty="0"/>
              </a:p>
              <a:p>
                <a:r>
                  <a:rPr lang="en-US" dirty="0"/>
                  <a:t>At time t, solve an optimal control problem over next N steps: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𝐮</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1" i="0" smtClean="0">
                                  <a:latin typeface="Cambria Math" panose="02040503050406030204" pitchFamily="18" charset="0"/>
                                </a:rPr>
                                <m:t>𝐮</m:t>
                              </m:r>
                            </m:lim>
                          </m:limLow>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𝑁</m:t>
                              </m:r>
                              <m:r>
                                <a:rPr lang="en-US" b="0" i="1" smtClean="0">
                                  <a:latin typeface="Cambria Math" panose="02040503050406030204" pitchFamily="18" charset="0"/>
                                </a:rPr>
                                <m:t>−1</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0" smtClean="0">
                                          <a:latin typeface="Cambria Math" panose="02040503050406030204" pitchFamily="18" charset="0"/>
                                        </a:rPr>
                                        <m:t>𝐲</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r>
                            <a:rPr lang="en-US" b="0" i="1" smtClean="0">
                              <a:latin typeface="Cambria Math" panose="02040503050406030204" pitchFamily="18" charset="0"/>
                            </a:rPr>
                            <m:t>𝜌</m:t>
                          </m:r>
                          <m:r>
                            <a:rPr lang="en-US" b="0" i="1" smtClean="0">
                              <a:latin typeface="Cambria Math" panose="02040503050406030204" pitchFamily="18" charset="0"/>
                            </a:rPr>
                            <m:t>‖</m:t>
                          </m:r>
                          <m:r>
                            <a:rPr lang="en-US" b="1" i="0" smtClean="0">
                              <a:latin typeface="Cambria Math" panose="02040503050406030204" pitchFamily="18" charset="0"/>
                            </a:rPr>
                            <m:t>𝐮</m:t>
                          </m:r>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m:rPr>
                                      <m:sty m:val="p"/>
                                    </m:rPr>
                                    <a:rPr lang="en-US" b="0" i="0" smtClean="0">
                                      <a:latin typeface="Cambria Math" panose="02040503050406030204" pitchFamily="18" charset="0"/>
                                    </a:rPr>
                                    <m:t>t</m:t>
                                  </m:r>
                                  <m:r>
                                    <a:rPr lang="en-US" b="0" i="0" smtClean="0">
                                      <a:latin typeface="Cambria Math" panose="02040503050406030204" pitchFamily="18" charset="0"/>
                                    </a:rPr>
                                    <m:t>+</m:t>
                                  </m:r>
                                  <m:r>
                                    <m:rPr>
                                      <m:sty m:val="p"/>
                                    </m:rPr>
                                    <a:rPr lang="en-US" b="0" i="0" smtClean="0">
                                      <a:latin typeface="Cambria Math" panose="02040503050406030204" pitchFamily="18" charset="0"/>
                                    </a:rPr>
                                    <m:t>k</m:t>
                                  </m:r>
                                </m:e>
                              </m:d>
                              <m:r>
                                <a:rPr lang="en-US" b="1" i="1" smtClean="0">
                                  <a:latin typeface="Cambria Math" panose="02040503050406030204" pitchFamily="18" charset="0"/>
                                </a:rPr>
                                <m:t>‖</m:t>
                              </m:r>
                            </m:e>
                            <m:sup>
                              <m:r>
                                <a:rPr lang="en-US" b="0" i="0" smtClean="0">
                                  <a:latin typeface="Cambria Math" panose="02040503050406030204" pitchFamily="18" charset="0"/>
                                </a:rPr>
                                <m:t>2</m:t>
                              </m:r>
                            </m:sup>
                          </m:sSup>
                        </m:e>
                      </m:func>
                    </m:oMath>
                  </m:oMathPara>
                </a14:m>
                <a:endParaRPr lang="en-US" dirty="0"/>
              </a:p>
              <a:p>
                <a:pPr marL="0" indent="0" algn="ctr">
                  <a:buNone/>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𝑓</m:t>
                    </m:r>
                    <m:r>
                      <a:rPr lang="en-US" sz="2400" b="0" i="1" dirty="0" smtClean="0">
                        <a:latin typeface="Cambria Math" panose="02040503050406030204" pitchFamily="18" charset="0"/>
                      </a:rPr>
                      <m:t>(</m:t>
                    </m:r>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r>
                      <a:rPr lang="en-US" sz="2400" b="1" i="0" dirty="0" smtClean="0">
                        <a:latin typeface="Cambria Math" panose="02040503050406030204" pitchFamily="18" charset="0"/>
                      </a:rPr>
                      <m:t>𝐮</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oMath>
                </a14:m>
                <a:endParaRPr lang="en-US" sz="2400" dirty="0"/>
              </a:p>
              <a:p>
                <a:pPr marL="0" indent="0" algn="ctr">
                  <a:buNone/>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1" i="0" smtClean="0">
                          <a:latin typeface="Cambria Math" panose="02040503050406030204" pitchFamily="18" charset="0"/>
                        </a:rPr>
                        <m:t>𝐠</m:t>
                      </m:r>
                      <m:d>
                        <m:dPr>
                          <m:ctrlPr>
                            <a:rPr lang="en-US" sz="2400" b="0" i="1" smtClean="0">
                              <a:latin typeface="Cambria Math" panose="02040503050406030204" pitchFamily="18" charset="0"/>
                            </a:rPr>
                          </m:ctrlPr>
                        </m:dPr>
                        <m:e>
                          <m:r>
                            <a:rPr lang="en-US" sz="2400" b="1" i="0" smtClean="0">
                              <a:latin typeface="Cambria Math" panose="02040503050406030204" pitchFamily="18" charset="0"/>
                            </a:rPr>
                            <m:t>𝐱</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e>
                      </m:d>
                    </m:oMath>
                  </m:oMathPara>
                </a14:m>
                <a:endParaRPr lang="en-US" sz="2400" b="0" dirty="0"/>
              </a:p>
              <a:p>
                <a:pPr marL="0" indent="0" algn="ctr">
                  <a:buNone/>
                </a:pP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1"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𝐮</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0" smtClean="0">
                            <a:latin typeface="Cambria Math" panose="02040503050406030204" pitchFamily="18" charset="0"/>
                          </a:rPr>
                          <m:t>max</m:t>
                        </m:r>
                      </m:sub>
                    </m:sSub>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𝐲</m:t>
                        </m:r>
                      </m:e>
                      <m:sub>
                        <m:r>
                          <m:rPr>
                            <m:sty m:val="p"/>
                          </m:rPr>
                          <a:rPr lang="en-US" sz="2400" b="0" i="0"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𝐲</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m:rPr>
                            <m:sty m:val="p"/>
                          </m:rPr>
                          <a:rPr lang="en-US" sz="2400" b="0" i="0" smtClean="0">
                            <a:latin typeface="Cambria Math" panose="02040503050406030204" pitchFamily="18" charset="0"/>
                          </a:rPr>
                          <m:t>max</m:t>
                        </m:r>
                      </m:sub>
                    </m:sSub>
                  </m:oMath>
                </a14:m>
                <a:endParaRPr lang="en-US" sz="2400" dirty="0"/>
              </a:p>
              <a:p>
                <a:r>
                  <a:rPr lang="en-US" sz="2400" dirty="0"/>
                  <a:t>Only apply optimal control input value </a:t>
                </a:r>
                <a14:m>
                  <m:oMath xmlns:m="http://schemas.openxmlformats.org/officeDocument/2006/math">
                    <m:sSup>
                      <m:sSupPr>
                        <m:ctrlPr>
                          <a:rPr lang="en-US" sz="2400" i="1">
                            <a:latin typeface="Cambria Math" panose="02040503050406030204" pitchFamily="18" charset="0"/>
                          </a:rPr>
                        </m:ctrlPr>
                      </m:sSupPr>
                      <m:e>
                        <m:r>
                          <a:rPr lang="en-US" sz="2400" b="1">
                            <a:latin typeface="Cambria Math" panose="02040503050406030204" pitchFamily="18" charset="0"/>
                          </a:rPr>
                          <m:t>𝐮</m:t>
                        </m:r>
                      </m:e>
                      <m:sup>
                        <m:r>
                          <a:rPr lang="en-US" sz="2400" i="1">
                            <a:latin typeface="Cambria Math" panose="02040503050406030204" pitchFamily="18" charset="0"/>
                          </a:rPr>
                          <m:t>∗</m:t>
                        </m:r>
                      </m:sup>
                    </m:sSup>
                  </m:oMath>
                </a14:m>
                <a:r>
                  <a:rPr lang="en-US" sz="2400" dirty="0"/>
                  <a:t> at time </a:t>
                </a:r>
                <a14:m>
                  <m:oMath xmlns:m="http://schemas.openxmlformats.org/officeDocument/2006/math">
                    <m:r>
                      <a:rPr lang="en-US" sz="2400" i="1" dirty="0" smtClean="0">
                        <a:latin typeface="Cambria Math" panose="02040503050406030204" pitchFamily="18" charset="0"/>
                      </a:rPr>
                      <m:t>𝑡</m:t>
                    </m:r>
                  </m:oMath>
                </a14:m>
                <a:endParaRPr lang="en-US" sz="2400" dirty="0"/>
              </a:p>
              <a:p>
                <a:r>
                  <a:rPr lang="en-US" sz="2400" dirty="0"/>
                  <a:t>At time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+1</m:t>
                    </m:r>
                  </m:oMath>
                </a14:m>
                <a:r>
                  <a:rPr lang="en-US" sz="2400" dirty="0"/>
                  <a:t>: get new measurements, repeat optimization</a:t>
                </a:r>
              </a:p>
              <a:p>
                <a:pPr marL="0" indent="0" algn="ctr">
                  <a:buNone/>
                </a:pPr>
                <a:endParaRPr lang="en-US" sz="2400" dirty="0"/>
              </a:p>
              <a:p>
                <a:pPr marL="0" indent="0" algn="ctr">
                  <a:buNone/>
                </a:pPr>
                <a:endParaRPr lang="en-US" dirty="0"/>
              </a:p>
            </p:txBody>
          </p:sp>
        </mc:Choice>
        <mc:Fallback xmlns="">
          <p:sp>
            <p:nvSpPr>
              <p:cNvPr id="2" name="Content Placeholder 1">
                <a:extLst>
                  <a:ext uri="{FF2B5EF4-FFF2-40B4-BE49-F238E27FC236}">
                    <a16:creationId xmlns:a16="http://schemas.microsoft.com/office/drawing/2014/main" id="{C7FC6493-240A-4BCF-ABCA-9CF35505F681}"/>
                  </a:ext>
                </a:extLst>
              </p:cNvPr>
              <p:cNvSpPr>
                <a:spLocks noGrp="1" noRot="1" noChangeAspect="1" noMove="1" noResize="1" noEditPoints="1" noAdjustHandles="1" noChangeArrowheads="1" noChangeShapeType="1" noTextEdit="1"/>
              </p:cNvSpPr>
              <p:nvPr>
                <p:ph idx="1"/>
              </p:nvPr>
            </p:nvSpPr>
            <p:spPr>
              <a:blipFill>
                <a:blip r:embed="rId2"/>
                <a:stretch>
                  <a:fillRect l="-625" t="-2384" b="-154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A9BEA9D-9DCD-4BF3-80AD-559817CAF0F5}"/>
              </a:ext>
            </a:extLst>
          </p:cNvPr>
          <p:cNvSpPr>
            <a:spLocks noGrp="1"/>
          </p:cNvSpPr>
          <p:nvPr>
            <p:ph type="title"/>
          </p:nvPr>
        </p:nvSpPr>
        <p:spPr/>
        <p:txBody>
          <a:bodyPr/>
          <a:lstStyle/>
          <a:p>
            <a:r>
              <a:rPr lang="en-US" dirty="0"/>
              <a:t>Receding Horizon Philosophy</a:t>
            </a:r>
          </a:p>
        </p:txBody>
      </p:sp>
      <p:sp>
        <p:nvSpPr>
          <p:cNvPr id="4" name="Slide Number Placeholder 3">
            <a:extLst>
              <a:ext uri="{FF2B5EF4-FFF2-40B4-BE49-F238E27FC236}">
                <a16:creationId xmlns:a16="http://schemas.microsoft.com/office/drawing/2014/main" id="{A4870015-7FA6-453D-B94B-FAD369C27F00}"/>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25969183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BA1F0B-7F76-43CE-B577-E6BFC90D750B}"/>
              </a:ext>
            </a:extLst>
          </p:cNvPr>
          <p:cNvSpPr>
            <a:spLocks noGrp="1"/>
          </p:cNvSpPr>
          <p:nvPr>
            <p:ph type="title"/>
          </p:nvPr>
        </p:nvSpPr>
        <p:spPr/>
        <p:txBody>
          <a:bodyPr/>
          <a:lstStyle/>
          <a:p>
            <a:r>
              <a:rPr lang="en-US" dirty="0"/>
              <a:t>Receding Horizon or MPC</a:t>
            </a:r>
          </a:p>
        </p:txBody>
      </p:sp>
      <p:sp>
        <p:nvSpPr>
          <p:cNvPr id="4" name="Slide Number Placeholder 3">
            <a:extLst>
              <a:ext uri="{FF2B5EF4-FFF2-40B4-BE49-F238E27FC236}">
                <a16:creationId xmlns:a16="http://schemas.microsoft.com/office/drawing/2014/main" id="{C3F8BB18-2A90-4FF7-BC9C-E455CD17FA52}"/>
              </a:ext>
            </a:extLst>
          </p:cNvPr>
          <p:cNvSpPr>
            <a:spLocks noGrp="1"/>
          </p:cNvSpPr>
          <p:nvPr>
            <p:ph type="sldNum" sz="quarter" idx="12"/>
          </p:nvPr>
        </p:nvSpPr>
        <p:spPr/>
        <p:txBody>
          <a:bodyPr/>
          <a:lstStyle/>
          <a:p>
            <a:fld id="{29AAD378-655A-49C6-813C-9FD132EF7440}" type="slidenum">
              <a:rPr lang="en-US" smtClean="0"/>
              <a:pPr/>
              <a:t>51</a:t>
            </a:fld>
            <a:endParaRPr lang="en-US" dirty="0"/>
          </a:p>
        </p:txBody>
      </p:sp>
      <p:pic>
        <p:nvPicPr>
          <p:cNvPr id="6" name="Picture 5">
            <a:extLst>
              <a:ext uri="{FF2B5EF4-FFF2-40B4-BE49-F238E27FC236}">
                <a16:creationId xmlns:a16="http://schemas.microsoft.com/office/drawing/2014/main" id="{112F7EFA-7540-46BC-BA8D-7DA300E70F83}"/>
              </a:ext>
            </a:extLst>
          </p:cNvPr>
          <p:cNvPicPr>
            <a:picLocks noChangeAspect="1"/>
          </p:cNvPicPr>
          <p:nvPr/>
        </p:nvPicPr>
        <p:blipFill rotWithShape="1">
          <a:blip r:embed="rId2">
            <a:extLst>
              <a:ext uri="{28A0092B-C50C-407E-A947-70E740481C1C}">
                <a14:useLocalDpi xmlns:a14="http://schemas.microsoft.com/office/drawing/2010/main" val="0"/>
              </a:ext>
            </a:extLst>
          </a:blip>
          <a:srcRect b="52781"/>
          <a:stretch/>
        </p:blipFill>
        <p:spPr>
          <a:xfrm>
            <a:off x="270236" y="1785169"/>
            <a:ext cx="6384307" cy="2894406"/>
          </a:xfrm>
          <a:prstGeom prst="rect">
            <a:avLst/>
          </a:prstGeom>
        </p:spPr>
      </p:pic>
      <p:pic>
        <p:nvPicPr>
          <p:cNvPr id="7" name="Picture 6">
            <a:extLst>
              <a:ext uri="{FF2B5EF4-FFF2-40B4-BE49-F238E27FC236}">
                <a16:creationId xmlns:a16="http://schemas.microsoft.com/office/drawing/2014/main" id="{E9A55CD4-E4E2-489D-94FF-36939F6D1E7A}"/>
              </a:ext>
            </a:extLst>
          </p:cNvPr>
          <p:cNvPicPr>
            <a:picLocks noChangeAspect="1"/>
          </p:cNvPicPr>
          <p:nvPr/>
        </p:nvPicPr>
        <p:blipFill rotWithShape="1">
          <a:blip r:embed="rId2">
            <a:extLst>
              <a:ext uri="{28A0092B-C50C-407E-A947-70E740481C1C}">
                <a14:useLocalDpi xmlns:a14="http://schemas.microsoft.com/office/drawing/2010/main" val="0"/>
              </a:ext>
            </a:extLst>
          </a:blip>
          <a:srcRect t="47427"/>
          <a:stretch/>
        </p:blipFill>
        <p:spPr>
          <a:xfrm>
            <a:off x="6096000" y="1930613"/>
            <a:ext cx="5936847" cy="2996773"/>
          </a:xfrm>
          <a:prstGeom prst="rect">
            <a:avLst/>
          </a:prstGeom>
        </p:spPr>
      </p:pic>
      <p:sp>
        <p:nvSpPr>
          <p:cNvPr id="8" name="TextBox 7">
            <a:extLst>
              <a:ext uri="{FF2B5EF4-FFF2-40B4-BE49-F238E27FC236}">
                <a16:creationId xmlns:a16="http://schemas.microsoft.com/office/drawing/2014/main" id="{2C8885AD-F9D5-42A0-BDE5-8C731E17A5BC}"/>
              </a:ext>
            </a:extLst>
          </p:cNvPr>
          <p:cNvSpPr txBox="1"/>
          <p:nvPr/>
        </p:nvSpPr>
        <p:spPr>
          <a:xfrm>
            <a:off x="668511" y="5378245"/>
            <a:ext cx="4179799" cy="369332"/>
          </a:xfrm>
          <a:prstGeom prst="rect">
            <a:avLst/>
          </a:prstGeom>
          <a:noFill/>
        </p:spPr>
        <p:txBody>
          <a:bodyPr wrap="none" rtlCol="0">
            <a:spAutoFit/>
          </a:bodyPr>
          <a:lstStyle/>
          <a:p>
            <a:r>
              <a:rPr lang="en-US" b="1" dirty="0"/>
              <a:t>Image from: https://tinyurl.com/yaej43x5</a:t>
            </a:r>
          </a:p>
        </p:txBody>
      </p:sp>
    </p:spTree>
    <p:extLst>
      <p:ext uri="{BB962C8B-B14F-4D97-AF65-F5344CB8AC3E}">
        <p14:creationId xmlns:p14="http://schemas.microsoft.com/office/powerpoint/2010/main" val="18481420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7AF328-9C18-4D7C-A7CA-9825DAAAA4FF}"/>
              </a:ext>
            </a:extLst>
          </p:cNvPr>
          <p:cNvSpPr>
            <a:spLocks noGrp="1"/>
          </p:cNvSpPr>
          <p:nvPr>
            <p:ph idx="1"/>
          </p:nvPr>
        </p:nvSpPr>
        <p:spPr/>
        <p:txBody>
          <a:bodyPr anchor="ctr"/>
          <a:lstStyle/>
          <a:p>
            <a:pPr marL="0" indent="0" algn="ctr">
              <a:buNone/>
            </a:pPr>
            <a:r>
              <a:rPr lang="en-US" dirty="0"/>
              <a:t>Observer design</a:t>
            </a:r>
          </a:p>
        </p:txBody>
      </p:sp>
      <p:sp>
        <p:nvSpPr>
          <p:cNvPr id="4" name="Slide Number Placeholder 3">
            <a:extLst>
              <a:ext uri="{FF2B5EF4-FFF2-40B4-BE49-F238E27FC236}">
                <a16:creationId xmlns:a16="http://schemas.microsoft.com/office/drawing/2014/main" id="{A013031C-4B18-4862-8782-E2CF7005FD73}"/>
              </a:ext>
            </a:extLst>
          </p:cNvPr>
          <p:cNvSpPr>
            <a:spLocks noGrp="1"/>
          </p:cNvSpPr>
          <p:nvPr>
            <p:ph type="sldNum" sz="quarter" idx="12"/>
          </p:nvPr>
        </p:nvSpPr>
        <p:spPr/>
        <p:txBody>
          <a:bodyPr/>
          <a:lstStyle/>
          <a:p>
            <a:fld id="{29AAD378-655A-49C6-813C-9FD132EF7440}" type="slidenum">
              <a:rPr lang="en-US" smtClean="0"/>
              <a:pPr/>
              <a:t>52</a:t>
            </a:fld>
            <a:endParaRPr lang="en-US" dirty="0"/>
          </a:p>
        </p:txBody>
      </p:sp>
    </p:spTree>
    <p:extLst>
      <p:ext uri="{BB962C8B-B14F-4D97-AF65-F5344CB8AC3E}">
        <p14:creationId xmlns:p14="http://schemas.microsoft.com/office/powerpoint/2010/main" val="18603323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A8E43C-9A30-4F6D-B9C5-0261BF3575EC}"/>
              </a:ext>
            </a:extLst>
          </p:cNvPr>
          <p:cNvSpPr>
            <a:spLocks noGrp="1"/>
          </p:cNvSpPr>
          <p:nvPr>
            <p:ph type="title"/>
          </p:nvPr>
        </p:nvSpPr>
        <p:spPr/>
        <p:txBody>
          <a:bodyPr/>
          <a:lstStyle/>
          <a:p>
            <a:r>
              <a:rPr lang="en-US" dirty="0"/>
              <a:t>What is state estimation and why is it needed?</a:t>
            </a:r>
          </a:p>
        </p:txBody>
      </p:sp>
      <p:sp>
        <p:nvSpPr>
          <p:cNvPr id="4" name="Slide Number Placeholder 3">
            <a:extLst>
              <a:ext uri="{FF2B5EF4-FFF2-40B4-BE49-F238E27FC236}">
                <a16:creationId xmlns:a16="http://schemas.microsoft.com/office/drawing/2014/main" id="{573E6CF0-A6DA-481D-BBEE-EDDA8F63B79F}"/>
              </a:ext>
            </a:extLst>
          </p:cNvPr>
          <p:cNvSpPr>
            <a:spLocks noGrp="1"/>
          </p:cNvSpPr>
          <p:nvPr>
            <p:ph type="sldNum" sz="quarter" idx="12"/>
          </p:nvPr>
        </p:nvSpPr>
        <p:spPr/>
        <p:txBody>
          <a:bodyPr/>
          <a:lstStyle/>
          <a:p>
            <a:fld id="{29AAD378-655A-49C6-813C-9FD132EF7440}" type="slidenum">
              <a:rPr lang="en-US" smtClean="0"/>
              <a:pPr/>
              <a:t>53</a:t>
            </a:fld>
            <a:endParaRPr lang="en-US" dirty="0"/>
          </a:p>
        </p:txBody>
      </p:sp>
      <p:sp>
        <p:nvSpPr>
          <p:cNvPr id="5" name="Rectangle 4">
            <a:extLst>
              <a:ext uri="{FF2B5EF4-FFF2-40B4-BE49-F238E27FC236}">
                <a16:creationId xmlns:a16="http://schemas.microsoft.com/office/drawing/2014/main" id="{6EF0D025-0898-4BAF-B329-46F2F1F36C3C}"/>
              </a:ext>
            </a:extLst>
          </p:cNvPr>
          <p:cNvSpPr/>
          <p:nvPr/>
        </p:nvSpPr>
        <p:spPr>
          <a:xfrm>
            <a:off x="4741045" y="1268728"/>
            <a:ext cx="1354956" cy="1251635"/>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Plant </a:t>
            </a:r>
          </a:p>
        </p:txBody>
      </p:sp>
      <p:cxnSp>
        <p:nvCxnSpPr>
          <p:cNvPr id="7" name="Straight Arrow Connector 6">
            <a:extLst>
              <a:ext uri="{FF2B5EF4-FFF2-40B4-BE49-F238E27FC236}">
                <a16:creationId xmlns:a16="http://schemas.microsoft.com/office/drawing/2014/main" id="{31F0C9AC-7453-4BCA-B27D-88F7DB358437}"/>
              </a:ext>
            </a:extLst>
          </p:cNvPr>
          <p:cNvCxnSpPr>
            <a:cxnSpLocks/>
            <a:endCxn id="5" idx="1"/>
          </p:cNvCxnSpPr>
          <p:nvPr/>
        </p:nvCxnSpPr>
        <p:spPr>
          <a:xfrm>
            <a:off x="3603812" y="1890443"/>
            <a:ext cx="1137233" cy="41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42B620-B220-407F-BFDA-576E91DAA054}"/>
              </a:ext>
            </a:extLst>
          </p:cNvPr>
          <p:cNvCxnSpPr>
            <a:cxnSpLocks/>
          </p:cNvCxnSpPr>
          <p:nvPr/>
        </p:nvCxnSpPr>
        <p:spPr>
          <a:xfrm>
            <a:off x="6011470" y="1902187"/>
            <a:ext cx="11065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3499D37-EB8F-4639-9EE2-A805375E03FE}"/>
                  </a:ext>
                </a:extLst>
              </p:cNvPr>
              <p:cNvSpPr txBox="1"/>
              <p:nvPr/>
            </p:nvSpPr>
            <p:spPr>
              <a:xfrm>
                <a:off x="3443384" y="1239925"/>
                <a:ext cx="48603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𝐮</m:t>
                      </m:r>
                    </m:oMath>
                  </m:oMathPara>
                </a14:m>
                <a:endParaRPr lang="en-US" sz="2800" b="1" dirty="0"/>
              </a:p>
            </p:txBody>
          </p:sp>
        </mc:Choice>
        <mc:Fallback xmlns="">
          <p:sp>
            <p:nvSpPr>
              <p:cNvPr id="10" name="TextBox 9">
                <a:extLst>
                  <a:ext uri="{FF2B5EF4-FFF2-40B4-BE49-F238E27FC236}">
                    <a16:creationId xmlns:a16="http://schemas.microsoft.com/office/drawing/2014/main" id="{23499D37-EB8F-4639-9EE2-A805375E03FE}"/>
                  </a:ext>
                </a:extLst>
              </p:cNvPr>
              <p:cNvSpPr txBox="1">
                <a:spLocks noRot="1" noChangeAspect="1" noMove="1" noResize="1" noEditPoints="1" noAdjustHandles="1" noChangeArrowheads="1" noChangeShapeType="1" noTextEdit="1"/>
              </p:cNvSpPr>
              <p:nvPr/>
            </p:nvSpPr>
            <p:spPr>
              <a:xfrm>
                <a:off x="3443384" y="1239925"/>
                <a:ext cx="486030"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B530F9E-A8A9-4540-A694-92B3B4307A6D}"/>
                  </a:ext>
                </a:extLst>
              </p:cNvPr>
              <p:cNvSpPr txBox="1"/>
              <p:nvPr/>
            </p:nvSpPr>
            <p:spPr>
              <a:xfrm>
                <a:off x="6677441" y="1151359"/>
                <a:ext cx="4603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𝐲</m:t>
                      </m:r>
                    </m:oMath>
                  </m:oMathPara>
                </a14:m>
                <a:endParaRPr lang="en-US" sz="2800" b="1" dirty="0"/>
              </a:p>
            </p:txBody>
          </p:sp>
        </mc:Choice>
        <mc:Fallback xmlns="">
          <p:sp>
            <p:nvSpPr>
              <p:cNvPr id="11" name="TextBox 10">
                <a:extLst>
                  <a:ext uri="{FF2B5EF4-FFF2-40B4-BE49-F238E27FC236}">
                    <a16:creationId xmlns:a16="http://schemas.microsoft.com/office/drawing/2014/main" id="{2B530F9E-A8A9-4540-A694-92B3B4307A6D}"/>
                  </a:ext>
                </a:extLst>
              </p:cNvPr>
              <p:cNvSpPr txBox="1">
                <a:spLocks noRot="1" noChangeAspect="1" noMove="1" noResize="1" noEditPoints="1" noAdjustHandles="1" noChangeArrowheads="1" noChangeShapeType="1" noTextEdit="1"/>
              </p:cNvSpPr>
              <p:nvPr/>
            </p:nvSpPr>
            <p:spPr>
              <a:xfrm>
                <a:off x="6677441" y="1151359"/>
                <a:ext cx="460382"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
                <a:extLst>
                  <a:ext uri="{FF2B5EF4-FFF2-40B4-BE49-F238E27FC236}">
                    <a16:creationId xmlns:a16="http://schemas.microsoft.com/office/drawing/2014/main" id="{38FF2D24-F2D5-46B7-91A3-97F1DAF78F2E}"/>
                  </a:ext>
                </a:extLst>
              </p:cNvPr>
              <p:cNvSpPr>
                <a:spLocks noGrp="1"/>
              </p:cNvSpPr>
              <p:nvPr>
                <p:ph idx="1"/>
              </p:nvPr>
            </p:nvSpPr>
            <p:spPr>
              <a:xfrm>
                <a:off x="246456" y="2532358"/>
                <a:ext cx="11699087" cy="3036380"/>
              </a:xfrm>
            </p:spPr>
            <p:txBody>
              <a:bodyPr>
                <a:normAutofit fontScale="92500"/>
              </a:bodyPr>
              <a:lstStyle/>
              <a:p>
                <a:r>
                  <a:rPr lang="en-US" dirty="0"/>
                  <a:t>Given a “black box” component, we can try to use a linear or nonlinear system to model it (maybe based on physics, or data-driven)</a:t>
                </a:r>
              </a:p>
              <a:p>
                <a:r>
                  <a:rPr lang="en-US" dirty="0"/>
                  <a:t>Model may posit that the plant has </a:t>
                </a:r>
                <a14:m>
                  <m:oMath xmlns:m="http://schemas.openxmlformats.org/officeDocument/2006/math">
                    <m:r>
                      <a:rPr lang="en-US" b="0" i="1" smtClean="0">
                        <a:latin typeface="Cambria Math" panose="02040503050406030204" pitchFamily="18" charset="0"/>
                      </a:rPr>
                      <m:t>𝑛</m:t>
                    </m:r>
                  </m:oMath>
                </a14:m>
                <a:r>
                  <a:rPr lang="en-US" dirty="0"/>
                  <a:t> internal states, but we typically have access only to the outputs of the model (whatever we can measure using a sensor)</a:t>
                </a:r>
              </a:p>
              <a:p>
                <a:r>
                  <a:rPr lang="en-US" dirty="0"/>
                  <a:t>May need internal states to implement controller: how do we estimate them?</a:t>
                </a:r>
              </a:p>
              <a:p>
                <a:r>
                  <a:rPr lang="en-US" dirty="0"/>
                  <a:t>State estimation: Problem of determining internal states of the plant</a:t>
                </a:r>
              </a:p>
              <a:p>
                <a:endParaRPr lang="en-US" dirty="0"/>
              </a:p>
            </p:txBody>
          </p:sp>
        </mc:Choice>
        <mc:Fallback xmlns="">
          <p:sp>
            <p:nvSpPr>
              <p:cNvPr id="12" name="Content Placeholder 1">
                <a:extLst>
                  <a:ext uri="{FF2B5EF4-FFF2-40B4-BE49-F238E27FC236}">
                    <a16:creationId xmlns:a16="http://schemas.microsoft.com/office/drawing/2014/main" id="{38FF2D24-F2D5-46B7-91A3-97F1DAF78F2E}"/>
                  </a:ext>
                </a:extLst>
              </p:cNvPr>
              <p:cNvSpPr>
                <a:spLocks noGrp="1" noRot="1" noChangeAspect="1" noMove="1" noResize="1" noEditPoints="1" noAdjustHandles="1" noChangeArrowheads="1" noChangeShapeType="1" noTextEdit="1"/>
              </p:cNvSpPr>
              <p:nvPr>
                <p:ph idx="1"/>
              </p:nvPr>
            </p:nvSpPr>
            <p:spPr>
              <a:xfrm>
                <a:off x="246456" y="2532358"/>
                <a:ext cx="11699087" cy="3036380"/>
              </a:xfrm>
              <a:blipFill>
                <a:blip r:embed="rId4"/>
                <a:stretch>
                  <a:fillRect l="-521" t="-3006"/>
                </a:stretch>
              </a:blipFill>
            </p:spPr>
            <p:txBody>
              <a:bodyPr/>
              <a:lstStyle/>
              <a:p>
                <a:r>
                  <a:rPr lang="en-US">
                    <a:noFill/>
                  </a:rPr>
                  <a:t> </a:t>
                </a:r>
              </a:p>
            </p:txBody>
          </p:sp>
        </mc:Fallback>
      </mc:AlternateContent>
    </p:spTree>
    <p:extLst>
      <p:ext uri="{BB962C8B-B14F-4D97-AF65-F5344CB8AC3E}">
        <p14:creationId xmlns:p14="http://schemas.microsoft.com/office/powerpoint/2010/main" val="3673556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97AF1-D372-4DD4-B40A-2B7A700E0C8E}"/>
              </a:ext>
            </a:extLst>
          </p:cNvPr>
          <p:cNvSpPr>
            <a:spLocks noGrp="1"/>
          </p:cNvSpPr>
          <p:nvPr>
            <p:ph idx="1"/>
          </p:nvPr>
        </p:nvSpPr>
        <p:spPr/>
        <p:txBody>
          <a:bodyPr/>
          <a:lstStyle/>
          <a:p>
            <a:r>
              <a:rPr lang="en-US" dirty="0"/>
              <a:t>Sensor measurements are noisy (manufacturing imperfections, environment uncertainty, errors introduced in signal processing, etc.)</a:t>
            </a:r>
          </a:p>
          <a:p>
            <a:r>
              <a:rPr lang="en-US" dirty="0"/>
              <a:t>In the absence of noise, the model is deterministic: for the same input you always get the same output</a:t>
            </a:r>
          </a:p>
          <a:p>
            <a:pPr lvl="1"/>
            <a:r>
              <a:rPr lang="en-US" dirty="0"/>
              <a:t>Can use a simpler form of state estimator called an observer (e.g., a </a:t>
            </a:r>
            <a:r>
              <a:rPr lang="en-US" dirty="0" err="1"/>
              <a:t>Luenberger</a:t>
            </a:r>
            <a:r>
              <a:rPr lang="en-US" dirty="0"/>
              <a:t> observer)</a:t>
            </a:r>
          </a:p>
          <a:p>
            <a:r>
              <a:rPr lang="en-US" dirty="0"/>
              <a:t>In the presence of noise, we use a state estimator, such as a Kalman Filter</a:t>
            </a:r>
          </a:p>
          <a:p>
            <a:r>
              <a:rPr lang="en-US" dirty="0"/>
              <a:t>Kalman Filter is one of the most fundamental algorithm that you will see in autonomous systems, robotics, computer graphics, …</a:t>
            </a:r>
          </a:p>
        </p:txBody>
      </p:sp>
      <p:sp>
        <p:nvSpPr>
          <p:cNvPr id="3" name="Title 2">
            <a:extLst>
              <a:ext uri="{FF2B5EF4-FFF2-40B4-BE49-F238E27FC236}">
                <a16:creationId xmlns:a16="http://schemas.microsoft.com/office/drawing/2014/main" id="{338C11AD-71E7-4215-9ED1-912579DC3EE0}"/>
              </a:ext>
            </a:extLst>
          </p:cNvPr>
          <p:cNvSpPr>
            <a:spLocks noGrp="1"/>
          </p:cNvSpPr>
          <p:nvPr>
            <p:ph type="title"/>
          </p:nvPr>
        </p:nvSpPr>
        <p:spPr/>
        <p:txBody>
          <a:bodyPr/>
          <a:lstStyle/>
          <a:p>
            <a:r>
              <a:rPr lang="en-US" dirty="0"/>
              <a:t>Deterministic vs. Noisy case</a:t>
            </a:r>
          </a:p>
        </p:txBody>
      </p:sp>
      <p:sp>
        <p:nvSpPr>
          <p:cNvPr id="4" name="Slide Number Placeholder 3">
            <a:extLst>
              <a:ext uri="{FF2B5EF4-FFF2-40B4-BE49-F238E27FC236}">
                <a16:creationId xmlns:a16="http://schemas.microsoft.com/office/drawing/2014/main" id="{8FB06AF3-321A-4A04-AC9E-26426E5CCF2D}"/>
              </a:ext>
            </a:extLst>
          </p:cNvPr>
          <p:cNvSpPr>
            <a:spLocks noGrp="1"/>
          </p:cNvSpPr>
          <p:nvPr>
            <p:ph type="sldNum" sz="quarter" idx="12"/>
          </p:nvPr>
        </p:nvSpPr>
        <p:spPr/>
        <p:txBody>
          <a:bodyPr/>
          <a:lstStyle/>
          <a:p>
            <a:fld id="{29AAD378-655A-49C6-813C-9FD132EF7440}" type="slidenum">
              <a:rPr lang="en-US" smtClean="0"/>
              <a:pPr/>
              <a:t>54</a:t>
            </a:fld>
            <a:endParaRPr lang="en-US" dirty="0"/>
          </a:p>
        </p:txBody>
      </p:sp>
    </p:spTree>
    <p:extLst>
      <p:ext uri="{BB962C8B-B14F-4D97-AF65-F5344CB8AC3E}">
        <p14:creationId xmlns:p14="http://schemas.microsoft.com/office/powerpoint/2010/main" val="1195497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A9B1A8-618D-454B-B039-B8ACE3E2A45D}"/>
                  </a:ext>
                </a:extLst>
              </p:cNvPr>
              <p:cNvSpPr>
                <a:spLocks noGrp="1"/>
              </p:cNvSpPr>
              <p:nvPr>
                <p:ph idx="1"/>
              </p:nvPr>
            </p:nvSpPr>
            <p:spPr>
              <a:xfrm>
                <a:off x="166681" y="1332702"/>
                <a:ext cx="11699087" cy="4222853"/>
              </a:xfrm>
            </p:spPr>
            <p:txBody>
              <a:bodyPr>
                <a:normAutofit lnSpcReduction="10000"/>
              </a:bodyPr>
              <a:lstStyle/>
              <a:p>
                <a:r>
                  <a:rPr lang="en-US" dirty="0"/>
                  <a:t>For random variable </a:t>
                </a:r>
                <a14:m>
                  <m:oMath xmlns:m="http://schemas.openxmlformats.org/officeDocument/2006/math">
                    <m:r>
                      <a:rPr lang="en-US" i="1" dirty="0" smtClean="0">
                        <a:latin typeface="Cambria Math" panose="02040503050406030204" pitchFamily="18" charset="0"/>
                      </a:rPr>
                      <m:t>𝑤</m:t>
                    </m:r>
                  </m:oMath>
                </a14:m>
                <a:r>
                  <a:rPr lang="en-US" dirty="0"/>
                  <a:t>,  </a:t>
                </a:r>
                <a14:m>
                  <m:oMath xmlns:m="http://schemas.openxmlformats.org/officeDocument/2006/math">
                    <m:r>
                      <a:rPr lang="en-US" i="1" dirty="0">
                        <a:latin typeface="Cambria Math" panose="02040503050406030204" pitchFamily="18" charset="0"/>
                      </a:rPr>
                      <m:t>𝔼</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𝑤</m:t>
                        </m:r>
                      </m:e>
                    </m:d>
                  </m:oMath>
                </a14:m>
                <a:r>
                  <a:rPr lang="en-US" dirty="0"/>
                  <a:t> : expected value of </a:t>
                </a:r>
                <a14:m>
                  <m:oMath xmlns:m="http://schemas.openxmlformats.org/officeDocument/2006/math">
                    <m:r>
                      <a:rPr lang="en-US" i="1">
                        <a:latin typeface="Cambria Math" panose="02040503050406030204" pitchFamily="18" charset="0"/>
                      </a:rPr>
                      <m:t>𝑤</m:t>
                    </m:r>
                  </m:oMath>
                </a14:m>
                <a:r>
                  <a:rPr lang="en-US" dirty="0"/>
                  <a:t>, also known as mean</a:t>
                </a:r>
              </a:p>
              <a:p>
                <a:r>
                  <a:rPr lang="en-US" dirty="0"/>
                  <a:t>Suppose </a:t>
                </a:r>
                <a14:m>
                  <m:oMath xmlns:m="http://schemas.openxmlformats.org/officeDocument/2006/math">
                    <m:r>
                      <a:rPr lang="en-US" b="0" i="1" smtClean="0">
                        <a:latin typeface="Cambria Math" panose="02040503050406030204" pitchFamily="18" charset="0"/>
                      </a:rPr>
                      <m:t>𝔼</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 </m:t>
                    </m:r>
                  </m:oMath>
                </a14:m>
                <a:r>
                  <a:rPr lang="en-US" dirty="0"/>
                  <a:t>: then </a:t>
                </a:r>
                <a14:m>
                  <m:oMath xmlns:m="http://schemas.openxmlformats.org/officeDocument/2006/math">
                    <m:r>
                      <m:rPr>
                        <m:sty m:val="p"/>
                      </m:rPr>
                      <a:rPr lang="en-US">
                        <a:latin typeface="Cambria Math" panose="02040503050406030204" pitchFamily="18" charset="0"/>
                      </a:rPr>
                      <m:t>var</m:t>
                    </m:r>
                    <m:r>
                      <a:rPr lang="en-US" i="1">
                        <a:latin typeface="Cambria Math" panose="02040503050406030204" pitchFamily="18" charset="0"/>
                      </a:rPr>
                      <m:t>(</m:t>
                    </m:r>
                    <m:r>
                      <m:rPr>
                        <m:sty m:val="p"/>
                      </m:rPr>
                      <a:rPr lang="en-US">
                        <a:latin typeface="Cambria Math" panose="02040503050406030204" pitchFamily="18" charset="0"/>
                      </a:rPr>
                      <m:t>w</m:t>
                    </m:r>
                    <m:r>
                      <a:rPr lang="en-US" i="1">
                        <a:latin typeface="Cambria Math" panose="02040503050406030204" pitchFamily="18" charset="0"/>
                      </a:rPr>
                      <m:t>) </m:t>
                    </m:r>
                  </m:oMath>
                </a14:m>
                <a:r>
                  <a:rPr lang="en-US" dirty="0"/>
                  <a:t>: variance of </a:t>
                </a:r>
                <a14:m>
                  <m:oMath xmlns:m="http://schemas.openxmlformats.org/officeDocument/2006/math">
                    <m:r>
                      <a:rPr lang="en-US" b="0" i="1" smtClean="0">
                        <a:latin typeface="Cambria Math" panose="02040503050406030204" pitchFamily="18" charset="0"/>
                      </a:rPr>
                      <m:t>𝑤</m:t>
                    </m:r>
                  </m:oMath>
                </a14:m>
                <a:r>
                  <a:rPr lang="en-US" dirty="0"/>
                  <a:t>, is </a:t>
                </a:r>
                <a14:m>
                  <m:oMath xmlns:m="http://schemas.openxmlformats.org/officeDocument/2006/math">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𝜇</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r>
                  <a:rPr lang="en-US" b="0" dirty="0">
                    <a:latin typeface="Calibri" panose="020F0502020204030204" pitchFamily="34" charset="0"/>
                    <a:cs typeface="Calibri" panose="020F0502020204030204" pitchFamily="34" charset="0"/>
                  </a:rPr>
                  <a:t>For random variables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oMath>
                </a14:m>
                <a:r>
                  <a:rPr lang="en-US" b="0" dirty="0">
                    <a:latin typeface="Calibri" panose="020F0502020204030204" pitchFamily="34" charset="0"/>
                    <a:cs typeface="Calibri" panose="020F0502020204030204" pitchFamily="34" charset="0"/>
                  </a:rPr>
                  <a:t>: covariance of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endParaRPr lang="en-US" b="0" dirty="0">
                  <a:latin typeface="Calibri" panose="020F0502020204030204" pitchFamily="34" charset="0"/>
                  <a:cs typeface="Calibri" panose="020F0502020204030204" pitchFamily="34" charset="0"/>
                </a:endParaRPr>
              </a:p>
              <a:p>
                <a:pPr lvl="1"/>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𝑦</m:t>
                            </m:r>
                          </m:e>
                        </m:d>
                      </m:e>
                    </m:d>
                  </m:oMath>
                </a14:m>
                <a:endParaRPr lang="en-US" b="0" dirty="0">
                  <a:latin typeface="Calibri" panose="020F0502020204030204" pitchFamily="34" charset="0"/>
                  <a:cs typeface="Calibri" panose="020F0502020204030204" pitchFamily="34" charset="0"/>
                </a:endParaRPr>
              </a:p>
              <a:p>
                <a:r>
                  <a:rPr lang="en-US" b="0" dirty="0">
                    <a:latin typeface="Calibri" panose="020F0502020204030204" pitchFamily="34" charset="0"/>
                    <a:cs typeface="Calibri" panose="020F0502020204030204" pitchFamily="34" charset="0"/>
                  </a:rPr>
                  <a:t>For random </a:t>
                </a:r>
                <a:r>
                  <a:rPr lang="en-US" b="1" i="1" dirty="0">
                    <a:latin typeface="Calibri" panose="020F0502020204030204" pitchFamily="34" charset="0"/>
                    <a:cs typeface="Calibri" panose="020F0502020204030204" pitchFamily="34" charset="0"/>
                  </a:rPr>
                  <a:t>vector</a:t>
                </a:r>
                <a:r>
                  <a:rPr lang="en-US" i="1" dirty="0">
                    <a:latin typeface="Calibri" panose="020F0502020204030204" pitchFamily="34" charset="0"/>
                    <a:cs typeface="Calibri" panose="020F0502020204030204" pitchFamily="34" charset="0"/>
                  </a:rPr>
                  <a:t> </a:t>
                </a:r>
                <a14:m>
                  <m:oMath xmlns:m="http://schemas.openxmlformats.org/officeDocument/2006/math">
                    <m:r>
                      <a:rPr lang="en-US" b="1" i="0" smtClean="0">
                        <a:latin typeface="Cambria Math" panose="02040503050406030204" pitchFamily="18" charset="0"/>
                        <a:cs typeface="Calibri" panose="020F0502020204030204" pitchFamily="34" charset="0"/>
                      </a:rPr>
                      <m:t>𝐱</m:t>
                    </m:r>
                  </m:oMath>
                </a14:m>
                <a:r>
                  <a:rPr lang="en-US" dirty="0">
                    <a:latin typeface="Calibri" panose="020F0502020204030204" pitchFamily="34" charset="0"/>
                    <a:cs typeface="Calibri" panose="020F0502020204030204" pitchFamily="34" charset="0"/>
                  </a:rPr>
                  <a:t>, </a:t>
                </a:r>
                <a14:m>
                  <m:oMath xmlns:m="http://schemas.openxmlformats.org/officeDocument/2006/math">
                    <m:r>
                      <a:rPr lang="en-US" b="0" i="1" dirty="0" smtClean="0">
                        <a:latin typeface="Cambria Math" panose="02040503050406030204" pitchFamily="18" charset="0"/>
                        <a:cs typeface="Calibri" panose="020F0502020204030204" pitchFamily="34" charset="0"/>
                      </a:rPr>
                      <m:t>𝔼</m:t>
                    </m:r>
                    <m:d>
                      <m:dPr>
                        <m:begChr m:val="["/>
                        <m:endChr m:val="]"/>
                        <m:ctrlPr>
                          <a:rPr lang="en-US" b="0" i="1" dirty="0" smtClean="0">
                            <a:latin typeface="Cambria Math" panose="02040503050406030204" pitchFamily="18" charset="0"/>
                            <a:cs typeface="Calibri" panose="020F0502020204030204" pitchFamily="34" charset="0"/>
                          </a:rPr>
                        </m:ctrlPr>
                      </m:dPr>
                      <m:e>
                        <m:r>
                          <a:rPr lang="en-US" b="1" i="0" dirty="0" smtClean="0">
                            <a:latin typeface="Cambria Math" panose="02040503050406030204" pitchFamily="18" charset="0"/>
                            <a:cs typeface="Calibri" panose="020F0502020204030204" pitchFamily="34" charset="0"/>
                          </a:rPr>
                          <m:t>𝐱</m:t>
                        </m:r>
                      </m:e>
                    </m:d>
                  </m:oMath>
                </a14:m>
                <a:r>
                  <a:rPr lang="en-US" dirty="0">
                    <a:latin typeface="Calibri" panose="020F0502020204030204" pitchFamily="34" charset="0"/>
                    <a:cs typeface="Calibri" panose="020F0502020204030204" pitchFamily="34" charset="0"/>
                  </a:rPr>
                  <a:t>is a vector</a:t>
                </a:r>
              </a:p>
              <a:p>
                <a:r>
                  <a:rPr lang="en-US" dirty="0">
                    <a:latin typeface="Calibri" panose="020F0502020204030204" pitchFamily="34" charset="0"/>
                    <a:cs typeface="Calibri" panose="020F0502020204030204" pitchFamily="34" charset="0"/>
                  </a:rPr>
                  <a:t>For random vectors, </a:t>
                </a:r>
                <a14:m>
                  <m:oMath xmlns:m="http://schemas.openxmlformats.org/officeDocument/2006/math">
                    <m:r>
                      <a:rPr lang="en-US" b="1">
                        <a:latin typeface="Cambria Math" panose="02040503050406030204" pitchFamily="18" charset="0"/>
                        <a:cs typeface="Calibri" panose="020F0502020204030204" pitchFamily="34" charset="0"/>
                      </a:rPr>
                      <m:t>𝐱</m:t>
                    </m:r>
                    <m:r>
                      <a:rPr lang="en-US" b="1" i="1" smtClean="0">
                        <a:latin typeface="Cambria Math" panose="02040503050406030204" pitchFamily="18" charset="0"/>
                        <a:cs typeface="Calibri" panose="020F0502020204030204" pitchFamily="34" charset="0"/>
                      </a:rPr>
                      <m:t>∈</m:t>
                    </m:r>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𝑚</m:t>
                        </m:r>
                      </m:sup>
                    </m:sSup>
                  </m:oMath>
                </a14:m>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 </a:t>
                </a:r>
                <a14:m>
                  <m:oMath xmlns:m="http://schemas.openxmlformats.org/officeDocument/2006/math">
                    <m:r>
                      <a:rPr lang="en-US" b="1">
                        <a:latin typeface="Cambria Math" panose="02040503050406030204" pitchFamily="18" charset="0"/>
                        <a:cs typeface="Calibri" panose="020F0502020204030204" pitchFamily="34" charset="0"/>
                      </a:rPr>
                      <m:t>𝐲</m:t>
                    </m:r>
                    <m:r>
                      <a:rPr lang="en-US" b="1" i="1" smtClean="0">
                        <a:latin typeface="Cambria Math" panose="02040503050406030204" pitchFamily="18" charset="0"/>
                        <a:cs typeface="Calibri" panose="020F0502020204030204" pitchFamily="34" charset="0"/>
                      </a:rPr>
                      <m:t>∈</m:t>
                    </m:r>
                    <m:sSup>
                      <m:sSupPr>
                        <m:ctrlPr>
                          <a:rPr lang="en-US"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𝑛</m:t>
                        </m:r>
                      </m:sup>
                    </m:sSup>
                  </m:oMath>
                </a14:m>
                <a:r>
                  <a:rPr lang="en-US" dirty="0">
                    <a:latin typeface="Calibri" panose="020F0502020204030204" pitchFamily="34" charset="0"/>
                    <a:cs typeface="Calibri" panose="020F0502020204030204" pitchFamily="34" charset="0"/>
                  </a:rPr>
                  <a:t> , cross-covariance matrix is </a:t>
                </a:r>
                <a14:m>
                  <m:oMath xmlns:m="http://schemas.openxmlformats.org/officeDocument/2006/math">
                    <m:r>
                      <a:rPr lang="en-US" b="0" i="1" smtClean="0">
                        <a:latin typeface="Cambria Math" panose="02040503050406030204" pitchFamily="18" charset="0"/>
                        <a:cs typeface="Calibri" panose="020F0502020204030204" pitchFamily="34" charset="0"/>
                      </a:rPr>
                      <m:t>𝑚</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𝑛</m:t>
                    </m:r>
                  </m:oMath>
                </a14:m>
                <a:r>
                  <a:rPr lang="en-US" dirty="0">
                    <a:latin typeface="Calibri" panose="020F0502020204030204" pitchFamily="34" charset="0"/>
                    <a:cs typeface="Calibri" panose="020F0502020204030204" pitchFamily="34" charset="0"/>
                  </a:rPr>
                  <a:t> matrix: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1" i="0" smtClean="0">
                            <a:latin typeface="Cambria Math" panose="02040503050406030204" pitchFamily="18" charset="0"/>
                            <a:cs typeface="Calibri" panose="020F0502020204030204" pitchFamily="34" charset="0"/>
                          </a:rPr>
                          <m:t>𝐱</m:t>
                        </m:r>
                        <m:r>
                          <a:rPr lang="en-US" b="0" i="1" smtClean="0">
                            <a:latin typeface="Cambria Math" panose="02040503050406030204" pitchFamily="18" charset="0"/>
                            <a:cs typeface="Calibri" panose="020F0502020204030204" pitchFamily="34" charset="0"/>
                          </a:rPr>
                          <m:t>,</m:t>
                        </m:r>
                        <m:r>
                          <a:rPr lang="en-US" b="1" i="0" smtClean="0">
                            <a:latin typeface="Cambria Math" panose="02040503050406030204" pitchFamily="18" charset="0"/>
                            <a:cs typeface="Calibri" panose="020F0502020204030204" pitchFamily="34" charset="0"/>
                          </a:rPr>
                          <m:t>𝐲</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e>
                            </m:d>
                          </m:e>
                        </m:d>
                        <m:sSup>
                          <m:sSupPr>
                            <m:ctrlPr>
                              <a:rPr lang="en-US" b="1" i="1" smtClean="0">
                                <a:latin typeface="Cambria Math" panose="02040503050406030204" pitchFamily="18" charset="0"/>
                                <a:cs typeface="Calibri" panose="020F0502020204030204" pitchFamily="34" charset="0"/>
                              </a:rPr>
                            </m:ctrlPr>
                          </m:sSup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e>
                                </m:d>
                              </m:e>
                            </m:d>
                          </m:e>
                          <m:sup>
                            <m:r>
                              <m:rPr>
                                <m:sty m:val="p"/>
                              </m:rPr>
                              <a:rPr lang="en-US" b="0" i="0" smtClean="0">
                                <a:latin typeface="Cambria Math" panose="02040503050406030204" pitchFamily="18" charset="0"/>
                                <a:cs typeface="Calibri" panose="020F0502020204030204" pitchFamily="34" charset="0"/>
                              </a:rPr>
                              <m:t>T</m:t>
                            </m:r>
                          </m:sup>
                        </m:sSup>
                      </m:e>
                    </m:d>
                  </m:oMath>
                </a14:m>
                <a:endParaRPr lang="en-US" b="1" dirty="0">
                  <a:latin typeface="Calibri" panose="020F0502020204030204" pitchFamily="34" charset="0"/>
                  <a:cs typeface="Calibri" panose="020F0502020204030204" pitchFamily="34" charset="0"/>
                </a:endParaRPr>
              </a:p>
              <a:p>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a14:m>
                <a:r>
                  <a:rPr lang="en-US" dirty="0"/>
                  <a:t> : </a:t>
                </a:r>
                <a14:m>
                  <m:oMath xmlns:m="http://schemas.openxmlformats.org/officeDocument/2006/math">
                    <m:r>
                      <a:rPr lang="en-US" b="0" i="1" smtClean="0">
                        <a:latin typeface="Cambria Math" panose="02040503050406030204" pitchFamily="18" charset="0"/>
                      </a:rPr>
                      <m:t>𝑤</m:t>
                    </m:r>
                  </m:oMath>
                </a14:m>
                <a:r>
                  <a:rPr lang="en-US" dirty="0"/>
                  <a:t> is a normally distributed variable with mean </a:t>
                </a:r>
                <a14:m>
                  <m:oMath xmlns:m="http://schemas.openxmlformats.org/officeDocument/2006/math">
                    <m:r>
                      <a:rPr lang="en-US" b="0" i="1" smtClean="0">
                        <a:latin typeface="Cambria Math" panose="02040503050406030204" pitchFamily="18" charset="0"/>
                      </a:rPr>
                      <m:t>𝜇</m:t>
                    </m:r>
                  </m:oMath>
                </a14:m>
                <a:r>
                  <a:rPr lang="en-US" dirty="0"/>
                  <a:t> and variance </a:t>
                </a:r>
                <a14:m>
                  <m:oMath xmlns:m="http://schemas.openxmlformats.org/officeDocument/2006/math">
                    <m:r>
                      <a:rPr lang="en-US" b="0" i="1" smtClean="0">
                        <a:latin typeface="Cambria Math" panose="02040503050406030204" pitchFamily="18" charset="0"/>
                      </a:rPr>
                      <m:t>𝜎</m:t>
                    </m:r>
                  </m:oMath>
                </a14:m>
                <a:endParaRPr lang="en-US" dirty="0"/>
              </a:p>
            </p:txBody>
          </p:sp>
        </mc:Choice>
        <mc:Fallback xmlns="">
          <p:sp>
            <p:nvSpPr>
              <p:cNvPr id="2" name="Content Placeholder 1">
                <a:extLst>
                  <a:ext uri="{FF2B5EF4-FFF2-40B4-BE49-F238E27FC236}">
                    <a16:creationId xmlns:a16="http://schemas.microsoft.com/office/drawing/2014/main" id="{82A9B1A8-618D-454B-B039-B8ACE3E2A45D}"/>
                  </a:ext>
                </a:extLst>
              </p:cNvPr>
              <p:cNvSpPr>
                <a:spLocks noGrp="1" noRot="1" noChangeAspect="1" noMove="1" noResize="1" noEditPoints="1" noAdjustHandles="1" noChangeArrowheads="1" noChangeShapeType="1" noTextEdit="1"/>
              </p:cNvSpPr>
              <p:nvPr>
                <p:ph idx="1"/>
              </p:nvPr>
            </p:nvSpPr>
            <p:spPr>
              <a:xfrm>
                <a:off x="166681" y="1332702"/>
                <a:ext cx="11699087" cy="4222853"/>
              </a:xfrm>
              <a:blipFill>
                <a:blip r:embed="rId2"/>
                <a:stretch>
                  <a:fillRect l="-625" t="-33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BF8979B-8999-4013-9DC9-42B462F23969}"/>
              </a:ext>
            </a:extLst>
          </p:cNvPr>
          <p:cNvSpPr>
            <a:spLocks noGrp="1"/>
          </p:cNvSpPr>
          <p:nvPr>
            <p:ph type="title"/>
          </p:nvPr>
        </p:nvSpPr>
        <p:spPr/>
        <p:txBody>
          <a:bodyPr>
            <a:normAutofit/>
          </a:bodyPr>
          <a:lstStyle/>
          <a:p>
            <a:r>
              <a:rPr lang="en-US" dirty="0"/>
              <a:t>Random variables and statistics refresher</a:t>
            </a:r>
          </a:p>
        </p:txBody>
      </p:sp>
      <p:sp>
        <p:nvSpPr>
          <p:cNvPr id="4" name="Slide Number Placeholder 3">
            <a:extLst>
              <a:ext uri="{FF2B5EF4-FFF2-40B4-BE49-F238E27FC236}">
                <a16:creationId xmlns:a16="http://schemas.microsoft.com/office/drawing/2014/main" id="{AC633F3D-BE73-4DFD-B21E-552AA73CB6F7}"/>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35003882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5EC21D7-4E38-431F-96BE-5CFDB0FA7F63}"/>
                  </a:ext>
                </a:extLst>
              </p:cNvPr>
              <p:cNvSpPr>
                <a:spLocks noGrp="1"/>
              </p:cNvSpPr>
              <p:nvPr>
                <p:ph idx="1"/>
              </p:nvPr>
            </p:nvSpPr>
            <p:spPr>
              <a:xfrm>
                <a:off x="166682" y="1209202"/>
                <a:ext cx="8170074" cy="4677248"/>
              </a:xfrm>
            </p:spPr>
            <p:txBody>
              <a:bodyPr>
                <a:normAutofit/>
              </a:bodyPr>
              <a:lstStyle/>
              <a:p>
                <a:r>
                  <a:rPr lang="en-US" sz="2000" dirty="0"/>
                  <a:t>Using radar and a camera to estimate the distance to the lead car:</a:t>
                </a:r>
              </a:p>
              <a:p>
                <a:pPr lvl="1"/>
                <a:r>
                  <a:rPr lang="en-US" sz="2000" dirty="0"/>
                  <a:t>Measurement is never free of noise</a:t>
                </a:r>
              </a:p>
              <a:p>
                <a:pPr lvl="1"/>
                <a:r>
                  <a:rPr lang="en-US" sz="2000" dirty="0"/>
                  <a:t>Actual distance: </a:t>
                </a:r>
                <a14:m>
                  <m:oMath xmlns:m="http://schemas.openxmlformats.org/officeDocument/2006/math">
                    <m:r>
                      <a:rPr lang="en-US" sz="2000" b="0" i="1" smtClean="0">
                        <a:latin typeface="Cambria Math" panose="02040503050406030204" pitchFamily="18" charset="0"/>
                      </a:rPr>
                      <m:t>𝑥</m:t>
                    </m:r>
                  </m:oMath>
                </a14:m>
                <a:endParaRPr lang="en-US" sz="2000" dirty="0"/>
              </a:p>
              <a:p>
                <a:pPr lvl="1"/>
                <a:r>
                  <a:rPr lang="en-US" sz="2000" dirty="0"/>
                  <a:t>Measurement with radar: </a:t>
                </a:r>
                <a14:m>
                  <m:oMath xmlns:m="http://schemas.openxmlformats.org/officeDocument/2006/math">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𝑧</m:t>
                        </m:r>
                      </m:e>
                      <m:sub>
                        <m:r>
                          <a:rPr lang="en-US" sz="2000" b="0" i="1" smtClean="0">
                            <a:solidFill>
                              <a:schemeClr val="accent6">
                                <a:lumMod val="75000"/>
                              </a:schemeClr>
                            </a:solidFill>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𝑣</m:t>
                        </m:r>
                      </m:e>
                      <m:sub>
                        <m:r>
                          <a:rPr lang="en-US" sz="2000" b="0" i="1" smtClean="0">
                            <a:solidFill>
                              <a:schemeClr val="accent6">
                                <a:lumMod val="75000"/>
                              </a:schemeClr>
                            </a:solidFill>
                            <a:latin typeface="Cambria Math" panose="02040503050406030204" pitchFamily="18" charset="0"/>
                          </a:rPr>
                          <m:t>1</m:t>
                        </m:r>
                      </m:sub>
                    </m:sSub>
                  </m:oMath>
                </a14:m>
                <a:r>
                  <a:rPr lang="en-US" sz="2000" dirty="0">
                    <a:solidFill>
                      <a:schemeClr val="accent6">
                        <a:lumMod val="75000"/>
                      </a:schemeClr>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0"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e>
                    </m:d>
                  </m:oMath>
                </a14:m>
                <a:r>
                  <a:rPr lang="en-US" sz="2000" dirty="0"/>
                  <a:t> is radar noise)</a:t>
                </a:r>
              </a:p>
              <a:p>
                <a:pPr lvl="1"/>
                <a:r>
                  <a:rPr lang="en-US" sz="2000" dirty="0"/>
                  <a:t>With camera: </a:t>
                </a:r>
                <a14:m>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𝑧</m:t>
                        </m:r>
                      </m:e>
                      <m:sub>
                        <m:r>
                          <a:rPr lang="en-US" sz="2000" b="0" i="1" smtClean="0">
                            <a:solidFill>
                              <a:srgbClr val="FF0000"/>
                            </a:solidFill>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2</m:t>
                        </m:r>
                      </m:sub>
                    </m:sSub>
                  </m:oMath>
                </a14:m>
                <a:r>
                  <a:rPr lang="en-US" sz="2000" dirty="0">
                    <a:solidFill>
                      <a:srgbClr val="FF0000"/>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oMath>
                </a14:m>
                <a:r>
                  <a:rPr lang="en-US" sz="2000" i="1" dirty="0"/>
                  <a:t> </a:t>
                </a:r>
                <a:r>
                  <a:rPr lang="en-US" sz="2000" dirty="0"/>
                  <a:t>is camera noise)</a:t>
                </a:r>
              </a:p>
              <a:p>
                <a:pPr lvl="1"/>
                <a:r>
                  <a:rPr lang="en-US" sz="2000" dirty="0"/>
                  <a:t>How do you combine the two estimates?</a:t>
                </a:r>
              </a:p>
              <a:p>
                <a:r>
                  <a:rPr lang="en-US" sz="2000" dirty="0"/>
                  <a:t>Use a weighted average of the two estimates, prioritize more likely measurement</a:t>
                </a:r>
              </a:p>
              <a:p>
                <a:pPr lvl="1"/>
                <a14:m>
                  <m:oMath xmlns:m="http://schemas.openxmlformats.org/officeDocument/2006/math">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𝑥</m:t>
                        </m:r>
                      </m:e>
                    </m:acc>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f>
                          <m:fPr>
                            <m:type m:val="lin"/>
                            <m:ctrlPr>
                              <a:rPr lang="en-US" sz="2000" b="0" i="1" dirty="0" smtClean="0">
                                <a:latin typeface="Cambria Math" panose="02040503050406030204" pitchFamily="18" charset="0"/>
                              </a:rPr>
                            </m:ctrlPr>
                          </m:fPr>
                          <m:num>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m:t>
                                </m:r>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num>
                      <m:den>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den>
                    </m:f>
                    <m:r>
                      <a:rPr lang="en-US" sz="2000" b="0" i="1" dirty="0" smtClean="0">
                        <a:latin typeface="Cambria Math" panose="02040503050406030204" pitchFamily="18" charset="0"/>
                      </a:rPr>
                      <m:t>= </m:t>
                    </m:r>
                    <m:r>
                      <a:rPr lang="en-US" sz="2000" b="0" i="1" dirty="0" smtClean="0">
                        <a:latin typeface="Cambria Math" panose="02040503050406030204" pitchFamily="18" charset="0"/>
                      </a:rPr>
                      <m:t>𝑘</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1−</m:t>
                        </m:r>
                        <m:r>
                          <a:rPr lang="en-US" sz="2000" b="0" i="1" dirty="0" smtClean="0">
                            <a:latin typeface="Cambria Math" panose="02040503050406030204" pitchFamily="18" charset="0"/>
                          </a:rPr>
                          <m:t>𝑘</m:t>
                        </m:r>
                      </m:e>
                    </m:d>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oMath>
                </a14:m>
                <a:r>
                  <a:rPr lang="en-US" sz="2000" dirty="0"/>
                  <a:t>, where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num>
                      <m:den>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den>
                    </m:f>
                  </m:oMath>
                </a14:m>
                <a:endParaRPr lang="en-US" sz="2400" dirty="0"/>
              </a:p>
              <a:p>
                <a:pPr lvl="1"/>
                <a14:m>
                  <m:oMath xmlns:m="http://schemas.openxmlformats.org/officeDocument/2006/math">
                    <m:acc>
                      <m:accPr>
                        <m:chr m:val="̂"/>
                        <m:ctrlPr>
                          <a:rPr lang="en-US" sz="2000" b="0" i="1" dirty="0" smtClean="0">
                            <a:solidFill>
                              <a:srgbClr val="002060"/>
                            </a:solidFill>
                            <a:latin typeface="Cambria Math" panose="02040503050406030204" pitchFamily="18" charset="0"/>
                          </a:rPr>
                        </m:ctrlPr>
                      </m:accPr>
                      <m:e>
                        <m:r>
                          <a:rPr lang="en-US" sz="2000" b="0" i="1" dirty="0" smtClean="0">
                            <a:solidFill>
                              <a:srgbClr val="002060"/>
                            </a:solidFill>
                            <a:latin typeface="Cambria Math" panose="02040503050406030204" pitchFamily="18" charset="0"/>
                          </a:rPr>
                          <m:t>𝜇</m:t>
                        </m:r>
                      </m:e>
                    </m:acc>
                    <m:r>
                      <a:rPr lang="en-US" sz="2000" b="0" i="1" dirty="0" smtClean="0">
                        <a:latin typeface="Cambria Math" panose="02040503050406030204" pitchFamily="18" charset="0"/>
                      </a:rPr>
                      <m:t>=</m:t>
                    </m:r>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𝑥</m:t>
                        </m:r>
                      </m:e>
                    </m:acc>
                    <m:r>
                      <a:rPr lang="en-US" sz="2000" b="0" i="1" dirty="0" smtClean="0">
                        <a:latin typeface="Cambria Math" panose="02040503050406030204" pitchFamily="18" charset="0"/>
                      </a:rPr>
                      <m:t>, </m:t>
                    </m:r>
                    <m:sSup>
                      <m:sSupPr>
                        <m:ctrlPr>
                          <a:rPr lang="en-US" sz="2000" b="0" i="1" dirty="0" smtClean="0">
                            <a:latin typeface="Cambria Math" panose="02040503050406030204" pitchFamily="18" charset="0"/>
                          </a:rPr>
                        </m:ctrlPr>
                      </m:sSupPr>
                      <m:e>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𝜎</m:t>
                            </m:r>
                          </m:e>
                        </m:acc>
                      </m:e>
                      <m:sup>
                        <m:r>
                          <a:rPr lang="en-US" sz="2000" b="0" i="1" dirty="0" smtClean="0">
                            <a:solidFill>
                              <a:srgbClr val="002060"/>
                            </a:solidFill>
                            <a:latin typeface="Cambria Math" panose="02040503050406030204" pitchFamily="18" charset="0"/>
                          </a:rPr>
                          <m:t>2</m:t>
                        </m:r>
                      </m:sup>
                    </m:sSup>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den>
                    </m:f>
                  </m:oMath>
                </a14:m>
                <a:endParaRPr lang="en-US" sz="2400" i="1" dirty="0"/>
              </a:p>
              <a:p>
                <a:r>
                  <a:rPr lang="en-US" sz="2000" dirty="0"/>
                  <a:t>Observe: uncertainty reduced, and mean is closer to measurement with lower uncertainty</a:t>
                </a:r>
              </a:p>
            </p:txBody>
          </p:sp>
        </mc:Choice>
        <mc:Fallback xmlns="">
          <p:sp>
            <p:nvSpPr>
              <p:cNvPr id="2" name="Content Placeholder 1">
                <a:extLst>
                  <a:ext uri="{FF2B5EF4-FFF2-40B4-BE49-F238E27FC236}">
                    <a16:creationId xmlns:a16="http://schemas.microsoft.com/office/drawing/2014/main" id="{A5EC21D7-4E38-431F-96BE-5CFDB0FA7F63}"/>
                  </a:ext>
                </a:extLst>
              </p:cNvPr>
              <p:cNvSpPr>
                <a:spLocks noGrp="1" noRot="1" noChangeAspect="1" noMove="1" noResize="1" noEditPoints="1" noAdjustHandles="1" noChangeArrowheads="1" noChangeShapeType="1" noTextEdit="1"/>
              </p:cNvSpPr>
              <p:nvPr>
                <p:ph idx="1"/>
              </p:nvPr>
            </p:nvSpPr>
            <p:spPr>
              <a:xfrm>
                <a:off x="166682" y="1209202"/>
                <a:ext cx="8170074" cy="4677248"/>
              </a:xfrm>
              <a:blipFill>
                <a:blip r:embed="rId2"/>
                <a:stretch>
                  <a:fillRect l="-298" t="-130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B5AE33-10B9-4773-B953-EFC41213090F}"/>
              </a:ext>
            </a:extLst>
          </p:cNvPr>
          <p:cNvSpPr>
            <a:spLocks noGrp="1"/>
          </p:cNvSpPr>
          <p:nvPr>
            <p:ph type="title"/>
          </p:nvPr>
        </p:nvSpPr>
        <p:spPr/>
        <p:txBody>
          <a:bodyPr/>
          <a:lstStyle/>
          <a:p>
            <a:r>
              <a:rPr lang="en-US" dirty="0"/>
              <a:t>Data fusion example</a:t>
            </a:r>
          </a:p>
        </p:txBody>
      </p:sp>
      <p:sp>
        <p:nvSpPr>
          <p:cNvPr id="4" name="Slide Number Placeholder 3">
            <a:extLst>
              <a:ext uri="{FF2B5EF4-FFF2-40B4-BE49-F238E27FC236}">
                <a16:creationId xmlns:a16="http://schemas.microsoft.com/office/drawing/2014/main" id="{10F117FA-9633-414D-B975-D4FC9DB3E986}"/>
              </a:ext>
            </a:extLst>
          </p:cNvPr>
          <p:cNvSpPr>
            <a:spLocks noGrp="1"/>
          </p:cNvSpPr>
          <p:nvPr>
            <p:ph type="sldNum" sz="quarter" idx="12"/>
          </p:nvPr>
        </p:nvSpPr>
        <p:spPr/>
        <p:txBody>
          <a:bodyPr/>
          <a:lstStyle/>
          <a:p>
            <a:fld id="{29AAD378-655A-49C6-813C-9FD132EF7440}" type="slidenum">
              <a:rPr lang="en-US" smtClean="0"/>
              <a:pPr/>
              <a:t>56</a:t>
            </a:fld>
            <a:endParaRPr lang="en-US" dirty="0"/>
          </a:p>
        </p:txBody>
      </p:sp>
      <p:pic>
        <p:nvPicPr>
          <p:cNvPr id="15" name="Graphic 14">
            <a:extLst>
              <a:ext uri="{FF2B5EF4-FFF2-40B4-BE49-F238E27FC236}">
                <a16:creationId xmlns:a16="http://schemas.microsoft.com/office/drawing/2014/main" id="{4C10DF45-3FFE-4FCF-93CE-30E2264FFE6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198" t="21817" r="11721" b="12663"/>
          <a:stretch/>
        </p:blipFill>
        <p:spPr>
          <a:xfrm>
            <a:off x="7674081" y="2668423"/>
            <a:ext cx="4201220" cy="2317915"/>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12F2289-3C41-4647-87CD-57D6B2FB5E1B}"/>
                  </a:ext>
                </a:extLst>
              </p:cNvPr>
              <p:cNvSpPr txBox="1"/>
              <p:nvPr/>
            </p:nvSpPr>
            <p:spPr>
              <a:xfrm>
                <a:off x="9509144" y="1790436"/>
                <a:ext cx="1912318"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r>
                        <a:rPr lang="en-US" b="0" i="1" smtClean="0">
                          <a:solidFill>
                            <a:srgbClr val="FF0000"/>
                          </a:solidFill>
                          <a:latin typeface="Cambria Math" panose="02040503050406030204" pitchFamily="18" charset="0"/>
                        </a:rPr>
                        <m:t>=2,</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𝜎</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=0.5</m:t>
                      </m:r>
                    </m:oMath>
                  </m:oMathPara>
                </a14:m>
                <a:endParaRPr lang="en-US" dirty="0">
                  <a:solidFill>
                    <a:srgbClr val="FF0000"/>
                  </a:solidFill>
                </a:endParaRPr>
              </a:p>
            </p:txBody>
          </p:sp>
        </mc:Choice>
        <mc:Fallback xmlns="">
          <p:sp>
            <p:nvSpPr>
              <p:cNvPr id="29" name="TextBox 28">
                <a:extLst>
                  <a:ext uri="{FF2B5EF4-FFF2-40B4-BE49-F238E27FC236}">
                    <a16:creationId xmlns:a16="http://schemas.microsoft.com/office/drawing/2014/main" id="{612F2289-3C41-4647-87CD-57D6B2FB5E1B}"/>
                  </a:ext>
                </a:extLst>
              </p:cNvPr>
              <p:cNvSpPr txBox="1">
                <a:spLocks noRot="1" noChangeAspect="1" noMove="1" noResize="1" noEditPoints="1" noAdjustHandles="1" noChangeArrowheads="1" noChangeShapeType="1" noTextEdit="1"/>
              </p:cNvSpPr>
              <p:nvPr/>
            </p:nvSpPr>
            <p:spPr>
              <a:xfrm>
                <a:off x="9509144" y="1790436"/>
                <a:ext cx="1912318" cy="373051"/>
              </a:xfrm>
              <a:prstGeom prst="rect">
                <a:avLst/>
              </a:prstGeom>
              <a:blipFill>
                <a:blip r:embed="rId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9E33200-46FA-4BFA-82B5-6B0FB6334F31}"/>
                  </a:ext>
                </a:extLst>
              </p:cNvPr>
              <p:cNvSpPr txBox="1"/>
              <p:nvPr/>
            </p:nvSpPr>
            <p:spPr>
              <a:xfrm>
                <a:off x="9514537" y="1476474"/>
                <a:ext cx="1667508" cy="3725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rPr>
                            <m:t>𝜇</m:t>
                          </m:r>
                        </m:e>
                        <m:sub>
                          <m:r>
                            <a:rPr lang="en-US" b="0" i="1" smtClean="0">
                              <a:solidFill>
                                <a:schemeClr val="accent6">
                                  <a:lumMod val="75000"/>
                                </a:schemeClr>
                              </a:solidFill>
                              <a:latin typeface="Cambria Math" panose="02040503050406030204" pitchFamily="18" charset="0"/>
                            </a:rPr>
                            <m:t>1</m:t>
                          </m:r>
                        </m:sub>
                      </m:sSub>
                      <m:r>
                        <a:rPr lang="en-US" b="0" i="1" smtClean="0">
                          <a:solidFill>
                            <a:schemeClr val="accent6">
                              <a:lumMod val="75000"/>
                            </a:schemeClr>
                          </a:solidFill>
                          <a:latin typeface="Cambria Math" panose="02040503050406030204" pitchFamily="18" charset="0"/>
                        </a:rPr>
                        <m:t>=1,</m:t>
                      </m:r>
                      <m:sSubSup>
                        <m:sSubSupPr>
                          <m:ctrlPr>
                            <a:rPr lang="en-US" b="0" i="1" smtClean="0">
                              <a:solidFill>
                                <a:schemeClr val="accent6">
                                  <a:lumMod val="75000"/>
                                </a:schemeClr>
                              </a:solidFill>
                              <a:latin typeface="Cambria Math" panose="02040503050406030204" pitchFamily="18" charset="0"/>
                            </a:rPr>
                          </m:ctrlPr>
                        </m:sSubSupPr>
                        <m:e>
                          <m:r>
                            <a:rPr lang="en-US" b="0" i="1" smtClean="0">
                              <a:solidFill>
                                <a:schemeClr val="accent6">
                                  <a:lumMod val="75000"/>
                                </a:schemeClr>
                              </a:solidFill>
                              <a:latin typeface="Cambria Math" panose="02040503050406030204" pitchFamily="18" charset="0"/>
                            </a:rPr>
                            <m:t>𝜎</m:t>
                          </m:r>
                        </m:e>
                        <m:sub>
                          <m:r>
                            <a:rPr lang="en-US" b="0" i="1" smtClean="0">
                              <a:solidFill>
                                <a:schemeClr val="accent6">
                                  <a:lumMod val="75000"/>
                                </a:schemeClr>
                              </a:solidFill>
                              <a:latin typeface="Cambria Math" panose="02040503050406030204" pitchFamily="18" charset="0"/>
                            </a:rPr>
                            <m:t>1</m:t>
                          </m:r>
                        </m:sub>
                        <m:sup>
                          <m:r>
                            <a:rPr lang="en-US" b="0" i="1" smtClean="0">
                              <a:solidFill>
                                <a:schemeClr val="accent6">
                                  <a:lumMod val="75000"/>
                                </a:schemeClr>
                              </a:solidFill>
                              <a:latin typeface="Cambria Math" panose="02040503050406030204" pitchFamily="18" charset="0"/>
                            </a:rPr>
                            <m:t>2</m:t>
                          </m:r>
                        </m:sup>
                      </m:sSubSup>
                      <m:r>
                        <a:rPr lang="en-US" b="0" i="1" smtClean="0">
                          <a:solidFill>
                            <a:schemeClr val="accent6">
                              <a:lumMod val="75000"/>
                            </a:schemeClr>
                          </a:solidFill>
                          <a:latin typeface="Cambria Math" panose="02040503050406030204" pitchFamily="18" charset="0"/>
                        </a:rPr>
                        <m:t>=1</m:t>
                      </m:r>
                    </m:oMath>
                  </m:oMathPara>
                </a14:m>
                <a:endParaRPr lang="en-US"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39E33200-46FA-4BFA-82B5-6B0FB6334F31}"/>
                  </a:ext>
                </a:extLst>
              </p:cNvPr>
              <p:cNvSpPr txBox="1">
                <a:spLocks noRot="1" noChangeAspect="1" noMove="1" noResize="1" noEditPoints="1" noAdjustHandles="1" noChangeArrowheads="1" noChangeShapeType="1" noTextEdit="1"/>
              </p:cNvSpPr>
              <p:nvPr/>
            </p:nvSpPr>
            <p:spPr>
              <a:xfrm>
                <a:off x="9514537" y="1476474"/>
                <a:ext cx="1667508" cy="372538"/>
              </a:xfrm>
              <a:prstGeom prst="rect">
                <a:avLst/>
              </a:prstGeom>
              <a:blipFill>
                <a:blip r:embed="rId6"/>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4D3927D-C791-49F2-9252-603D9833B35B}"/>
                  </a:ext>
                </a:extLst>
              </p:cNvPr>
              <p:cNvSpPr/>
              <p:nvPr/>
            </p:nvSpPr>
            <p:spPr>
              <a:xfrm>
                <a:off x="9281429" y="4871685"/>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rPr>
                            <m:t>𝜇</m:t>
                          </m:r>
                        </m:e>
                        <m:sub>
                          <m:r>
                            <a:rPr lang="en-US" i="1">
                              <a:solidFill>
                                <a:schemeClr val="accent6">
                                  <a:lumMod val="75000"/>
                                </a:schemeClr>
                              </a:solidFill>
                              <a:latin typeface="Cambria Math" panose="02040503050406030204" pitchFamily="18" charset="0"/>
                            </a:rPr>
                            <m:t>1</m:t>
                          </m:r>
                        </m:sub>
                      </m:sSub>
                    </m:oMath>
                  </m:oMathPara>
                </a14:m>
                <a:endParaRPr lang="en-US" dirty="0"/>
              </a:p>
            </p:txBody>
          </p:sp>
        </mc:Choice>
        <mc:Fallback xmlns="">
          <p:sp>
            <p:nvSpPr>
              <p:cNvPr id="31" name="Rectangle 30">
                <a:extLst>
                  <a:ext uri="{FF2B5EF4-FFF2-40B4-BE49-F238E27FC236}">
                    <a16:creationId xmlns:a16="http://schemas.microsoft.com/office/drawing/2014/main" id="{34D3927D-C791-49F2-9252-603D9833B35B}"/>
                  </a:ext>
                </a:extLst>
              </p:cNvPr>
              <p:cNvSpPr>
                <a:spLocks noRot="1" noChangeAspect="1" noMove="1" noResize="1" noEditPoints="1" noAdjustHandles="1" noChangeArrowheads="1" noChangeShapeType="1" noTextEdit="1"/>
              </p:cNvSpPr>
              <p:nvPr/>
            </p:nvSpPr>
            <p:spPr>
              <a:xfrm>
                <a:off x="9281429" y="4871685"/>
                <a:ext cx="466217" cy="369332"/>
              </a:xfrm>
              <a:prstGeom prst="rect">
                <a:avLst/>
              </a:prstGeom>
              <a:blipFill>
                <a:blip r:embed="rId7"/>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A622169-4C60-4ADB-AEB6-F2CC4EE7EB4F}"/>
                  </a:ext>
                </a:extLst>
              </p:cNvPr>
              <p:cNvSpPr/>
              <p:nvPr/>
            </p:nvSpPr>
            <p:spPr>
              <a:xfrm>
                <a:off x="9945851" y="4906928"/>
                <a:ext cx="4715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32" name="Rectangle 31">
                <a:extLst>
                  <a:ext uri="{FF2B5EF4-FFF2-40B4-BE49-F238E27FC236}">
                    <a16:creationId xmlns:a16="http://schemas.microsoft.com/office/drawing/2014/main" id="{7A622169-4C60-4ADB-AEB6-F2CC4EE7EB4F}"/>
                  </a:ext>
                </a:extLst>
              </p:cNvPr>
              <p:cNvSpPr>
                <a:spLocks noRot="1" noChangeAspect="1" noMove="1" noResize="1" noEditPoints="1" noAdjustHandles="1" noChangeArrowheads="1" noChangeShapeType="1" noTextEdit="1"/>
              </p:cNvSpPr>
              <p:nvPr/>
            </p:nvSpPr>
            <p:spPr>
              <a:xfrm>
                <a:off x="9945851" y="4906928"/>
                <a:ext cx="471539" cy="369332"/>
              </a:xfrm>
              <a:prstGeom prst="rect">
                <a:avLst/>
              </a:prstGeom>
              <a:blipFill>
                <a:blip r:embed="rId8"/>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6C30982-EA9B-4A03-8673-CEF90B6745A5}"/>
                  </a:ext>
                </a:extLst>
              </p:cNvPr>
              <p:cNvSpPr txBox="1"/>
              <p:nvPr/>
            </p:nvSpPr>
            <p:spPr>
              <a:xfrm>
                <a:off x="9509144" y="2175644"/>
                <a:ext cx="2180853"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𝜇</m:t>
                          </m:r>
                        </m:e>
                      </m:acc>
                      <m:r>
                        <a:rPr lang="en-US" b="0" i="1" smtClean="0">
                          <a:solidFill>
                            <a:schemeClr val="accent1">
                              <a:lumMod val="75000"/>
                            </a:schemeClr>
                          </a:solidFill>
                          <a:latin typeface="Cambria Math" panose="02040503050406030204" pitchFamily="18" charset="0"/>
                        </a:rPr>
                        <m:t>=1.67,</m:t>
                      </m:r>
                      <m:sSubSup>
                        <m:sSubSupPr>
                          <m:ctrlPr>
                            <a:rPr lang="en-US" b="0" i="1" smtClean="0">
                              <a:solidFill>
                                <a:schemeClr val="accent1">
                                  <a:lumMod val="75000"/>
                                </a:schemeClr>
                              </a:solidFill>
                              <a:latin typeface="Cambria Math" panose="02040503050406030204" pitchFamily="18" charset="0"/>
                            </a:rPr>
                          </m:ctrlPr>
                        </m:sSubSupPr>
                        <m:e>
                          <m:r>
                            <a:rPr lang="en-US" b="0" i="1" smtClean="0">
                              <a:solidFill>
                                <a:schemeClr val="accent1">
                                  <a:lumMod val="75000"/>
                                </a:schemeClr>
                              </a:solidFill>
                              <a:latin typeface="Cambria Math" panose="02040503050406030204" pitchFamily="18" charset="0"/>
                            </a:rPr>
                            <m:t>𝜎</m:t>
                          </m:r>
                        </m:e>
                        <m:sub>
                          <m:r>
                            <a:rPr lang="en-US" b="0" i="1" smtClean="0">
                              <a:solidFill>
                                <a:schemeClr val="accent1">
                                  <a:lumMod val="75000"/>
                                </a:schemeClr>
                              </a:solidFill>
                              <a:latin typeface="Cambria Math" panose="02040503050406030204" pitchFamily="18" charset="0"/>
                            </a:rPr>
                            <m:t>2</m:t>
                          </m:r>
                        </m:sub>
                        <m:sup>
                          <m:r>
                            <a:rPr lang="en-US" b="0" i="1" smtClean="0">
                              <a:solidFill>
                                <a:schemeClr val="accent1">
                                  <a:lumMod val="75000"/>
                                </a:schemeClr>
                              </a:solidFill>
                              <a:latin typeface="Cambria Math" panose="02040503050406030204" pitchFamily="18" charset="0"/>
                            </a:rPr>
                            <m:t>2</m:t>
                          </m:r>
                        </m:sup>
                      </m:sSubSup>
                      <m:r>
                        <a:rPr lang="en-US" b="0" i="1" smtClean="0">
                          <a:solidFill>
                            <a:schemeClr val="accent1">
                              <a:lumMod val="75000"/>
                            </a:schemeClr>
                          </a:solidFill>
                          <a:latin typeface="Cambria Math" panose="02040503050406030204" pitchFamily="18" charset="0"/>
                        </a:rPr>
                        <m:t>=0.33</m:t>
                      </m:r>
                    </m:oMath>
                  </m:oMathPara>
                </a14:m>
                <a:endParaRPr lang="en-US" dirty="0">
                  <a:solidFill>
                    <a:schemeClr val="accent1">
                      <a:lumMod val="75000"/>
                    </a:schemeClr>
                  </a:solidFill>
                </a:endParaRPr>
              </a:p>
            </p:txBody>
          </p:sp>
        </mc:Choice>
        <mc:Fallback xmlns="">
          <p:sp>
            <p:nvSpPr>
              <p:cNvPr id="33" name="TextBox 32">
                <a:extLst>
                  <a:ext uri="{FF2B5EF4-FFF2-40B4-BE49-F238E27FC236}">
                    <a16:creationId xmlns:a16="http://schemas.microsoft.com/office/drawing/2014/main" id="{46C30982-EA9B-4A03-8673-CEF90B6745A5}"/>
                  </a:ext>
                </a:extLst>
              </p:cNvPr>
              <p:cNvSpPr txBox="1">
                <a:spLocks noRot="1" noChangeAspect="1" noMove="1" noResize="1" noEditPoints="1" noAdjustHandles="1" noChangeArrowheads="1" noChangeShapeType="1" noTextEdit="1"/>
              </p:cNvSpPr>
              <p:nvPr/>
            </p:nvSpPr>
            <p:spPr>
              <a:xfrm>
                <a:off x="9509144" y="2175644"/>
                <a:ext cx="2180853" cy="373051"/>
              </a:xfrm>
              <a:prstGeom prst="rect">
                <a:avLst/>
              </a:prstGeom>
              <a:blipFill>
                <a:blip r:embed="rId9"/>
                <a:stretch>
                  <a:fillRect t="-4918"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BD6A8905-24D9-4CAF-869D-829A86993893}"/>
                  </a:ext>
                </a:extLst>
              </p:cNvPr>
              <p:cNvSpPr/>
              <p:nvPr/>
            </p:nvSpPr>
            <p:spPr>
              <a:xfrm>
                <a:off x="9690609" y="4871685"/>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chemeClr val="accent1">
                                  <a:lumMod val="75000"/>
                                </a:schemeClr>
                              </a:solidFill>
                              <a:latin typeface="Cambria Math" panose="02040503050406030204" pitchFamily="18" charset="0"/>
                            </a:rPr>
                          </m:ctrlPr>
                        </m:accPr>
                        <m:e>
                          <m:r>
                            <a:rPr lang="en-US" i="1">
                              <a:solidFill>
                                <a:schemeClr val="accent1">
                                  <a:lumMod val="75000"/>
                                </a:schemeClr>
                              </a:solidFill>
                              <a:latin typeface="Cambria Math" panose="02040503050406030204" pitchFamily="18" charset="0"/>
                            </a:rPr>
                            <m:t>𝜇</m:t>
                          </m:r>
                        </m:e>
                      </m:acc>
                    </m:oMath>
                  </m:oMathPara>
                </a14:m>
                <a:endParaRPr lang="en-US" dirty="0"/>
              </a:p>
            </p:txBody>
          </p:sp>
        </mc:Choice>
        <mc:Fallback xmlns="">
          <p:sp>
            <p:nvSpPr>
              <p:cNvPr id="34" name="Rectangle 33">
                <a:extLst>
                  <a:ext uri="{FF2B5EF4-FFF2-40B4-BE49-F238E27FC236}">
                    <a16:creationId xmlns:a16="http://schemas.microsoft.com/office/drawing/2014/main" id="{BD6A8905-24D9-4CAF-869D-829A86993893}"/>
                  </a:ext>
                </a:extLst>
              </p:cNvPr>
              <p:cNvSpPr>
                <a:spLocks noRot="1" noChangeAspect="1" noMove="1" noResize="1" noEditPoints="1" noAdjustHandles="1" noChangeArrowheads="1" noChangeShapeType="1" noTextEdit="1"/>
              </p:cNvSpPr>
              <p:nvPr/>
            </p:nvSpPr>
            <p:spPr>
              <a:xfrm>
                <a:off x="9690609" y="4871685"/>
                <a:ext cx="370422" cy="369332"/>
              </a:xfrm>
              <a:prstGeom prst="rect">
                <a:avLst/>
              </a:prstGeom>
              <a:blipFill>
                <a:blip r:embed="rId10"/>
                <a:stretch>
                  <a:fillRect t="-6557" r="-38333" b="-3279"/>
                </a:stretch>
              </a:blipFill>
            </p:spPr>
            <p:txBody>
              <a:bodyPr/>
              <a:lstStyle/>
              <a:p>
                <a:r>
                  <a:rPr lang="en-US">
                    <a:noFill/>
                  </a:rPr>
                  <a:t> </a:t>
                </a:r>
              </a:p>
            </p:txBody>
          </p:sp>
        </mc:Fallback>
      </mc:AlternateContent>
    </p:spTree>
    <p:extLst>
      <p:ext uri="{BB962C8B-B14F-4D97-AF65-F5344CB8AC3E}">
        <p14:creationId xmlns:p14="http://schemas.microsoft.com/office/powerpoint/2010/main" val="11817588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83570F-72E6-4856-A15C-7EE3A2CABEC5}"/>
                  </a:ext>
                </a:extLst>
              </p:cNvPr>
              <p:cNvSpPr>
                <a:spLocks noGrp="1"/>
              </p:cNvSpPr>
              <p:nvPr>
                <p:ph idx="1"/>
              </p:nvPr>
            </p:nvSpPr>
            <p:spPr/>
            <p:txBody>
              <a:bodyPr/>
              <a:lstStyle/>
              <a:p>
                <a:r>
                  <a:rPr lang="en-US" dirty="0"/>
                  <a:t>Instead of estimating one quantity, we want to estimate </a:t>
                </a:r>
                <a14:m>
                  <m:oMath xmlns:m="http://schemas.openxmlformats.org/officeDocument/2006/math">
                    <m:r>
                      <a:rPr lang="en-US" b="0" i="1" smtClean="0">
                        <a:latin typeface="Cambria Math" panose="02040503050406030204" pitchFamily="18" charset="0"/>
                      </a:rPr>
                      <m:t>𝑛</m:t>
                    </m:r>
                  </m:oMath>
                </a14:m>
                <a:r>
                  <a:rPr lang="en-US" dirty="0"/>
                  <a:t> quantities, then:</a:t>
                </a:r>
              </a:p>
              <a:p>
                <a:r>
                  <a:rPr lang="en-US" b="0" dirty="0"/>
                  <a:t>Actual value is some vector </a:t>
                </a:r>
                <a14:m>
                  <m:oMath xmlns:m="http://schemas.openxmlformats.org/officeDocument/2006/math">
                    <m:r>
                      <a:rPr lang="en-US" b="1" i="0" smtClean="0">
                        <a:latin typeface="Cambria Math" panose="02040503050406030204" pitchFamily="18" charset="0"/>
                      </a:rPr>
                      <m:t>𝐱</m:t>
                    </m:r>
                  </m:oMath>
                </a14:m>
                <a:endParaRPr lang="en-US" b="1" dirty="0"/>
              </a:p>
              <a:p>
                <a:r>
                  <a:rPr lang="en-US" dirty="0"/>
                  <a:t>Measurement noise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m:rPr>
                            <m:sty m:val="p"/>
                          </m:rPr>
                          <a:rPr lang="en-US" b="0" i="0" smtClean="0">
                            <a:latin typeface="Cambria Math" panose="02040503050406030204" pitchFamily="18" charset="0"/>
                          </a:rPr>
                          <m:t>th</m:t>
                        </m:r>
                      </m:sup>
                    </m:sSup>
                  </m:oMath>
                </a14:m>
                <a:r>
                  <a:rPr lang="en-US" dirty="0"/>
                  <a:t> sensor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1"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e>
                    </m:d>
                  </m:oMath>
                </a14:m>
                <a:r>
                  <a:rPr lang="en-US" dirty="0"/>
                  <a:t>, where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oMath>
                </a14:m>
                <a:r>
                  <a:rPr lang="en-US" b="1" dirty="0"/>
                  <a:t> </a:t>
                </a:r>
                <a:r>
                  <a:rPr lang="en-US" dirty="0"/>
                  <a:t>is the mean vector,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oMath>
                </a14:m>
                <a:r>
                  <a:rPr lang="en-US" dirty="0"/>
                  <a:t> is the covariance matrix </a:t>
                </a:r>
              </a:p>
              <a:p>
                <a14:m>
                  <m:oMath xmlns:m="http://schemas.openxmlformats.org/officeDocument/2006/math">
                    <m:r>
                      <m:rPr>
                        <m:sty m:val="p"/>
                      </m:rPr>
                      <a:rPr lang="en-US" b="0" i="0" smtClean="0">
                        <a:latin typeface="Cambria Math" panose="02040503050406030204" pitchFamily="18" charset="0"/>
                      </a:rPr>
                      <m:t>Λ</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Σ</m:t>
                        </m:r>
                      </m:e>
                      <m:sup>
                        <m:r>
                          <a:rPr lang="en-US" b="0" i="1" smtClean="0">
                            <a:latin typeface="Cambria Math" panose="02040503050406030204" pitchFamily="18" charset="0"/>
                          </a:rPr>
                          <m:t>−1</m:t>
                        </m:r>
                      </m:sup>
                    </m:sSup>
                  </m:oMath>
                </a14:m>
                <a:r>
                  <a:rPr lang="en-US" dirty="0"/>
                  <a:t> is the information matrix</a:t>
                </a:r>
              </a:p>
              <a:p>
                <a:r>
                  <a:rPr lang="en-US" dirty="0"/>
                  <a:t>For the two-sensor case:</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−1</m:t>
                        </m:r>
                      </m:sup>
                    </m:sSup>
                    <m:sSub>
                      <m:sSubPr>
                        <m:ctrlPr>
                          <a:rPr lang="en-US" b="0" i="1" dirty="0" smtClean="0">
                            <a:latin typeface="Cambria Math" panose="02040503050406030204" pitchFamily="18" charset="0"/>
                          </a:rPr>
                        </m:ctrlPr>
                      </m:sSubPr>
                      <m:e>
                        <m:r>
                          <a:rPr lang="en-US" b="0" i="0" dirty="0" smtClean="0">
                            <a:latin typeface="Cambria Math" panose="02040503050406030204" pitchFamily="18" charset="0"/>
                          </a:rPr>
                          <m:t>(</m:t>
                        </m:r>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Σ</m:t>
                        </m:r>
                      </m:e>
                    </m:acc>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−1</m:t>
                        </m:r>
                      </m:sup>
                    </m:sSup>
                  </m:oMath>
                </a14:m>
                <a:endParaRPr lang="en-US" dirty="0"/>
              </a:p>
            </p:txBody>
          </p:sp>
        </mc:Choice>
        <mc:Fallback xmlns="">
          <p:sp>
            <p:nvSpPr>
              <p:cNvPr id="2" name="Content Placeholder 1">
                <a:extLst>
                  <a:ext uri="{FF2B5EF4-FFF2-40B4-BE49-F238E27FC236}">
                    <a16:creationId xmlns:a16="http://schemas.microsoft.com/office/drawing/2014/main" id="{4883570F-72E6-4856-A15C-7EE3A2CABEC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39FD58-1006-4EE3-B22D-1AF41D529D1C}"/>
              </a:ext>
            </a:extLst>
          </p:cNvPr>
          <p:cNvSpPr>
            <a:spLocks noGrp="1"/>
          </p:cNvSpPr>
          <p:nvPr>
            <p:ph type="title"/>
          </p:nvPr>
        </p:nvSpPr>
        <p:spPr/>
        <p:txBody>
          <a:bodyPr/>
          <a:lstStyle/>
          <a:p>
            <a:r>
              <a:rPr lang="en-US" dirty="0"/>
              <a:t>Multi-variate sensor fusion</a:t>
            </a:r>
          </a:p>
        </p:txBody>
      </p:sp>
      <p:sp>
        <p:nvSpPr>
          <p:cNvPr id="4" name="Slide Number Placeholder 3">
            <a:extLst>
              <a:ext uri="{FF2B5EF4-FFF2-40B4-BE49-F238E27FC236}">
                <a16:creationId xmlns:a16="http://schemas.microsoft.com/office/drawing/2014/main" id="{AB6016FC-B837-4F52-8F27-1BF871C74BA8}"/>
              </a:ext>
            </a:extLst>
          </p:cNvPr>
          <p:cNvSpPr>
            <a:spLocks noGrp="1"/>
          </p:cNvSpPr>
          <p:nvPr>
            <p:ph type="sldNum" sz="quarter" idx="12"/>
          </p:nvPr>
        </p:nvSpPr>
        <p:spPr/>
        <p:txBody>
          <a:bodyPr/>
          <a:lstStyle/>
          <a:p>
            <a:fld id="{29AAD378-655A-49C6-813C-9FD132EF7440}" type="slidenum">
              <a:rPr lang="en-US" smtClean="0"/>
              <a:pPr/>
              <a:t>57</a:t>
            </a:fld>
            <a:endParaRPr lang="en-US" dirty="0"/>
          </a:p>
        </p:txBody>
      </p:sp>
    </p:spTree>
    <p:extLst>
      <p:ext uri="{BB962C8B-B14F-4D97-AF65-F5344CB8AC3E}">
        <p14:creationId xmlns:p14="http://schemas.microsoft.com/office/powerpoint/2010/main" val="40894495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AD94B6-9195-4541-8380-870342CEA739}"/>
              </a:ext>
            </a:extLst>
          </p:cNvPr>
          <p:cNvSpPr>
            <a:spLocks noGrp="1"/>
          </p:cNvSpPr>
          <p:nvPr>
            <p:ph idx="1"/>
          </p:nvPr>
        </p:nvSpPr>
        <p:spPr/>
        <p:txBody>
          <a:bodyPr/>
          <a:lstStyle/>
          <a:p>
            <a:r>
              <a:rPr lang="en-US" dirty="0"/>
              <a:t>What if we have one sensor and making repeated measurements of a moving object?</a:t>
            </a:r>
          </a:p>
          <a:p>
            <a:r>
              <a:rPr lang="en-US" dirty="0"/>
              <a:t>Measurement differences are not all because of sensor noise, some of it is because of object motion</a:t>
            </a:r>
          </a:p>
          <a:p>
            <a:r>
              <a:rPr lang="en-US" dirty="0"/>
              <a:t>Kalman filter is a tool that can include a motion model (or in general a dynamical model) to account for changes in internal state of the system</a:t>
            </a:r>
          </a:p>
          <a:p>
            <a:r>
              <a:rPr lang="en-US" dirty="0"/>
              <a:t>Combines idea of </a:t>
            </a:r>
            <a:r>
              <a:rPr lang="en-US" b="1" i="1" dirty="0"/>
              <a:t>prediction </a:t>
            </a:r>
            <a:r>
              <a:rPr lang="en-US" dirty="0"/>
              <a:t>using the system dynamics with </a:t>
            </a:r>
            <a:r>
              <a:rPr lang="en-US" b="1" i="1" dirty="0"/>
              <a:t>correction</a:t>
            </a:r>
            <a:r>
              <a:rPr lang="en-US" dirty="0"/>
              <a:t> using weighted average (Bayesian inference)</a:t>
            </a:r>
          </a:p>
        </p:txBody>
      </p:sp>
      <p:sp>
        <p:nvSpPr>
          <p:cNvPr id="3" name="Title 2">
            <a:extLst>
              <a:ext uri="{FF2B5EF4-FFF2-40B4-BE49-F238E27FC236}">
                <a16:creationId xmlns:a16="http://schemas.microsoft.com/office/drawing/2014/main" id="{D9791800-D40C-4B79-A870-C7161E2CACDB}"/>
              </a:ext>
            </a:extLst>
          </p:cNvPr>
          <p:cNvSpPr>
            <a:spLocks noGrp="1"/>
          </p:cNvSpPr>
          <p:nvPr>
            <p:ph type="title"/>
          </p:nvPr>
        </p:nvSpPr>
        <p:spPr/>
        <p:txBody>
          <a:bodyPr/>
          <a:lstStyle/>
          <a:p>
            <a:r>
              <a:rPr lang="en-US" dirty="0"/>
              <a:t>Motion  makes things interesting</a:t>
            </a:r>
          </a:p>
        </p:txBody>
      </p:sp>
      <p:sp>
        <p:nvSpPr>
          <p:cNvPr id="4" name="Slide Number Placeholder 3">
            <a:extLst>
              <a:ext uri="{FF2B5EF4-FFF2-40B4-BE49-F238E27FC236}">
                <a16:creationId xmlns:a16="http://schemas.microsoft.com/office/drawing/2014/main" id="{DCA51B4A-BE5C-4000-9A9B-D0F877E5AC30}"/>
              </a:ext>
            </a:extLst>
          </p:cNvPr>
          <p:cNvSpPr>
            <a:spLocks noGrp="1"/>
          </p:cNvSpPr>
          <p:nvPr>
            <p:ph type="sldNum" sz="quarter" idx="12"/>
          </p:nvPr>
        </p:nvSpPr>
        <p:spPr/>
        <p:txBody>
          <a:bodyPr/>
          <a:lstStyle/>
          <a:p>
            <a:fld id="{29AAD378-655A-49C6-813C-9FD132EF7440}" type="slidenum">
              <a:rPr lang="en-US" smtClean="0"/>
              <a:pPr/>
              <a:t>58</a:t>
            </a:fld>
            <a:endParaRPr lang="en-US" dirty="0"/>
          </a:p>
        </p:txBody>
      </p:sp>
    </p:spTree>
    <p:extLst>
      <p:ext uri="{BB962C8B-B14F-4D97-AF65-F5344CB8AC3E}">
        <p14:creationId xmlns:p14="http://schemas.microsoft.com/office/powerpoint/2010/main" val="34426562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0B9E56-FB61-4509-BC1C-1C28AF9C8677}"/>
                  </a:ext>
                </a:extLst>
              </p:cNvPr>
              <p:cNvSpPr>
                <a:spLocks noGrp="1"/>
              </p:cNvSpPr>
              <p:nvPr>
                <p:ph idx="1"/>
              </p:nvPr>
            </p:nvSpPr>
            <p:spPr>
              <a:xfrm>
                <a:off x="166680" y="1253332"/>
                <a:ext cx="11699087" cy="2065336"/>
              </a:xfrm>
            </p:spPr>
            <p:txBody>
              <a:bodyPr>
                <a:normAutofit/>
              </a:bodyPr>
              <a:lstStyle/>
              <a:p>
                <a:r>
                  <a:rPr lang="en-US" dirty="0"/>
                  <a:t>We assume that the plant (whose state we are trying to estimate) is a stochastic discrete dynamical process with the following dynamics:</a:t>
                </a:r>
              </a:p>
              <a:p>
                <a:pPr marL="0" indent="0" algn="ctr">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𝐵</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𝐮</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𝐰</m:t>
                        </m:r>
                      </m:e>
                      <m:sub>
                        <m:r>
                          <a:rPr lang="en-US" b="0" i="1" smtClean="0">
                            <a:latin typeface="Cambria Math" panose="02040503050406030204" pitchFamily="18" charset="0"/>
                          </a:rPr>
                          <m:t>𝑘</m:t>
                        </m:r>
                      </m:sub>
                    </m:sSub>
                  </m:oMath>
                </a14:m>
                <a:r>
                  <a:rPr lang="en-US" b="0" i="1" dirty="0">
                    <a:latin typeface="Cambria Math" panose="02040503050406030204" pitchFamily="18" charset="0"/>
                  </a:rPr>
                  <a:t> </a:t>
                </a:r>
                <a:r>
                  <a:rPr lang="en-US" b="0" dirty="0">
                    <a:latin typeface="Cambria Math" panose="02040503050406030204" pitchFamily="18" charset="0"/>
                  </a:rPr>
                  <a:t>(</a:t>
                </a:r>
                <a:r>
                  <a:rPr lang="en-US" b="0" dirty="0"/>
                  <a:t>Process Model</a:t>
                </a:r>
                <a:r>
                  <a:rPr lang="en-US" b="0" dirty="0">
                    <a:latin typeface="Cambria Math" panose="02040503050406030204" pitchFamily="18" charset="0"/>
                  </a:rPr>
                  <a:t>)</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a:rPr lang="en-US" b="0" i="1" smtClean="0">
                            <a:latin typeface="Cambria Math" panose="02040503050406030204" pitchFamily="18" charset="0"/>
                          </a:rPr>
                          <m:t>𝑘</m:t>
                        </m:r>
                      </m:sub>
                    </m:sSub>
                  </m:oMath>
                </a14:m>
                <a:r>
                  <a:rPr lang="en-US" b="0" dirty="0"/>
                  <a:t> (Measurement Model)</a:t>
                </a:r>
              </a:p>
              <a:p>
                <a:pPr marL="0" indent="0">
                  <a:buNone/>
                </a:pPr>
                <a:endParaRPr lang="en-US" b="0"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820B9E56-FB61-4509-BC1C-1C28AF9C8677}"/>
                  </a:ext>
                </a:extLst>
              </p:cNvPr>
              <p:cNvSpPr>
                <a:spLocks noGrp="1" noRot="1" noChangeAspect="1" noMove="1" noResize="1" noEditPoints="1" noAdjustHandles="1" noChangeArrowheads="1" noChangeShapeType="1" noTextEdit="1"/>
              </p:cNvSpPr>
              <p:nvPr>
                <p:ph idx="1"/>
              </p:nvPr>
            </p:nvSpPr>
            <p:spPr>
              <a:xfrm>
                <a:off x="166680" y="1253332"/>
                <a:ext cx="11699087" cy="2065336"/>
              </a:xfrm>
              <a:blipFill>
                <a:blip r:embed="rId2"/>
                <a:stretch>
                  <a:fillRect l="-625" t="-50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B9D3F3-DA7C-452A-A91C-14C7B699FCC0}"/>
              </a:ext>
            </a:extLst>
          </p:cNvPr>
          <p:cNvSpPr>
            <a:spLocks noGrp="1"/>
          </p:cNvSpPr>
          <p:nvPr>
            <p:ph type="title"/>
          </p:nvPr>
        </p:nvSpPr>
        <p:spPr/>
        <p:txBody>
          <a:bodyPr/>
          <a:lstStyle/>
          <a:p>
            <a:r>
              <a:rPr lang="en-US" dirty="0"/>
              <a:t>Stochastic Difference Equation Models</a:t>
            </a:r>
          </a:p>
        </p:txBody>
      </p:sp>
      <p:sp>
        <p:nvSpPr>
          <p:cNvPr id="4" name="Slide Number Placeholder 3">
            <a:extLst>
              <a:ext uri="{FF2B5EF4-FFF2-40B4-BE49-F238E27FC236}">
                <a16:creationId xmlns:a16="http://schemas.microsoft.com/office/drawing/2014/main" id="{43591B90-148D-4134-9610-A4D2A26756BD}"/>
              </a:ext>
            </a:extLst>
          </p:cNvPr>
          <p:cNvSpPr>
            <a:spLocks noGrp="1"/>
          </p:cNvSpPr>
          <p:nvPr>
            <p:ph type="sldNum" sz="quarter" idx="12"/>
          </p:nvPr>
        </p:nvSpPr>
        <p:spPr/>
        <p:txBody>
          <a:bodyPr/>
          <a:lstStyle/>
          <a:p>
            <a:fld id="{29AAD378-655A-49C6-813C-9FD132EF7440}" type="slidenum">
              <a:rPr lang="en-US" smtClean="0"/>
              <a:pPr/>
              <a:t>59</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40731">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sub>
                              </m:sSub>
                            </m:oMath>
                          </a14:m>
                          <a:r>
                            <a:rPr lang="en-US" sz="1800" dirty="0"/>
                            <a:t>, </a:t>
                          </a:r>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r>
                                    <a:rPr lang="en-US" sz="1800" b="0" i="1" smtClean="0">
                                      <a:latin typeface="Cambria Math" panose="02040503050406030204" pitchFamily="18" charset="0"/>
                                    </a:rPr>
                                    <m:t>−1</m:t>
                                  </m:r>
                                </m:sub>
                              </m:sSub>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State at time </a:t>
                          </a:r>
                          <a14:m>
                            <m:oMath xmlns:m="http://schemas.openxmlformats.org/officeDocument/2006/math">
                              <m:r>
                                <a:rPr lang="en-US" sz="1800" b="0" i="1" smtClean="0">
                                  <a:latin typeface="Cambria Math" panose="02040503050406030204" pitchFamily="18" charset="0"/>
                                </a:rPr>
                                <m:t>𝑘</m:t>
                              </m:r>
                            </m:oMath>
                          </a14:m>
                          <a:r>
                            <a:rPr lang="en-US" sz="1800" dirty="0"/>
                            <a:t>,</a:t>
                          </a:r>
                          <a14:m>
                            <m:oMath xmlns:m="http://schemas.openxmlformats.org/officeDocument/2006/math">
                              <m:r>
                                <a:rPr lang="en-US" sz="1800" b="0" i="1" dirty="0" smtClean="0">
                                  <a:latin typeface="Cambria Math" panose="02040503050406030204" pitchFamily="18" charset="0"/>
                                </a:rPr>
                                <m:t>𝑘</m:t>
                              </m:r>
                              <m:r>
                                <a:rPr lang="en-US" sz="1800" b="0" i="1" dirty="0" smtClean="0">
                                  <a:latin typeface="Cambria Math" panose="02040503050406030204" pitchFamily="18" charset="0"/>
                                </a:rPr>
                                <m:t>−1 </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215446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𝐮</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Input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8548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𝐰</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noise in the plant, </a:t>
                          </a:r>
                          <a14:m>
                            <m:oMath xmlns:m="http://schemas.openxmlformats.org/officeDocument/2006/math">
                              <m:r>
                                <a:rPr lang="en-US" sz="1800" b="1" i="0" smtClean="0">
                                  <a:latin typeface="Cambria Math" panose="02040503050406030204" pitchFamily="18" charset="0"/>
                                </a:rPr>
                                <m:t>𝐰</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endParaRPr lang="en-US" sz="18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669075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𝐯</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sensor noise, </a:t>
                          </a:r>
                          <a14:m>
                            <m:oMath xmlns:m="http://schemas.openxmlformats.org/officeDocument/2006/math">
                              <m:r>
                                <a:rPr lang="en-US" sz="1800" b="1" i="0" smtClean="0">
                                  <a:latin typeface="Cambria Math" panose="02040503050406030204" pitchFamily="18" charset="0"/>
                                </a:rPr>
                                <m:t>𝐯</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r>
                            <a:rPr lang="en-US" sz="1800" b="1" i="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901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𝐳</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Output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3956536"/>
                      </a:ext>
                    </a:extLst>
                  </a:tr>
                </a:tbl>
              </a:graphicData>
            </a:graphic>
          </p:graphicFrame>
        </mc:Choice>
        <mc:Fallback xmlns="">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extLst>
                  <p:ext uri="{D42A27DB-BD31-4B8C-83A1-F6EECF244321}">
                    <p14:modId xmlns:p14="http://schemas.microsoft.com/office/powerpoint/2010/main" val="3783465639"/>
                  </p:ext>
                </p:extLst>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657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8333" r="-454867" b="-431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8333" r="-195" b="-431667"/>
                          </a:stretch>
                        </a:blipFill>
                      </a:tcPr>
                    </a:tc>
                    <a:extLst>
                      <a:ext uri="{0D108BD9-81ED-4DB2-BD59-A6C34878D82A}">
                        <a16:rowId xmlns:a16="http://schemas.microsoft.com/office/drawing/2014/main" val="410215446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106557" r="-454867" b="-3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106557" r="-195" b="-324590"/>
                          </a:stretch>
                        </a:blipFill>
                      </a:tcPr>
                    </a:tc>
                    <a:extLst>
                      <a:ext uri="{0D108BD9-81ED-4DB2-BD59-A6C34878D82A}">
                        <a16:rowId xmlns:a16="http://schemas.microsoft.com/office/drawing/2014/main" val="334685480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206557" r="-454867" b="-2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206557" r="-195" b="-224590"/>
                          </a:stretch>
                        </a:blipFill>
                      </a:tcPr>
                    </a:tc>
                    <a:extLst>
                      <a:ext uri="{0D108BD9-81ED-4DB2-BD59-A6C34878D82A}">
                        <a16:rowId xmlns:a16="http://schemas.microsoft.com/office/drawing/2014/main" val="149669075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306557" r="-454867"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306557" r="-195" b="-124590"/>
                          </a:stretch>
                        </a:blipFill>
                      </a:tcPr>
                    </a:tc>
                    <a:extLst>
                      <a:ext uri="{0D108BD9-81ED-4DB2-BD59-A6C34878D82A}">
                        <a16:rowId xmlns:a16="http://schemas.microsoft.com/office/drawing/2014/main" val="42110901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406557" r="-454867" b="-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406557" r="-195" b="-24590"/>
                          </a:stretch>
                        </a:blipFill>
                      </a:tcPr>
                    </a:tc>
                    <a:extLst>
                      <a:ext uri="{0D108BD9-81ED-4DB2-BD59-A6C34878D82A}">
                        <a16:rowId xmlns:a16="http://schemas.microsoft.com/office/drawing/2014/main" val="230395653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𝑛</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𝑚</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892598"/>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𝐵</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𝑚</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57725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841326"/>
                      </a:ext>
                    </a:extLst>
                  </a:tr>
                </a:tbl>
              </a:graphicData>
            </a:graphic>
          </p:graphicFrame>
        </mc:Choice>
        <mc:Fallback xmlns="">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extLst>
                  <p:ext uri="{D42A27DB-BD31-4B8C-83A1-F6EECF244321}">
                    <p14:modId xmlns:p14="http://schemas.microsoft.com/office/powerpoint/2010/main" val="3033330832"/>
                  </p:ext>
                </p:extLst>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3636" r="-100303" b="-523636"/>
                          </a:stretch>
                        </a:blipFill>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103636" r="-100303" b="-423636"/>
                          </a:stretch>
                        </a:blipFill>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200000" r="-100303" b="-316071"/>
                          </a:stretch>
                        </a:blipFill>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305455" r="-100303" b="-2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305455" r="-608" b="-221818"/>
                          </a:stretch>
                        </a:blipFill>
                      </a:tcPr>
                    </a:tc>
                    <a:extLst>
                      <a:ext uri="{0D108BD9-81ED-4DB2-BD59-A6C34878D82A}">
                        <a16:rowId xmlns:a16="http://schemas.microsoft.com/office/drawing/2014/main" val="3031892598"/>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405455" r="-100303" b="-1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405455" r="-608" b="-121818"/>
                          </a:stretch>
                        </a:blipFill>
                      </a:tcPr>
                    </a:tc>
                    <a:extLst>
                      <a:ext uri="{0D108BD9-81ED-4DB2-BD59-A6C34878D82A}">
                        <a16:rowId xmlns:a16="http://schemas.microsoft.com/office/drawing/2014/main" val="333857725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505455" r="-100303" b="-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505455" r="-608" b="-21818"/>
                          </a:stretch>
                        </a:blipFill>
                      </a:tcPr>
                    </a:tc>
                    <a:extLst>
                      <a:ext uri="{0D108BD9-81ED-4DB2-BD59-A6C34878D82A}">
                        <a16:rowId xmlns:a16="http://schemas.microsoft.com/office/drawing/2014/main" val="3802841326"/>
                      </a:ext>
                    </a:extLst>
                  </a:tr>
                </a:tbl>
              </a:graphicData>
            </a:graphic>
          </p:graphicFrame>
        </mc:Fallback>
      </mc:AlternateContent>
    </p:spTree>
    <p:extLst>
      <p:ext uri="{BB962C8B-B14F-4D97-AF65-F5344CB8AC3E}">
        <p14:creationId xmlns:p14="http://schemas.microsoft.com/office/powerpoint/2010/main" val="3870121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EBC533-5CBD-44A5-B056-2EBE6A58C923}"/>
              </a:ext>
            </a:extLst>
          </p:cNvPr>
          <p:cNvSpPr>
            <a:spLocks noGrp="1"/>
          </p:cNvSpPr>
          <p:nvPr>
            <p:ph idx="1"/>
          </p:nvPr>
        </p:nvSpPr>
        <p:spPr>
          <a:xfrm>
            <a:off x="166681" y="1332703"/>
            <a:ext cx="8546720" cy="4351338"/>
          </a:xfrm>
        </p:spPr>
        <p:txBody>
          <a:bodyPr>
            <a:normAutofit/>
          </a:bodyPr>
          <a:lstStyle/>
          <a:p>
            <a:r>
              <a:rPr lang="en-US" dirty="0"/>
              <a:t>Open-loop or feed-forward control</a:t>
            </a:r>
          </a:p>
          <a:p>
            <a:pPr lvl="1"/>
            <a:r>
              <a:rPr lang="en-US" dirty="0"/>
              <a:t>Control action does not depend on plant</a:t>
            </a:r>
          </a:p>
          <a:p>
            <a:pPr lvl="1"/>
            <a:r>
              <a:rPr lang="en-US" dirty="0"/>
              <a:t>Common in many applications!</a:t>
            </a:r>
          </a:p>
          <a:p>
            <a:r>
              <a:rPr lang="en-US" dirty="0"/>
              <a:t>Pros: </a:t>
            </a:r>
          </a:p>
          <a:p>
            <a:pPr lvl="1"/>
            <a:r>
              <a:rPr lang="en-US" dirty="0"/>
              <a:t>Cheaper, few sensors required, logic pretty straightforward</a:t>
            </a:r>
          </a:p>
          <a:p>
            <a:r>
              <a:rPr lang="en-US" dirty="0"/>
              <a:t>Cons: </a:t>
            </a:r>
          </a:p>
          <a:p>
            <a:pPr lvl="1"/>
            <a:r>
              <a:rPr lang="en-US" dirty="0"/>
              <a:t>Quality of control poor without human intervention</a:t>
            </a:r>
          </a:p>
          <a:p>
            <a:pPr lvl="1"/>
            <a:r>
              <a:rPr lang="en-US" dirty="0"/>
              <a:t>Not adaptive!</a:t>
            </a:r>
          </a:p>
        </p:txBody>
      </p:sp>
      <p:sp>
        <p:nvSpPr>
          <p:cNvPr id="3" name="Title 2">
            <a:extLst>
              <a:ext uri="{FF2B5EF4-FFF2-40B4-BE49-F238E27FC236}">
                <a16:creationId xmlns:a16="http://schemas.microsoft.com/office/drawing/2014/main" id="{238E2192-FF7E-4786-A864-703504B19383}"/>
              </a:ext>
            </a:extLst>
          </p:cNvPr>
          <p:cNvSpPr>
            <a:spLocks noGrp="1"/>
          </p:cNvSpPr>
          <p:nvPr>
            <p:ph type="title"/>
          </p:nvPr>
        </p:nvSpPr>
        <p:spPr/>
        <p:txBody>
          <a:bodyPr/>
          <a:lstStyle/>
          <a:p>
            <a:r>
              <a:rPr lang="en-US" dirty="0"/>
              <a:t>Open-loop vs. Closed-loop control</a:t>
            </a:r>
          </a:p>
        </p:txBody>
      </p:sp>
      <p:sp>
        <p:nvSpPr>
          <p:cNvPr id="4" name="Slide Number Placeholder 3">
            <a:extLst>
              <a:ext uri="{FF2B5EF4-FFF2-40B4-BE49-F238E27FC236}">
                <a16:creationId xmlns:a16="http://schemas.microsoft.com/office/drawing/2014/main" id="{3AE9D690-B9CC-408A-BA95-9380C63D73D1}"/>
              </a:ext>
            </a:extLst>
          </p:cNvPr>
          <p:cNvSpPr>
            <a:spLocks noGrp="1"/>
          </p:cNvSpPr>
          <p:nvPr>
            <p:ph type="sldNum" sz="quarter" idx="12"/>
          </p:nvPr>
        </p:nvSpPr>
        <p:spPr/>
        <p:txBody>
          <a:bodyPr/>
          <a:lstStyle/>
          <a:p>
            <a:fld id="{29AAD378-655A-49C6-813C-9FD132EF7440}" type="slidenum">
              <a:rPr lang="en-US" smtClean="0"/>
              <a:pPr/>
              <a:t>6</a:t>
            </a:fld>
            <a:endParaRPr lang="en-US" dirty="0"/>
          </a:p>
        </p:txBody>
      </p:sp>
      <p:grpSp>
        <p:nvGrpSpPr>
          <p:cNvPr id="22" name="Group 21">
            <a:extLst>
              <a:ext uri="{FF2B5EF4-FFF2-40B4-BE49-F238E27FC236}">
                <a16:creationId xmlns:a16="http://schemas.microsoft.com/office/drawing/2014/main" id="{7362959A-EF50-452A-A363-35167F7AA759}"/>
              </a:ext>
            </a:extLst>
          </p:cNvPr>
          <p:cNvGrpSpPr/>
          <p:nvPr/>
        </p:nvGrpSpPr>
        <p:grpSpPr>
          <a:xfrm>
            <a:off x="7135114" y="2157984"/>
            <a:ext cx="4866558" cy="1271016"/>
            <a:chOff x="6865999" y="2271051"/>
            <a:chExt cx="4866558" cy="1271016"/>
          </a:xfrm>
        </p:grpSpPr>
        <p:sp>
          <p:nvSpPr>
            <p:cNvPr id="23" name="Rectangle 22">
              <a:extLst>
                <a:ext uri="{FF2B5EF4-FFF2-40B4-BE49-F238E27FC236}">
                  <a16:creationId xmlns:a16="http://schemas.microsoft.com/office/drawing/2014/main" id="{7EBB7532-D6B8-4981-B389-D9378EE8E867}"/>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24" name="Rectangle 23">
              <a:extLst>
                <a:ext uri="{FF2B5EF4-FFF2-40B4-BE49-F238E27FC236}">
                  <a16:creationId xmlns:a16="http://schemas.microsoft.com/office/drawing/2014/main" id="{8FF96F55-9D0B-4BBB-AE2A-97A4ACFF9CB9}"/>
                </a:ext>
              </a:extLst>
            </p:cNvPr>
            <p:cNvSpPr/>
            <p:nvPr/>
          </p:nvSpPr>
          <p:spPr>
            <a:xfrm>
              <a:off x="7791285" y="2470077"/>
              <a:ext cx="1445879" cy="107199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26" name="Straight Arrow Connector 25">
              <a:extLst>
                <a:ext uri="{FF2B5EF4-FFF2-40B4-BE49-F238E27FC236}">
                  <a16:creationId xmlns:a16="http://schemas.microsoft.com/office/drawing/2014/main" id="{7F6C1582-8D2F-4924-9941-B14344AA4AE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D980AC7-99F3-4054-BD6F-36BA7D7C9CBE}"/>
                    </a:ext>
                  </a:extLst>
                </p:cNvPr>
                <p:cNvSpPr txBox="1"/>
                <p:nvPr/>
              </p:nvSpPr>
              <p:spPr>
                <a:xfrm>
                  <a:off x="6865999" y="2395056"/>
                  <a:ext cx="740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𝐢</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7D980AC7-99F3-4054-BD6F-36BA7D7C9CBE}"/>
                    </a:ext>
                  </a:extLst>
                </p:cNvPr>
                <p:cNvSpPr txBox="1">
                  <a:spLocks noRot="1" noChangeAspect="1" noMove="1" noResize="1" noEditPoints="1" noAdjustHandles="1" noChangeArrowheads="1" noChangeShapeType="1" noTextEdit="1"/>
                </p:cNvSpPr>
                <p:nvPr/>
              </p:nvSpPr>
              <p:spPr>
                <a:xfrm>
                  <a:off x="6865999" y="2395056"/>
                  <a:ext cx="740395" cy="461665"/>
                </a:xfrm>
                <a:prstGeom prst="rect">
                  <a:avLst/>
                </a:prstGeom>
                <a:blipFill>
                  <a:blip r:embed="rId2"/>
                  <a:stretch>
                    <a:fillRect r="-1639"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74B2268-AD5C-411E-9A5F-6ACF171F180B}"/>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474B2268-AD5C-411E-9A5F-6ACF171F180B}"/>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B2C749-E982-4037-B966-01B784C5B581}"/>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06B2C749-E982-4037-B966-01B784C5B581}"/>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D1141660-37DC-4CF5-B8F4-48AF39C14F41}"/>
                </a:ext>
              </a:extLst>
            </p:cNvPr>
            <p:cNvCxnSpPr>
              <a:cxnSpLocks/>
              <a:stCxn id="24" idx="3"/>
              <a:endCxn id="23" idx="1"/>
            </p:cNvCxnSpPr>
            <p:nvPr/>
          </p:nvCxnSpPr>
          <p:spPr>
            <a:xfrm flipV="1">
              <a:off x="9237164" y="2992489"/>
              <a:ext cx="782816" cy="1358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92C0539-24D6-46D4-B6D7-36346848168D}"/>
                </a:ext>
              </a:extLst>
            </p:cNvPr>
            <p:cNvCxnSpPr>
              <a:cxnSpLocks/>
              <a:endCxn id="24" idx="1"/>
            </p:cNvCxnSpPr>
            <p:nvPr/>
          </p:nvCxnSpPr>
          <p:spPr>
            <a:xfrm>
              <a:off x="7064179" y="2992487"/>
              <a:ext cx="727106" cy="1358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2106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9E095F5-17D5-4B10-A319-C7ED22C0CF1F}"/>
                  </a:ext>
                </a:extLst>
              </p:cNvPr>
              <p:cNvSpPr>
                <a:spLocks noGrp="1"/>
              </p:cNvSpPr>
              <p:nvPr>
                <p:ph idx="1"/>
              </p:nvPr>
            </p:nvSpPr>
            <p:spPr/>
            <p:txBody>
              <a:bodyPr>
                <a:normAutofit/>
              </a:bodyPr>
              <a:lstStyle/>
              <a:p>
                <a:r>
                  <a:rPr lang="en-US" dirty="0"/>
                  <a:t>We assume an estimate of </a:t>
                </a:r>
                <a14:m>
                  <m:oMath xmlns:m="http://schemas.openxmlformats.org/officeDocument/2006/math">
                    <m:r>
                      <a:rPr lang="en-US" b="1" i="0" smtClean="0">
                        <a:latin typeface="Cambria Math" panose="02040503050406030204" pitchFamily="18" charset="0"/>
                      </a:rPr>
                      <m:t>𝐱</m:t>
                    </m:r>
                  </m:oMath>
                </a14:m>
                <a:r>
                  <a:rPr lang="en-US" b="1" dirty="0"/>
                  <a:t> </a:t>
                </a:r>
                <a:r>
                  <a:rPr lang="en-US" dirty="0"/>
                  <a:t>at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fusing information obtained by measurements till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this is denoted </a:t>
                </a:r>
                <a14:m>
                  <m:oMath xmlns:m="http://schemas.openxmlformats.org/officeDocument/2006/math">
                    <m:sSub>
                      <m:sSubPr>
                        <m:ctrlPr>
                          <a:rPr lang="en-US" b="1"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−1|</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b="1" dirty="0"/>
              </a:p>
              <a:p>
                <a:r>
                  <a:rPr lang="en-US" dirty="0"/>
                  <a:t>We also assume that the error between the estimate </a:t>
                </a:r>
                <a14:m>
                  <m:oMath xmlns:m="http://schemas.openxmlformats.org/officeDocument/2006/math">
                    <m:sSub>
                      <m:sSubPr>
                        <m:ctrlPr>
                          <a:rPr lang="en-US" b="1"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−1|</m:t>
                        </m:r>
                        <m:r>
                          <a:rPr lang="en-US" i="1" dirty="0">
                            <a:latin typeface="Cambria Math" panose="02040503050406030204" pitchFamily="18" charset="0"/>
                          </a:rPr>
                          <m:t>𝑘</m:t>
                        </m:r>
                        <m:r>
                          <a:rPr lang="en-US" i="1" dirty="0">
                            <a:latin typeface="Cambria Math" panose="02040503050406030204" pitchFamily="18" charset="0"/>
                          </a:rPr>
                          <m:t>−1</m:t>
                        </m:r>
                      </m:sub>
                    </m:sSub>
                  </m:oMath>
                </a14:m>
                <a:r>
                  <a:rPr lang="en-US" dirty="0"/>
                  <a:t> and the actual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a:t> has 0 mean, and covariance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𝑘</m:t>
                        </m:r>
                        <m:r>
                          <a:rPr lang="en-US" b="0" i="1" smtClean="0">
                            <a:latin typeface="Cambria Math" panose="02040503050406030204" pitchFamily="18" charset="0"/>
                          </a:rPr>
                          <m:t>−1</m:t>
                        </m:r>
                      </m:sub>
                    </m:sSub>
                  </m:oMath>
                </a14:m>
                <a:endParaRPr lang="en-US" dirty="0"/>
              </a:p>
              <a:p>
                <a:r>
                  <a:rPr lang="en-US" dirty="0"/>
                  <a:t>Now, we use these values and the state dynamics to predict the value of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dirty="0"/>
              </a:p>
              <a:p>
                <a:r>
                  <a:rPr lang="en-US" dirty="0"/>
                  <a:t>Because we are still using measurements only up to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we can denote this predicted value as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compute it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b="0" i="1" smtClean="0">
                              <a:latin typeface="Cambria Math" panose="02040503050406030204" pitchFamily="18" charset="0"/>
                            </a:rPr>
                            <m:t>𝑘</m:t>
                          </m:r>
                          <m:r>
                            <a:rPr lang="en-US" b="0" i="1" smtClean="0">
                              <a:latin typeface="Cambria Math" panose="02040503050406030204" pitchFamily="18" charset="0"/>
                            </a:rPr>
                            <m:t>−1|</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𝐵</m:t>
                      </m:r>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𝐮</m:t>
                          </m:r>
                        </m:e>
                        <m:sub>
                          <m:r>
                            <a:rPr lang="en-US" b="0" i="1" dirty="0" smtClean="0">
                              <a:latin typeface="Cambria Math" panose="02040503050406030204" pitchFamily="18" charset="0"/>
                            </a:rPr>
                            <m:t>𝑘</m:t>
                          </m:r>
                        </m:sub>
                      </m:sSub>
                    </m:oMath>
                  </m:oMathPara>
                </a14:m>
                <a:endParaRPr lang="en-US" b="0" dirty="0"/>
              </a:p>
            </p:txBody>
          </p:sp>
        </mc:Choice>
        <mc:Fallback xmlns="">
          <p:sp>
            <p:nvSpPr>
              <p:cNvPr id="2" name="Content Placeholder 1">
                <a:extLst>
                  <a:ext uri="{FF2B5EF4-FFF2-40B4-BE49-F238E27FC236}">
                    <a16:creationId xmlns:a16="http://schemas.microsoft.com/office/drawing/2014/main" id="{49E095F5-17D5-4B10-A319-C7ED22C0CF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555AFD-C7CE-4C73-B06D-4536B7BA4960}"/>
              </a:ext>
            </a:extLst>
          </p:cNvPr>
          <p:cNvSpPr>
            <a:spLocks noGrp="1"/>
          </p:cNvSpPr>
          <p:nvPr>
            <p:ph type="title"/>
          </p:nvPr>
        </p:nvSpPr>
        <p:spPr/>
        <p:txBody>
          <a:bodyPr/>
          <a:lstStyle/>
          <a:p>
            <a:r>
              <a:rPr lang="en-US" dirty="0"/>
              <a:t>Step I: Prediction</a:t>
            </a:r>
          </a:p>
        </p:txBody>
      </p:sp>
      <p:sp>
        <p:nvSpPr>
          <p:cNvPr id="4" name="Slide Number Placeholder 3">
            <a:extLst>
              <a:ext uri="{FF2B5EF4-FFF2-40B4-BE49-F238E27FC236}">
                <a16:creationId xmlns:a16="http://schemas.microsoft.com/office/drawing/2014/main" id="{BF48F246-EA1F-4780-BE20-0BF381FB6459}"/>
              </a:ext>
            </a:extLst>
          </p:cNvPr>
          <p:cNvSpPr>
            <a:spLocks noGrp="1"/>
          </p:cNvSpPr>
          <p:nvPr>
            <p:ph type="sldNum" sz="quarter" idx="12"/>
          </p:nvPr>
        </p:nvSpPr>
        <p:spPr/>
        <p:txBody>
          <a:bodyPr/>
          <a:lstStyle/>
          <a:p>
            <a:fld id="{29AAD378-655A-49C6-813C-9FD132EF7440}" type="slidenum">
              <a:rPr lang="en-US" smtClean="0"/>
              <a:pPr/>
              <a:t>60</a:t>
            </a:fld>
            <a:endParaRPr lang="en-US" dirty="0"/>
          </a:p>
        </p:txBody>
      </p:sp>
    </p:spTree>
    <p:extLst>
      <p:ext uri="{BB962C8B-B14F-4D97-AF65-F5344CB8AC3E}">
        <p14:creationId xmlns:p14="http://schemas.microsoft.com/office/powerpoint/2010/main" val="34832038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B69BF90-BA33-43ED-A549-C6E57D1137E5}"/>
                  </a:ext>
                </a:extLst>
              </p:cNvPr>
              <p:cNvSpPr>
                <a:spLocks noGrp="1"/>
              </p:cNvSpPr>
              <p:nvPr>
                <p:ph idx="1"/>
              </p:nvPr>
            </p:nvSpPr>
            <p:spPr>
              <a:xfrm>
                <a:off x="166681" y="1332703"/>
                <a:ext cx="11699087" cy="953297"/>
              </a:xfrm>
            </p:spPr>
            <p:txBody>
              <a:bodyPr/>
              <a:lstStyle/>
              <a:p>
                <a:r>
                  <a:rPr lang="en-US" dirty="0"/>
                  <a:t>We also need to update the predicted covariance between the predicted value and the “actual” value of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i="0" dirty="0">
                  <a:latin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9B69BF90-BA33-43ED-A549-C6E57D1137E5}"/>
                  </a:ext>
                </a:extLst>
              </p:cNvPr>
              <p:cNvSpPr>
                <a:spLocks noGrp="1" noRot="1" noChangeAspect="1" noMove="1" noResize="1" noEditPoints="1" noAdjustHandles="1" noChangeArrowheads="1" noChangeShapeType="1" noTextEdit="1"/>
              </p:cNvSpPr>
              <p:nvPr>
                <p:ph idx="1"/>
              </p:nvPr>
            </p:nvSpPr>
            <p:spPr>
              <a:xfrm>
                <a:off x="166681" y="1332703"/>
                <a:ext cx="11699087" cy="953297"/>
              </a:xfrm>
              <a:blipFill>
                <a:blip r:embed="rId2"/>
                <a:stretch>
                  <a:fillRect l="-625" t="-10897" b="-897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A333672-F50A-433F-87D8-4ED208D9C8FA}"/>
              </a:ext>
            </a:extLst>
          </p:cNvPr>
          <p:cNvSpPr>
            <a:spLocks noGrp="1"/>
          </p:cNvSpPr>
          <p:nvPr>
            <p:ph type="title"/>
          </p:nvPr>
        </p:nvSpPr>
        <p:spPr/>
        <p:txBody>
          <a:bodyPr/>
          <a:lstStyle/>
          <a:p>
            <a:r>
              <a:rPr lang="en-US" dirty="0"/>
              <a:t>Step I: Prediction continued</a:t>
            </a:r>
          </a:p>
        </p:txBody>
      </p:sp>
      <p:sp>
        <p:nvSpPr>
          <p:cNvPr id="4" name="Slide Number Placeholder 3">
            <a:extLst>
              <a:ext uri="{FF2B5EF4-FFF2-40B4-BE49-F238E27FC236}">
                <a16:creationId xmlns:a16="http://schemas.microsoft.com/office/drawing/2014/main" id="{628E3231-DE92-4018-A5BA-AB9A70289DC3}"/>
              </a:ext>
            </a:extLst>
          </p:cNvPr>
          <p:cNvSpPr>
            <a:spLocks noGrp="1"/>
          </p:cNvSpPr>
          <p:nvPr>
            <p:ph type="sldNum" sz="quarter" idx="12"/>
          </p:nvPr>
        </p:nvSpPr>
        <p:spPr/>
        <p:txBody>
          <a:bodyPr/>
          <a:lstStyle/>
          <a:p>
            <a:fld id="{29AAD378-655A-49C6-813C-9FD132EF7440}" type="slidenum">
              <a:rPr lang="en-US" smtClean="0"/>
              <a:pPr/>
              <a:t>61</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0">
                    <a:tc>
                      <a:txBody>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sub>
                              </m:sSub>
                            </m:oMath>
                          </a14:m>
                          <a:r>
                            <a:rPr lang="en-US" sz="2800" dirty="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14:m>
                            <m:oMath xmlns:m="http://schemas.openxmlformats.org/officeDocument/2006/math">
                              <m:r>
                                <a:rPr lang="en-US" sz="2800" b="0" i="1"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0" i="1" smtClean="0">
                                      <a:latin typeface="Cambria Math" panose="02040503050406030204" pitchFamily="18" charset="0"/>
                                    </a:rPr>
                                  </m:ctrlPr>
                                </m:dPr>
                                <m:e>
                                  <m:sSub>
                                    <m:sSubPr>
                                      <m:ctrlPr>
                                        <a:rPr lang="en-US" sz="2800" b="1"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sub>
                                  </m:sSub>
                                  <m:r>
                                    <a:rPr lang="en-US" sz="2800" b="1" i="1" smtClean="0">
                                      <a:latin typeface="Cambria Math" panose="02040503050406030204" pitchFamily="18" charset="0"/>
                                    </a:rPr>
                                    <m:t>−</m:t>
                                  </m:r>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sub>
                                  </m:sSub>
                                </m:e>
                              </m:d>
                            </m:oMath>
                          </a14:m>
                          <a:r>
                            <a:rPr lang="en-US" sz="2800" dirty="0"/>
                            <a:t> </a:t>
                          </a:r>
                          <a14:m>
                            <m:oMath xmlns:m="http://schemas.openxmlformats.org/officeDocument/2006/math">
                              <m:r>
                                <a:rPr lang="en-US" sz="2800" b="1" i="0"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r>
                                    <a:rPr lang="en-US" sz="2800" i="1">
                                      <a:latin typeface="Cambria Math" panose="02040503050406030204" pitchFamily="18" charset="0"/>
                                    </a:rPr>
                                    <m:t>𝐴</m:t>
                                  </m:r>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𝑘</m:t>
                                      </m:r>
                                    </m:sub>
                                  </m:sSub>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1" i="1" smtClean="0">
                                          <a:latin typeface="Cambria Math" panose="02040503050406030204" pitchFamily="18" charset="0"/>
                                        </a:rPr>
                                      </m:ctrlPr>
                                    </m:sSubPr>
                                    <m:e>
                                      <m:acc>
                                        <m:accPr>
                                          <m:chr m:val="̂"/>
                                          <m:ctrlPr>
                                            <a:rPr lang="en-US" sz="2800" b="1" i="1" smtClean="0">
                                              <a:latin typeface="Cambria Math" panose="02040503050406030204" pitchFamily="18" charset="0"/>
                                            </a:rPr>
                                          </m:ctrlPr>
                                        </m:accPr>
                                        <m:e>
                                          <m:r>
                                            <a:rPr lang="en-US" sz="2800" b="1" i="0" smtClean="0">
                                              <a:latin typeface="Cambria Math" panose="02040503050406030204" pitchFamily="18" charset="0"/>
                                            </a:rPr>
                                            <m:t>𝐱</m:t>
                                          </m:r>
                                        </m:e>
                                      </m:acc>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sub>
                                  </m:sSub>
                                </m:e>
                              </m:d>
                            </m:oMath>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0460570"/>
                      </a:ext>
                    </a:extLst>
                  </a:tr>
                  <a:tr h="0">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800" b="1" i="0" smtClean="0">
                                    <a:latin typeface="Cambria Math" panose="02040503050406030204" pitchFamily="18" charset="0"/>
                                  </a:rPr>
                                  <m:t>=</m:t>
                                </m:r>
                                <m:r>
                                  <a:rPr lang="en-US" sz="2800" b="0" i="1" smtClean="0">
                                    <a:latin typeface="Cambria Math" panose="02040503050406030204" pitchFamily="18" charset="0"/>
                                  </a:rPr>
                                  <m:t>𝐴</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sub>
                                    </m:sSub>
                                  </m:e>
                                </m:d>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r>
                                  <a:rPr lang="en-US" sz="2800" b="0" i="1" smtClean="0">
                                    <a:latin typeface="Cambria Math" panose="02040503050406030204" pitchFamily="18" charset="0"/>
                                  </a:rPr>
                                  <m:t>𝑐𝑜𝑣</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62095711"/>
                      </a:ext>
                    </a:extLst>
                  </a:tr>
                  <a:tr h="0">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𝑘</m:t>
                                    </m:r>
                                  </m:sub>
                                </m:sSub>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9806620"/>
                      </a:ext>
                    </a:extLst>
                  </a:tr>
                </a:tbl>
              </a:graphicData>
            </a:graphic>
          </p:graphicFrame>
        </mc:Choice>
        <mc:Fallback xmlns="">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extLst>
                  <p:ext uri="{D42A27DB-BD31-4B8C-83A1-F6EECF244321}">
                    <p14:modId xmlns:p14="http://schemas.microsoft.com/office/powerpoint/2010/main" val="92357649"/>
                  </p:ext>
                </p:extLst>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58699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r="-770098" b="-19587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b="-195876"/>
                          </a:stretch>
                        </a:blipFill>
                      </a:tcPr>
                    </a:tc>
                    <a:extLst>
                      <a:ext uri="{0D108BD9-81ED-4DB2-BD59-A6C34878D82A}">
                        <a16:rowId xmlns:a16="http://schemas.microsoft.com/office/drawing/2014/main" val="2570460570"/>
                      </a:ext>
                    </a:extLst>
                  </a:tr>
                  <a:tr h="586994">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100000" b="-95876"/>
                          </a:stretch>
                        </a:blipFill>
                      </a:tcPr>
                    </a:tc>
                    <a:extLst>
                      <a:ext uri="{0D108BD9-81ED-4DB2-BD59-A6C34878D82A}">
                        <a16:rowId xmlns:a16="http://schemas.microsoft.com/office/drawing/2014/main" val="3462095711"/>
                      </a:ext>
                    </a:extLst>
                  </a:tr>
                  <a:tr h="565277">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208602"/>
                          </a:stretch>
                        </a:blipFill>
                      </a:tcPr>
                    </a:tc>
                    <a:extLst>
                      <a:ext uri="{0D108BD9-81ED-4DB2-BD59-A6C34878D82A}">
                        <a16:rowId xmlns:a16="http://schemas.microsoft.com/office/drawing/2014/main" val="819806620"/>
                      </a:ext>
                    </a:extLst>
                  </a:tr>
                </a:tbl>
              </a:graphicData>
            </a:graphic>
          </p:graphicFrame>
        </mc:Fallback>
      </mc:AlternateContent>
      <p:sp>
        <p:nvSpPr>
          <p:cNvPr id="6" name="Content Placeholder 1">
            <a:extLst>
              <a:ext uri="{FF2B5EF4-FFF2-40B4-BE49-F238E27FC236}">
                <a16:creationId xmlns:a16="http://schemas.microsoft.com/office/drawing/2014/main" id="{CC9663DC-ADA0-48C3-A15D-9828233C70A6}"/>
              </a:ext>
            </a:extLst>
          </p:cNvPr>
          <p:cNvSpPr txBox="1">
            <a:spLocks/>
          </p:cNvSpPr>
          <p:nvPr/>
        </p:nvSpPr>
        <p:spPr>
          <a:xfrm>
            <a:off x="0" y="3881793"/>
            <a:ext cx="11699087" cy="59876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Thus, the </a:t>
            </a:r>
            <a:r>
              <a:rPr lang="en-US" i="1" dirty="0"/>
              <a:t>a priori </a:t>
            </a:r>
            <a:r>
              <a:rPr lang="en-US" dirty="0"/>
              <a:t>estimated state and error covariance are: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FEE1277-533C-4B56-A076-08BAB3908793}"/>
                  </a:ext>
                </a:extLst>
              </p:cNvPr>
              <p:cNvSpPr/>
              <p:nvPr/>
            </p:nvSpPr>
            <p:spPr>
              <a:xfrm>
                <a:off x="2775857" y="4380242"/>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𝐴</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𝐵</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 </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𝐴</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sub>
                      </m:sSub>
                      <m:sSup>
                        <m:sSupPr>
                          <m:ctrlPr>
                            <a:rPr lang="en-US" sz="3600" i="1">
                              <a:solidFill>
                                <a:schemeClr val="tx1"/>
                              </a:solidFill>
                              <a:latin typeface="Cambria Math" panose="02040503050406030204" pitchFamily="18" charset="0"/>
                            </a:rPr>
                          </m:ctrlPr>
                        </m:sSupPr>
                        <m:e>
                          <m:r>
                            <a:rPr lang="en-US" sz="3600" i="1">
                              <a:solidFill>
                                <a:schemeClr val="tx1"/>
                              </a:solidFill>
                              <a:latin typeface="Cambria Math" panose="02040503050406030204" pitchFamily="18" charset="0"/>
                            </a:rPr>
                            <m:t>𝐴</m:t>
                          </m:r>
                        </m:e>
                        <m:sup>
                          <m:r>
                            <a:rPr lang="en-US" sz="3600" i="1">
                              <a:solidFill>
                                <a:schemeClr val="tx1"/>
                              </a:solidFill>
                              <a:latin typeface="Cambria Math" panose="02040503050406030204" pitchFamily="18" charset="0"/>
                            </a:rPr>
                            <m:t>𝑇</m:t>
                          </m:r>
                        </m:sup>
                      </m:s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7" name="Rectangle 6">
                <a:extLst>
                  <a:ext uri="{FF2B5EF4-FFF2-40B4-BE49-F238E27FC236}">
                    <a16:creationId xmlns:a16="http://schemas.microsoft.com/office/drawing/2014/main" id="{4FEE1277-533C-4B56-A076-08BAB3908793}"/>
                  </a:ext>
                </a:extLst>
              </p:cNvPr>
              <p:cNvSpPr>
                <a:spLocks noRot="1" noChangeAspect="1" noMove="1" noResize="1" noEditPoints="1" noAdjustHandles="1" noChangeArrowheads="1" noChangeShapeType="1" noTextEdit="1"/>
              </p:cNvSpPr>
              <p:nvPr/>
            </p:nvSpPr>
            <p:spPr>
              <a:xfrm>
                <a:off x="2775857" y="4380242"/>
                <a:ext cx="6466114" cy="136570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45710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3C71BB8-EF7A-419A-B3F9-7F3BF29738FC}"/>
                  </a:ext>
                </a:extLst>
              </p:cNvPr>
              <p:cNvSpPr>
                <a:spLocks noGrp="1"/>
              </p:cNvSpPr>
              <p:nvPr>
                <p:ph idx="1"/>
              </p:nvPr>
            </p:nvSpPr>
            <p:spPr/>
            <p:txBody>
              <a:bodyPr/>
              <a:lstStyle/>
              <a:p>
                <a:r>
                  <a:rPr lang="en-US" dirty="0"/>
                  <a:t>This is where we basically do data fusion between new measurement and old prediction to obtain new estimate</a:t>
                </a:r>
              </a:p>
              <a:p>
                <a:r>
                  <a:rPr lang="en-US" dirty="0"/>
                  <a:t>Note that data fusion is not straightforward like before because we don’t really observe/measure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r>
                  <a:rPr lang="en-US" dirty="0"/>
                  <a:t> directly, but we get measurement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oMath>
                </a14:m>
                <a:r>
                  <a:rPr lang="en-US" dirty="0"/>
                  <a:t>, for an observable output!</a:t>
                </a:r>
              </a:p>
              <a:p>
                <a:r>
                  <a:rPr lang="en-US" dirty="0"/>
                  <a:t>Idea remains similar: Do a weighted average of the prediction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new information</a:t>
                </a:r>
              </a:p>
              <a:p>
                <a:r>
                  <a:rPr lang="en-US" dirty="0"/>
                  <a:t>We integrate new information by using the difference between the predicted output and the observation </a:t>
                </a:r>
              </a:p>
            </p:txBody>
          </p:sp>
        </mc:Choice>
        <mc:Fallback xmlns="">
          <p:sp>
            <p:nvSpPr>
              <p:cNvPr id="2" name="Content Placeholder 1">
                <a:extLst>
                  <a:ext uri="{FF2B5EF4-FFF2-40B4-BE49-F238E27FC236}">
                    <a16:creationId xmlns:a16="http://schemas.microsoft.com/office/drawing/2014/main" id="{13C71BB8-EF7A-419A-B3F9-7F3BF29738F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F1482F-1E18-4A35-B71F-E5D1FCD84966}"/>
              </a:ext>
            </a:extLst>
          </p:cNvPr>
          <p:cNvSpPr>
            <a:spLocks noGrp="1"/>
          </p:cNvSpPr>
          <p:nvPr>
            <p:ph type="title"/>
          </p:nvPr>
        </p:nvSpPr>
        <p:spPr/>
        <p:txBody>
          <a:bodyPr/>
          <a:lstStyle/>
          <a:p>
            <a:r>
              <a:rPr lang="en-US" dirty="0"/>
              <a:t>Step II: Correction</a:t>
            </a:r>
          </a:p>
        </p:txBody>
      </p:sp>
      <p:sp>
        <p:nvSpPr>
          <p:cNvPr id="4" name="Slide Number Placeholder 3">
            <a:extLst>
              <a:ext uri="{FF2B5EF4-FFF2-40B4-BE49-F238E27FC236}">
                <a16:creationId xmlns:a16="http://schemas.microsoft.com/office/drawing/2014/main" id="{61247D3A-E8C0-4808-B267-E68CFB24DAA7}"/>
              </a:ext>
            </a:extLst>
          </p:cNvPr>
          <p:cNvSpPr>
            <a:spLocks noGrp="1"/>
          </p:cNvSpPr>
          <p:nvPr>
            <p:ph type="sldNum" sz="quarter" idx="12"/>
          </p:nvPr>
        </p:nvSpPr>
        <p:spPr/>
        <p:txBody>
          <a:bodyPr/>
          <a:lstStyle/>
          <a:p>
            <a:fld id="{29AAD378-655A-49C6-813C-9FD132EF7440}" type="slidenum">
              <a:rPr lang="en-US" smtClean="0"/>
              <a:pPr/>
              <a:t>62</a:t>
            </a:fld>
            <a:endParaRPr lang="en-US" dirty="0"/>
          </a:p>
        </p:txBody>
      </p:sp>
    </p:spTree>
    <p:extLst>
      <p:ext uri="{BB962C8B-B14F-4D97-AF65-F5344CB8AC3E}">
        <p14:creationId xmlns:p14="http://schemas.microsoft.com/office/powerpoint/2010/main" val="14532497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4682232-005B-4B15-988F-F3D8088117EF}"/>
                  </a:ext>
                </a:extLst>
              </p:cNvPr>
              <p:cNvSpPr>
                <a:spLocks noGrp="1"/>
              </p:cNvSpPr>
              <p:nvPr>
                <p:ph idx="1"/>
              </p:nvPr>
            </p:nvSpPr>
            <p:spPr/>
            <p:txBody>
              <a:bodyPr/>
              <a:lstStyle/>
              <a:p>
                <a:r>
                  <a:rPr lang="en-US" dirty="0"/>
                  <a:t>Predicted output: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oMath>
                </a14:m>
                <a:r>
                  <a:rPr lang="en-US" dirty="0"/>
                  <a:t>, and error in predicted output =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b>
                    </m:sSub>
                  </m:oMath>
                </a14:m>
                <a:endParaRPr lang="en-US" dirty="0"/>
              </a:p>
              <a:p>
                <a:r>
                  <a:rPr lang="en-US" dirty="0"/>
                  <a:t>We denote this expression as the </a:t>
                </a:r>
                <a:r>
                  <a:rPr lang="en-US" i="1" dirty="0"/>
                  <a:t>innovation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𝐲</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1">
                            <a:latin typeface="Cambria Math" panose="02040503050406030204" pitchFamily="18" charset="0"/>
                          </a:rPr>
                          <m:t>𝐳</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b>
                    </m:sSub>
                  </m:oMath>
                </a14:m>
                <a:endParaRPr lang="en-US" dirty="0"/>
              </a:p>
              <a:p>
                <a:r>
                  <a:rPr lang="en-US" dirty="0"/>
                  <a:t>Covariance of innovation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oMath>
                </a14:m>
                <a:r>
                  <a:rPr lang="en-US" dirty="0"/>
                  <a:t>) can be shown to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oMath>
                </a14:m>
                <a:endParaRPr lang="en-US" dirty="0"/>
              </a:p>
              <a:p>
                <a:r>
                  <a:rPr lang="en-US" dirty="0"/>
                  <a:t>Then to do data fusion, we use a matrix known as (optimal) Kalman gain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a:rPr lang="en-US" b="0" i="1" dirty="0" smtClean="0">
                              <a:latin typeface="Cambria Math" panose="02040503050406030204" pitchFamily="18" charset="0"/>
                            </a:rPr>
                            <m:t>𝑘</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𝑘</m:t>
                          </m:r>
                        </m:sub>
                      </m:sSub>
                    </m:oMath>
                  </m:oMathPara>
                </a14:m>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r>
                  <a:rPr lang="en-US" dirty="0"/>
                  <a:t> is given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𝑘</m:t>
                        </m:r>
                      </m:sub>
                      <m:sup>
                        <m:r>
                          <a:rPr lang="en-US" b="0" i="1" smtClean="0">
                            <a:latin typeface="Cambria Math" panose="02040503050406030204" pitchFamily="18" charset="0"/>
                          </a:rPr>
                          <m:t>−</m:t>
                        </m:r>
                        <m:r>
                          <a:rPr lang="en-US" b="0" i="1" smtClean="0">
                            <a:latin typeface="Cambria Math" panose="02040503050406030204" pitchFamily="18" charset="0"/>
                          </a:rPr>
                          <m:t>1</m:t>
                        </m:r>
                      </m:sup>
                    </m:sSubSup>
                  </m:oMath>
                </a14:m>
                <a:endParaRPr lang="en-US" dirty="0"/>
              </a:p>
              <a:p>
                <a:r>
                  <a:rPr lang="en-US" dirty="0"/>
                  <a:t>Finally, the updated error covariance estimate is given by: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e>
                      </m:d>
                    </m:oMath>
                  </m:oMathPara>
                </a14:m>
                <a:endParaRPr lang="en-US" dirty="0"/>
              </a:p>
            </p:txBody>
          </p:sp>
        </mc:Choice>
        <mc:Fallback xmlns="">
          <p:sp>
            <p:nvSpPr>
              <p:cNvPr id="2" name="Content Placeholder 1">
                <a:extLst>
                  <a:ext uri="{FF2B5EF4-FFF2-40B4-BE49-F238E27FC236}">
                    <a16:creationId xmlns:a16="http://schemas.microsoft.com/office/drawing/2014/main" id="{24682232-005B-4B15-988F-F3D8088117EF}"/>
                  </a:ext>
                </a:extLst>
              </p:cNvPr>
              <p:cNvSpPr>
                <a:spLocks noGrp="1" noRot="1" noChangeAspect="1" noMove="1" noResize="1" noEditPoints="1" noAdjustHandles="1" noChangeArrowheads="1" noChangeShapeType="1" noTextEdit="1"/>
              </p:cNvSpPr>
              <p:nvPr>
                <p:ph idx="1"/>
              </p:nvPr>
            </p:nvSpPr>
            <p:spPr>
              <a:blipFill>
                <a:blip r:embed="rId2"/>
                <a:stretch>
                  <a:fillRect l="-625" t="-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004762C-4FA3-4EAA-8CDE-4412503EDC50}"/>
              </a:ext>
            </a:extLst>
          </p:cNvPr>
          <p:cNvSpPr>
            <a:spLocks noGrp="1"/>
          </p:cNvSpPr>
          <p:nvPr>
            <p:ph type="title"/>
          </p:nvPr>
        </p:nvSpPr>
        <p:spPr/>
        <p:txBody>
          <a:bodyPr/>
          <a:lstStyle/>
          <a:p>
            <a:r>
              <a:rPr lang="en-US" dirty="0"/>
              <a:t>Step II: Correction continued</a:t>
            </a:r>
          </a:p>
        </p:txBody>
      </p:sp>
      <p:sp>
        <p:nvSpPr>
          <p:cNvPr id="4" name="Slide Number Placeholder 3">
            <a:extLst>
              <a:ext uri="{FF2B5EF4-FFF2-40B4-BE49-F238E27FC236}">
                <a16:creationId xmlns:a16="http://schemas.microsoft.com/office/drawing/2014/main" id="{992C8E72-336D-452F-A357-6224A3D731E6}"/>
              </a:ext>
            </a:extLst>
          </p:cNvPr>
          <p:cNvSpPr>
            <a:spLocks noGrp="1"/>
          </p:cNvSpPr>
          <p:nvPr>
            <p:ph type="sldNum" sz="quarter" idx="12"/>
          </p:nvPr>
        </p:nvSpPr>
        <p:spPr/>
        <p:txBody>
          <a:bodyPr/>
          <a:lstStyle/>
          <a:p>
            <a:fld id="{29AAD378-655A-49C6-813C-9FD132EF7440}" type="slidenum">
              <a:rPr lang="en-US" smtClean="0"/>
              <a:pPr/>
              <a:t>63</a:t>
            </a:fld>
            <a:endParaRPr lang="en-US" dirty="0"/>
          </a:p>
        </p:txBody>
      </p:sp>
    </p:spTree>
    <p:extLst>
      <p:ext uri="{BB962C8B-B14F-4D97-AF65-F5344CB8AC3E}">
        <p14:creationId xmlns:p14="http://schemas.microsoft.com/office/powerpoint/2010/main" val="37059631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6EB29-733E-4CAB-B8C3-F7AC39F40E56}"/>
              </a:ext>
            </a:extLst>
          </p:cNvPr>
          <p:cNvSpPr>
            <a:spLocks noGrp="1"/>
          </p:cNvSpPr>
          <p:nvPr>
            <p:ph type="title"/>
          </p:nvPr>
        </p:nvSpPr>
        <p:spPr/>
        <p:txBody>
          <a:bodyPr/>
          <a:lstStyle/>
          <a:p>
            <a:r>
              <a:rPr lang="en-US" dirty="0"/>
              <a:t>Correction step summary</a:t>
            </a:r>
          </a:p>
        </p:txBody>
      </p:sp>
      <p:sp>
        <p:nvSpPr>
          <p:cNvPr id="4" name="Slide Number Placeholder 3">
            <a:extLst>
              <a:ext uri="{FF2B5EF4-FFF2-40B4-BE49-F238E27FC236}">
                <a16:creationId xmlns:a16="http://schemas.microsoft.com/office/drawing/2014/main" id="{252AA8BA-2EDD-4A3B-819B-D7843CE2FE4D}"/>
              </a:ext>
            </a:extLst>
          </p:cNvPr>
          <p:cNvSpPr>
            <a:spLocks noGrp="1"/>
          </p:cNvSpPr>
          <p:nvPr>
            <p:ph type="sldNum" sz="quarter" idx="12"/>
          </p:nvPr>
        </p:nvSpPr>
        <p:spPr/>
        <p:txBody>
          <a:bodyPr/>
          <a:lstStyle/>
          <a:p>
            <a:fld id="{29AAD378-655A-49C6-813C-9FD132EF7440}" type="slidenum">
              <a:rPr lang="en-US" smtClean="0"/>
              <a:pPr/>
              <a:t>64</a:t>
            </a:fld>
            <a:endParaRPr lang="en-US"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t>Innovation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i="1" smtClean="0">
                                        <a:latin typeface="Cambria Math" panose="02040503050406030204" pitchFamily="18" charset="0"/>
                                      </a:rPr>
                                    </m:ctrlPr>
                                  </m:sSubPr>
                                  <m:e>
                                    <m:r>
                                      <a:rPr lang="en-US" sz="3200" b="1">
                                        <a:latin typeface="Cambria Math" panose="02040503050406030204" pitchFamily="18" charset="0"/>
                                      </a:rPr>
                                      <m:t>𝐲</m:t>
                                    </m:r>
                                  </m:e>
                                  <m:sub>
                                    <m:r>
                                      <a:rPr lang="en-US" sz="3200" i="1">
                                        <a:latin typeface="Cambria Math" panose="02040503050406030204" pitchFamily="18" charset="0"/>
                                      </a:rPr>
                                      <m:t>𝑘</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b="1">
                                        <a:latin typeface="Cambria Math" panose="02040503050406030204" pitchFamily="18" charset="0"/>
                                      </a:rPr>
                                      <m:t>𝐳</m:t>
                                    </m:r>
                                  </m:e>
                                  <m:sub>
                                    <m:r>
                                      <a:rPr lang="en-US" sz="3200" i="1">
                                        <a:latin typeface="Cambria Math" panose="02040503050406030204" pitchFamily="18" charset="0"/>
                                      </a:rPr>
                                      <m:t>𝑘</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𝐻</m:t>
                                    </m:r>
                                  </m:e>
                                  <m:sub>
                                    <m:r>
                                      <a:rPr lang="en-US" sz="3200" i="1">
                                        <a:latin typeface="Cambria Math" panose="02040503050406030204" pitchFamily="18" charset="0"/>
                                      </a:rPr>
                                      <m:t>𝑘</m:t>
                                    </m:r>
                                  </m:sub>
                                </m:sSub>
                                <m:sSub>
                                  <m:sSubPr>
                                    <m:ctrlPr>
                                      <a:rPr lang="en-US" sz="3200" i="1" dirty="0">
                                        <a:latin typeface="Cambria Math" panose="02040503050406030204" pitchFamily="18" charset="0"/>
                                      </a:rPr>
                                    </m:ctrlPr>
                                  </m:sSubPr>
                                  <m:e>
                                    <m:acc>
                                      <m:accPr>
                                        <m:chr m:val="̂"/>
                                        <m:ctrlPr>
                                          <a:rPr lang="en-US" sz="3200" i="1">
                                            <a:latin typeface="Cambria Math" panose="02040503050406030204" pitchFamily="18" charset="0"/>
                                          </a:rPr>
                                        </m:ctrlPr>
                                      </m:accPr>
                                      <m:e>
                                        <m:r>
                                          <a:rPr lang="en-US" sz="3200" b="1">
                                            <a:latin typeface="Cambria Math" panose="02040503050406030204" pitchFamily="18" charset="0"/>
                                          </a:rPr>
                                          <m:t>𝐱</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i="1" dirty="0">
                                        <a:latin typeface="Cambria Math" panose="02040503050406030204" pitchFamily="18" charset="0"/>
                                      </a:rPr>
                                      <m:t>−1</m:t>
                                    </m:r>
                                  </m:sub>
                                </m:sSub>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extLst>
                  <p:ext uri="{D42A27DB-BD31-4B8C-83A1-F6EECF244321}">
                    <p14:modId xmlns:p14="http://schemas.microsoft.com/office/powerpoint/2010/main" val="2530251179"/>
                  </p:ext>
                </p:extLst>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6542" b="-314019"/>
                          </a:stretch>
                        </a:blipFill>
                      </a:tcPr>
                    </a:tc>
                    <a:extLst>
                      <a:ext uri="{0D108BD9-81ED-4DB2-BD59-A6C34878D82A}">
                        <a16:rowId xmlns:a16="http://schemas.microsoft.com/office/drawing/2014/main" val="63196658"/>
                      </a:ext>
                    </a:extLst>
                  </a:tr>
                  <a:tr h="645732">
                    <a:tc>
                      <a:txBody>
                        <a:bodyPr/>
                        <a:lstStyle/>
                        <a:p>
                          <a:r>
                            <a:rPr lang="en-US" sz="3200" dirty="0"/>
                            <a:t>Optimal Kalman Gain</a:t>
                          </a:r>
                        </a:p>
                      </a:txBody>
                      <a:tcPr>
                        <a:solidFill>
                          <a:schemeClr val="accent6">
                            <a:lumMod val="40000"/>
                            <a:lumOff val="60000"/>
                          </a:schemeClr>
                        </a:solidFill>
                      </a:tcPr>
                    </a:tc>
                    <a:tc>
                      <a:txBody>
                        <a:bodyPr/>
                        <a:lstStyle/>
                        <a:p>
                          <a:endParaRPr lang="en-US"/>
                        </a:p>
                      </a:txBody>
                      <a:tcPr>
                        <a:blipFill>
                          <a:blip r:embed="rId2"/>
                          <a:stretch>
                            <a:fillRect l="-140280" t="-208491" b="-216981"/>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7476" b="-123301"/>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1569" b="-24510"/>
                          </a:stretch>
                        </a:blipFill>
                      </a:tcPr>
                    </a:tc>
                    <a:extLst>
                      <a:ext uri="{0D108BD9-81ED-4DB2-BD59-A6C34878D82A}">
                        <a16:rowId xmlns:a16="http://schemas.microsoft.com/office/drawing/2014/main" val="2809330117"/>
                      </a:ext>
                    </a:extLst>
                  </a:tr>
                </a:tbl>
              </a:graphicData>
            </a:graphic>
          </p:graphicFrame>
        </mc:Fallback>
      </mc:AlternateContent>
    </p:spTree>
    <p:extLst>
      <p:ext uri="{BB962C8B-B14F-4D97-AF65-F5344CB8AC3E}">
        <p14:creationId xmlns:p14="http://schemas.microsoft.com/office/powerpoint/2010/main" val="22699839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DF2E66C-2A4D-48A6-8CF4-27DCC6740B67}"/>
                  </a:ext>
                </a:extLst>
              </p:cNvPr>
              <p:cNvSpPr>
                <a:spLocks noGrp="1"/>
              </p:cNvSpPr>
              <p:nvPr>
                <p:ph idx="1"/>
              </p:nvPr>
            </p:nvSpPr>
            <p:spPr>
              <a:xfrm>
                <a:off x="166681" y="1332703"/>
                <a:ext cx="11699087" cy="4414954"/>
              </a:xfrm>
            </p:spPr>
            <p:txBody>
              <a:bodyPr>
                <a:normAutofit lnSpcReduction="10000"/>
              </a:bodyPr>
              <a:lstStyle/>
              <a:p>
                <a:r>
                  <a:rPr lang="en-US" sz="2400" dirty="0"/>
                  <a:t>Let’s take a simple one-dimensional example, with perfect observability (i.e. </a:t>
                </a:r>
                <a14:m>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r>
                  <a:rPr lang="en-US" sz="2400" dirty="0"/>
                  <a:t>).</a:t>
                </a:r>
                <a:r>
                  <a:rPr lang="en-US" sz="2400" b="1" dirty="0"/>
                  <a:t> </a:t>
                </a:r>
                <a:r>
                  <a:rPr lang="en-US" sz="2400" dirty="0"/>
                  <a:t>So, at each step,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oMath>
                </a14:m>
                <a:r>
                  <a:rPr lang="en-US" sz="2400" b="1" dirty="0"/>
                  <a:t> </a:t>
                </a:r>
                <a:r>
                  <a:rPr lang="en-US" sz="2400" dirty="0"/>
                  <a:t>is the measurement.</a:t>
                </a:r>
                <a:endParaRPr lang="en-US" sz="2400" b="1" dirty="0"/>
              </a:p>
              <a:p>
                <a:pPr>
                  <a:lnSpc>
                    <a:spcPct val="110000"/>
                  </a:lnSpc>
                  <a:spcAft>
                    <a:spcPts val="600"/>
                  </a:spcAft>
                </a:pPr>
                <a:r>
                  <a:rPr lang="en-US" sz="2400" dirty="0"/>
                  <a:t>Then, Kalman filter prediction equations become:</a:t>
                </a:r>
              </a:p>
              <a:p>
                <a:pPr lvl="1"/>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𝑎</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−1|</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𝑏𝑢</m:t>
                    </m:r>
                  </m:oMath>
                </a14:m>
                <a:r>
                  <a:rPr lang="en-US" sz="2400" dirty="0"/>
                  <a:t>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p>
                              <m:sSupPr>
                                <m:ctrlPr>
                                  <a:rPr lang="en-US" sz="2400" i="1">
                                    <a:latin typeface="Cambria Math" panose="02040503050406030204" pitchFamily="18" charset="0"/>
                                  </a:rPr>
                                </m:ctrlPr>
                              </m:sSupPr>
                              <m:e>
                                <m:r>
                                  <a:rPr lang="en-US" sz="2400" i="1">
                                    <a:latin typeface="Cambria Math" panose="02040503050406030204" pitchFamily="18" charset="0"/>
                                  </a:rPr>
                                  <m:t>𝑎</m:t>
                                </m:r>
                              </m:e>
                              <m:sup>
                                <m:r>
                                  <a:rPr lang="en-US" sz="2400" i="1">
                                    <a:latin typeface="Cambria Math" panose="02040503050406030204" pitchFamily="18" charset="0"/>
                                  </a:rPr>
                                  <m:t>2</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−1|</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prior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estimate</m:t>
                            </m:r>
                          </m:e>
                        </m:eqArr>
                      </m:lim>
                    </m:limLow>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𝑞</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process</m:t>
                            </m:r>
                          </m:e>
                        </m:eqArr>
                      </m:lim>
                    </m:limLow>
                  </m:oMath>
                </a14:m>
                <a:endParaRPr lang="en-US" sz="2400" dirty="0"/>
              </a:p>
              <a:p>
                <a:r>
                  <a:rPr lang="en-US" sz="2400" dirty="0"/>
                  <a:t>Also, the correction equations become:</a:t>
                </a:r>
              </a:p>
              <a:p>
                <a:pPr lvl="1"/>
                <a:r>
                  <a:rPr lang="en-US" sz="2400" dirty="0"/>
                  <a:t>Innovation: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oMath>
                </a14:m>
                <a:r>
                  <a:rPr lang="en-US" sz="2400" dirty="0"/>
                  <a:t>, Innovation variance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1"/>
                <a:r>
                  <a:rPr lang="en-US" sz="2400" dirty="0"/>
                  <a:t>Optimal gain: </a:t>
                </a:r>
                <a14:m>
                  <m:oMath xmlns:m="http://schemas.openxmlformats.org/officeDocument/2006/math">
                    <m:r>
                      <a:rPr lang="en-US" sz="2400" b="0" i="1" smtClean="0">
                        <a:latin typeface="Cambria Math" panose="02040503050406030204" pitchFamily="18" charset="0"/>
                      </a:rPr>
                      <m:t>𝑘</m:t>
                    </m:r>
                    <m:r>
                      <a:rPr lang="en-US" sz="2400" b="0" i="0" smtClean="0">
                        <a:latin typeface="Cambria Math" panose="02040503050406030204" pitchFamily="18" charset="0"/>
                      </a:rPr>
                      <m:t>= </m:t>
                    </m:r>
                    <m:f>
                      <m:fPr>
                        <m:type m:val="lin"/>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𝑟</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den>
                    </m:f>
                    <m:r>
                      <a:rPr lang="en-US" sz="2400" b="0" i="1" smtClean="0">
                        <a:latin typeface="Cambria Math" panose="02040503050406030204" pitchFamily="18" charset="0"/>
                      </a:rPr>
                      <m:t>)</m:t>
                    </m:r>
                  </m:oMath>
                </a14:m>
                <a:r>
                  <a:rPr lang="en-US" sz="2400" dirty="0"/>
                  <a:t>, </a:t>
                </a:r>
              </a:p>
              <a:p>
                <a:pPr lvl="1"/>
                <a:r>
                  <a:rPr lang="en-US" sz="2400" dirty="0"/>
                  <a:t>Updated state estimate: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b="0" i="1" smtClean="0">
                        <a:latin typeface="Cambria Math" panose="02040503050406030204" pitchFamily="18" charset="0"/>
                      </a:rPr>
                      <m:t>)</m:t>
                    </m:r>
                  </m:oMath>
                </a14:m>
                <a:endParaRPr lang="en-US" sz="2400" dirty="0"/>
              </a:p>
              <a:p>
                <a:pPr lvl="1"/>
                <a:r>
                  <a:rPr lang="en-US" sz="2400" dirty="0"/>
                  <a:t>I.e. updated state estimate: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sub>
                    </m:sSub>
                    <m:r>
                      <a:rPr lang="en-US" sz="2400" i="1">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𝑘</m:t>
                        </m:r>
                      </m:e>
                    </m:d>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𝑘</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(Weighted average!)</a:t>
                </a:r>
              </a:p>
              <a:p>
                <a:pPr lvl="1"/>
                <a:endParaRPr lang="en-US" sz="2400" dirty="0"/>
              </a:p>
            </p:txBody>
          </p:sp>
        </mc:Choice>
        <mc:Fallback xmlns="">
          <p:sp>
            <p:nvSpPr>
              <p:cNvPr id="2" name="Content Placeholder 1">
                <a:extLst>
                  <a:ext uri="{FF2B5EF4-FFF2-40B4-BE49-F238E27FC236}">
                    <a16:creationId xmlns:a16="http://schemas.microsoft.com/office/drawing/2014/main" id="{5DF2E66C-2A4D-48A6-8CF4-27DCC6740B67}"/>
                  </a:ext>
                </a:extLst>
              </p:cNvPr>
              <p:cNvSpPr>
                <a:spLocks noGrp="1" noRot="1" noChangeAspect="1" noMove="1" noResize="1" noEditPoints="1" noAdjustHandles="1" noChangeArrowheads="1" noChangeShapeType="1" noTextEdit="1"/>
              </p:cNvSpPr>
              <p:nvPr>
                <p:ph idx="1"/>
              </p:nvPr>
            </p:nvSpPr>
            <p:spPr>
              <a:xfrm>
                <a:off x="166681" y="1332703"/>
                <a:ext cx="11699087" cy="4414954"/>
              </a:xfrm>
              <a:blipFill>
                <a:blip r:embed="rId2"/>
                <a:stretch>
                  <a:fillRect l="-417" t="-26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2675A62-F7ED-4D7E-AE5E-254526253B0E}"/>
              </a:ext>
            </a:extLst>
          </p:cNvPr>
          <p:cNvSpPr>
            <a:spLocks noGrp="1"/>
          </p:cNvSpPr>
          <p:nvPr>
            <p:ph type="title"/>
          </p:nvPr>
        </p:nvSpPr>
        <p:spPr/>
        <p:txBody>
          <a:bodyPr>
            <a:normAutofit fontScale="90000"/>
          </a:bodyPr>
          <a:lstStyle/>
          <a:p>
            <a:r>
              <a:rPr lang="en-US" dirty="0"/>
              <a:t>What are all these equations? How to make sense?</a:t>
            </a:r>
          </a:p>
        </p:txBody>
      </p:sp>
      <p:sp>
        <p:nvSpPr>
          <p:cNvPr id="4" name="Slide Number Placeholder 3">
            <a:extLst>
              <a:ext uri="{FF2B5EF4-FFF2-40B4-BE49-F238E27FC236}">
                <a16:creationId xmlns:a16="http://schemas.microsoft.com/office/drawing/2014/main" id="{9AEB8879-3BC9-4656-A86A-BAF76685935D}"/>
              </a:ext>
            </a:extLst>
          </p:cNvPr>
          <p:cNvSpPr>
            <a:spLocks noGrp="1"/>
          </p:cNvSpPr>
          <p:nvPr>
            <p:ph type="sldNum" sz="quarter" idx="12"/>
          </p:nvPr>
        </p:nvSpPr>
        <p:spPr/>
        <p:txBody>
          <a:bodyPr/>
          <a:lstStyle/>
          <a:p>
            <a:fld id="{29AAD378-655A-49C6-813C-9FD132EF7440}" type="slidenum">
              <a:rPr lang="en-US" smtClean="0"/>
              <a:pPr/>
              <a:t>65</a:t>
            </a:fld>
            <a:endParaRPr lang="en-US" dirty="0"/>
          </a:p>
        </p:txBody>
      </p:sp>
    </p:spTree>
    <p:extLst>
      <p:ext uri="{BB962C8B-B14F-4D97-AF65-F5344CB8AC3E}">
        <p14:creationId xmlns:p14="http://schemas.microsoft.com/office/powerpoint/2010/main" val="23780517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674B361-4832-4A21-9A50-8976DF1F69ED}"/>
                  </a:ext>
                </a:extLst>
              </p:cNvPr>
              <p:cNvSpPr>
                <a:spLocks noGrp="1"/>
              </p:cNvSpPr>
              <p:nvPr>
                <p:ph idx="1"/>
              </p:nvPr>
            </p:nvSpPr>
            <p:spPr/>
            <p:txBody>
              <a:bodyPr>
                <a:normAutofit/>
              </a:bodyPr>
              <a:lstStyle/>
              <a:p>
                <a:r>
                  <a:rPr lang="en-US" dirty="0"/>
                  <a:t>We skipped derivations of equations of the Kalman filter, but a fundamental property assumed is that the process model and measurement model are both linear.</a:t>
                </a:r>
              </a:p>
              <a:p>
                <a:r>
                  <a:rPr lang="en-US" dirty="0"/>
                  <a:t>Under linear models and Gaussian process/measurement noise, a Kalman filter is an </a:t>
                </a:r>
                <a:r>
                  <a:rPr lang="en-US" i="1" dirty="0"/>
                  <a:t>optimal</a:t>
                </a:r>
                <a:r>
                  <a:rPr lang="en-US" dirty="0"/>
                  <a:t> state estimator (minimizes mean square error between estimate and actual state)</a:t>
                </a:r>
              </a:p>
              <a:p>
                <a:r>
                  <a:rPr lang="en-US" dirty="0"/>
                  <a:t>In an EKF, state transitions and observations need not be linear functions of the state, but can be any differentiable functions</a:t>
                </a:r>
              </a:p>
              <a:p>
                <a:r>
                  <a:rPr lang="en-US" dirty="0"/>
                  <a:t>I.e., the process and measurement models are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oMath>
                  </m:oMathPara>
                </a14:m>
                <a:endParaRPr lang="en-US" dirty="0"/>
              </a:p>
            </p:txBody>
          </p:sp>
        </mc:Choice>
        <mc:Fallback xmlns="">
          <p:sp>
            <p:nvSpPr>
              <p:cNvPr id="2" name="Content Placeholder 1">
                <a:extLst>
                  <a:ext uri="{FF2B5EF4-FFF2-40B4-BE49-F238E27FC236}">
                    <a16:creationId xmlns:a16="http://schemas.microsoft.com/office/drawing/2014/main" id="{4674B361-4832-4A21-9A50-8976DF1F69ED}"/>
                  </a:ext>
                </a:extLst>
              </p:cNvPr>
              <p:cNvSpPr>
                <a:spLocks noGrp="1" noRot="1" noChangeAspect="1" noMove="1" noResize="1" noEditPoints="1" noAdjustHandles="1" noChangeArrowheads="1" noChangeShapeType="1" noTextEdit="1"/>
              </p:cNvSpPr>
              <p:nvPr>
                <p:ph idx="1"/>
              </p:nvPr>
            </p:nvSpPr>
            <p:spPr>
              <a:blipFill>
                <a:blip r:embed="rId2"/>
                <a:stretch>
                  <a:fillRect l="-625" t="-2208" r="-677" b="-51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E893E14-0963-467B-B7E1-FD0C1597211E}"/>
              </a:ext>
            </a:extLst>
          </p:cNvPr>
          <p:cNvSpPr>
            <a:spLocks noGrp="1"/>
          </p:cNvSpPr>
          <p:nvPr>
            <p:ph type="title"/>
          </p:nvPr>
        </p:nvSpPr>
        <p:spPr/>
        <p:txBody>
          <a:bodyPr/>
          <a:lstStyle/>
          <a:p>
            <a:r>
              <a:rPr lang="en-US" dirty="0"/>
              <a:t>Extended Kalman Filter</a:t>
            </a:r>
          </a:p>
        </p:txBody>
      </p:sp>
      <p:sp>
        <p:nvSpPr>
          <p:cNvPr id="4" name="Slide Number Placeholder 3">
            <a:extLst>
              <a:ext uri="{FF2B5EF4-FFF2-40B4-BE49-F238E27FC236}">
                <a16:creationId xmlns:a16="http://schemas.microsoft.com/office/drawing/2014/main" id="{56E51DBB-2E81-457C-82F4-D8F3B00BA167}"/>
              </a:ext>
            </a:extLst>
          </p:cNvPr>
          <p:cNvSpPr>
            <a:spLocks noGrp="1"/>
          </p:cNvSpPr>
          <p:nvPr>
            <p:ph type="sldNum" sz="quarter" idx="12"/>
          </p:nvPr>
        </p:nvSpPr>
        <p:spPr/>
        <p:txBody>
          <a:bodyPr/>
          <a:lstStyle/>
          <a:p>
            <a:fld id="{29AAD378-655A-49C6-813C-9FD132EF7440}" type="slidenum">
              <a:rPr lang="en-US" smtClean="0"/>
              <a:pPr/>
              <a:t>66</a:t>
            </a:fld>
            <a:endParaRPr lang="en-US" dirty="0"/>
          </a:p>
        </p:txBody>
      </p:sp>
    </p:spTree>
    <p:extLst>
      <p:ext uri="{BB962C8B-B14F-4D97-AF65-F5344CB8AC3E}">
        <p14:creationId xmlns:p14="http://schemas.microsoft.com/office/powerpoint/2010/main" val="13845151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DA59744-B938-42E2-AE57-CBA953AD5662}"/>
                  </a:ext>
                </a:extLst>
              </p:cNvPr>
              <p:cNvSpPr>
                <a:spLocks noGrp="1"/>
              </p:cNvSpPr>
              <p:nvPr>
                <p:ph idx="1"/>
              </p:nvPr>
            </p:nvSpPr>
            <p:spPr>
              <a:xfrm>
                <a:off x="166681" y="1332703"/>
                <a:ext cx="11699087" cy="2507777"/>
              </a:xfrm>
            </p:spPr>
            <p:txBody>
              <a:bodyPr/>
              <a:lstStyle/>
              <a:p>
                <a:r>
                  <a:rPr lang="en-US" dirty="0"/>
                  <a:t>Functions </a:t>
                </a:r>
                <a14:m>
                  <m:oMath xmlns:m="http://schemas.openxmlformats.org/officeDocument/2006/math">
                    <m:r>
                      <a:rPr lang="en-US" b="0" i="1" smtClean="0">
                        <a:latin typeface="Cambria Math" panose="02040503050406030204" pitchFamily="18" charset="0"/>
                      </a:rPr>
                      <m:t>𝑓</m:t>
                    </m:r>
                  </m:oMath>
                </a14:m>
                <a:r>
                  <a:rPr lang="en-US" dirty="0"/>
                  <a:t> and </a:t>
                </a:r>
                <a14:m>
                  <m:oMath xmlns:m="http://schemas.openxmlformats.org/officeDocument/2006/math">
                    <m:r>
                      <a:rPr lang="en-US" b="0" i="1" smtClean="0">
                        <a:latin typeface="Cambria Math" panose="02040503050406030204" pitchFamily="18" charset="0"/>
                      </a:rPr>
                      <m:t>h</m:t>
                    </m:r>
                  </m:oMath>
                </a14:m>
                <a:r>
                  <a:rPr lang="en-US" dirty="0"/>
                  <a:t> can be used directly to compute state-prediction, and predicted measurement, but cannot be directly used to update covariances</a:t>
                </a:r>
              </a:p>
              <a:p>
                <a:r>
                  <a:rPr lang="en-US" dirty="0"/>
                  <a:t>So, we instead use the Jacobian of the dynamics at the predicted state</a:t>
                </a:r>
              </a:p>
              <a:p>
                <a:r>
                  <a:rPr lang="en-US" dirty="0"/>
                  <a:t>This linearizes the non-linear dynamics around the current estimate</a:t>
                </a:r>
              </a:p>
              <a:p>
                <a:r>
                  <a:rPr lang="en-US" dirty="0"/>
                  <a:t>Prediction updates:</a:t>
                </a:r>
              </a:p>
              <a:p>
                <a:pPr marL="0" indent="0">
                  <a:buNone/>
                </a:pPr>
                <a:endParaRPr lang="en-US" dirty="0"/>
              </a:p>
            </p:txBody>
          </p:sp>
        </mc:Choice>
        <mc:Fallback xmlns="">
          <p:sp>
            <p:nvSpPr>
              <p:cNvPr id="2" name="Content Placeholder 1">
                <a:extLst>
                  <a:ext uri="{FF2B5EF4-FFF2-40B4-BE49-F238E27FC236}">
                    <a16:creationId xmlns:a16="http://schemas.microsoft.com/office/drawing/2014/main" id="{FDA59744-B938-42E2-AE57-CBA953AD5662}"/>
                  </a:ext>
                </a:extLst>
              </p:cNvPr>
              <p:cNvSpPr>
                <a:spLocks noGrp="1" noRot="1" noChangeAspect="1" noMove="1" noResize="1" noEditPoints="1" noAdjustHandles="1" noChangeArrowheads="1" noChangeShapeType="1" noTextEdit="1"/>
              </p:cNvSpPr>
              <p:nvPr>
                <p:ph idx="1"/>
              </p:nvPr>
            </p:nvSpPr>
            <p:spPr>
              <a:xfrm>
                <a:off x="166681" y="1332703"/>
                <a:ext cx="11699087" cy="2507777"/>
              </a:xfrm>
              <a:blipFill>
                <a:blip r:embed="rId2"/>
                <a:stretch>
                  <a:fillRect l="-625" t="-4136" b="-243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57AF97B-BD0A-4E8E-BAF9-52CBBA787494}"/>
              </a:ext>
            </a:extLst>
          </p:cNvPr>
          <p:cNvSpPr>
            <a:spLocks noGrp="1"/>
          </p:cNvSpPr>
          <p:nvPr>
            <p:ph type="title"/>
          </p:nvPr>
        </p:nvSpPr>
        <p:spPr/>
        <p:txBody>
          <a:bodyPr/>
          <a:lstStyle/>
          <a:p>
            <a:r>
              <a:rPr lang="en-US" dirty="0"/>
              <a:t>EKF updates</a:t>
            </a:r>
          </a:p>
        </p:txBody>
      </p:sp>
      <p:sp>
        <p:nvSpPr>
          <p:cNvPr id="4" name="Slide Number Placeholder 3">
            <a:extLst>
              <a:ext uri="{FF2B5EF4-FFF2-40B4-BE49-F238E27FC236}">
                <a16:creationId xmlns:a16="http://schemas.microsoft.com/office/drawing/2014/main" id="{3A691081-8DF6-4280-922E-D66DB03F991D}"/>
              </a:ext>
            </a:extLst>
          </p:cNvPr>
          <p:cNvSpPr>
            <a:spLocks noGrp="1"/>
          </p:cNvSpPr>
          <p:nvPr>
            <p:ph type="sldNum" sz="quarter" idx="12"/>
          </p:nvPr>
        </p:nvSpPr>
        <p:spPr/>
        <p:txBody>
          <a:bodyPr/>
          <a:lstStyle/>
          <a:p>
            <a:fld id="{29AAD378-655A-49C6-813C-9FD132EF7440}" type="slidenum">
              <a:rPr lang="en-US" smtClean="0"/>
              <a:pPr/>
              <a:t>67</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76D7EA1-57A4-4DD1-B0FE-770782077710}"/>
                  </a:ext>
                </a:extLst>
              </p:cNvPr>
              <p:cNvSpPr/>
              <p:nvPr/>
            </p:nvSpPr>
            <p:spPr>
              <a:xfrm>
                <a:off x="333102" y="3963981"/>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𝑓</m:t>
                      </m:r>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1</m:t>
                          </m:r>
                        </m:sub>
                      </m:sSub>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r>
                        <a:rPr lang="en-US" sz="3600" b="0" i="1" dirty="0" smtClean="0">
                          <a:solidFill>
                            <a:schemeClr val="tx1"/>
                          </a:solidFill>
                          <a:latin typeface="Cambria Math" panose="02040503050406030204" pitchFamily="18" charset="0"/>
                        </a:rPr>
                        <m:t>)</m:t>
                      </m:r>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 </m:t>
                          </m:r>
                        </m:sub>
                      </m:sSub>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sub>
                      </m:sSub>
                      <m:sSubSup>
                        <m:sSubSupPr>
                          <m:ctrlPr>
                            <a:rPr lang="en-US" sz="3600" b="0" i="1" smtClean="0">
                              <a:solidFill>
                                <a:schemeClr val="tx1"/>
                              </a:solidFill>
                              <a:latin typeface="Cambria Math" panose="02040503050406030204" pitchFamily="18" charset="0"/>
                            </a:rPr>
                          </m:ctrlPr>
                        </m:sSubSup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up>
                          <m:r>
                            <a:rPr lang="en-US" sz="3600" i="1">
                              <a:solidFill>
                                <a:schemeClr val="tx1"/>
                              </a:solidFill>
                              <a:latin typeface="Cambria Math" panose="02040503050406030204" pitchFamily="18" charset="0"/>
                            </a:rPr>
                            <m:t>𝑇</m:t>
                          </m:r>
                        </m:sup>
                      </m:sSub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5" name="Rectangle 4">
                <a:extLst>
                  <a:ext uri="{FF2B5EF4-FFF2-40B4-BE49-F238E27FC236}">
                    <a16:creationId xmlns:a16="http://schemas.microsoft.com/office/drawing/2014/main" id="{976D7EA1-57A4-4DD1-B0FE-770782077710}"/>
                  </a:ext>
                </a:extLst>
              </p:cNvPr>
              <p:cNvSpPr>
                <a:spLocks noRot="1" noChangeAspect="1" noMove="1" noResize="1" noEditPoints="1" noAdjustHandles="1" noChangeArrowheads="1" noChangeShapeType="1" noTextEdit="1"/>
              </p:cNvSpPr>
              <p:nvPr/>
            </p:nvSpPr>
            <p:spPr>
              <a:xfrm>
                <a:off x="333102" y="3963981"/>
                <a:ext cx="6466114" cy="13657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EC3F911-0FB4-4EB1-A006-424BE11332CD}"/>
                  </a:ext>
                </a:extLst>
              </p:cNvPr>
              <p:cNvSpPr/>
              <p:nvPr/>
            </p:nvSpPr>
            <p:spPr>
              <a:xfrm>
                <a:off x="7680959" y="3963981"/>
                <a:ext cx="4083101"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i="1">
                                      <a:latin typeface="Cambria Math" panose="02040503050406030204" pitchFamily="18" charset="0"/>
                                    </a:rPr>
                                    <m:t>𝑓</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1" i="0" smtClean="0">
                              <a:latin typeface="Cambria Math" panose="02040503050406030204" pitchFamily="18" charset="0"/>
                            </a:rPr>
                            <m:t>𝐮</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1" i="0" smtClean="0">
                                  <a:latin typeface="Cambria Math" panose="02040503050406030204" pitchFamily="18" charset="0"/>
                                </a:rPr>
                                <m:t>𝐮</m:t>
                              </m:r>
                            </m:e>
                            <m:sub>
                              <m:r>
                                <a:rPr lang="en-US" sz="3200" b="0" i="1" smtClean="0">
                                  <a:latin typeface="Cambria Math" panose="02040503050406030204" pitchFamily="18" charset="0"/>
                                </a:rPr>
                                <m:t>𝑘</m:t>
                              </m:r>
                            </m:sub>
                          </m:sSub>
                        </m:sub>
                      </m:sSub>
                    </m:oMath>
                  </m:oMathPara>
                </a14:m>
                <a:endParaRPr lang="en-US" sz="3200" dirty="0"/>
              </a:p>
            </p:txBody>
          </p:sp>
        </mc:Choice>
        <mc:Fallback xmlns="">
          <p:sp>
            <p:nvSpPr>
              <p:cNvPr id="6" name="Rectangle 5">
                <a:extLst>
                  <a:ext uri="{FF2B5EF4-FFF2-40B4-BE49-F238E27FC236}">
                    <a16:creationId xmlns:a16="http://schemas.microsoft.com/office/drawing/2014/main" id="{BEC3F911-0FB4-4EB1-A006-424BE11332CD}"/>
                  </a:ext>
                </a:extLst>
              </p:cNvPr>
              <p:cNvSpPr>
                <a:spLocks noRot="1" noChangeAspect="1" noMove="1" noResize="1" noEditPoints="1" noAdjustHandles="1" noChangeArrowheads="1" noChangeShapeType="1" noTextEdit="1"/>
              </p:cNvSpPr>
              <p:nvPr/>
            </p:nvSpPr>
            <p:spPr>
              <a:xfrm>
                <a:off x="7680959" y="3963981"/>
                <a:ext cx="4083101" cy="152526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35475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400430-767B-4BA4-8546-E5CE43DC4F28}"/>
              </a:ext>
            </a:extLst>
          </p:cNvPr>
          <p:cNvSpPr>
            <a:spLocks noGrp="1"/>
          </p:cNvSpPr>
          <p:nvPr>
            <p:ph idx="1"/>
          </p:nvPr>
        </p:nvSpPr>
        <p:spPr/>
        <p:txBody>
          <a:bodyPr/>
          <a:lstStyle/>
          <a:p>
            <a:r>
              <a:rPr lang="en-US" dirty="0"/>
              <a:t>Correction updates</a:t>
            </a:r>
          </a:p>
          <a:p>
            <a:pPr marL="0" indent="0">
              <a:buNone/>
            </a:pPr>
            <a:endParaRPr lang="en-US" dirty="0"/>
          </a:p>
        </p:txBody>
      </p:sp>
      <p:sp>
        <p:nvSpPr>
          <p:cNvPr id="3" name="Title 2">
            <a:extLst>
              <a:ext uri="{FF2B5EF4-FFF2-40B4-BE49-F238E27FC236}">
                <a16:creationId xmlns:a16="http://schemas.microsoft.com/office/drawing/2014/main" id="{707F5DA4-AA32-4ADE-9DE6-E929916EB21E}"/>
              </a:ext>
            </a:extLst>
          </p:cNvPr>
          <p:cNvSpPr>
            <a:spLocks noGrp="1"/>
          </p:cNvSpPr>
          <p:nvPr>
            <p:ph type="title"/>
          </p:nvPr>
        </p:nvSpPr>
        <p:spPr/>
        <p:txBody>
          <a:bodyPr/>
          <a:lstStyle/>
          <a:p>
            <a:r>
              <a:rPr lang="en-US" dirty="0"/>
              <a:t>EKF updates continued</a:t>
            </a:r>
          </a:p>
        </p:txBody>
      </p:sp>
      <p:sp>
        <p:nvSpPr>
          <p:cNvPr id="4" name="Slide Number Placeholder 3">
            <a:extLst>
              <a:ext uri="{FF2B5EF4-FFF2-40B4-BE49-F238E27FC236}">
                <a16:creationId xmlns:a16="http://schemas.microsoft.com/office/drawing/2014/main" id="{A00EC115-48BA-40AD-9B0A-6E7525B1A5F5}"/>
              </a:ext>
            </a:extLst>
          </p:cNvPr>
          <p:cNvSpPr>
            <a:spLocks noGrp="1"/>
          </p:cNvSpPr>
          <p:nvPr>
            <p:ph type="sldNum" sz="quarter" idx="12"/>
          </p:nvPr>
        </p:nvSpPr>
        <p:spPr/>
        <p:txBody>
          <a:bodyPr/>
          <a:lstStyle/>
          <a:p>
            <a:fld id="{29AAD378-655A-49C6-813C-9FD132EF7440}" type="slidenum">
              <a:rPr lang="en-US" smtClean="0"/>
              <a:pPr/>
              <a:t>68</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solidFill>
                                <a:srgbClr val="C00000"/>
                              </a:solidFill>
                            </a:rPr>
                            <a:t>Innovation</a:t>
                          </a:r>
                        </a:p>
                      </a:txBody>
                      <a:tcPr>
                        <a:solidFill>
                          <a:schemeClr val="accent6">
                            <a:lumMod val="40000"/>
                            <a:lumOff val="60000"/>
                          </a:schemeClr>
                        </a:solidFill>
                      </a:tcPr>
                    </a:tc>
                    <a:tc>
                      <a:txBody>
                        <a:bodyPr/>
                        <a:lstStyle/>
                        <a:p>
                          <a:pPr algn="l"/>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𝐲</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 ≔</m:t>
                              </m:r>
                              <m:sSub>
                                <m:sSubPr>
                                  <m:ctrlPr>
                                    <a:rPr lang="en-US" sz="3200" i="1">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𝐳</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h</m:t>
                              </m:r>
                              <m:r>
                                <a:rPr lang="en-US" sz="3200" b="0" i="1" smtClean="0">
                                  <a:solidFill>
                                    <a:srgbClr val="C00000"/>
                                  </a:solidFill>
                                  <a:latin typeface="Cambria Math" panose="02040503050406030204" pitchFamily="18" charset="0"/>
                                </a:rPr>
                                <m:t>(</m:t>
                              </m:r>
                              <m:sSub>
                                <m:sSubPr>
                                  <m:ctrlPr>
                                    <a:rPr lang="en-US" sz="3200" i="1" dirty="0">
                                      <a:solidFill>
                                        <a:srgbClr val="C00000"/>
                                      </a:solidFill>
                                      <a:latin typeface="Cambria Math" panose="02040503050406030204" pitchFamily="18" charset="0"/>
                                    </a:rPr>
                                  </m:ctrlPr>
                                </m:sSubPr>
                                <m:e>
                                  <m:acc>
                                    <m:accPr>
                                      <m:chr m:val="̂"/>
                                      <m:ctrlPr>
                                        <a:rPr lang="en-US" sz="3200" i="1">
                                          <a:solidFill>
                                            <a:srgbClr val="C00000"/>
                                          </a:solidFill>
                                          <a:latin typeface="Cambria Math" panose="02040503050406030204" pitchFamily="18" charset="0"/>
                                        </a:rPr>
                                      </m:ctrlPr>
                                    </m:accPr>
                                    <m:e>
                                      <m:r>
                                        <a:rPr lang="en-US" sz="3200" b="1">
                                          <a:solidFill>
                                            <a:srgbClr val="C00000"/>
                                          </a:solidFill>
                                          <a:latin typeface="Cambria Math" panose="02040503050406030204" pitchFamily="18" charset="0"/>
                                        </a:rPr>
                                        <m:t>𝐱</m:t>
                                      </m:r>
                                    </m:e>
                                  </m:acc>
                                </m:e>
                                <m:sub>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r>
                                    <a:rPr lang="en-US" sz="3200" i="1" dirty="0">
                                      <a:solidFill>
                                        <a:srgbClr val="C00000"/>
                                      </a:solidFill>
                                      <a:latin typeface="Cambria Math" panose="02040503050406030204" pitchFamily="18" charset="0"/>
                                    </a:rPr>
                                    <m:t>1</m:t>
                                  </m:r>
                                </m:sub>
                              </m:sSub>
                            </m:oMath>
                          </a14:m>
                          <a:r>
                            <a:rPr lang="en-US" sz="3200" dirty="0">
                              <a:solidFill>
                                <a:srgbClr val="C00000"/>
                              </a:solidFill>
                            </a:rPr>
                            <a:t>)</a:t>
                          </a:r>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Near-Optimal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m:t>
                                    </m:r>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extLst>
                  <p:ext uri="{D42A27DB-BD31-4B8C-83A1-F6EECF244321}">
                    <p14:modId xmlns:p14="http://schemas.microsoft.com/office/powerpoint/2010/main" val="2306208120"/>
                  </p:ext>
                </p:extLst>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solidFill>
                                <a:srgbClr val="C00000"/>
                              </a:solidFill>
                            </a:rPr>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7547" b="-317925"/>
                          </a:stretch>
                        </a:blipFill>
                      </a:tcPr>
                    </a:tc>
                    <a:extLst>
                      <a:ext uri="{0D108BD9-81ED-4DB2-BD59-A6C34878D82A}">
                        <a16:rowId xmlns:a16="http://schemas.microsoft.com/office/drawing/2014/main" val="63196658"/>
                      </a:ext>
                    </a:extLst>
                  </a:tr>
                  <a:tr h="645732">
                    <a:tc>
                      <a:txBody>
                        <a:bodyPr/>
                        <a:lstStyle/>
                        <a:p>
                          <a:r>
                            <a:rPr lang="en-US" sz="3200" dirty="0"/>
                            <a:t>Near-Optimal Kalman Gain</a:t>
                          </a:r>
                        </a:p>
                      </a:txBody>
                      <a:tcPr>
                        <a:solidFill>
                          <a:schemeClr val="accent6">
                            <a:lumMod val="40000"/>
                            <a:lumOff val="60000"/>
                          </a:schemeClr>
                        </a:solidFill>
                      </a:tcPr>
                    </a:tc>
                    <a:tc>
                      <a:txBody>
                        <a:bodyPr/>
                        <a:lstStyle/>
                        <a:p>
                          <a:endParaRPr lang="en-US"/>
                        </a:p>
                      </a:txBody>
                      <a:tcPr>
                        <a:blipFill>
                          <a:blip r:embed="rId2"/>
                          <a:stretch>
                            <a:fillRect l="-140280" t="-207547" b="-217925"/>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6505" b="-124272"/>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0588" b="-25490"/>
                          </a:stretch>
                        </a:blipFill>
                      </a:tcPr>
                    </a:tc>
                    <a:extLst>
                      <a:ext uri="{0D108BD9-81ED-4DB2-BD59-A6C34878D82A}">
                        <a16:rowId xmlns:a16="http://schemas.microsoft.com/office/drawing/2014/main" val="2809330117"/>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F91D590-ADF7-4C35-B782-8D145F51556C}"/>
                  </a:ext>
                </a:extLst>
              </p:cNvPr>
              <p:cNvSpPr/>
              <p:nvPr/>
            </p:nvSpPr>
            <p:spPr>
              <a:xfrm>
                <a:off x="7664630" y="703769"/>
                <a:ext cx="3422469"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b="0" i="1" smtClean="0">
                                      <a:latin typeface="Cambria Math" panose="02040503050406030204" pitchFamily="18" charset="0"/>
                                    </a:rPr>
                                    <m:t>h</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r>
                            <a:rPr lang="en-US" sz="3200" b="1" i="1" smtClean="0">
                              <a:latin typeface="Cambria Math" panose="02040503050406030204" pitchFamily="18" charset="0"/>
                            </a:rPr>
                            <m:t> </m:t>
                          </m:r>
                        </m:sub>
                      </m:sSub>
                    </m:oMath>
                  </m:oMathPara>
                </a14:m>
                <a:endParaRPr lang="en-US" sz="3200" dirty="0"/>
              </a:p>
            </p:txBody>
          </p:sp>
        </mc:Choice>
        <mc:Fallback xmlns="">
          <p:sp>
            <p:nvSpPr>
              <p:cNvPr id="6" name="Rectangle 5">
                <a:extLst>
                  <a:ext uri="{FF2B5EF4-FFF2-40B4-BE49-F238E27FC236}">
                    <a16:creationId xmlns:a16="http://schemas.microsoft.com/office/drawing/2014/main" id="{BF91D590-ADF7-4C35-B782-8D145F51556C}"/>
                  </a:ext>
                </a:extLst>
              </p:cNvPr>
              <p:cNvSpPr>
                <a:spLocks noRot="1" noChangeAspect="1" noMove="1" noResize="1" noEditPoints="1" noAdjustHandles="1" noChangeArrowheads="1" noChangeShapeType="1" noTextEdit="1"/>
              </p:cNvSpPr>
              <p:nvPr/>
            </p:nvSpPr>
            <p:spPr>
              <a:xfrm>
                <a:off x="7664630" y="703769"/>
                <a:ext cx="3422469" cy="15252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07250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9E8771-CCD7-493A-99F4-6DD7F2194C44}"/>
              </a:ext>
            </a:extLst>
          </p:cNvPr>
          <p:cNvSpPr>
            <a:spLocks noGrp="1"/>
          </p:cNvSpPr>
          <p:nvPr>
            <p:ph idx="1"/>
          </p:nvPr>
        </p:nvSpPr>
        <p:spPr/>
        <p:txBody>
          <a:bodyPr>
            <a:normAutofit/>
          </a:bodyPr>
          <a:lstStyle/>
          <a:p>
            <a:r>
              <a:rPr lang="en-US" dirty="0"/>
              <a:t>EKF is not in general an optimal estimator</a:t>
            </a:r>
          </a:p>
          <a:p>
            <a:r>
              <a:rPr lang="en-US" dirty="0"/>
              <a:t>If initial state estimate is wrong filter may diverge quickly : estimates will no longer agree with reality/observations</a:t>
            </a:r>
          </a:p>
          <a:p>
            <a:r>
              <a:rPr lang="en-US" dirty="0"/>
              <a:t>Estimated covariance matrix tends to underestimate true covariance</a:t>
            </a:r>
          </a:p>
          <a:p>
            <a:r>
              <a:rPr lang="en-US" dirty="0"/>
              <a:t>Yet, EKF remains widely used! GPS, most navigation systems, </a:t>
            </a:r>
            <a:r>
              <a:rPr lang="en-US" dirty="0" err="1"/>
              <a:t>Openpilot</a:t>
            </a:r>
            <a:r>
              <a:rPr lang="en-US" dirty="0"/>
              <a:t> (for drones), </a:t>
            </a:r>
            <a:r>
              <a:rPr lang="en-US" dirty="0" err="1"/>
              <a:t>Pixhawk</a:t>
            </a:r>
            <a:r>
              <a:rPr lang="en-US" dirty="0"/>
              <a:t> (mobile robots), etc.</a:t>
            </a:r>
          </a:p>
          <a:p>
            <a:r>
              <a:rPr lang="en-US" dirty="0"/>
              <a:t>EKF in practice requires lot of “expert tuning of parameters” </a:t>
            </a:r>
          </a:p>
          <a:p>
            <a:pPr lvl="1"/>
            <a:r>
              <a:rPr lang="en-US" dirty="0"/>
              <a:t>Most parameters occur in process models, covariance matrices, gains etc.</a:t>
            </a:r>
          </a:p>
          <a:p>
            <a:r>
              <a:rPr lang="en-US" dirty="0"/>
              <a:t>EKF improvement: Unscented Kalman Filter </a:t>
            </a:r>
          </a:p>
        </p:txBody>
      </p:sp>
      <p:sp>
        <p:nvSpPr>
          <p:cNvPr id="3" name="Title 2">
            <a:extLst>
              <a:ext uri="{FF2B5EF4-FFF2-40B4-BE49-F238E27FC236}">
                <a16:creationId xmlns:a16="http://schemas.microsoft.com/office/drawing/2014/main" id="{C958534F-F551-4511-8749-25CE410894B0}"/>
              </a:ext>
            </a:extLst>
          </p:cNvPr>
          <p:cNvSpPr>
            <a:spLocks noGrp="1"/>
          </p:cNvSpPr>
          <p:nvPr>
            <p:ph type="title"/>
          </p:nvPr>
        </p:nvSpPr>
        <p:spPr/>
        <p:txBody>
          <a:bodyPr/>
          <a:lstStyle/>
          <a:p>
            <a:r>
              <a:rPr lang="en-US" dirty="0"/>
              <a:t>EKF drawbacks</a:t>
            </a:r>
          </a:p>
        </p:txBody>
      </p:sp>
      <p:sp>
        <p:nvSpPr>
          <p:cNvPr id="4" name="Slide Number Placeholder 3">
            <a:extLst>
              <a:ext uri="{FF2B5EF4-FFF2-40B4-BE49-F238E27FC236}">
                <a16:creationId xmlns:a16="http://schemas.microsoft.com/office/drawing/2014/main" id="{22BB5B35-FA18-4526-96B2-A9E8C9813E9C}"/>
              </a:ext>
            </a:extLst>
          </p:cNvPr>
          <p:cNvSpPr>
            <a:spLocks noGrp="1"/>
          </p:cNvSpPr>
          <p:nvPr>
            <p:ph type="sldNum" sz="quarter" idx="12"/>
          </p:nvPr>
        </p:nvSpPr>
        <p:spPr/>
        <p:txBody>
          <a:bodyPr/>
          <a:lstStyle/>
          <a:p>
            <a:fld id="{29AAD378-655A-49C6-813C-9FD132EF7440}" type="slidenum">
              <a:rPr lang="en-US" smtClean="0"/>
              <a:pPr/>
              <a:t>69</a:t>
            </a:fld>
            <a:endParaRPr lang="en-US" dirty="0"/>
          </a:p>
        </p:txBody>
      </p:sp>
    </p:spTree>
    <p:extLst>
      <p:ext uri="{BB962C8B-B14F-4D97-AF65-F5344CB8AC3E}">
        <p14:creationId xmlns:p14="http://schemas.microsoft.com/office/powerpoint/2010/main" val="4113218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A6CAED-7B3E-40B1-A7A8-720E53DCCC7A}"/>
              </a:ext>
            </a:extLst>
          </p:cNvPr>
          <p:cNvSpPr>
            <a:spLocks noGrp="1"/>
          </p:cNvSpPr>
          <p:nvPr>
            <p:ph idx="1"/>
          </p:nvPr>
        </p:nvSpPr>
        <p:spPr>
          <a:xfrm>
            <a:off x="246457" y="1835946"/>
            <a:ext cx="5934058" cy="3865599"/>
          </a:xfrm>
        </p:spPr>
        <p:txBody>
          <a:bodyPr>
            <a:normAutofit lnSpcReduction="10000"/>
          </a:bodyPr>
          <a:lstStyle/>
          <a:p>
            <a:r>
              <a:rPr lang="en-US" dirty="0"/>
              <a:t>Controller adjusts controllable inputs in response to observed outputs</a:t>
            </a:r>
          </a:p>
          <a:p>
            <a:pPr lvl="1"/>
            <a:r>
              <a:rPr lang="en-US" sz="2400" dirty="0"/>
              <a:t>Can respond better to variations in disturbances</a:t>
            </a:r>
          </a:p>
          <a:p>
            <a:pPr lvl="1"/>
            <a:r>
              <a:rPr lang="en-US" sz="2400" dirty="0"/>
              <a:t>Performance depends on how well outputs can be sensed, and how quickly controller can track changes in output</a:t>
            </a:r>
          </a:p>
          <a:p>
            <a:r>
              <a:rPr lang="en-US" dirty="0"/>
              <a:t>Many different flavors of feedback control</a:t>
            </a:r>
            <a:endParaRPr lang="en-US" sz="2400" dirty="0"/>
          </a:p>
        </p:txBody>
      </p:sp>
      <p:sp>
        <p:nvSpPr>
          <p:cNvPr id="3" name="Title 2">
            <a:extLst>
              <a:ext uri="{FF2B5EF4-FFF2-40B4-BE49-F238E27FC236}">
                <a16:creationId xmlns:a16="http://schemas.microsoft.com/office/drawing/2014/main" id="{7E21FA87-E354-42C1-B923-967BC68DD27A}"/>
              </a:ext>
            </a:extLst>
          </p:cNvPr>
          <p:cNvSpPr>
            <a:spLocks noGrp="1"/>
          </p:cNvSpPr>
          <p:nvPr>
            <p:ph type="title"/>
          </p:nvPr>
        </p:nvSpPr>
        <p:spPr/>
        <p:txBody>
          <a:bodyPr/>
          <a:lstStyle/>
          <a:p>
            <a:r>
              <a:rPr lang="en-US" dirty="0"/>
              <a:t>Closed-loop or Feedback Control</a:t>
            </a:r>
          </a:p>
        </p:txBody>
      </p:sp>
      <p:sp>
        <p:nvSpPr>
          <p:cNvPr id="4" name="Slide Number Placeholder 3">
            <a:extLst>
              <a:ext uri="{FF2B5EF4-FFF2-40B4-BE49-F238E27FC236}">
                <a16:creationId xmlns:a16="http://schemas.microsoft.com/office/drawing/2014/main" id="{18FB958E-88B3-4B17-A08E-92B36BCA2C24}"/>
              </a:ext>
            </a:extLst>
          </p:cNvPr>
          <p:cNvSpPr>
            <a:spLocks noGrp="1"/>
          </p:cNvSpPr>
          <p:nvPr>
            <p:ph type="sldNum" sz="quarter" idx="12"/>
          </p:nvPr>
        </p:nvSpPr>
        <p:spPr/>
        <p:txBody>
          <a:bodyPr/>
          <a:lstStyle/>
          <a:p>
            <a:fld id="{29AAD378-655A-49C6-813C-9FD132EF7440}" type="slidenum">
              <a:rPr lang="en-US" smtClean="0"/>
              <a:pPr/>
              <a:t>7</a:t>
            </a:fld>
            <a:endParaRPr lang="en-US" dirty="0"/>
          </a:p>
        </p:txBody>
      </p:sp>
      <p:grpSp>
        <p:nvGrpSpPr>
          <p:cNvPr id="83" name="Group 82">
            <a:extLst>
              <a:ext uri="{FF2B5EF4-FFF2-40B4-BE49-F238E27FC236}">
                <a16:creationId xmlns:a16="http://schemas.microsoft.com/office/drawing/2014/main" id="{2BBE5C4D-6DBB-44FB-8D1E-3EE65D066E7B}"/>
              </a:ext>
            </a:extLst>
          </p:cNvPr>
          <p:cNvGrpSpPr/>
          <p:nvPr/>
        </p:nvGrpSpPr>
        <p:grpSpPr>
          <a:xfrm>
            <a:off x="5575984" y="2355575"/>
            <a:ext cx="6210361" cy="1260235"/>
            <a:chOff x="5522196" y="2271051"/>
            <a:chExt cx="6210361" cy="1260235"/>
          </a:xfrm>
        </p:grpSpPr>
        <p:sp>
          <p:nvSpPr>
            <p:cNvPr id="5" name="Rectangle 4">
              <a:extLst>
                <a:ext uri="{FF2B5EF4-FFF2-40B4-BE49-F238E27FC236}">
                  <a16:creationId xmlns:a16="http://schemas.microsoft.com/office/drawing/2014/main" id="{B26312BB-5188-486D-82A8-A8E7CA66C244}"/>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6" name="Rectangle 5">
              <a:extLst>
                <a:ext uri="{FF2B5EF4-FFF2-40B4-BE49-F238E27FC236}">
                  <a16:creationId xmlns:a16="http://schemas.microsoft.com/office/drawing/2014/main" id="{6FDEB12D-D2A0-4249-849D-1BE8802A049C}"/>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823F9B20-DE40-4E5A-A7EC-71873E2928B4}"/>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75D81E1-C748-4B99-BE08-BF12D906087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4EB755A-013B-484F-979E-0064AE844C59}"/>
                    </a:ext>
                  </a:extLst>
                </p:cNvPr>
                <p:cNvSpPr txBox="1"/>
                <p:nvPr/>
              </p:nvSpPr>
              <p:spPr>
                <a:xfrm>
                  <a:off x="5522196" y="2365190"/>
                  <a:ext cx="10818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6" name="TextBox 25">
                  <a:extLst>
                    <a:ext uri="{FF2B5EF4-FFF2-40B4-BE49-F238E27FC236}">
                      <a16:creationId xmlns:a16="http://schemas.microsoft.com/office/drawing/2014/main" id="{34EB755A-013B-484F-979E-0064AE844C59}"/>
                    </a:ext>
                  </a:extLst>
                </p:cNvPr>
                <p:cNvSpPr txBox="1">
                  <a:spLocks noRot="1" noChangeAspect="1" noMove="1" noResize="1" noEditPoints="1" noAdjustHandles="1" noChangeArrowheads="1" noChangeShapeType="1" noTextEdit="1"/>
                </p:cNvSpPr>
                <p:nvPr/>
              </p:nvSpPr>
              <p:spPr>
                <a:xfrm>
                  <a:off x="5522196" y="2365190"/>
                  <a:ext cx="1081835" cy="461665"/>
                </a:xfrm>
                <a:prstGeom prst="rect">
                  <a:avLst/>
                </a:prstGeom>
                <a:blipFill>
                  <a:blip r:embed="rId2"/>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C2AB29B-30AD-4C0B-9FD6-D47371862019}"/>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4554EEA-30CD-4980-A053-C186E669D043}"/>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0614378B-0B9C-4899-A930-695585624F5D}"/>
                </a:ext>
              </a:extLst>
            </p:cNvPr>
            <p:cNvCxnSpPr>
              <a:cxnSpLocks/>
              <a:stCxn id="6" idx="3"/>
              <a:endCxn id="5"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Oval 73">
                  <a:extLst>
                    <a:ext uri="{FF2B5EF4-FFF2-40B4-BE49-F238E27FC236}">
                      <a16:creationId xmlns:a16="http://schemas.microsoft.com/office/drawing/2014/main" id="{FBA33BCA-63F2-4C5D-B15F-AD4FDF97E06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77" name="Straight Arrow Connector 76">
              <a:extLst>
                <a:ext uri="{FF2B5EF4-FFF2-40B4-BE49-F238E27FC236}">
                  <a16:creationId xmlns:a16="http://schemas.microsoft.com/office/drawing/2014/main" id="{15D6C563-FFA8-4016-ACF4-768811FFE339}"/>
                </a:ext>
              </a:extLst>
            </p:cNvPr>
            <p:cNvCxnSpPr>
              <a:cxnSpLocks/>
              <a:endCxn id="6"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31B12F61-CB5B-43FD-BD6A-052726CBD0B2}"/>
                </a:ext>
              </a:extLst>
            </p:cNvPr>
            <p:cNvCxnSpPr>
              <a:cxnSpLocks/>
              <a:endCxn id="7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04153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26643A-14A4-4782-9DC2-D8113BFA25D2}"/>
              </a:ext>
            </a:extLst>
          </p:cNvPr>
          <p:cNvSpPr>
            <a:spLocks noGrp="1"/>
          </p:cNvSpPr>
          <p:nvPr>
            <p:ph idx="1"/>
          </p:nvPr>
        </p:nvSpPr>
        <p:spPr/>
        <p:txBody>
          <a:bodyPr/>
          <a:lstStyle/>
          <a:p>
            <a:r>
              <a:rPr lang="en-US" dirty="0"/>
              <a:t>Models of Computation</a:t>
            </a:r>
          </a:p>
          <a:p>
            <a:pPr lvl="1"/>
            <a:r>
              <a:rPr lang="en-US" dirty="0"/>
              <a:t>Synchronous, Asynchronous Models</a:t>
            </a:r>
          </a:p>
          <a:p>
            <a:pPr lvl="1"/>
            <a:r>
              <a:rPr lang="en-US" dirty="0"/>
              <a:t>Timed models and Dynamical System Models</a:t>
            </a:r>
          </a:p>
          <a:p>
            <a:pPr lvl="1"/>
            <a:r>
              <a:rPr lang="en-US" dirty="0"/>
              <a:t>Hybrid Models</a:t>
            </a:r>
          </a:p>
          <a:p>
            <a:r>
              <a:rPr lang="en-US" dirty="0"/>
              <a:t>Basics of Linear and Nonlinear Control, Observer Design</a:t>
            </a:r>
          </a:p>
          <a:p>
            <a:pPr marL="411480" lvl="1" indent="0">
              <a:buNone/>
            </a:pPr>
            <a:endParaRPr lang="en-US" dirty="0"/>
          </a:p>
        </p:txBody>
      </p:sp>
      <p:sp>
        <p:nvSpPr>
          <p:cNvPr id="3" name="Title 2">
            <a:extLst>
              <a:ext uri="{FF2B5EF4-FFF2-40B4-BE49-F238E27FC236}">
                <a16:creationId xmlns:a16="http://schemas.microsoft.com/office/drawing/2014/main" id="{C0888DE7-F4F4-4ACE-81CF-FE08212C1FA3}"/>
              </a:ext>
            </a:extLst>
          </p:cNvPr>
          <p:cNvSpPr>
            <a:spLocks noGrp="1"/>
          </p:cNvSpPr>
          <p:nvPr>
            <p:ph type="title"/>
          </p:nvPr>
        </p:nvSpPr>
        <p:spPr/>
        <p:txBody>
          <a:bodyPr/>
          <a:lstStyle/>
          <a:p>
            <a:r>
              <a:rPr lang="en-US" dirty="0"/>
              <a:t>End of First Part of the Course</a:t>
            </a:r>
          </a:p>
        </p:txBody>
      </p:sp>
      <p:sp>
        <p:nvSpPr>
          <p:cNvPr id="4" name="Slide Number Placeholder 3">
            <a:extLst>
              <a:ext uri="{FF2B5EF4-FFF2-40B4-BE49-F238E27FC236}">
                <a16:creationId xmlns:a16="http://schemas.microsoft.com/office/drawing/2014/main" id="{158337EB-396C-4500-AC2F-EA88A96729EF}"/>
              </a:ext>
            </a:extLst>
          </p:cNvPr>
          <p:cNvSpPr>
            <a:spLocks noGrp="1"/>
          </p:cNvSpPr>
          <p:nvPr>
            <p:ph type="sldNum" sz="quarter" idx="12"/>
          </p:nvPr>
        </p:nvSpPr>
        <p:spPr/>
        <p:txBody>
          <a:bodyPr/>
          <a:lstStyle/>
          <a:p>
            <a:fld id="{29AAD378-655A-49C6-813C-9FD132EF7440}" type="slidenum">
              <a:rPr lang="en-US" smtClean="0"/>
              <a:pPr/>
              <a:t>70</a:t>
            </a:fld>
            <a:endParaRPr lang="en-US" dirty="0"/>
          </a:p>
        </p:txBody>
      </p:sp>
    </p:spTree>
    <p:extLst>
      <p:ext uri="{BB962C8B-B14F-4D97-AF65-F5344CB8AC3E}">
        <p14:creationId xmlns:p14="http://schemas.microsoft.com/office/powerpoint/2010/main" val="14144198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E68719-827C-4E54-AA46-BE55D7B24D2C}"/>
              </a:ext>
            </a:extLst>
          </p:cNvPr>
          <p:cNvSpPr>
            <a:spLocks noGrp="1"/>
          </p:cNvSpPr>
          <p:nvPr>
            <p:ph idx="1"/>
          </p:nvPr>
        </p:nvSpPr>
        <p:spPr>
          <a:xfrm>
            <a:off x="41989" y="2590799"/>
            <a:ext cx="11900628" cy="3245641"/>
          </a:xfrm>
        </p:spPr>
        <p:txBody>
          <a:bodyPr>
            <a:normAutofit/>
          </a:bodyPr>
          <a:lstStyle/>
          <a:p>
            <a:r>
              <a:rPr lang="en-US" sz="1800" dirty="0">
                <a:hlinkClick r:id="rId2"/>
              </a:rPr>
              <a:t>https://www.control.lth.se/fileadmin/control/Education/EngineeringProgram/FRTF05_China/L1_updated_20181105.pdf</a:t>
            </a:r>
            <a:endParaRPr lang="en-US" sz="1800" dirty="0"/>
          </a:p>
          <a:p>
            <a:r>
              <a:rPr lang="en-US" sz="1800" dirty="0">
                <a:hlinkClick r:id="rId3"/>
              </a:rPr>
              <a:t>https://www.lehigh.edu/~eus204/teaching/ME450_NSC/lectures/lecture06.pdf</a:t>
            </a:r>
            <a:endParaRPr lang="en-US" sz="1800" dirty="0"/>
          </a:p>
          <a:p>
            <a:r>
              <a:rPr lang="en-US" sz="1800" dirty="0">
                <a:hlinkClick r:id="rId4"/>
              </a:rPr>
              <a:t>https://en.wikipedia.org/wiki/Feedback_linearization</a:t>
            </a:r>
            <a:endParaRPr lang="en-US" sz="1800" dirty="0"/>
          </a:p>
          <a:p>
            <a:r>
              <a:rPr lang="en-US" sz="1800" dirty="0">
                <a:hlinkClick r:id="rId5"/>
              </a:rPr>
              <a:t>https://en.wikipedia.org/wiki/Kalman_filter</a:t>
            </a:r>
            <a:endParaRPr lang="en-US" sz="1800" dirty="0"/>
          </a:p>
          <a:p>
            <a:pPr marL="0" indent="0">
              <a:buNone/>
            </a:pPr>
            <a:endParaRPr lang="en-US" sz="1800" dirty="0"/>
          </a:p>
          <a:p>
            <a:endParaRPr lang="en-US" sz="1800" dirty="0"/>
          </a:p>
          <a:p>
            <a:endParaRPr lang="en-US" sz="1800" dirty="0"/>
          </a:p>
        </p:txBody>
      </p:sp>
      <p:sp>
        <p:nvSpPr>
          <p:cNvPr id="3" name="Title 2">
            <a:extLst>
              <a:ext uri="{FF2B5EF4-FFF2-40B4-BE49-F238E27FC236}">
                <a16:creationId xmlns:a16="http://schemas.microsoft.com/office/drawing/2014/main" id="{743AC821-17AF-4E63-A8B7-63ECCE43C83F}"/>
              </a:ext>
            </a:extLst>
          </p:cNvPr>
          <p:cNvSpPr>
            <a:spLocks noGrp="1"/>
          </p:cNvSpPr>
          <p:nvPr>
            <p:ph type="title"/>
          </p:nvPr>
        </p:nvSpPr>
        <p:spPr/>
        <p:txBody>
          <a:bodyPr/>
          <a:lstStyle/>
          <a:p>
            <a:r>
              <a:rPr lang="en-US" dirty="0"/>
              <a:t>Bibliography</a:t>
            </a:r>
          </a:p>
        </p:txBody>
      </p:sp>
      <p:sp>
        <p:nvSpPr>
          <p:cNvPr id="4" name="Slide Number Placeholder 3">
            <a:extLst>
              <a:ext uri="{FF2B5EF4-FFF2-40B4-BE49-F238E27FC236}">
                <a16:creationId xmlns:a16="http://schemas.microsoft.com/office/drawing/2014/main" id="{A5C33B72-BA9E-4654-8392-5C0D1C1CA52A}"/>
              </a:ext>
            </a:extLst>
          </p:cNvPr>
          <p:cNvSpPr>
            <a:spLocks noGrp="1"/>
          </p:cNvSpPr>
          <p:nvPr>
            <p:ph type="sldNum" sz="quarter" idx="12"/>
          </p:nvPr>
        </p:nvSpPr>
        <p:spPr/>
        <p:txBody>
          <a:bodyPr/>
          <a:lstStyle/>
          <a:p>
            <a:fld id="{29AAD378-655A-49C6-813C-9FD132EF7440}" type="slidenum">
              <a:rPr lang="en-US" smtClean="0"/>
              <a:pPr/>
              <a:t>71</a:t>
            </a:fld>
            <a:endParaRPr lang="en-US" dirty="0"/>
          </a:p>
        </p:txBody>
      </p:sp>
    </p:spTree>
    <p:extLst>
      <p:ext uri="{BB962C8B-B14F-4D97-AF65-F5344CB8AC3E}">
        <p14:creationId xmlns:p14="http://schemas.microsoft.com/office/powerpoint/2010/main" val="264550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C99F91A-99AC-4C37-BEA0-856BBD0EE175}"/>
                  </a:ext>
                </a:extLst>
              </p:cNvPr>
              <p:cNvSpPr>
                <a:spLocks noGrp="1"/>
              </p:cNvSpPr>
              <p:nvPr>
                <p:ph idx="1"/>
              </p:nvPr>
            </p:nvSpPr>
            <p:spPr>
              <a:xfrm>
                <a:off x="584200" y="1854200"/>
                <a:ext cx="11281567" cy="2997200"/>
              </a:xfrm>
            </p:spPr>
            <p:txBody>
              <a:bodyPr>
                <a:normAutofit fontScale="92500" lnSpcReduction="10000"/>
              </a:bodyPr>
              <a:lstStyle/>
              <a:p>
                <a:pPr>
                  <a:lnSpc>
                    <a:spcPct val="150000"/>
                  </a:lnSpc>
                </a:pPr>
                <a:r>
                  <a:rPr lang="en-US" dirty="0"/>
                  <a:t>General mathematical model for feedback control</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1" i="0" smtClean="0">
                              <a:latin typeface="Cambria Math" panose="02040503050406030204" pitchFamily="18" charset="0"/>
                            </a:rPr>
                            <m:t>𝐱</m:t>
                          </m:r>
                        </m:num>
                        <m:den>
                          <m:r>
                            <a:rPr lang="en-US" b="0" i="1" smtClean="0">
                              <a:latin typeface="Cambria Math" panose="02040503050406030204" pitchFamily="18" charset="0"/>
                            </a:rPr>
                            <m:t>𝑑𝑡</m:t>
                          </m:r>
                        </m:den>
                      </m:f>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0" i="1" dirty="0" smtClean="0">
                              <a:latin typeface="Cambria Math" panose="02040503050406030204" pitchFamily="18" charset="0"/>
                            </a:rPr>
                            <m:t>,</m:t>
                          </m:r>
                          <m:r>
                            <a:rPr lang="en-US" b="1" i="0" dirty="0" smtClean="0">
                              <a:latin typeface="Cambria Math" panose="02040503050406030204" pitchFamily="18" charset="0"/>
                            </a:rPr>
                            <m:t>𝐮</m:t>
                          </m:r>
                          <m:r>
                            <a:rPr lang="en-US" b="0" i="1" dirty="0" smtClean="0">
                              <a:latin typeface="Cambria Math" panose="02040503050406030204" pitchFamily="18" charset="0"/>
                            </a:rPr>
                            <m:t>,</m:t>
                          </m:r>
                          <m:r>
                            <a:rPr lang="en-US" b="1" i="0" dirty="0" smtClean="0">
                              <a:latin typeface="Cambria Math" panose="02040503050406030204" pitchFamily="18" charset="0"/>
                            </a:rPr>
                            <m:t>𝐰</m:t>
                          </m:r>
                        </m:e>
                      </m:d>
                    </m:oMath>
                  </m:oMathPara>
                </a14:m>
                <a:endParaRPr lang="en-US" b="0" dirty="0"/>
              </a:p>
              <a:p>
                <a:pPr marL="0" indent="0">
                  <a:lnSpc>
                    <a:spcPct val="150000"/>
                  </a:lnSpc>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e>
                      </m:d>
                    </m:oMath>
                  </m:oMathPara>
                </a14:m>
                <a:endParaRPr lang="en-US" b="0" dirty="0"/>
              </a:p>
              <a:p>
                <a:pPr marL="0" indent="0">
                  <a:lnSpc>
                    <a:spcPct val="150000"/>
                  </a:lnSpc>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oMath>
                  </m:oMathPara>
                </a14:m>
                <a:endParaRPr lang="en-US" dirty="0"/>
              </a:p>
            </p:txBody>
          </p:sp>
        </mc:Choice>
        <mc:Fallback xmlns="">
          <p:sp>
            <p:nvSpPr>
              <p:cNvPr id="2" name="Content Placeholder 1">
                <a:extLst>
                  <a:ext uri="{FF2B5EF4-FFF2-40B4-BE49-F238E27FC236}">
                    <a16:creationId xmlns:a16="http://schemas.microsoft.com/office/drawing/2014/main" id="{7C99F91A-99AC-4C37-BEA0-856BBD0EE175}"/>
                  </a:ext>
                </a:extLst>
              </p:cNvPr>
              <p:cNvSpPr>
                <a:spLocks noGrp="1" noRot="1" noChangeAspect="1" noMove="1" noResize="1" noEditPoints="1" noAdjustHandles="1" noChangeArrowheads="1" noChangeShapeType="1" noTextEdit="1"/>
              </p:cNvSpPr>
              <p:nvPr>
                <p:ph idx="1"/>
              </p:nvPr>
            </p:nvSpPr>
            <p:spPr>
              <a:xfrm>
                <a:off x="584200" y="1854200"/>
                <a:ext cx="11281567" cy="2997200"/>
              </a:xfrm>
              <a:blipFill>
                <a:blip r:embed="rId2"/>
                <a:stretch>
                  <a:fillRect l="-5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DA16DBA-9E68-44C0-8041-C44355FD96A3}"/>
              </a:ext>
            </a:extLst>
          </p:cNvPr>
          <p:cNvSpPr>
            <a:spLocks noGrp="1"/>
          </p:cNvSpPr>
          <p:nvPr>
            <p:ph type="title"/>
          </p:nvPr>
        </p:nvSpPr>
        <p:spPr/>
        <p:txBody>
          <a:bodyPr/>
          <a:lstStyle/>
          <a:p>
            <a:r>
              <a:rPr lang="en-US" dirty="0"/>
              <a:t>Feedback Control</a:t>
            </a:r>
          </a:p>
        </p:txBody>
      </p:sp>
      <p:sp>
        <p:nvSpPr>
          <p:cNvPr id="4" name="Slide Number Placeholder 3">
            <a:extLst>
              <a:ext uri="{FF2B5EF4-FFF2-40B4-BE49-F238E27FC236}">
                <a16:creationId xmlns:a16="http://schemas.microsoft.com/office/drawing/2014/main" id="{A6061845-F274-454B-B9A7-4E3638FD5055}"/>
              </a:ext>
            </a:extLst>
          </p:cNvPr>
          <p:cNvSpPr>
            <a:spLocks noGrp="1"/>
          </p:cNvSpPr>
          <p:nvPr>
            <p:ph type="sldNum" sz="quarter" idx="12"/>
          </p:nvPr>
        </p:nvSpPr>
        <p:spPr/>
        <p:txBody>
          <a:bodyPr/>
          <a:lstStyle/>
          <a:p>
            <a:fld id="{29AAD378-655A-49C6-813C-9FD132EF7440}" type="slidenum">
              <a:rPr lang="en-US" smtClean="0"/>
              <a:pPr/>
              <a:t>8</a:t>
            </a:fld>
            <a:endParaRPr lang="en-US" dirty="0"/>
          </a:p>
        </p:txBody>
      </p:sp>
      <p:sp>
        <p:nvSpPr>
          <p:cNvPr id="5" name="TextBox 4">
            <a:extLst>
              <a:ext uri="{FF2B5EF4-FFF2-40B4-BE49-F238E27FC236}">
                <a16:creationId xmlns:a16="http://schemas.microsoft.com/office/drawing/2014/main" id="{73C2B886-0742-4919-A813-39B2073706B0}"/>
              </a:ext>
            </a:extLst>
          </p:cNvPr>
          <p:cNvSpPr txBox="1"/>
          <p:nvPr/>
        </p:nvSpPr>
        <p:spPr>
          <a:xfrm>
            <a:off x="95250" y="2933700"/>
            <a:ext cx="4975336" cy="369332"/>
          </a:xfrm>
          <a:prstGeom prst="rect">
            <a:avLst/>
          </a:prstGeom>
          <a:noFill/>
        </p:spPr>
        <p:txBody>
          <a:bodyPr wrap="none" rtlCol="0">
            <a:spAutoFit/>
          </a:bodyPr>
          <a:lstStyle/>
          <a:p>
            <a:r>
              <a:rPr lang="en-US" dirty="0"/>
              <a:t>ODE representing time evolution of plant dynamics</a:t>
            </a:r>
          </a:p>
        </p:txBody>
      </p:sp>
      <p:sp>
        <p:nvSpPr>
          <p:cNvPr id="6" name="TextBox 5">
            <a:extLst>
              <a:ext uri="{FF2B5EF4-FFF2-40B4-BE49-F238E27FC236}">
                <a16:creationId xmlns:a16="http://schemas.microsoft.com/office/drawing/2014/main" id="{22061581-E0AC-480E-8FB8-F45B7287E25D}"/>
              </a:ext>
            </a:extLst>
          </p:cNvPr>
          <p:cNvSpPr txBox="1"/>
          <p:nvPr/>
        </p:nvSpPr>
        <p:spPr>
          <a:xfrm>
            <a:off x="326233" y="3683713"/>
            <a:ext cx="4790863" cy="646331"/>
          </a:xfrm>
          <a:prstGeom prst="rect">
            <a:avLst/>
          </a:prstGeom>
          <a:noFill/>
        </p:spPr>
        <p:txBody>
          <a:bodyPr wrap="none" rtlCol="0">
            <a:spAutoFit/>
          </a:bodyPr>
          <a:lstStyle/>
          <a:p>
            <a:r>
              <a:rPr lang="en-US" dirty="0"/>
              <a:t>Equation mapping plant states to observed plant </a:t>
            </a:r>
          </a:p>
          <a:p>
            <a:r>
              <a:rPr lang="en-US" dirty="0"/>
              <a:t>outputs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A5CA7F-4665-4385-96BF-8B5C6D9218A3}"/>
                  </a:ext>
                </a:extLst>
              </p:cNvPr>
              <p:cNvSpPr txBox="1"/>
              <p:nvPr/>
            </p:nvSpPr>
            <p:spPr>
              <a:xfrm>
                <a:off x="8102954" y="2967335"/>
                <a:ext cx="3205749" cy="1200329"/>
              </a:xfrm>
              <a:prstGeom prst="rect">
                <a:avLst/>
              </a:prstGeom>
              <a:noFill/>
            </p:spPr>
            <p:txBody>
              <a:bodyPr wrap="none" rtlCol="0">
                <a:spAutoFit/>
              </a:bodyPr>
              <a:lstStyle/>
              <a:p>
                <a14:m>
                  <m:oMath xmlns:m="http://schemas.openxmlformats.org/officeDocument/2006/math">
                    <m:r>
                      <a:rPr lang="en-US" b="1" i="0" smtClean="0">
                        <a:latin typeface="Cambria Math" panose="02040503050406030204" pitchFamily="18" charset="0"/>
                      </a:rPr>
                      <m:t>𝐰</m:t>
                    </m:r>
                  </m:oMath>
                </a14:m>
                <a:r>
                  <a:rPr lang="en-US" dirty="0"/>
                  <a:t>: Inputs from the Environment</a:t>
                </a:r>
              </a:p>
              <a:p>
                <a14:m>
                  <m:oMath xmlns:m="http://schemas.openxmlformats.org/officeDocument/2006/math">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dirty="0"/>
                  <a:t> Plant state variable</a:t>
                </a:r>
              </a:p>
              <a:p>
                <a14:m>
                  <m:oMath xmlns:m="http://schemas.openxmlformats.org/officeDocument/2006/math">
                    <m:r>
                      <a:rPr lang="en-US" b="1" i="0" smtClean="0">
                        <a:latin typeface="Cambria Math" panose="02040503050406030204" pitchFamily="18" charset="0"/>
                      </a:rPr>
                      <m:t>𝐮</m:t>
                    </m:r>
                  </m:oMath>
                </a14:m>
                <a:r>
                  <a:rPr lang="en-US" dirty="0"/>
                  <a:t>: Control Inputs to the Plant</a:t>
                </a:r>
              </a:p>
              <a:p>
                <a14:m>
                  <m:oMath xmlns:m="http://schemas.openxmlformats.org/officeDocument/2006/math">
                    <m:r>
                      <a:rPr lang="en-US" b="1" i="0" smtClean="0">
                        <a:latin typeface="Cambria Math" panose="02040503050406030204" pitchFamily="18" charset="0"/>
                      </a:rPr>
                      <m:t>𝐲</m:t>
                    </m:r>
                  </m:oMath>
                </a14:m>
                <a:r>
                  <a:rPr lang="en-US" dirty="0"/>
                  <a:t>: Observations of the plant</a:t>
                </a:r>
              </a:p>
            </p:txBody>
          </p:sp>
        </mc:Choice>
        <mc:Fallback xmlns="">
          <p:sp>
            <p:nvSpPr>
              <p:cNvPr id="7" name="TextBox 6">
                <a:extLst>
                  <a:ext uri="{FF2B5EF4-FFF2-40B4-BE49-F238E27FC236}">
                    <a16:creationId xmlns:a16="http://schemas.microsoft.com/office/drawing/2014/main" id="{C9A5CA7F-4665-4385-96BF-8B5C6D9218A3}"/>
                  </a:ext>
                </a:extLst>
              </p:cNvPr>
              <p:cNvSpPr txBox="1">
                <a:spLocks noRot="1" noChangeAspect="1" noMove="1" noResize="1" noEditPoints="1" noAdjustHandles="1" noChangeArrowheads="1" noChangeShapeType="1" noTextEdit="1"/>
              </p:cNvSpPr>
              <p:nvPr/>
            </p:nvSpPr>
            <p:spPr>
              <a:xfrm>
                <a:off x="8102954" y="2967335"/>
                <a:ext cx="3205749" cy="1200329"/>
              </a:xfrm>
              <a:prstGeom prst="rect">
                <a:avLst/>
              </a:prstGeom>
              <a:blipFill>
                <a:blip r:embed="rId3"/>
                <a:stretch>
                  <a:fillRect t="-3046" r="-1141" b="-710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B2DFDBA-8852-4C54-8FDB-360397265E86}"/>
              </a:ext>
            </a:extLst>
          </p:cNvPr>
          <p:cNvSpPr txBox="1"/>
          <p:nvPr/>
        </p:nvSpPr>
        <p:spPr>
          <a:xfrm>
            <a:off x="2230385" y="4431268"/>
            <a:ext cx="2840201" cy="369332"/>
          </a:xfrm>
          <a:prstGeom prst="rect">
            <a:avLst/>
          </a:prstGeom>
          <a:noFill/>
        </p:spPr>
        <p:txBody>
          <a:bodyPr wrap="none" rtlCol="0">
            <a:spAutoFit/>
          </a:bodyPr>
          <a:lstStyle/>
          <a:p>
            <a:r>
              <a:rPr lang="en-US" dirty="0"/>
              <a:t>(Stateless) Feedback Control</a:t>
            </a:r>
          </a:p>
        </p:txBody>
      </p:sp>
    </p:spTree>
    <p:extLst>
      <p:ext uri="{BB962C8B-B14F-4D97-AF65-F5344CB8AC3E}">
        <p14:creationId xmlns:p14="http://schemas.microsoft.com/office/powerpoint/2010/main" val="2738029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06F5A-ADE1-4E67-935E-B7E1E91033A9}"/>
              </a:ext>
            </a:extLst>
          </p:cNvPr>
          <p:cNvSpPr>
            <a:spLocks noGrp="1"/>
          </p:cNvSpPr>
          <p:nvPr>
            <p:ph type="title"/>
          </p:nvPr>
        </p:nvSpPr>
        <p:spPr/>
        <p:txBody>
          <a:bodyPr/>
          <a:lstStyle/>
          <a:p>
            <a:r>
              <a:rPr lang="en-US" dirty="0"/>
              <a:t>Linear Control</a:t>
            </a:r>
          </a:p>
        </p:txBody>
      </p:sp>
      <p:sp>
        <p:nvSpPr>
          <p:cNvPr id="4" name="Slide Number Placeholder 3">
            <a:extLst>
              <a:ext uri="{FF2B5EF4-FFF2-40B4-BE49-F238E27FC236}">
                <a16:creationId xmlns:a16="http://schemas.microsoft.com/office/drawing/2014/main" id="{73B1403D-C9F5-4E23-AEA4-AB3A8D8C5649}"/>
              </a:ext>
            </a:extLst>
          </p:cNvPr>
          <p:cNvSpPr>
            <a:spLocks noGrp="1"/>
          </p:cNvSpPr>
          <p:nvPr>
            <p:ph type="sldNum" sz="quarter" idx="12"/>
          </p:nvPr>
        </p:nvSpPr>
        <p:spPr/>
        <p:txBody>
          <a:bodyPr/>
          <a:lstStyle/>
          <a:p>
            <a:fld id="{29AAD378-655A-49C6-813C-9FD132EF7440}" type="slidenum">
              <a:rPr lang="en-US" smtClean="0"/>
              <a:pPr/>
              <a:t>9</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AC47D5D6-1EDA-48D9-8CF8-66C0EDAF6FEF}"/>
                  </a:ext>
                </a:extLst>
              </p:cNvPr>
              <p:cNvSpPr txBox="1">
                <a:spLocks/>
              </p:cNvSpPr>
              <p:nvPr/>
            </p:nvSpPr>
            <p:spPr>
              <a:xfrm>
                <a:off x="584200" y="1854200"/>
                <a:ext cx="11281567" cy="2997200"/>
              </a:xfrm>
              <a:prstGeom prst="rect">
                <a:avLst/>
              </a:prstGeom>
            </p:spPr>
            <p:txBody>
              <a:bodyPr vert="horz" lIns="91440" tIns="45720" rIns="91440" bIns="45720" rtlCol="0">
                <a:normAutofit fontScale="92500" lnSpcReduction="10000"/>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Linear systems are easier to analyze, understand, theorize</a:t>
                </a: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f>
                        <m:fPr>
                          <m:ctrlPr>
                            <a:rPr lang="ar-AE" i="1" smtClean="0">
                              <a:latin typeface="Cambria Math" panose="02040503050406030204" pitchFamily="18" charset="0"/>
                            </a:rPr>
                          </m:ctrlPr>
                        </m:fPr>
                        <m:num>
                          <m:r>
                            <a:rPr lang="ar-AE" i="1" smtClean="0">
                              <a:latin typeface="Cambria Math" panose="02040503050406030204" pitchFamily="18" charset="0"/>
                            </a:rPr>
                            <m:t>𝑑</m:t>
                          </m:r>
                          <m:r>
                            <a:rPr lang="ar-AE" b="1" smtClean="0">
                              <a:latin typeface="Cambria Math" panose="02040503050406030204" pitchFamily="18" charset="0"/>
                            </a:rPr>
                            <m:t>𝐱</m:t>
                          </m:r>
                        </m:num>
                        <m:den>
                          <m:r>
                            <a:rPr lang="ar-AE" i="1" smtClean="0">
                              <a:latin typeface="Cambria Math" panose="02040503050406030204" pitchFamily="18" charset="0"/>
                            </a:rPr>
                            <m:t>𝑑𝑡</m:t>
                          </m:r>
                        </m:den>
                      </m:f>
                      <m:r>
                        <a:rPr lang="ar-AE"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𝐁𝐮</m:t>
                      </m:r>
                      <m:r>
                        <a:rPr lang="en-US" b="0" i="1" dirty="0" smtClean="0">
                          <a:latin typeface="Cambria Math" panose="02040503050406030204" pitchFamily="18" charset="0"/>
                        </a:rPr>
                        <m:t>+</m:t>
                      </m:r>
                      <m:r>
                        <a:rPr lang="en-US" b="1" i="0" dirty="0" smtClean="0">
                          <a:latin typeface="Cambria Math" panose="02040503050406030204" pitchFamily="18" charset="0"/>
                        </a:rPr>
                        <m:t>𝐰</m:t>
                      </m:r>
                    </m:oMath>
                  </m:oMathPara>
                </a14:m>
                <a:endParaRPr lang="ar-AE" b="1" dirty="0"/>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𝐲</m:t>
                      </m:r>
                      <m:r>
                        <a:rPr lang="ar-AE" i="1" smtClean="0">
                          <a:latin typeface="Cambria Math" panose="02040503050406030204" pitchFamily="18" charset="0"/>
                        </a:rPr>
                        <m:t>=</m:t>
                      </m:r>
                      <m:r>
                        <a:rPr lang="en-US" b="1" i="0" smtClean="0">
                          <a:latin typeface="Cambria Math" panose="02040503050406030204" pitchFamily="18" charset="0"/>
                        </a:rPr>
                        <m:t>𝐂𝐱</m:t>
                      </m:r>
                      <m:r>
                        <a:rPr lang="en-US" b="0" i="1" smtClean="0">
                          <a:latin typeface="Cambria Math" panose="02040503050406030204" pitchFamily="18" charset="0"/>
                        </a:rPr>
                        <m:t>+</m:t>
                      </m:r>
                      <m:r>
                        <a:rPr lang="en-US" b="1" i="1" smtClean="0">
                          <a:latin typeface="Cambria Math" panose="02040503050406030204" pitchFamily="18" charset="0"/>
                        </a:rPr>
                        <m:t>𝑫</m:t>
                      </m:r>
                      <m:r>
                        <a:rPr lang="en-US" b="1" i="0" smtClean="0">
                          <a:latin typeface="Cambria Math" panose="02040503050406030204" pitchFamily="18" charset="0"/>
                        </a:rPr>
                        <m:t>𝐮</m:t>
                      </m:r>
                    </m:oMath>
                  </m:oMathPara>
                </a14:m>
                <a:endParaRPr lang="en-US" b="1" dirty="0">
                  <a:latin typeface="Cambria Math" panose="02040503050406030204" pitchFamily="18" charset="0"/>
                </a:endParaRP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𝐮</m:t>
                      </m:r>
                      <m:r>
                        <a:rPr lang="ar-AE"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𝐾</m:t>
                      </m:r>
                      <m:r>
                        <a:rPr lang="en-US" b="1" i="0" smtClean="0">
                          <a:latin typeface="Cambria Math" panose="02040503050406030204" pitchFamily="18" charset="0"/>
                        </a:rPr>
                        <m:t>𝐲</m:t>
                      </m:r>
                    </m:oMath>
                  </m:oMathPara>
                </a14:m>
                <a:endParaRPr lang="ar-AE" b="1" dirty="0"/>
              </a:p>
            </p:txBody>
          </p:sp>
        </mc:Choice>
        <mc:Fallback xmlns="">
          <p:sp>
            <p:nvSpPr>
              <p:cNvPr id="5" name="Content Placeholder 1">
                <a:extLst>
                  <a:ext uri="{FF2B5EF4-FFF2-40B4-BE49-F238E27FC236}">
                    <a16:creationId xmlns:a16="http://schemas.microsoft.com/office/drawing/2014/main" id="{AC47D5D6-1EDA-48D9-8CF8-66C0EDAF6FEF}"/>
                  </a:ext>
                </a:extLst>
              </p:cNvPr>
              <p:cNvSpPr txBox="1">
                <a:spLocks noRot="1" noChangeAspect="1" noMove="1" noResize="1" noEditPoints="1" noAdjustHandles="1" noChangeArrowheads="1" noChangeShapeType="1" noTextEdit="1"/>
              </p:cNvSpPr>
              <p:nvPr/>
            </p:nvSpPr>
            <p:spPr>
              <a:xfrm>
                <a:off x="584200" y="1854200"/>
                <a:ext cx="11281567" cy="2997200"/>
              </a:xfrm>
              <a:prstGeom prst="rect">
                <a:avLst/>
              </a:prstGeom>
              <a:blipFill>
                <a:blip r:embed="rId2"/>
                <a:stretch>
                  <a:fillRect l="-541"/>
                </a:stretch>
              </a:blipFill>
            </p:spPr>
            <p:txBody>
              <a:bodyPr/>
              <a:lstStyle/>
              <a:p>
                <a:r>
                  <a:rPr lang="en-US">
                    <a:noFill/>
                  </a:rPr>
                  <a:t> </a:t>
                </a:r>
              </a:p>
            </p:txBody>
          </p:sp>
        </mc:Fallback>
      </mc:AlternateContent>
    </p:spTree>
    <p:extLst>
      <p:ext uri="{BB962C8B-B14F-4D97-AF65-F5344CB8AC3E}">
        <p14:creationId xmlns:p14="http://schemas.microsoft.com/office/powerpoint/2010/main" val="1364997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26513</TotalTime>
  <Words>5185</Words>
  <Application>Microsoft Office PowerPoint</Application>
  <PresentationFormat>Widescreen</PresentationFormat>
  <Paragraphs>726</Paragraphs>
  <Slides>71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vt:lpstr>
      <vt:lpstr>Calibri</vt:lpstr>
      <vt:lpstr>Calibri Light</vt:lpstr>
      <vt:lpstr>Cambria Math</vt:lpstr>
      <vt:lpstr>Courier New</vt:lpstr>
      <vt:lpstr>Garamond</vt:lpstr>
      <vt:lpstr>Times New Roman</vt:lpstr>
      <vt:lpstr>Wingdings 3</vt:lpstr>
      <vt:lpstr>Office Theme</vt:lpstr>
      <vt:lpstr>Autonomous Cyber-Physical Systems: Basics of Control</vt:lpstr>
      <vt:lpstr>Layout</vt:lpstr>
      <vt:lpstr>What is control theory?</vt:lpstr>
      <vt:lpstr>Model-based Design</vt:lpstr>
      <vt:lpstr>“Plant”</vt:lpstr>
      <vt:lpstr>Open-loop vs. Closed-loop control</vt:lpstr>
      <vt:lpstr>Closed-loop or Feedback Control</vt:lpstr>
      <vt:lpstr>Feedback Control</vt:lpstr>
      <vt:lpstr>Linear Control</vt:lpstr>
      <vt:lpstr>Linear Control</vt:lpstr>
      <vt:lpstr>Simple Linear Feedback Control: Reference Tracking</vt:lpstr>
      <vt:lpstr>Simple Linear Feedback Control: Reference Tracking</vt:lpstr>
      <vt:lpstr>Designing a pole placement controller</vt:lpstr>
      <vt:lpstr>Linear Quadratic Regulator</vt:lpstr>
      <vt:lpstr>Linear Control System Basics</vt:lpstr>
      <vt:lpstr>Controllability </vt:lpstr>
      <vt:lpstr>Checking Controllability</vt:lpstr>
      <vt:lpstr>Checking Controllability</vt:lpstr>
      <vt:lpstr>Checking Controllability</vt:lpstr>
      <vt:lpstr>Observability</vt:lpstr>
      <vt:lpstr>Checking Observability</vt:lpstr>
      <vt:lpstr>Checking Observability</vt:lpstr>
      <vt:lpstr>Checking Observability</vt:lpstr>
      <vt:lpstr>How do we reconstruct internal state?</vt:lpstr>
      <vt:lpstr>Reference Tracking </vt:lpstr>
      <vt:lpstr>Simplest controller: On/Off</vt:lpstr>
      <vt:lpstr>P controller (with control input saturation)</vt:lpstr>
      <vt:lpstr>Ignoring saturation: P-only controller</vt:lpstr>
      <vt:lpstr>PI controller</vt:lpstr>
      <vt:lpstr>PID-controller</vt:lpstr>
      <vt:lpstr>PID controller</vt:lpstr>
      <vt:lpstr>PID controllers</vt:lpstr>
      <vt:lpstr>Measuring control performance</vt:lpstr>
      <vt:lpstr>PID controller in practice</vt:lpstr>
      <vt:lpstr>PID characteristics</vt:lpstr>
      <vt:lpstr>PowerPoint Presentation</vt:lpstr>
      <vt:lpstr>Feedback Linearization</vt:lpstr>
      <vt:lpstr>Feedback linearization continued</vt:lpstr>
      <vt:lpstr>Input Transformation</vt:lpstr>
      <vt:lpstr>State Transformation</vt:lpstr>
      <vt:lpstr>State transformation continued</vt:lpstr>
      <vt:lpstr>Form of the controller: two “loops”</vt:lpstr>
      <vt:lpstr>More feedback linearization</vt:lpstr>
      <vt:lpstr>Input-to-output linearization</vt:lpstr>
      <vt:lpstr>Lyapunov-based Nonlinear Control</vt:lpstr>
      <vt:lpstr>Example</vt:lpstr>
      <vt:lpstr>Example</vt:lpstr>
      <vt:lpstr>Example</vt:lpstr>
      <vt:lpstr>Model Predictive Control</vt:lpstr>
      <vt:lpstr>Receding Horizon Philosophy</vt:lpstr>
      <vt:lpstr>Receding Horizon or MPC</vt:lpstr>
      <vt:lpstr>PowerPoint Presentation</vt:lpstr>
      <vt:lpstr>What is state estimation and why is it needed?</vt:lpstr>
      <vt:lpstr>Deterministic vs. Noisy case</vt:lpstr>
      <vt:lpstr>Random variables and statistics refresher</vt:lpstr>
      <vt:lpstr>Data fusion example</vt:lpstr>
      <vt:lpstr>Multi-variate sensor fusion</vt:lpstr>
      <vt:lpstr>Motion  makes things interesting</vt:lpstr>
      <vt:lpstr>Stochastic Difference Equation Models</vt:lpstr>
      <vt:lpstr>Step I: Prediction</vt:lpstr>
      <vt:lpstr>Step I: Prediction continued</vt:lpstr>
      <vt:lpstr>Step II: Correction</vt:lpstr>
      <vt:lpstr>Step II: Correction continued</vt:lpstr>
      <vt:lpstr>Correction step summary</vt:lpstr>
      <vt:lpstr>What are all these equations? How to make sense?</vt:lpstr>
      <vt:lpstr>Extended Kalman Filter</vt:lpstr>
      <vt:lpstr>EKF updates</vt:lpstr>
      <vt:lpstr>EKF updates continued</vt:lpstr>
      <vt:lpstr>EKF drawbacks</vt:lpstr>
      <vt:lpstr>End of First Part of the Course</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415</cp:revision>
  <dcterms:created xsi:type="dcterms:W3CDTF">2018-01-04T23:14:16Z</dcterms:created>
  <dcterms:modified xsi:type="dcterms:W3CDTF">2022-09-26T21:01:26Z</dcterms:modified>
</cp:coreProperties>
</file>