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56" r:id="rId3"/>
    <p:sldId id="357" r:id="rId4"/>
    <p:sldId id="361" r:id="rId5"/>
    <p:sldId id="362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9" r:id="rId30"/>
    <p:sldId id="360" r:id="rId31"/>
    <p:sldId id="363" r:id="rId32"/>
    <p:sldId id="3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13" d="100"/>
          <a:sy n="113" d="100"/>
        </p:scale>
        <p:origin x="1012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Vehicle to X Communication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3CD179-855F-4D6A-9229-2EA169BE3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by guaranteeing that even most severe incidents would involve only one platoon</a:t>
            </a:r>
          </a:p>
          <a:p>
            <a:pPr lvl="1"/>
            <a:r>
              <a:rPr lang="en-US" dirty="0"/>
              <a:t>With small constant-clearance-separations, severe incidents require hard braking	</a:t>
            </a:r>
          </a:p>
          <a:p>
            <a:pPr lvl="1"/>
            <a:r>
              <a:rPr lang="en-US" dirty="0"/>
              <a:t>Hardest braking would be by the last vehicle,</a:t>
            </a:r>
          </a:p>
          <a:p>
            <a:pPr lvl="1"/>
            <a:r>
              <a:rPr lang="en-US" dirty="0"/>
              <a:t>Most dangerous condition is when lead vehicle has limited braking ability</a:t>
            </a:r>
          </a:p>
          <a:p>
            <a:pPr lvl="1"/>
            <a:r>
              <a:rPr lang="en-US" dirty="0"/>
              <a:t>Sets minimum distance between platoons such that two platoons do not collide based on above factors</a:t>
            </a:r>
          </a:p>
          <a:p>
            <a:pPr lvl="1"/>
            <a:r>
              <a:rPr lang="en-US" dirty="0"/>
              <a:t>Produces inter-platoon separation proportion to square of cruising speed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D20EE-5060-44E6-84D4-92BE367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Safety-Factor Criterion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6D5CB-312F-4849-A481-D045E53A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53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BB9084-1BD1-462B-8D1A-EACA34E7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or more truck drivers activate CACC and set desired speed and gap</a:t>
            </a:r>
          </a:p>
          <a:p>
            <a:pPr lvl="1"/>
            <a:r>
              <a:rPr lang="en-US" dirty="0"/>
              <a:t>May set preference for leader or follower when forming a new string</a:t>
            </a:r>
          </a:p>
          <a:p>
            <a:r>
              <a:rPr lang="en-US" dirty="0"/>
              <a:t>CACC local coordination feature searches for additional trucks or existing strings to couple with</a:t>
            </a:r>
          </a:p>
          <a:p>
            <a:r>
              <a:rPr lang="en-US" dirty="0"/>
              <a:t>Joining driver is displayed list of nearby trucks or strings (graphically or textually)</a:t>
            </a:r>
          </a:p>
          <a:p>
            <a:r>
              <a:rPr lang="en-US" dirty="0"/>
              <a:t>Once joining driver selects a platoon to couple with, local coordination will confirm with platoon leader and instruct leader to slow down and joining truck to speed up</a:t>
            </a:r>
          </a:p>
          <a:p>
            <a:r>
              <a:rPr lang="en-US" dirty="0"/>
              <a:t>Lead driver and joining driver are shown a target speed and lane in which to travel</a:t>
            </a:r>
          </a:p>
          <a:p>
            <a:r>
              <a:rPr lang="en-US" dirty="0"/>
              <a:t>Once joining truck is behind the leader or string, CACC’s vehicle-following mode will engage, and lead truck’s speed will be restored and relayed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EF5406-8F82-4AAB-9EF3-0E2B61AF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String formation in trucks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6ED8E-C4A3-4F61-BF49-49FA1F50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1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23933E-B2EA-415F-919C-4F51422F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Steady-state cruising is what hopefully happens most of the time</a:t>
            </a:r>
          </a:p>
          <a:p>
            <a:r>
              <a:rPr lang="en-US" dirty="0"/>
              <a:t>Drivers still have to actively steer (unless they have lane-tracking-control) and monitor traffic</a:t>
            </a:r>
          </a:p>
          <a:p>
            <a:r>
              <a:rPr lang="en-US" dirty="0"/>
              <a:t>Steady-state cruising interrupted when trucks join or split strings, or when a non-platoon vehicle intervenes</a:t>
            </a:r>
          </a:p>
          <a:p>
            <a:r>
              <a:rPr lang="en-US" dirty="0"/>
              <a:t>Cut-ins can be handled by dynamically splitting the string and commanding a new leader and dynamically merging strings when the disturbing vehicle goes away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54D59-364F-49A9-94FA-1DBE0D13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steady-state cruising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CF47E-ECA1-4FBB-9ADF-12B37411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3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C9A8FC-D191-437C-AF2F-860722A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CACC needs to handle trucks leaving string</a:t>
            </a:r>
          </a:p>
          <a:p>
            <a:r>
              <a:rPr lang="en-US" dirty="0"/>
              <a:t>Ideally, departing truck signals intent and remaining string close gaps to maintain platoon structure</a:t>
            </a:r>
          </a:p>
          <a:p>
            <a:r>
              <a:rPr lang="en-US" dirty="0"/>
              <a:t>In some cases may require string to be split while the truck in the middle departs</a:t>
            </a:r>
          </a:p>
          <a:p>
            <a:r>
              <a:rPr lang="en-US" dirty="0"/>
              <a:t>As you can see, the above protocols have NUMEROUS fault conditions, errors and abnormal operating conditions (obstacle in the road, accidents, etc.)</a:t>
            </a:r>
          </a:p>
          <a:p>
            <a:r>
              <a:rPr lang="en-US" dirty="0"/>
              <a:t>Safety: model each truck as an asynchronous process and reason about composition of asynchronous processes!</a:t>
            </a:r>
          </a:p>
          <a:p>
            <a:r>
              <a:rPr lang="en-US" dirty="0"/>
              <a:t>Specifications: Safety and String stability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87A18-6287-4D1C-9384-1EFD3864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string splits and faults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2F5FF-1347-4F67-A3F9-B42D6B0A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3386425-C6D6-4917-9007-C7BC0FBE13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each vehicle looks only at vehicle in front, and for any pair of vehicles, the one with smaller index is the leader</a:t>
                </a:r>
              </a:p>
              <a:p>
                <a:r>
                  <a:rPr lang="en-US" b="0" dirty="0"/>
                  <a:t>We define two errors: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range error, or the error from trying to maintain desired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sub>
                    </m:sSub>
                  </m:oMath>
                </a14:m>
                <a:r>
                  <a:rPr lang="en-US" b="0" dirty="0"/>
                  <a:t> is the range rate error</a:t>
                </a:r>
              </a:p>
              <a:p>
                <a:r>
                  <a:rPr lang="en-US" dirty="0"/>
                  <a:t>Assuming constant time-headway,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constant time head-way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vehicle, range error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3386425-C6D6-4917-9007-C7BC0FBE13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F904137-9FDA-49A9-AD4B-35D5FFB9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253F9-DB42-4E6D-B1BF-3C1588A4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C0842D-9E80-4215-9343-BE2863203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uniform vehicle string,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uniform vehicle string is </a:t>
                </a:r>
                <a:r>
                  <a:rPr lang="en-US" i="1" dirty="0"/>
                  <a:t>string stable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each car’s following algorithm is represented by a linear system, then this translates to the overall system having the L-infinity gain being less than 1</a:t>
                </a:r>
              </a:p>
              <a:p>
                <a:r>
                  <a:rPr lang="en-US" dirty="0"/>
                  <a:t>If you create a new platooning algorithm, string stability may be an important property to prove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C0842D-9E80-4215-9343-BE2863203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C6A987F-11A8-47CB-819F-30F9B310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stability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24B2C-0DD5-45B8-88A4-E456B6AE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41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18AFA1-2496-447A-80BA-E49FD57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713297"/>
            <a:ext cx="11699087" cy="3970744"/>
          </a:xfrm>
        </p:spPr>
        <p:txBody>
          <a:bodyPr/>
          <a:lstStyle/>
          <a:p>
            <a:r>
              <a:rPr lang="en-US" dirty="0"/>
              <a:t>AIM protocol and its variants proposed based on V2I communication</a:t>
            </a:r>
          </a:p>
          <a:p>
            <a:r>
              <a:rPr lang="en-US" dirty="0"/>
              <a:t>Main idea :</a:t>
            </a:r>
          </a:p>
          <a:p>
            <a:pPr lvl="1"/>
            <a:r>
              <a:rPr lang="en-US" dirty="0"/>
              <a:t>Each car equipped with a driver agent</a:t>
            </a:r>
          </a:p>
          <a:p>
            <a:pPr lvl="1"/>
            <a:r>
              <a:rPr lang="en-US" dirty="0"/>
              <a:t>Each intersection equipped with an intersection manager</a:t>
            </a:r>
          </a:p>
          <a:p>
            <a:pPr lvl="1"/>
            <a:r>
              <a:rPr lang="en-US" dirty="0"/>
              <a:t>Driver agents call ahead to reserve space-time in an intersection</a:t>
            </a:r>
          </a:p>
          <a:p>
            <a:pPr lvl="1"/>
            <a:r>
              <a:rPr lang="en-US" dirty="0"/>
              <a:t>Intersection manager decides to grant or reject reservation requests according to an intersection control policy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784E62-AE85-439E-9924-E62276D7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Intersection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C532F-6A63-48DB-B609-F174267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0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160D3C-6910-430B-BD1F-0747DDC9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Approach vehicle announces arrival to manager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Vehicle indicates its size, predicted arrival time, velocity, acceleration, arrival and departure lanes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 manager simulates vehicle’s path through the intersection, checking for conflicts with paths of previously processed vehicles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are no conflicts, issues a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the vehicle’s responsibility to arrive at and travel through the reserved space-time block within some range of error tolerance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case of conflict, intersection manager suggests an alternate later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 enters intersection only if reservation successful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Upon leaving intersection, car conveys successful passage to the manager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15B7D-5E5D-4C81-836B-D5007D0F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protocol</a:t>
            </a:r>
            <a:r>
              <a:rPr lang="en-US" baseline="30000" dirty="0"/>
              <a:t>4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7728-375A-4766-B2FB-3B333E4E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DAA81F-8DC0-4988-811E-A2A60891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34598"/>
          </a:xfrm>
        </p:spPr>
        <p:txBody>
          <a:bodyPr/>
          <a:lstStyle/>
          <a:p>
            <a:r>
              <a:rPr lang="en-US" dirty="0"/>
              <a:t>Divide intersection into grid of reservation tiles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1879C0-5E8B-4D7B-B126-DAE3CCB8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control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5194-0182-4422-9316-CE9EEFB4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2FA3-747B-4DEC-9FC1-11C2CB63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6" y="1990802"/>
            <a:ext cx="6855725" cy="30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1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65A476-716A-45A3-9EFF-1714C8BD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Decentralized (vehicles coordinating among themselves) vs. Centralized (manager)</a:t>
            </a:r>
          </a:p>
          <a:p>
            <a:r>
              <a:rPr lang="en-US" dirty="0"/>
              <a:t>Deliberative (planning entire trajectories) vs. reactive (planning trajectories in real-time)</a:t>
            </a:r>
          </a:p>
          <a:p>
            <a:r>
              <a:rPr lang="en-US" dirty="0"/>
              <a:t>Robust (Safety margins) vs. efficient (more throughput at the intersection)</a:t>
            </a:r>
          </a:p>
          <a:p>
            <a:r>
              <a:rPr lang="en-US" dirty="0"/>
              <a:t>Cooperative (optimizing overall traffic flow) vs. Egoistic (optimizing your own speed/time)</a:t>
            </a:r>
          </a:p>
          <a:p>
            <a:r>
              <a:rPr lang="en-US" dirty="0"/>
              <a:t>Homogenous (all vehicles treated the same) vs. Heterogeneous </a:t>
            </a:r>
          </a:p>
          <a:p>
            <a:endParaRPr lang="en-US" dirty="0"/>
          </a:p>
          <a:p>
            <a:r>
              <a:rPr lang="en-US" dirty="0"/>
              <a:t>Modeling AIM: asynchronous, timed, &amp; hybrid process models used!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FE1B7-5A82-4D60-A4A3-242C1D7D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AIM</a:t>
            </a:r>
            <a:r>
              <a:rPr lang="en-US" baseline="30000" dirty="0"/>
              <a:t>5 </a:t>
            </a:r>
            <a:r>
              <a:rPr lang="en-US" dirty="0"/>
              <a:t>variants with different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2284B-D01B-49A4-B223-399D272D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5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capabilities of V2V and V2I</a:t>
            </a:r>
          </a:p>
          <a:p>
            <a:r>
              <a:rPr lang="en-US" dirty="0"/>
              <a:t>Co-operative Adaptive Cruise Control</a:t>
            </a:r>
          </a:p>
          <a:p>
            <a:r>
              <a:rPr lang="en-US" dirty="0"/>
              <a:t>Autonomous Intersection Management</a:t>
            </a:r>
          </a:p>
          <a:p>
            <a:r>
              <a:rPr lang="en-US" dirty="0"/>
              <a:t>Collaborative Merging</a:t>
            </a:r>
          </a:p>
          <a:p>
            <a:endParaRPr lang="en-US" dirty="0"/>
          </a:p>
          <a:p>
            <a:r>
              <a:rPr lang="en-US" dirty="0"/>
              <a:t>Class Wrap-up and Big-picture story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0768-6FAE-4004-9F5E-02EC3F54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03" y="1332703"/>
            <a:ext cx="597736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Purpose: allow vehicles merging onto a freeway from a ramp to do so in safe fashion</a:t>
            </a:r>
          </a:p>
          <a:p>
            <a:r>
              <a:rPr lang="en-US" dirty="0"/>
              <a:t>Can be formulated as a specific case in autonomous intersection management</a:t>
            </a:r>
          </a:p>
          <a:p>
            <a:r>
              <a:rPr lang="en-US" dirty="0"/>
              <a:t>Specialized approaches based on highway ramp metering have existed for some time (these do not utilize V2V capability, and do not guarantee safety)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BA77C-C08A-4AAF-AFF1-8B153F8D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99249-9C21-4F45-B3CA-FB06FFF1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711DB-8E6A-47D7-93FA-6F4BB70E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" y="1537421"/>
            <a:ext cx="5692973" cy="33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5AA430-087C-4C84-8339-074FF846A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83133" y="1332703"/>
                <a:ext cx="60826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Region at center of intersection called merging zone with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Control zone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where vehicles can communicate</a:t>
                </a:r>
              </a:p>
              <a:p>
                <a:r>
                  <a:rPr lang="en-US" dirty="0"/>
                  <a:t>Each vehicle modeled with simple second-order dynamics (position, velocity, acceleration)</a:t>
                </a:r>
              </a:p>
              <a:p>
                <a:r>
                  <a:rPr lang="en-US" dirty="0"/>
                  <a:t>Centralized solution based on layered control approaches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55AA430-087C-4C84-8339-074FF846A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83133" y="1332703"/>
                <a:ext cx="6082635" cy="4351338"/>
              </a:xfrm>
              <a:blipFill>
                <a:blip r:embed="rId2"/>
                <a:stretch>
                  <a:fillRect l="-1304" t="-2384" r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60F6D17-692F-45F0-B1C8-723217AD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579FE-F4BE-41BF-86E1-1DFAD082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DF92A-387F-440F-A6A1-F73DE925F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32" y="1723596"/>
            <a:ext cx="5456901" cy="32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70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5318D3-370F-41F5-9E8B-1DB76AF0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Centralized approach (V2I only)</a:t>
            </a:r>
          </a:p>
          <a:p>
            <a:r>
              <a:rPr lang="en-US" dirty="0"/>
              <a:t>First layer</a:t>
            </a:r>
          </a:p>
          <a:p>
            <a:pPr lvl="1"/>
            <a:r>
              <a:rPr lang="en-US" dirty="0"/>
              <a:t>Assumes each vehicle is traveling at constant speed</a:t>
            </a:r>
          </a:p>
          <a:p>
            <a:pPr lvl="1"/>
            <a:r>
              <a:rPr lang="en-US" dirty="0"/>
              <a:t>Computes time for each vehicle to merge into the control zone based on this assumption</a:t>
            </a:r>
          </a:p>
          <a:p>
            <a:r>
              <a:rPr lang="en-US" dirty="0"/>
              <a:t>Second layer</a:t>
            </a:r>
          </a:p>
          <a:p>
            <a:pPr lvl="1"/>
            <a:r>
              <a:rPr lang="en-US" dirty="0"/>
              <a:t>Determines conflicts in merging sequence</a:t>
            </a:r>
          </a:p>
          <a:p>
            <a:pPr lvl="1"/>
            <a:r>
              <a:rPr lang="en-US" dirty="0"/>
              <a:t>Computes required acceleration value  based on heuristic rules</a:t>
            </a:r>
          </a:p>
          <a:p>
            <a:r>
              <a:rPr lang="en-US" dirty="0"/>
              <a:t>Generalization with different layers of control has been proposed</a:t>
            </a:r>
          </a:p>
          <a:p>
            <a:r>
              <a:rPr lang="en-US" dirty="0"/>
              <a:t>Optimization: minimizing vehicle overlap (crash!) and travel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EA2FAD-9E93-4C45-8520-7A1596C4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Two-layered control approach for merging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C428E-B350-4C5C-ADCF-70A5A659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1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E83BB-3D0A-492F-9D28-33406C66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2" y="1332703"/>
            <a:ext cx="7110018" cy="4351338"/>
          </a:xfrm>
        </p:spPr>
        <p:txBody>
          <a:bodyPr/>
          <a:lstStyle/>
          <a:p>
            <a:r>
              <a:rPr lang="en-US" dirty="0"/>
              <a:t>Virtual vehicle mapped onto the freeway before actual merging occurs</a:t>
            </a:r>
          </a:p>
          <a:p>
            <a:r>
              <a:rPr lang="en-US" dirty="0"/>
              <a:t>Allows vehicles to perform smoother and safer control actions</a:t>
            </a:r>
          </a:p>
          <a:p>
            <a:r>
              <a:rPr lang="en-US" dirty="0"/>
              <a:t>Uses slot-based traffic management (vehicles drive into a virtual slot)</a:t>
            </a:r>
          </a:p>
          <a:p>
            <a:r>
              <a:rPr lang="en-US" dirty="0"/>
              <a:t>Vehicles use V2V and V2I communication with vehicles in range</a:t>
            </a:r>
          </a:p>
          <a:p>
            <a:r>
              <a:rPr lang="en-US" dirty="0"/>
              <a:t>Other approaches based on MPC also exist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62C13B-C9FB-4CFA-B35C-B81CDEDE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Decentralized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D43F9-9866-4C5D-8F4E-24D6D7A6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DFE39-C2DF-4B84-94C0-1E00AC0C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15" y="1723596"/>
            <a:ext cx="5245125" cy="31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9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5CC0-D4EF-4F4E-BA05-E3E58E5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protocols, decision layer components</a:t>
            </a:r>
          </a:p>
          <a:p>
            <a:pPr lvl="1"/>
            <a:r>
              <a:rPr lang="en-US" dirty="0"/>
              <a:t>Synchronous and Asynchronous processes</a:t>
            </a:r>
          </a:p>
          <a:p>
            <a:pPr lvl="1"/>
            <a:r>
              <a:rPr lang="en-US" dirty="0"/>
              <a:t>Understanding system-level safety using synchronous and asynchronous composition</a:t>
            </a:r>
          </a:p>
          <a:p>
            <a:pPr lvl="1"/>
            <a:r>
              <a:rPr lang="en-US" dirty="0"/>
              <a:t>Verification using Model Checking, Inductive Invariants</a:t>
            </a:r>
          </a:p>
          <a:p>
            <a:pPr lvl="1"/>
            <a:r>
              <a:rPr lang="en-US" dirty="0"/>
              <a:t>Liveness properties with LTL, CTL</a:t>
            </a:r>
          </a:p>
          <a:p>
            <a:pPr lvl="1"/>
            <a:r>
              <a:rPr lang="en-US" dirty="0"/>
              <a:t>Model-based and Scenario-based Testing approaches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0818-BB51-40CE-95BA-4D902CC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7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5CC0-D4EF-4F4E-BA05-E3E58E5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Controllers, Path planning</a:t>
            </a:r>
          </a:p>
          <a:p>
            <a:pPr lvl="1"/>
            <a:r>
              <a:rPr lang="en-US" dirty="0"/>
              <a:t>Timed and Hybrid Processes, Dynamical Systems</a:t>
            </a:r>
          </a:p>
          <a:p>
            <a:pPr lvl="1"/>
            <a:r>
              <a:rPr lang="en-US" dirty="0"/>
              <a:t>Markov Decision Processes &amp; Markov Chains</a:t>
            </a:r>
          </a:p>
          <a:p>
            <a:pPr lvl="1"/>
            <a:r>
              <a:rPr lang="en-US" dirty="0"/>
              <a:t>Verification using Model Checking, Inductive invariants, safety certificates (barrier certificates), Liveness checking with LTL, CTL, STL</a:t>
            </a:r>
          </a:p>
          <a:p>
            <a:pPr lvl="1"/>
            <a:r>
              <a:rPr lang="en-US" dirty="0"/>
              <a:t>Testing using Falsification-based approaches</a:t>
            </a:r>
          </a:p>
          <a:p>
            <a:pPr lvl="1"/>
            <a:r>
              <a:rPr lang="en-US" dirty="0"/>
              <a:t>Software synthesis using Temporal Logic-based approaches, reinforcement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0818-BB51-40CE-95BA-4D902CC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5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219C7-DBAC-4A7B-9FAB-51E75D29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about environments, physical processes to be controlled</a:t>
            </a:r>
          </a:p>
          <a:p>
            <a:pPr lvl="1"/>
            <a:r>
              <a:rPr lang="en-US" dirty="0"/>
              <a:t>Dynamical systems models, hybrid processes</a:t>
            </a:r>
          </a:p>
          <a:p>
            <a:pPr lvl="1"/>
            <a:r>
              <a:rPr lang="en-US" dirty="0"/>
              <a:t>Signal Temporal Logic as a way to express Cyber-Physical systems specifications</a:t>
            </a:r>
          </a:p>
          <a:p>
            <a:pPr lvl="1"/>
            <a:r>
              <a:rPr lang="en-US" dirty="0"/>
              <a:t>Testing and Falsification approaches</a:t>
            </a:r>
          </a:p>
          <a:p>
            <a:pPr lvl="1"/>
            <a:r>
              <a:rPr lang="en-US" dirty="0"/>
              <a:t>Reasoning about safety and security</a:t>
            </a:r>
          </a:p>
          <a:p>
            <a:pPr lvl="1"/>
            <a:r>
              <a:rPr lang="en-US" dirty="0"/>
              <a:t>Models for perception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2F4FCF9-FDDE-4768-AF6D-7AFAF0EF04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2F4FCF9-FDDE-4768-AF6D-7AFAF0EF0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82645-A470-4283-A551-6A3DD76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7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FF08E6-32A1-46E5-80C3-ADEF78BD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want to develop a new CPS/IoT system with autonomy</a:t>
            </a:r>
          </a:p>
          <a:p>
            <a:r>
              <a:rPr lang="en-US" dirty="0"/>
              <a:t>Analyze its environment: model it as a dynamical system or a stochastic system (e.g. </a:t>
            </a:r>
            <a:r>
              <a:rPr lang="en-US" dirty="0" err="1"/>
              <a:t>PoMDPs</a:t>
            </a:r>
            <a:r>
              <a:rPr lang="en-US" dirty="0"/>
              <a:t>)</a:t>
            </a:r>
          </a:p>
          <a:p>
            <a:r>
              <a:rPr lang="en-US" dirty="0"/>
              <a:t>Analyze the different components required in the software stack</a:t>
            </a:r>
          </a:p>
          <a:p>
            <a:pPr lvl="1"/>
            <a:r>
              <a:rPr lang="en-US" dirty="0"/>
              <a:t>Perception vs. Decision/Planning vs. Control</a:t>
            </a:r>
          </a:p>
          <a:p>
            <a:r>
              <a:rPr lang="en-US" dirty="0"/>
              <a:t>Analyze what models to use for the control algorithms</a:t>
            </a:r>
          </a:p>
          <a:p>
            <a:pPr lvl="1"/>
            <a:r>
              <a:rPr lang="en-US" dirty="0"/>
              <a:t>Choices are: Traditional control schemes (PID/MPC), state-machines (synchronous vs. asynchronous based on communication type), AI/planning algorithms, hybrid control algorithms, or combinations of these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AE560-7BE3-42BA-93FA-F60DE0A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everything fit together?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6F718-0341-485F-BDF9-7E93C51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78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4BC22-BDF9-4067-B743-BEA5A95A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Try to specify the closed-loop system as something you can simulate and see its behaviors</a:t>
            </a:r>
          </a:p>
          <a:p>
            <a:pPr lvl="1"/>
            <a:r>
              <a:rPr lang="en-US" dirty="0"/>
              <a:t>Integrative modeling environment such as Simulink (plant models + software models)</a:t>
            </a:r>
          </a:p>
          <a:p>
            <a:pPr lvl="1"/>
            <a:r>
              <a:rPr lang="en-US" dirty="0"/>
              <a:t>Specify requirements of how you expect the system to behave (STL, LTL, or your favorite spec. formalism)</a:t>
            </a:r>
          </a:p>
          <a:p>
            <a:pPr lvl="2"/>
            <a:r>
              <a:rPr lang="en-US" dirty="0"/>
              <a:t>This step is a DO NOT MISS. It will provide documentation of your intent, and also a machine-checkable artifact</a:t>
            </a:r>
          </a:p>
          <a:p>
            <a:r>
              <a:rPr lang="en-US" dirty="0"/>
              <a:t>Test the system a lot, and then test some more</a:t>
            </a:r>
          </a:p>
          <a:p>
            <a:r>
              <a:rPr lang="en-US" dirty="0"/>
              <a:t>Apply formal reasoning wherever you can. Proofs are great if you can get them</a:t>
            </a:r>
          </a:p>
          <a:p>
            <a:r>
              <a:rPr lang="en-US" dirty="0"/>
              <a:t>Safety doesn’t end at modeling stage; continue reasoning about safety after deployment (through monitoring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AD420-D8E5-4621-9B32-B94D2038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is the key!!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DE7E-20E6-46EA-874E-0C4BA780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94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B22D9F-54BA-4F10-8898-A55FE5418872}"/>
              </a:ext>
            </a:extLst>
          </p:cNvPr>
          <p:cNvSpPr/>
          <p:nvPr/>
        </p:nvSpPr>
        <p:spPr>
          <a:xfrm>
            <a:off x="107413" y="1281289"/>
            <a:ext cx="10712988" cy="4498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0E496-3376-47C9-8381-D3330F58DA5B}"/>
              </a:ext>
            </a:extLst>
          </p:cNvPr>
          <p:cNvSpPr/>
          <p:nvPr/>
        </p:nvSpPr>
        <p:spPr>
          <a:xfrm>
            <a:off x="166680" y="2822222"/>
            <a:ext cx="6945320" cy="2912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Control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PID, MPC, Nonlinear control, Observer design (Kalman filter)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Perception	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Vision-based systems, CNNs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Planning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Path planning, Reinforcement learning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Security and Communicating Autonomous CPS</a:t>
            </a:r>
            <a:endParaRPr lang="en-U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E8D8C-2800-474F-B970-C25A0BCA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2"/>
            <a:ext cx="6945319" cy="1438719"/>
          </a:xfr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Models of computation</a:t>
            </a:r>
          </a:p>
          <a:p>
            <a:pPr lvl="1"/>
            <a:r>
              <a:rPr lang="en-US" sz="2000" dirty="0"/>
              <a:t>Asynchronous, Synchronous, Timed, Hybrid Processes, Dynamical Systems, Probabilistic Models, 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A5A9A-86D7-4C77-AC16-67DF8699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been a fun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C843-4CCA-4442-A0DE-B0B14B86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4829D-6E34-4040-AD58-DC7A140A9DE4}"/>
              </a:ext>
            </a:extLst>
          </p:cNvPr>
          <p:cNvSpPr/>
          <p:nvPr/>
        </p:nvSpPr>
        <p:spPr>
          <a:xfrm>
            <a:off x="5130801" y="2283551"/>
            <a:ext cx="1828800" cy="4797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25ABC-0EA5-45B4-A9B8-F10A54BC3950}"/>
              </a:ext>
            </a:extLst>
          </p:cNvPr>
          <p:cNvSpPr/>
          <p:nvPr/>
        </p:nvSpPr>
        <p:spPr>
          <a:xfrm>
            <a:off x="5243067" y="4245039"/>
            <a:ext cx="1828800" cy="4797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AUTONOMY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B2E2D-ECB5-4FC4-A173-76D562987673}"/>
              </a:ext>
            </a:extLst>
          </p:cNvPr>
          <p:cNvGrpSpPr/>
          <p:nvPr/>
        </p:nvGrpSpPr>
        <p:grpSpPr>
          <a:xfrm>
            <a:off x="7171268" y="2822221"/>
            <a:ext cx="3561645" cy="2912619"/>
            <a:chOff x="7360355" y="2181621"/>
            <a:chExt cx="3561645" cy="2762912"/>
          </a:xfrm>
        </p:grpSpPr>
        <p:sp>
          <p:nvSpPr>
            <p:cNvPr id="6" name="Content Placeholder 1">
              <a:extLst>
                <a:ext uri="{FF2B5EF4-FFF2-40B4-BE49-F238E27FC236}">
                  <a16:creationId xmlns:a16="http://schemas.microsoft.com/office/drawing/2014/main" id="{974C93FB-FA91-4BC5-AAB2-250E58208E2D}"/>
                </a:ext>
              </a:extLst>
            </p:cNvPr>
            <p:cNvSpPr txBox="1">
              <a:spLocks/>
            </p:cNvSpPr>
            <p:nvPr/>
          </p:nvSpPr>
          <p:spPr>
            <a:xfrm>
              <a:off x="7360355" y="2181621"/>
              <a:ext cx="3561645" cy="27629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457200" marR="0" indent="-4572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F9B9B"/>
                </a:buClr>
                <a:buSzPct val="80000"/>
                <a:buFont typeface="Wingdings 3" panose="05040102010807070707" pitchFamily="18" charset="2"/>
                <a:buChar char="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marR="0" indent="-27432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A3A3"/>
                </a:buClr>
                <a:buSzPct val="75000"/>
                <a:buFont typeface="Wingdings 3" panose="05040102010807070707" pitchFamily="18" charset="2"/>
                <a:buChar char="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797"/>
                </a:buClr>
                <a:buSzPct val="70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B9B"/>
                </a:buClr>
                <a:buSzPct val="65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B9B"/>
                </a:buClr>
                <a:buSzPct val="60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Basics of Safety-Aware Mindset</a:t>
              </a:r>
            </a:p>
            <a:p>
              <a:r>
                <a:rPr lang="en-US" sz="2000" dirty="0"/>
                <a:t>Specification Languages (LTL, CTL, STL)</a:t>
              </a:r>
            </a:p>
            <a:p>
              <a:r>
                <a:rPr lang="en-US" sz="2000" dirty="0"/>
                <a:t>Falsification and Testing</a:t>
              </a:r>
            </a:p>
            <a:p>
              <a:r>
                <a:rPr lang="en-US" sz="2000" dirty="0"/>
                <a:t>Safety Invariants + Proofs</a:t>
              </a:r>
            </a:p>
            <a:p>
              <a:r>
                <a:rPr lang="en-US" sz="2000" dirty="0"/>
                <a:t>Reachability, Model Checking</a:t>
              </a:r>
            </a:p>
            <a:p>
              <a:endParaRPr lang="en-US" sz="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78F04-C524-4D33-A696-67E8F2E8E675}"/>
                </a:ext>
              </a:extLst>
            </p:cNvPr>
            <p:cNvSpPr/>
            <p:nvPr/>
          </p:nvSpPr>
          <p:spPr>
            <a:xfrm>
              <a:off x="9033932" y="4413997"/>
              <a:ext cx="1828800" cy="479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SAFETY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2D66821-3AA5-4FB6-A650-F261E30AF812}"/>
              </a:ext>
            </a:extLst>
          </p:cNvPr>
          <p:cNvSpPr/>
          <p:nvPr/>
        </p:nvSpPr>
        <p:spPr>
          <a:xfrm>
            <a:off x="7450667" y="1703251"/>
            <a:ext cx="3002845" cy="733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Safe Autonomous CPS</a:t>
            </a:r>
          </a:p>
        </p:txBody>
      </p:sp>
    </p:spTree>
    <p:extLst>
      <p:ext uri="{BB962C8B-B14F-4D97-AF65-F5344CB8AC3E}">
        <p14:creationId xmlns:p14="http://schemas.microsoft.com/office/powerpoint/2010/main" val="39779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technologies and their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71670-FD28-4A7C-9A0C-1C1FDF90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90" t="25709" r="20669" b="20534"/>
          <a:stretch/>
        </p:blipFill>
        <p:spPr>
          <a:xfrm>
            <a:off x="662300" y="1094873"/>
            <a:ext cx="9929178" cy="46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0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Shladover</a:t>
            </a:r>
            <a:r>
              <a:rPr lang="en-US" sz="2000" dirty="0"/>
              <a:t>, Steven E., et al. "Cooperative adaptive cruise control: Definitions and operating concepts." </a:t>
            </a:r>
            <a:r>
              <a:rPr lang="en-US" sz="2000" i="1" dirty="0"/>
              <a:t>Transportation Research Record: Journal of the Transportation Research Board</a:t>
            </a:r>
            <a:r>
              <a:rPr lang="en-US" sz="2000" dirty="0"/>
              <a:t> 2489 (2015): 145-152.</a:t>
            </a:r>
          </a:p>
          <a:p>
            <a:pPr marL="0" indent="0">
              <a:buNone/>
            </a:pPr>
            <a:r>
              <a:rPr lang="en-US" sz="2000" dirty="0"/>
              <a:t>[2] ibid., https://escholarship.org/uc/item/7jf9n5wm</a:t>
            </a:r>
          </a:p>
          <a:p>
            <a:pPr marL="0" indent="0">
              <a:buNone/>
            </a:pPr>
            <a:r>
              <a:rPr lang="en-US" sz="2000" dirty="0"/>
              <a:t>[3] Liang, Chi-Ying, and </a:t>
            </a:r>
            <a:r>
              <a:rPr lang="en-US" sz="2000" dirty="0" err="1"/>
              <a:t>Huei</a:t>
            </a:r>
            <a:r>
              <a:rPr lang="en-US" sz="2000" dirty="0"/>
              <a:t> Peng. "String stability analysis of adaptive cruise controlled vehicles." </a:t>
            </a:r>
            <a:r>
              <a:rPr lang="en-US" sz="2000" i="1" dirty="0"/>
              <a:t>JSME International Journal Series C Mechanical Systems, Machine Elements and Manufacturing</a:t>
            </a:r>
            <a:r>
              <a:rPr lang="en-US" sz="2000" dirty="0"/>
              <a:t> 43.3 (2000): 671-677.</a:t>
            </a:r>
          </a:p>
          <a:p>
            <a:pPr marL="0" indent="0">
              <a:buNone/>
            </a:pPr>
            <a:r>
              <a:rPr lang="en-US" sz="2000" dirty="0"/>
              <a:t>[4] Stone, Peter, Shun Zhang, and Tsz-Chiu Au. "Autonomous intersection management for semi-autonomous vehicles." </a:t>
            </a:r>
            <a:r>
              <a:rPr lang="en-US" sz="2000" i="1" dirty="0"/>
              <a:t>Routledge Handbook of Transportation</a:t>
            </a:r>
            <a:r>
              <a:rPr lang="en-US" sz="2000" dirty="0"/>
              <a:t>. Routledge, 2015. 116-132.</a:t>
            </a:r>
          </a:p>
          <a:p>
            <a:pPr marL="0" indent="0">
              <a:buNone/>
            </a:pPr>
            <a:r>
              <a:rPr lang="en-US" sz="2000" dirty="0"/>
              <a:t>[5] Qian, </a:t>
            </a:r>
            <a:r>
              <a:rPr lang="en-US" sz="2000" dirty="0" err="1"/>
              <a:t>Xiangjun</a:t>
            </a:r>
            <a:r>
              <a:rPr lang="en-US" sz="2000" dirty="0"/>
              <a:t>, et al. "Autonomous Intersection Management systems: criteria, implementation and evaluation." </a:t>
            </a:r>
            <a:r>
              <a:rPr lang="en-US" sz="2000" i="1" dirty="0"/>
              <a:t>IET Intelligent Transport Systems</a:t>
            </a:r>
            <a:r>
              <a:rPr lang="en-US" sz="2000" dirty="0"/>
              <a:t> 11.3 (2017): 182-189.</a:t>
            </a:r>
          </a:p>
          <a:p>
            <a:pPr marL="0" indent="0">
              <a:buNone/>
            </a:pPr>
            <a:r>
              <a:rPr lang="en-US" sz="2000" dirty="0"/>
              <a:t>[6] de Campos, Gabriel Rodrigues, et al. "Traffic coordination at road intersections: Autonomous decision-making algorithms using model-based heuristics." </a:t>
            </a:r>
            <a:r>
              <a:rPr lang="en-US" sz="2000" i="1" dirty="0"/>
              <a:t>IEEE Intelligent Transportation Systems Magazine</a:t>
            </a:r>
            <a:r>
              <a:rPr lang="en-US" sz="2000" dirty="0"/>
              <a:t> 9.1 (2017): 8-21.</a:t>
            </a:r>
          </a:p>
          <a:p>
            <a:pPr marL="0" indent="0">
              <a:buNone/>
            </a:pPr>
            <a:r>
              <a:rPr lang="en-US" sz="2000" dirty="0"/>
              <a:t>[7] Rios-Torres, Jackeline, and Andreas A. </a:t>
            </a:r>
            <a:r>
              <a:rPr lang="en-US" sz="2000" dirty="0" err="1"/>
              <a:t>Malikopoulos</a:t>
            </a:r>
            <a:r>
              <a:rPr lang="en-US" sz="2000" dirty="0"/>
              <a:t>. "A survey on the coordination of connected and automated vehicles at intersections and merging at highway on-ramps." </a:t>
            </a:r>
            <a:r>
              <a:rPr lang="en-US" sz="2000" i="1" dirty="0"/>
              <a:t>IEEE Transactions on Intelligent Transportation Systems</a:t>
            </a:r>
            <a:r>
              <a:rPr lang="en-US" sz="2000" dirty="0"/>
              <a:t> 18.5 (2017): 1066-1077.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DF5671-67D7-4822-B3FE-B5DC04FCD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Conventional ACC algorithm: constant gap control</a:t>
                </a:r>
              </a:p>
              <a:p>
                <a:r>
                  <a:rPr lang="en-US" dirty="0"/>
                  <a:t>Simplest model for following ego car: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𝑒𝑔𝑜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𝑒𝑔𝑜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𝑒𝑔𝑜</m:t>
                        </m:r>
                      </m:sub>
                    </m:sSub>
                  </m:oMath>
                </a14:m>
                <a:r>
                  <a:rPr lang="en-US" dirty="0"/>
                  <a:t> is the acceleration of the ego car, picked by a controller</a:t>
                </a:r>
              </a:p>
              <a:p>
                <a:r>
                  <a:rPr lang="en-US" dirty="0"/>
                  <a:t>One simple way to do this: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𝑙𝑒𝑎𝑑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𝑒𝑔𝑜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𝑙𝑒𝑎𝑑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𝑒𝑔𝑜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are gains of a P and D component of a PD controller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sub>
                    </m:sSub>
                  </m:oMath>
                </a14:m>
                <a:r>
                  <a:rPr lang="en-US" dirty="0"/>
                  <a:t> is a feedforward gain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DF5671-67D7-4822-B3FE-B5DC04FCD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6C8720-CAFB-4262-BE09-127857E4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Platooning and Adaptive Cruise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B049C-67CC-4680-B486-0D836974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50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7D44D2-2699-4652-9318-6247BF09A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Another way of formulating ACC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𝑒𝑔𝑜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𝑔𝑎𝑝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𝜆𝛿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𝑒𝑔𝑜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𝑙𝑒𝑎𝑑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𝑠𝑎𝑓𝑒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𝑒𝑔𝑜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𝑙𝑒𝑎𝑑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𝑠𝑎𝑓𝑒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𝑙𝑒𝑎𝑑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a constant time gap (between 1 and 2 seconds)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Controller gain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: spacing error including time headway control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7D44D2-2699-4652-9318-6247BF09A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4059F19-5897-455D-AE85-F64FD1A2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436F7-0DC4-4C4B-8D7E-D8674ECF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1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51FE0F-797C-48E8-89FE-FC10B417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209202"/>
            <a:ext cx="11577010" cy="44748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hop: Vehicle communicates directly with another vehicle</a:t>
            </a:r>
          </a:p>
          <a:p>
            <a:r>
              <a:rPr lang="en-US" dirty="0"/>
              <a:t>Multi-hop: Vehicle uses intermediate nodes for communication</a:t>
            </a:r>
          </a:p>
          <a:p>
            <a:r>
              <a:rPr lang="en-US" dirty="0"/>
              <a:t>V2V has been used for safety:</a:t>
            </a:r>
          </a:p>
          <a:p>
            <a:pPr lvl="1"/>
            <a:r>
              <a:rPr lang="en-US" dirty="0"/>
              <a:t>Stopped vehicle or obstacle avoidance on highways</a:t>
            </a:r>
          </a:p>
          <a:p>
            <a:pPr lvl="1"/>
            <a:r>
              <a:rPr lang="en-US" dirty="0"/>
              <a:t>Merging assistance from a slow incoming lane to a crowded road</a:t>
            </a:r>
          </a:p>
          <a:p>
            <a:pPr lvl="1"/>
            <a:r>
              <a:rPr lang="en-US" dirty="0"/>
              <a:t>Intersection safety and collision warning systems</a:t>
            </a:r>
          </a:p>
          <a:p>
            <a:r>
              <a:rPr lang="en-US" dirty="0"/>
              <a:t>Consensus around DSRC (Dedicated Short-Range Communication) using IEEE 802.11p/WAVE standards </a:t>
            </a:r>
          </a:p>
          <a:p>
            <a:r>
              <a:rPr lang="en-US" dirty="0"/>
              <a:t>Potential applications: </a:t>
            </a:r>
          </a:p>
          <a:p>
            <a:pPr lvl="1"/>
            <a:r>
              <a:rPr lang="en-US" dirty="0"/>
              <a:t>multi-vehicle sensor fusion for localization, mapping</a:t>
            </a:r>
          </a:p>
          <a:p>
            <a:pPr lvl="1"/>
            <a:r>
              <a:rPr lang="en-US" dirty="0"/>
              <a:t>Platooning and energy management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V2V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6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C7B75E-409A-4B57-A681-8E6288C48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 to Infrastructure communication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Electronic Toll Collection</a:t>
            </a:r>
          </a:p>
          <a:p>
            <a:pPr lvl="1"/>
            <a:r>
              <a:rPr lang="en-US" dirty="0"/>
              <a:t>Intersection safety with Smart traffic lights</a:t>
            </a:r>
          </a:p>
          <a:p>
            <a:pPr marL="914400" lvl="2" indent="0">
              <a:buNone/>
            </a:pPr>
            <a:r>
              <a:rPr lang="en-US" dirty="0"/>
              <a:t>(Cooperative Intersection Collision Avoidance System)</a:t>
            </a:r>
          </a:p>
          <a:p>
            <a:pPr lvl="1"/>
            <a:r>
              <a:rPr lang="en-US" dirty="0"/>
              <a:t>Better route-planning with a traffic-congestion aware cloud system</a:t>
            </a:r>
          </a:p>
          <a:p>
            <a:pPr lvl="1"/>
            <a:r>
              <a:rPr lang="en-US" dirty="0"/>
              <a:t>Computing on the cloud for complex optimization situations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F7F52F-D1B5-4D38-A1F0-B1F8AECD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V2I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02FF-643B-44C7-A3C3-C3EA2C64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2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B9C8F4-FEE5-4C70-BAE7-C3DA3EAE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platoons of vehicles (e.g. trucks)</a:t>
            </a:r>
          </a:p>
          <a:p>
            <a:r>
              <a:rPr lang="en-US" dirty="0"/>
              <a:t>Several goals:</a:t>
            </a:r>
          </a:p>
          <a:p>
            <a:pPr lvl="1"/>
            <a:r>
              <a:rPr lang="en-US" dirty="0"/>
              <a:t>Improve safety</a:t>
            </a:r>
          </a:p>
          <a:p>
            <a:pPr lvl="1"/>
            <a:r>
              <a:rPr lang="en-US" dirty="0"/>
              <a:t>Improve traffic flow dynamics by damping disturbances (new cars, braking, bumps in the road)</a:t>
            </a:r>
          </a:p>
          <a:p>
            <a:pPr lvl="1"/>
            <a:r>
              <a:rPr lang="en-US" dirty="0"/>
              <a:t>Increasing highway capacity by shorter following gaps</a:t>
            </a:r>
          </a:p>
          <a:p>
            <a:pPr lvl="1"/>
            <a:r>
              <a:rPr lang="en-US" dirty="0"/>
              <a:t>Saving energy and pollution through aerodynamic drafting</a:t>
            </a:r>
          </a:p>
          <a:p>
            <a:pPr lvl="1"/>
            <a:r>
              <a:rPr lang="en-US" dirty="0"/>
              <a:t>Improving driver comfort and convenience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2581D-C94C-4342-9AD7-F1AB1C94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Adaptive Cruise Control (CACC)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788B5-C3B1-428A-AB16-0DDB10E0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509E5-2EB4-4365-8C8B-D1390298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V2V variants based on where information comes from</a:t>
            </a:r>
          </a:p>
          <a:p>
            <a:pPr lvl="1"/>
            <a:r>
              <a:rPr lang="en-US" sz="2400" dirty="0"/>
              <a:t>Immediate leader or/and follower or/and the overall Platoon Leader or/and any vehicle in range</a:t>
            </a:r>
          </a:p>
          <a:p>
            <a:r>
              <a:rPr lang="en-US" dirty="0"/>
              <a:t>Simplest scheme: Pairwise sharing between vehicle and immediate leader</a:t>
            </a:r>
          </a:p>
          <a:p>
            <a:r>
              <a:rPr lang="en-US" dirty="0"/>
              <a:t>V2I schemes: communicate with traffic management center/roadside devices either statically or dynamically</a:t>
            </a:r>
          </a:p>
          <a:p>
            <a:pPr lvl="1"/>
            <a:r>
              <a:rPr lang="en-US" dirty="0"/>
              <a:t>Can help with intersections</a:t>
            </a:r>
          </a:p>
          <a:p>
            <a:pPr lvl="1"/>
            <a:r>
              <a:rPr lang="en-US" dirty="0"/>
              <a:t>Can help with green-driving or eco-driving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F1CB1-D85E-4476-8DF8-5C3D86CD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with V2X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14E8B-0C77-4013-A538-FD9F8D7A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CDDA0D-4225-4D6D-AB62-14CF8AD90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clearance or constant distance gap (CDG)</a:t>
            </a:r>
          </a:p>
          <a:p>
            <a:pPr lvl="1"/>
            <a:r>
              <a:rPr lang="en-US" dirty="0"/>
              <a:t>Separation does not change with vehicle velocity</a:t>
            </a:r>
          </a:p>
          <a:p>
            <a:pPr lvl="1"/>
            <a:r>
              <a:rPr lang="en-US" dirty="0"/>
              <a:t>Gives experience of mechanical linkage between vehicles</a:t>
            </a:r>
          </a:p>
          <a:p>
            <a:pPr lvl="1"/>
            <a:r>
              <a:rPr lang="en-US" dirty="0"/>
              <a:t>Requires more formal platoon architecture and tight communication between platoon leader and followers</a:t>
            </a:r>
          </a:p>
          <a:p>
            <a:pPr lvl="1"/>
            <a:r>
              <a:rPr lang="en-US" dirty="0"/>
              <a:t>Communication interruption can cause safety hazards</a:t>
            </a:r>
          </a:p>
          <a:p>
            <a:pPr lvl="1"/>
            <a:r>
              <a:rPr lang="en-US" dirty="0"/>
              <a:t>Need larger gaps to ensure safety of platoon</a:t>
            </a:r>
          </a:p>
          <a:p>
            <a:pPr lvl="1"/>
            <a:r>
              <a:rPr lang="en-US" dirty="0"/>
              <a:t>(Emergency brake by leader can cause domino effect)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35E78-46A9-44CD-8C9E-31191F5D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uses different gap regulation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ED33-BDC4-4733-B40A-AC858838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EC9CF-6AEE-43EB-83D9-3A2F36EC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Resembles how normal human drivers drive (except on 110 in LA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  <a:p>
            <a:r>
              <a:rPr lang="en-US" dirty="0"/>
              <a:t>Distance between vehicles is proportional to their speed + a small fixed offset distance</a:t>
            </a:r>
          </a:p>
          <a:p>
            <a:r>
              <a:rPr lang="en-US" dirty="0"/>
              <a:t>E.g. doubling of speed causes doubling of gap between vehicles</a:t>
            </a:r>
          </a:p>
          <a:p>
            <a:r>
              <a:rPr lang="en-US" dirty="0"/>
              <a:t>Time gap criterion described in terms of time between rear bumper of leading vehicle and front bumper of trailing vehicle pass a fixed point on </a:t>
            </a:r>
            <a:r>
              <a:rPr lang="en-US" dirty="0" err="1"/>
              <a:t>te</a:t>
            </a:r>
            <a:r>
              <a:rPr lang="en-US" dirty="0"/>
              <a:t> roadway</a:t>
            </a:r>
          </a:p>
          <a:p>
            <a:r>
              <a:rPr lang="en-US" dirty="0"/>
              <a:t>Often described as headway or time headway</a:t>
            </a:r>
          </a:p>
          <a:p>
            <a:r>
              <a:rPr lang="en-US" dirty="0"/>
              <a:t>Vehicles in CTG CACC are often called a “string of vehicles” rather than platoon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375FD-05C1-4AE9-9EC1-B969EAF7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Time Gap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F99-F6B5-4246-BB82-CCABA50C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2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20571</TotalTime>
  <Words>2215</Words>
  <Application>Microsoft Office PowerPoint</Application>
  <PresentationFormat>Widescreen</PresentationFormat>
  <Paragraphs>263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Garamond</vt:lpstr>
      <vt:lpstr>Times New Roman</vt:lpstr>
      <vt:lpstr>Wingdings</vt:lpstr>
      <vt:lpstr>Wingdings 3</vt:lpstr>
      <vt:lpstr>Office Theme</vt:lpstr>
      <vt:lpstr>Autonomous Cyber-Physical Systems: Vehicle to X Communication</vt:lpstr>
      <vt:lpstr>Layout</vt:lpstr>
      <vt:lpstr>Wireless technologies and their use</vt:lpstr>
      <vt:lpstr>V2V communication</vt:lpstr>
      <vt:lpstr>V2I communication</vt:lpstr>
      <vt:lpstr>Cooperative Adaptive Cruise Control (CACC)</vt:lpstr>
      <vt:lpstr>CACC with V2X</vt:lpstr>
      <vt:lpstr>CACC uses different gap regulation strategies</vt:lpstr>
      <vt:lpstr>Constant Time Gap</vt:lpstr>
      <vt:lpstr>Constant Safety-Factor Criterion</vt:lpstr>
      <vt:lpstr>CACC String formation in trucks</vt:lpstr>
      <vt:lpstr>CACC steady-state cruising</vt:lpstr>
      <vt:lpstr>CACC string splits and faults</vt:lpstr>
      <vt:lpstr>String stability</vt:lpstr>
      <vt:lpstr>String stability definition</vt:lpstr>
      <vt:lpstr>Autonomous Intersection Management</vt:lpstr>
      <vt:lpstr>AIM protocol4 </vt:lpstr>
      <vt:lpstr>Intersection control policies</vt:lpstr>
      <vt:lpstr>Many AIM5 variants with different concerns</vt:lpstr>
      <vt:lpstr>Collaborative merge</vt:lpstr>
      <vt:lpstr>Collaborative merge</vt:lpstr>
      <vt:lpstr>Two-layered control approach for merging</vt:lpstr>
      <vt:lpstr>Decentralized approach</vt:lpstr>
      <vt:lpstr>Design challenges → Course Concepts</vt:lpstr>
      <vt:lpstr>Design challenges → Course Concepts</vt:lpstr>
      <vt:lpstr>Design Challenges → Course Concepts</vt:lpstr>
      <vt:lpstr>How does everything fit together?</vt:lpstr>
      <vt:lpstr>Safety is the key!!</vt:lpstr>
      <vt:lpstr>It’s been a fun class</vt:lpstr>
      <vt:lpstr>References</vt:lpstr>
      <vt:lpstr>Platooning and Adaptive Cruise Control</vt:lpstr>
      <vt:lpstr>Using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411</cp:revision>
  <dcterms:created xsi:type="dcterms:W3CDTF">2018-01-04T23:14:16Z</dcterms:created>
  <dcterms:modified xsi:type="dcterms:W3CDTF">2018-04-19T21:21:19Z</dcterms:modified>
</cp:coreProperties>
</file>