
<file path=[Content_Types].xml><?xml version="1.0" encoding="utf-8"?>
<Types xmlns="http://schemas.openxmlformats.org/package/2006/content-types">
  <Default Extension="png" ContentType="image/png"/>
  <Default Extension="pdf" ContentType="application/pd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handoutMasterIdLst>
    <p:handoutMasterId r:id="rId30"/>
  </p:handoutMasterIdLst>
  <p:sldIdLst>
    <p:sldId id="256" r:id="rId2"/>
    <p:sldId id="356" r:id="rId3"/>
    <p:sldId id="357" r:id="rId4"/>
    <p:sldId id="358" r:id="rId5"/>
    <p:sldId id="384" r:id="rId6"/>
    <p:sldId id="385" r:id="rId7"/>
    <p:sldId id="386" r:id="rId8"/>
    <p:sldId id="387" r:id="rId9"/>
    <p:sldId id="388" r:id="rId10"/>
    <p:sldId id="389" r:id="rId11"/>
    <p:sldId id="383" r:id="rId12"/>
    <p:sldId id="391" r:id="rId13"/>
    <p:sldId id="392" r:id="rId14"/>
    <p:sldId id="393" r:id="rId15"/>
    <p:sldId id="394" r:id="rId16"/>
    <p:sldId id="395" r:id="rId17"/>
    <p:sldId id="396" r:id="rId18"/>
    <p:sldId id="397" r:id="rId19"/>
    <p:sldId id="398" r:id="rId20"/>
    <p:sldId id="399" r:id="rId21"/>
    <p:sldId id="400" r:id="rId22"/>
    <p:sldId id="401" r:id="rId23"/>
    <p:sldId id="402" r:id="rId24"/>
    <p:sldId id="405" r:id="rId25"/>
    <p:sldId id="403" r:id="rId26"/>
    <p:sldId id="404" r:id="rId27"/>
    <p:sldId id="39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C9CA"/>
    <a:srgbClr val="FF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81" autoAdjust="0"/>
    <p:restoredTop sz="94690" autoAdjust="0"/>
  </p:normalViewPr>
  <p:slideViewPr>
    <p:cSldViewPr snapToGrid="0">
      <p:cViewPr varScale="1">
        <p:scale>
          <a:sx n="55" d="100"/>
          <a:sy n="55" d="100"/>
        </p:scale>
        <p:origin x="20" y="732"/>
      </p:cViewPr>
      <p:guideLst>
        <p:guide orient="horz" pos="2160"/>
        <p:guide pos="3840"/>
      </p:guideLst>
    </p:cSldViewPr>
  </p:slideViewPr>
  <p:outlineViewPr>
    <p:cViewPr>
      <p:scale>
        <a:sx n="33" d="100"/>
        <a:sy n="33" d="100"/>
      </p:scale>
      <p:origin x="0" y="-9302"/>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4/5/2018</a:t>
            </a:fld>
            <a:endParaRPr lang="en-US" dirty="0"/>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dirty="0"/>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4/5/2018</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dirty="0"/>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grpSp>
        <p:nvGrpSpPr>
          <p:cNvPr id="7" name="Group 6">
            <a:extLst>
              <a:ext uri="{FF2B5EF4-FFF2-40B4-BE49-F238E27FC236}">
                <a16:creationId xmlns:a16="http://schemas.microsoft.com/office/drawing/2014/main" id="{2E37C1C4-4E55-4F27-A829-6A8623726FAD}"/>
              </a:ext>
            </a:extLst>
          </p:cNvPr>
          <p:cNvGrpSpPr/>
          <p:nvPr userDrawn="1"/>
        </p:nvGrpSpPr>
        <p:grpSpPr>
          <a:xfrm>
            <a:off x="3570" y="5759682"/>
            <a:ext cx="12192000" cy="1099678"/>
            <a:chOff x="50006" y="5327414"/>
            <a:chExt cx="12192000" cy="1099678"/>
          </a:xfrm>
        </p:grpSpPr>
        <p:sp>
          <p:nvSpPr>
            <p:cNvPr id="8" name="Rectangle 7">
              <a:extLst>
                <a:ext uri="{FF2B5EF4-FFF2-40B4-BE49-F238E27FC236}">
                  <a16:creationId xmlns:a16="http://schemas.microsoft.com/office/drawing/2014/main" id="{33E3AD49-55BB-449E-9707-2C6D805BA28C}"/>
                </a:ext>
              </a:extLst>
            </p:cNvPr>
            <p:cNvSpPr/>
            <p:nvPr userDrawn="1"/>
          </p:nvSpPr>
          <p:spPr>
            <a:xfrm>
              <a:off x="50006" y="5375274"/>
              <a:ext cx="12192000" cy="1051818"/>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9" name="TextBox 8">
              <a:extLst>
                <a:ext uri="{FF2B5EF4-FFF2-40B4-BE49-F238E27FC236}">
                  <a16:creationId xmlns:a16="http://schemas.microsoft.com/office/drawing/2014/main" id="{17AD5598-C8B6-4374-8D46-BE17282EAF29}"/>
                </a:ext>
              </a:extLst>
            </p:cNvPr>
            <p:cNvSpPr txBox="1"/>
            <p:nvPr userDrawn="1"/>
          </p:nvSpPr>
          <p:spPr>
            <a:xfrm>
              <a:off x="71438" y="5327414"/>
              <a:ext cx="5712958" cy="1077218"/>
            </a:xfrm>
            <a:prstGeom prst="rect">
              <a:avLst/>
            </a:prstGeom>
            <a:noFill/>
          </p:spPr>
          <p:txBody>
            <a:bodyPr wrap="square" rtlCol="0">
              <a:spAutoFit/>
            </a:bodyPr>
            <a:lstStyle/>
            <a:p>
              <a:pPr defTabSz="457200"/>
              <a:r>
                <a:rPr lang="en-US" sz="3200" b="1" dirty="0">
                  <a:solidFill>
                    <a:srgbClr val="FFC000"/>
                  </a:solidFill>
                  <a:latin typeface="Times New Roman" panose="02020603050405020304" pitchFamily="18" charset="0"/>
                  <a:cs typeface="Times New Roman" panose="02020603050405020304" pitchFamily="18" charset="0"/>
                </a:rPr>
                <a:t>USC </a:t>
              </a:r>
              <a:r>
                <a:rPr lang="en-US" sz="3200" dirty="0">
                  <a:solidFill>
                    <a:srgbClr val="FFC000"/>
                  </a:solidFill>
                  <a:latin typeface="Times New Roman" panose="02020603050405020304" pitchFamily="18" charset="0"/>
                  <a:cs typeface="Times New Roman" panose="02020603050405020304" pitchFamily="18" charset="0"/>
                </a:rPr>
                <a:t>Viterbi</a:t>
              </a:r>
            </a:p>
            <a:p>
              <a:pPr defTabSz="457200"/>
              <a:r>
                <a:rPr lang="en-US" sz="160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600" dirty="0">
                  <a:solidFill>
                    <a:srgbClr val="FFC000"/>
                  </a:solidFill>
                  <a:latin typeface="Garamond" panose="02020404030301010803" pitchFamily="18" charset="0"/>
                  <a:cs typeface="Times New Roman" panose="02020603050405020304" pitchFamily="18" charset="0"/>
                </a:rPr>
                <a:t>		</a:t>
              </a:r>
              <a:r>
                <a:rPr lang="en-US" sz="1600" i="1" dirty="0">
                  <a:solidFill>
                    <a:srgbClr val="FFC000"/>
                  </a:solidFill>
                  <a:latin typeface="Garamond" panose="02020404030301010803" pitchFamily="18" charset="0"/>
                  <a:cs typeface="Times New Roman" panose="02020603050405020304" pitchFamily="18" charset="0"/>
                </a:rPr>
                <a:t>Department of Computer Science</a:t>
              </a:r>
            </a:p>
          </p:txBody>
        </p:sp>
      </p:gr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1332703"/>
            <a:ext cx="11699087" cy="4351338"/>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grpSp>
        <p:nvGrpSpPr>
          <p:cNvPr id="8" name="Group 7">
            <a:extLst>
              <a:ext uri="{FF2B5EF4-FFF2-40B4-BE49-F238E27FC236}">
                <a16:creationId xmlns:a16="http://schemas.microsoft.com/office/drawing/2014/main" id="{9A785756-0585-40D8-98E9-34817A498311}"/>
              </a:ext>
            </a:extLst>
          </p:cNvPr>
          <p:cNvGrpSpPr/>
          <p:nvPr userDrawn="1"/>
        </p:nvGrpSpPr>
        <p:grpSpPr>
          <a:xfrm>
            <a:off x="3570" y="5759682"/>
            <a:ext cx="12192000" cy="1099678"/>
            <a:chOff x="50006" y="5327414"/>
            <a:chExt cx="12192000" cy="1099678"/>
          </a:xfrm>
        </p:grpSpPr>
        <p:sp>
          <p:nvSpPr>
            <p:cNvPr id="9" name="Rectangle 8">
              <a:extLst>
                <a:ext uri="{FF2B5EF4-FFF2-40B4-BE49-F238E27FC236}">
                  <a16:creationId xmlns:a16="http://schemas.microsoft.com/office/drawing/2014/main" id="{EA8E9BA4-0363-4A70-9E0A-B9683462DE33}"/>
                </a:ext>
              </a:extLst>
            </p:cNvPr>
            <p:cNvSpPr/>
            <p:nvPr userDrawn="1"/>
          </p:nvSpPr>
          <p:spPr>
            <a:xfrm>
              <a:off x="50006" y="5375274"/>
              <a:ext cx="12192000" cy="1051818"/>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10" name="TextBox 9">
              <a:extLst>
                <a:ext uri="{FF2B5EF4-FFF2-40B4-BE49-F238E27FC236}">
                  <a16:creationId xmlns:a16="http://schemas.microsoft.com/office/drawing/2014/main" id="{1FABD5F6-C7FE-4495-BA21-86E3D6DC242B}"/>
                </a:ext>
              </a:extLst>
            </p:cNvPr>
            <p:cNvSpPr txBox="1"/>
            <p:nvPr userDrawn="1"/>
          </p:nvSpPr>
          <p:spPr>
            <a:xfrm>
              <a:off x="71438" y="5327414"/>
              <a:ext cx="5712958" cy="1077218"/>
            </a:xfrm>
            <a:prstGeom prst="rect">
              <a:avLst/>
            </a:prstGeom>
            <a:noFill/>
          </p:spPr>
          <p:txBody>
            <a:bodyPr wrap="square" rtlCol="0">
              <a:spAutoFit/>
            </a:bodyPr>
            <a:lstStyle/>
            <a:p>
              <a:pPr defTabSz="457200"/>
              <a:r>
                <a:rPr lang="en-US" sz="3200" b="1" dirty="0">
                  <a:solidFill>
                    <a:srgbClr val="FFC000"/>
                  </a:solidFill>
                  <a:latin typeface="Times New Roman" panose="02020603050405020304" pitchFamily="18" charset="0"/>
                  <a:cs typeface="Times New Roman" panose="02020603050405020304" pitchFamily="18" charset="0"/>
                </a:rPr>
                <a:t>USC </a:t>
              </a:r>
              <a:r>
                <a:rPr lang="en-US" sz="3200" dirty="0">
                  <a:solidFill>
                    <a:srgbClr val="FFC000"/>
                  </a:solidFill>
                  <a:latin typeface="Times New Roman" panose="02020603050405020304" pitchFamily="18" charset="0"/>
                  <a:cs typeface="Times New Roman" panose="02020603050405020304" pitchFamily="18" charset="0"/>
                </a:rPr>
                <a:t>Viterbi</a:t>
              </a:r>
            </a:p>
            <a:p>
              <a:pPr defTabSz="457200"/>
              <a:r>
                <a:rPr lang="en-US" sz="160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600" dirty="0">
                  <a:solidFill>
                    <a:srgbClr val="FFC000"/>
                  </a:solidFill>
                  <a:latin typeface="Garamond" panose="02020404030301010803" pitchFamily="18" charset="0"/>
                  <a:cs typeface="Times New Roman" panose="02020603050405020304" pitchFamily="18" charset="0"/>
                </a:rPr>
                <a:t>		</a:t>
              </a:r>
              <a:r>
                <a:rPr lang="en-US" sz="1600" i="1" dirty="0">
                  <a:solidFill>
                    <a:srgbClr val="FFC000"/>
                  </a:solidFill>
                  <a:latin typeface="Garamond" panose="02020404030301010803" pitchFamily="18" charset="0"/>
                  <a:cs typeface="Times New Roman" panose="02020603050405020304" pitchFamily="18" charset="0"/>
                </a:rPr>
                <a:t>Department of Computer Science</a:t>
              </a:r>
            </a:p>
          </p:txBody>
        </p:sp>
      </p:gr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1194348" y="464476"/>
            <a:ext cx="997652" cy="748239"/>
          </a:xfrm>
          <a:prstGeom prst="rect">
            <a:avLst/>
          </a:prstGeom>
        </p:spPr>
      </p:pic>
      <p:sp>
        <p:nvSpPr>
          <p:cNvPr id="13" name="Rectangle 12">
            <a:extLst>
              <a:ext uri="{FF2B5EF4-FFF2-40B4-BE49-F238E27FC236}">
                <a16:creationId xmlns:a16="http://schemas.microsoft.com/office/drawing/2014/main" id="{26381F13-A4A4-444E-9C5F-0C7501D9BF81}"/>
              </a:ext>
            </a:extLst>
          </p:cNvPr>
          <p:cNvSpPr/>
          <p:nvPr userDrawn="1"/>
        </p:nvSpPr>
        <p:spPr>
          <a:xfrm>
            <a:off x="0" y="2713"/>
            <a:ext cx="12192000" cy="302605"/>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14" name="Rectangle 13">
            <a:extLst>
              <a:ext uri="{FF2B5EF4-FFF2-40B4-BE49-F238E27FC236}">
                <a16:creationId xmlns:a16="http://schemas.microsoft.com/office/drawing/2014/main" id="{3477AB79-4F9F-47F3-934B-DC6AA693504D}"/>
              </a:ext>
            </a:extLst>
          </p:cNvPr>
          <p:cNvSpPr/>
          <p:nvPr userDrawn="1"/>
        </p:nvSpPr>
        <p:spPr>
          <a:xfrm flipV="1">
            <a:off x="9522" y="294440"/>
            <a:ext cx="12192000" cy="50800"/>
          </a:xfrm>
          <a:prstGeom prst="rect">
            <a:avLst/>
          </a:prstGeom>
          <a:solidFill>
            <a:srgbClr val="FFCC00"/>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990000"/>
              </a:solidFill>
              <a:effectLst/>
              <a:uLnTx/>
              <a:uFillTx/>
              <a:latin typeface="Calibri" panose="020F0502020204030204"/>
              <a:ea typeface="+mn-ea"/>
              <a:cs typeface="+mn-cs"/>
            </a:endParaRPr>
          </a:p>
        </p:txBody>
      </p:sp>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0" y="430374"/>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198435"/>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dirty="0"/>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 Type="http://schemas.openxmlformats.org/officeDocument/2006/relationships/image" Target="../media/image8.png"/><Relationship Id="rId16" Type="http://schemas.openxmlformats.org/officeDocument/2006/relationships/image" Target="NUL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publish.illinois.edu/science-of-security-lablet/files/2015/.../SoSCPSWeek_Tabuada.pdf" TargetMode="External"/><Relationship Id="rId2" Type="http://schemas.openxmlformats.org/officeDocument/2006/relationships/hyperlink" Target="http://www.sercuarc.org/publications-papers/technical-report-human-capital-development-resilient-cyber-physical-systems/"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199785" y="1122363"/>
            <a:ext cx="11818044" cy="2387600"/>
          </a:xfrm>
        </p:spPr>
        <p:txBody>
          <a:bodyPr anchor="ctr" anchorCtr="0"/>
          <a:lstStyle/>
          <a:p>
            <a:r>
              <a:rPr lang="en-US" dirty="0"/>
              <a:t>Autonomous Cyber-Physical Systems:</a:t>
            </a:r>
            <a:br>
              <a:rPr lang="en-US" dirty="0"/>
            </a:br>
            <a:r>
              <a:rPr lang="en-US" sz="4000" dirty="0"/>
              <a:t>Security and Privacy in Cyber-Physical Systems</a:t>
            </a:r>
            <a:endParaRPr lang="en-US"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p:txBody>
          <a:bodyPr>
            <a:normAutofit/>
          </a:bodyPr>
          <a:lstStyle/>
          <a:p>
            <a:r>
              <a:rPr lang="en-US" dirty="0"/>
              <a:t>Spring 2018. CS 599.</a:t>
            </a:r>
          </a:p>
          <a:p>
            <a:r>
              <a:rPr lang="en-US" dirty="0"/>
              <a:t>Instructor: Jyo Deshmukh</a:t>
            </a:r>
          </a:p>
        </p:txBody>
      </p:sp>
      <p:sp>
        <p:nvSpPr>
          <p:cNvPr id="4" name="TextBox 3">
            <a:extLst>
              <a:ext uri="{FF2B5EF4-FFF2-40B4-BE49-F238E27FC236}">
                <a16:creationId xmlns:a16="http://schemas.microsoft.com/office/drawing/2014/main" id="{7E11A7DD-D17C-40BC-A055-744B6A9FE579}"/>
              </a:ext>
            </a:extLst>
          </p:cNvPr>
          <p:cNvSpPr txBox="1"/>
          <p:nvPr/>
        </p:nvSpPr>
        <p:spPr>
          <a:xfrm>
            <a:off x="291993" y="4958678"/>
            <a:ext cx="11725836" cy="923330"/>
          </a:xfrm>
          <a:prstGeom prst="rect">
            <a:avLst/>
          </a:prstGeom>
          <a:noFill/>
        </p:spPr>
        <p:txBody>
          <a:bodyPr wrap="square" rtlCol="0">
            <a:spAutoFit/>
          </a:bodyPr>
          <a:lstStyle/>
          <a:p>
            <a:r>
              <a:rPr lang="en-US" b="1" i="1" dirty="0"/>
              <a:t>Acknowledgment: Some of the material in these slides is based on the lecture slides for CIS 540: Principles of Embedded Computation taught by Rajeev Alur at the University of Pennsylvania. http://www.seas.upenn.edu/~cis540/</a:t>
            </a:r>
          </a:p>
          <a:p>
            <a:endParaRPr lang="en-US" dirty="0"/>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3A1F1B-D610-4CDE-A2F3-012EDCBFF9D6}"/>
              </a:ext>
            </a:extLst>
          </p:cNvPr>
          <p:cNvSpPr>
            <a:spLocks noGrp="1"/>
          </p:cNvSpPr>
          <p:nvPr>
            <p:ph idx="1"/>
          </p:nvPr>
        </p:nvSpPr>
        <p:spPr/>
        <p:txBody>
          <a:bodyPr/>
          <a:lstStyle/>
          <a:p>
            <a:r>
              <a:rPr lang="en-US" dirty="0"/>
              <a:t>Side-channel attacks</a:t>
            </a:r>
          </a:p>
          <a:p>
            <a:pPr lvl="1"/>
            <a:r>
              <a:rPr lang="en-US" dirty="0"/>
              <a:t>These attacks involve monitoring a physical quantity such as the power consumption, electromagnetic leaks, etc. to discover secret information about the system (e.g. can be used to guess a password based on the power profile of the CPU while it is decrypting the string). </a:t>
            </a:r>
          </a:p>
          <a:p>
            <a:pPr lvl="1"/>
            <a:r>
              <a:rPr lang="en-US" dirty="0"/>
              <a:t>Timing attacks are a subclass of side-channel attacks</a:t>
            </a:r>
          </a:p>
          <a:p>
            <a:r>
              <a:rPr lang="en-US" dirty="0"/>
              <a:t>Information leakage/state inference</a:t>
            </a:r>
          </a:p>
          <a:p>
            <a:pPr lvl="1"/>
            <a:r>
              <a:rPr lang="en-US" dirty="0"/>
              <a:t>By observing a CPS system, the attacker can create a state estimator for internal state of the system, which may be undesirable</a:t>
            </a:r>
          </a:p>
        </p:txBody>
      </p:sp>
      <p:sp>
        <p:nvSpPr>
          <p:cNvPr id="3" name="Title 2">
            <a:extLst>
              <a:ext uri="{FF2B5EF4-FFF2-40B4-BE49-F238E27FC236}">
                <a16:creationId xmlns:a16="http://schemas.microsoft.com/office/drawing/2014/main" id="{BED4FC35-E8F9-4A27-ADA6-21A399CFEDFA}"/>
              </a:ext>
            </a:extLst>
          </p:cNvPr>
          <p:cNvSpPr>
            <a:spLocks noGrp="1"/>
          </p:cNvSpPr>
          <p:nvPr>
            <p:ph type="title"/>
          </p:nvPr>
        </p:nvSpPr>
        <p:spPr/>
        <p:txBody>
          <a:bodyPr/>
          <a:lstStyle/>
          <a:p>
            <a:r>
              <a:rPr lang="en-US" dirty="0"/>
              <a:t>Relevant attacks in CPS</a:t>
            </a:r>
          </a:p>
        </p:txBody>
      </p:sp>
      <p:sp>
        <p:nvSpPr>
          <p:cNvPr id="4" name="Slide Number Placeholder 3">
            <a:extLst>
              <a:ext uri="{FF2B5EF4-FFF2-40B4-BE49-F238E27FC236}">
                <a16:creationId xmlns:a16="http://schemas.microsoft.com/office/drawing/2014/main" id="{4B68CC94-DD5A-4532-937B-262ABF2E2CE0}"/>
              </a:ext>
            </a:extLst>
          </p:cNvPr>
          <p:cNvSpPr>
            <a:spLocks noGrp="1"/>
          </p:cNvSpPr>
          <p:nvPr>
            <p:ph type="sldNum" sz="quarter" idx="12"/>
          </p:nvPr>
        </p:nvSpPr>
        <p:spPr/>
        <p:txBody>
          <a:bodyPr/>
          <a:lstStyle/>
          <a:p>
            <a:fld id="{29AAD378-655A-49C6-813C-9FD132EF7440}" type="slidenum">
              <a:rPr lang="en-US" smtClean="0"/>
              <a:pPr/>
              <a:t>10</a:t>
            </a:fld>
            <a:endParaRPr lang="en-US" dirty="0"/>
          </a:p>
        </p:txBody>
      </p:sp>
    </p:spTree>
    <p:extLst>
      <p:ext uri="{BB962C8B-B14F-4D97-AF65-F5344CB8AC3E}">
        <p14:creationId xmlns:p14="http://schemas.microsoft.com/office/powerpoint/2010/main" val="21186905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CDFC31-A9F5-4E6E-A1BD-5D3473FE1E39}"/>
              </a:ext>
            </a:extLst>
          </p:cNvPr>
          <p:cNvSpPr>
            <a:spLocks noGrp="1"/>
          </p:cNvSpPr>
          <p:nvPr>
            <p:ph idx="1"/>
          </p:nvPr>
        </p:nvSpPr>
        <p:spPr/>
        <p:txBody>
          <a:bodyPr/>
          <a:lstStyle/>
          <a:p>
            <a:r>
              <a:rPr lang="en-US" dirty="0"/>
              <a:t>Attack detection</a:t>
            </a:r>
          </a:p>
          <a:p>
            <a:r>
              <a:rPr lang="en-US" dirty="0"/>
              <a:t>Attack monitoring</a:t>
            </a:r>
          </a:p>
          <a:p>
            <a:r>
              <a:rPr lang="en-US" dirty="0"/>
              <a:t>Secure estimation/control</a:t>
            </a:r>
          </a:p>
          <a:p>
            <a:r>
              <a:rPr lang="en-US" dirty="0"/>
              <a:t>Privacy</a:t>
            </a:r>
          </a:p>
          <a:p>
            <a:endParaRPr lang="en-US" dirty="0"/>
          </a:p>
        </p:txBody>
      </p:sp>
      <p:sp>
        <p:nvSpPr>
          <p:cNvPr id="3" name="Title 2">
            <a:extLst>
              <a:ext uri="{FF2B5EF4-FFF2-40B4-BE49-F238E27FC236}">
                <a16:creationId xmlns:a16="http://schemas.microsoft.com/office/drawing/2014/main" id="{574FC65B-2008-4FE9-ABC4-F4E443330295}"/>
              </a:ext>
            </a:extLst>
          </p:cNvPr>
          <p:cNvSpPr>
            <a:spLocks noGrp="1"/>
          </p:cNvSpPr>
          <p:nvPr>
            <p:ph type="title"/>
          </p:nvPr>
        </p:nvSpPr>
        <p:spPr/>
        <p:txBody>
          <a:bodyPr/>
          <a:lstStyle/>
          <a:p>
            <a:r>
              <a:rPr lang="en-US" dirty="0"/>
              <a:t>Themes in CPS security</a:t>
            </a:r>
          </a:p>
        </p:txBody>
      </p:sp>
      <p:sp>
        <p:nvSpPr>
          <p:cNvPr id="4" name="Slide Number Placeholder 3">
            <a:extLst>
              <a:ext uri="{FF2B5EF4-FFF2-40B4-BE49-F238E27FC236}">
                <a16:creationId xmlns:a16="http://schemas.microsoft.com/office/drawing/2014/main" id="{F847D1B8-720A-4893-A327-B468D26E3B87}"/>
              </a:ext>
            </a:extLst>
          </p:cNvPr>
          <p:cNvSpPr>
            <a:spLocks noGrp="1"/>
          </p:cNvSpPr>
          <p:nvPr>
            <p:ph type="sldNum" sz="quarter" idx="12"/>
          </p:nvPr>
        </p:nvSpPr>
        <p:spPr/>
        <p:txBody>
          <a:bodyPr/>
          <a:lstStyle/>
          <a:p>
            <a:fld id="{29AAD378-655A-49C6-813C-9FD132EF7440}" type="slidenum">
              <a:rPr lang="en-US" smtClean="0"/>
              <a:pPr/>
              <a:t>11</a:t>
            </a:fld>
            <a:endParaRPr lang="en-US" dirty="0"/>
          </a:p>
        </p:txBody>
      </p:sp>
    </p:spTree>
    <p:extLst>
      <p:ext uri="{BB962C8B-B14F-4D97-AF65-F5344CB8AC3E}">
        <p14:creationId xmlns:p14="http://schemas.microsoft.com/office/powerpoint/2010/main" val="806591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7E712C-A65D-465D-87CF-6F55DB7C9D12}"/>
              </a:ext>
            </a:extLst>
          </p:cNvPr>
          <p:cNvSpPr>
            <a:spLocks noGrp="1"/>
          </p:cNvSpPr>
          <p:nvPr>
            <p:ph idx="1"/>
          </p:nvPr>
        </p:nvSpPr>
        <p:spPr/>
        <p:txBody>
          <a:bodyPr>
            <a:normAutofit fontScale="92500" lnSpcReduction="20000"/>
          </a:bodyPr>
          <a:lstStyle/>
          <a:p>
            <a:r>
              <a:rPr lang="en-US" dirty="0"/>
              <a:t>Attack models:</a:t>
            </a:r>
          </a:p>
          <a:p>
            <a:pPr lvl="1"/>
            <a:r>
              <a:rPr lang="en-US" dirty="0"/>
              <a:t>False data/Sensor spoofing attacks</a:t>
            </a:r>
          </a:p>
          <a:p>
            <a:pPr lvl="1"/>
            <a:r>
              <a:rPr lang="en-US" dirty="0"/>
              <a:t>Replay attacks</a:t>
            </a:r>
          </a:p>
          <a:p>
            <a:pPr lvl="1"/>
            <a:r>
              <a:rPr lang="en-US" dirty="0"/>
              <a:t>Fault data injection attacks</a:t>
            </a:r>
          </a:p>
          <a:p>
            <a:r>
              <a:rPr lang="en-US" dirty="0"/>
              <a:t>Few main ideas:</a:t>
            </a:r>
          </a:p>
          <a:p>
            <a:pPr lvl="1"/>
            <a:r>
              <a:rPr lang="en-US" dirty="0"/>
              <a:t>Design intrusion detection systems that detect anomalous traffic and flag alarms (for mostly cyber attacks)</a:t>
            </a:r>
          </a:p>
          <a:p>
            <a:pPr lvl="1"/>
            <a:r>
              <a:rPr lang="en-US" dirty="0"/>
              <a:t>Construct appropriate observers that can detect and locate an attack</a:t>
            </a:r>
          </a:p>
          <a:p>
            <a:pPr lvl="2"/>
            <a:r>
              <a:rPr lang="en-US" dirty="0"/>
              <a:t>Compute difference between estimated and measured quantities</a:t>
            </a:r>
          </a:p>
          <a:p>
            <a:pPr lvl="2"/>
            <a:r>
              <a:rPr lang="en-US" dirty="0"/>
              <a:t>Using the state estimation Jacobian matrix</a:t>
            </a:r>
          </a:p>
          <a:p>
            <a:pPr lvl="1"/>
            <a:r>
              <a:rPr lang="en-US" dirty="0"/>
              <a:t>Using game theoretic reasoning (attacker is player 2, system is player 1)</a:t>
            </a:r>
          </a:p>
          <a:p>
            <a:pPr lvl="1"/>
            <a:r>
              <a:rPr lang="en-US" dirty="0"/>
              <a:t>In a networked setting: which sensors/nodes to choose for monitoring?</a:t>
            </a:r>
          </a:p>
        </p:txBody>
      </p:sp>
      <p:sp>
        <p:nvSpPr>
          <p:cNvPr id="3" name="Title 2">
            <a:extLst>
              <a:ext uri="{FF2B5EF4-FFF2-40B4-BE49-F238E27FC236}">
                <a16:creationId xmlns:a16="http://schemas.microsoft.com/office/drawing/2014/main" id="{B96DA92D-E2E7-4540-896C-3211E0552F66}"/>
              </a:ext>
            </a:extLst>
          </p:cNvPr>
          <p:cNvSpPr>
            <a:spLocks noGrp="1"/>
          </p:cNvSpPr>
          <p:nvPr>
            <p:ph type="title"/>
          </p:nvPr>
        </p:nvSpPr>
        <p:spPr/>
        <p:txBody>
          <a:bodyPr/>
          <a:lstStyle/>
          <a:p>
            <a:r>
              <a:rPr lang="en-US" dirty="0"/>
              <a:t>Attack detection</a:t>
            </a:r>
          </a:p>
        </p:txBody>
      </p:sp>
      <p:sp>
        <p:nvSpPr>
          <p:cNvPr id="4" name="Slide Number Placeholder 3">
            <a:extLst>
              <a:ext uri="{FF2B5EF4-FFF2-40B4-BE49-F238E27FC236}">
                <a16:creationId xmlns:a16="http://schemas.microsoft.com/office/drawing/2014/main" id="{127842B3-AC64-40A9-9BDE-58B7C1AFD13B}"/>
              </a:ext>
            </a:extLst>
          </p:cNvPr>
          <p:cNvSpPr>
            <a:spLocks noGrp="1"/>
          </p:cNvSpPr>
          <p:nvPr>
            <p:ph type="sldNum" sz="quarter" idx="12"/>
          </p:nvPr>
        </p:nvSpPr>
        <p:spPr/>
        <p:txBody>
          <a:bodyPr/>
          <a:lstStyle/>
          <a:p>
            <a:fld id="{29AAD378-655A-49C6-813C-9FD132EF7440}" type="slidenum">
              <a:rPr lang="en-US" smtClean="0"/>
              <a:pPr/>
              <a:t>12</a:t>
            </a:fld>
            <a:endParaRPr lang="en-US" dirty="0"/>
          </a:p>
        </p:txBody>
      </p:sp>
    </p:spTree>
    <p:extLst>
      <p:ext uri="{BB962C8B-B14F-4D97-AF65-F5344CB8AC3E}">
        <p14:creationId xmlns:p14="http://schemas.microsoft.com/office/powerpoint/2010/main" val="40173266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9AF38B88-4F21-4B43-84BF-8AA4ED433FBF}"/>
                  </a:ext>
                </a:extLst>
              </p:cNvPr>
              <p:cNvSpPr>
                <a:spLocks noGrp="1"/>
              </p:cNvSpPr>
              <p:nvPr>
                <p:ph idx="1"/>
              </p:nvPr>
            </p:nvSpPr>
            <p:spPr/>
            <p:txBody>
              <a:bodyPr/>
              <a:lstStyle/>
              <a:p>
                <a:r>
                  <a:rPr lang="en-US" dirty="0"/>
                  <a:t>Model of a CPS under attack</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r>
                        <a:rPr lang="en-US" b="1" i="0" dirty="0" smtClean="0">
                          <a:latin typeface="Cambria Math" panose="02040503050406030204" pitchFamily="18" charset="0"/>
                        </a:rPr>
                        <m:t>(</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r>
                        <a:rPr lang="en-US" b="1" i="0" dirty="0" smtClean="0">
                          <a:latin typeface="Cambria Math" panose="02040503050406030204" pitchFamily="18" charset="0"/>
                        </a:rPr>
                        <m:t>)</m:t>
                      </m:r>
                    </m:oMath>
                  </m:oMathPara>
                </a14:m>
                <a:endParaRPr lang="en-US" b="1" dirty="0"/>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𝒚</m:t>
                      </m:r>
                      <m:r>
                        <a:rPr lang="en-US" b="1"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0" smtClean="0">
                          <a:latin typeface="Cambria Math" panose="02040503050406030204" pitchFamily="18" charset="0"/>
                        </a:rPr>
                        <m:t>𝐱</m:t>
                      </m:r>
                      <m:r>
                        <a:rPr lang="en-US" b="1" i="0" smtClean="0">
                          <a:latin typeface="Cambria Math" panose="02040503050406030204" pitchFamily="18" charset="0"/>
                        </a:rPr>
                        <m:t>,</m:t>
                      </m:r>
                      <m:r>
                        <a:rPr lang="en-US" b="1" i="0" smtClean="0">
                          <a:latin typeface="Cambria Math" panose="02040503050406030204" pitchFamily="18" charset="0"/>
                        </a:rPr>
                        <m:t>𝐮</m:t>
                      </m:r>
                      <m:r>
                        <a:rPr lang="en-US" b="0" i="1" smtClean="0">
                          <a:latin typeface="Cambria Math" panose="02040503050406030204" pitchFamily="18" charset="0"/>
                        </a:rPr>
                        <m:t>)</m:t>
                      </m:r>
                    </m:oMath>
                  </m:oMathPara>
                </a14:m>
                <a:endParaRPr lang="en-US" b="1" dirty="0"/>
              </a:p>
              <a:p>
                <a14:m>
                  <m:oMath xmlns:m="http://schemas.openxmlformats.org/officeDocument/2006/math">
                    <m:r>
                      <a:rPr lang="en-US" b="1" i="0" smtClean="0">
                        <a:latin typeface="Cambria Math" panose="02040503050406030204" pitchFamily="18" charset="0"/>
                      </a:rPr>
                      <m:t>𝐱</m:t>
                    </m:r>
                  </m:oMath>
                </a14:m>
                <a:r>
                  <a:rPr lang="en-US" b="1" dirty="0"/>
                  <a:t> </a:t>
                </a:r>
                <a:r>
                  <a:rPr lang="en-US" dirty="0"/>
                  <a:t>: state of the system</a:t>
                </a:r>
              </a:p>
              <a:p>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 </m:t>
                    </m:r>
                  </m:oMath>
                </a14:m>
                <a:r>
                  <a:rPr lang="en-US" dirty="0"/>
                  <a:t>: unknown disturbance </a:t>
                </a:r>
              </a:p>
              <a:p>
                <a:r>
                  <a:rPr lang="en-US" dirty="0"/>
                  <a:t>Typical assumption: </a:t>
                </a:r>
                <a14:m>
                  <m:oMath xmlns:m="http://schemas.openxmlformats.org/officeDocument/2006/math">
                    <m:r>
                      <a:rPr lang="en-US" b="0" i="1" smtClean="0">
                        <a:latin typeface="Cambria Math" panose="02040503050406030204" pitchFamily="18" charset="0"/>
                      </a:rPr>
                      <m:t>𝑓</m:t>
                    </m:r>
                    <m:r>
                      <a:rPr lang="en-US" b="0" i="0" smtClean="0">
                        <a:latin typeface="Cambria Math" panose="02040503050406030204" pitchFamily="18" charset="0"/>
                      </a:rPr>
                      <m:t>,</m:t>
                    </m:r>
                    <m:r>
                      <m:rPr>
                        <m:sty m:val="p"/>
                      </m:rPr>
                      <a:rPr lang="en-US" b="0" i="0" smtClean="0">
                        <a:latin typeface="Cambria Math" panose="02040503050406030204" pitchFamily="18" charset="0"/>
                      </a:rPr>
                      <m:t>g</m:t>
                    </m:r>
                    <m:r>
                      <a:rPr lang="en-US" b="0" i="0" smtClean="0">
                        <a:latin typeface="Cambria Math" panose="02040503050406030204" pitchFamily="18" charset="0"/>
                      </a:rPr>
                      <m:t> </m:t>
                    </m:r>
                  </m:oMath>
                </a14:m>
                <a:r>
                  <a:rPr lang="en-US" dirty="0"/>
                  <a:t>are linear functions described by matrices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oMath>
                </a14:m>
                <a:endParaRPr lang="en-US" b="0" dirty="0"/>
              </a:p>
              <a:p>
                <a14:m>
                  <m:oMath xmlns:m="http://schemas.openxmlformats.org/officeDocument/2006/math">
                    <m:r>
                      <a:rPr lang="en-US" b="1" i="0" smtClean="0">
                        <a:latin typeface="Cambria Math" panose="02040503050406030204" pitchFamily="18" charset="0"/>
                      </a:rPr>
                      <m:t>𝐮</m:t>
                    </m:r>
                  </m:oMath>
                </a14:m>
                <a:r>
                  <a:rPr lang="en-US" b="1" dirty="0"/>
                  <a:t> </a:t>
                </a:r>
                <a:r>
                  <a:rPr lang="en-US" dirty="0"/>
                  <a:t>is generally a multi-dimensional signal attacking any number of states of the system</a:t>
                </a:r>
              </a:p>
              <a:p>
                <a:r>
                  <a:rPr lang="en-US" dirty="0"/>
                  <a:t>Which states of the system are being attacked defines the attack signature</a:t>
                </a:r>
              </a:p>
            </p:txBody>
          </p:sp>
        </mc:Choice>
        <mc:Fallback>
          <p:sp>
            <p:nvSpPr>
              <p:cNvPr id="2" name="Content Placeholder 1">
                <a:extLst>
                  <a:ext uri="{FF2B5EF4-FFF2-40B4-BE49-F238E27FC236}">
                    <a16:creationId xmlns:a16="http://schemas.microsoft.com/office/drawing/2014/main" id="{9AF38B88-4F21-4B43-84BF-8AA4ED433FBF}"/>
                  </a:ext>
                </a:extLst>
              </p:cNvPr>
              <p:cNvSpPr>
                <a:spLocks noGrp="1" noRot="1" noChangeAspect="1" noMove="1" noResize="1" noEditPoints="1" noAdjustHandles="1" noChangeArrowheads="1" noChangeShapeType="1" noTextEdit="1"/>
              </p:cNvSpPr>
              <p:nvPr>
                <p:ph idx="1"/>
              </p:nvPr>
            </p:nvSpPr>
            <p:spPr>
              <a:blipFill>
                <a:blip r:embed="rId2"/>
                <a:stretch>
                  <a:fillRect l="-625" t="-2384" b="-28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C354B65-7A22-44B9-AA4A-A30DC9AE8657}"/>
              </a:ext>
            </a:extLst>
          </p:cNvPr>
          <p:cNvSpPr>
            <a:spLocks noGrp="1"/>
          </p:cNvSpPr>
          <p:nvPr>
            <p:ph type="title"/>
          </p:nvPr>
        </p:nvSpPr>
        <p:spPr/>
        <p:txBody>
          <a:bodyPr/>
          <a:lstStyle/>
          <a:p>
            <a:r>
              <a:rPr lang="en-US" dirty="0"/>
              <a:t>Basic attack detection</a:t>
            </a:r>
          </a:p>
        </p:txBody>
      </p:sp>
      <p:sp>
        <p:nvSpPr>
          <p:cNvPr id="4" name="Slide Number Placeholder 3">
            <a:extLst>
              <a:ext uri="{FF2B5EF4-FFF2-40B4-BE49-F238E27FC236}">
                <a16:creationId xmlns:a16="http://schemas.microsoft.com/office/drawing/2014/main" id="{B4CB4733-0EA4-47B5-A321-572ED80919FE}"/>
              </a:ext>
            </a:extLst>
          </p:cNvPr>
          <p:cNvSpPr>
            <a:spLocks noGrp="1"/>
          </p:cNvSpPr>
          <p:nvPr>
            <p:ph type="sldNum" sz="quarter" idx="12"/>
          </p:nvPr>
        </p:nvSpPr>
        <p:spPr/>
        <p:txBody>
          <a:bodyPr/>
          <a:lstStyle/>
          <a:p>
            <a:fld id="{29AAD378-655A-49C6-813C-9FD132EF7440}" type="slidenum">
              <a:rPr lang="en-US" smtClean="0"/>
              <a:pPr/>
              <a:t>13</a:t>
            </a:fld>
            <a:endParaRPr lang="en-US" dirty="0"/>
          </a:p>
        </p:txBody>
      </p:sp>
    </p:spTree>
    <p:extLst>
      <p:ext uri="{BB962C8B-B14F-4D97-AF65-F5344CB8AC3E}">
        <p14:creationId xmlns:p14="http://schemas.microsoft.com/office/powerpoint/2010/main" val="24477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50665A-A046-4042-AFFB-4291B4252C66}"/>
              </a:ext>
            </a:extLst>
          </p:cNvPr>
          <p:cNvSpPr>
            <a:spLocks noGrp="1"/>
          </p:cNvSpPr>
          <p:nvPr>
            <p:ph idx="1"/>
          </p:nvPr>
        </p:nvSpPr>
        <p:spPr/>
        <p:txBody>
          <a:bodyPr/>
          <a:lstStyle/>
          <a:p>
            <a:r>
              <a:rPr lang="en-US" dirty="0"/>
              <a:t>Monitor is a deterministic algorithm that has access to continuous-time measurements and knowledge of system dynamics</a:t>
            </a:r>
          </a:p>
          <a:p>
            <a:r>
              <a:rPr lang="en-US" dirty="0"/>
              <a:t>Monitor raises a flag/alarm indicating presence or absence of an attack in addition to the set of sensors being attacked</a:t>
            </a:r>
          </a:p>
          <a:p>
            <a:r>
              <a:rPr lang="en-US" dirty="0"/>
              <a:t>An attack is detectable if the monitor raises an alarm</a:t>
            </a:r>
          </a:p>
          <a:p>
            <a:r>
              <a:rPr lang="en-US" dirty="0"/>
              <a:t>An attack is identifiable if the monitor is able to accurately identify which states are being attacked</a:t>
            </a:r>
          </a:p>
          <a:p>
            <a:r>
              <a:rPr lang="en-US" dirty="0"/>
              <a:t>An attack is undetectable if no monitor identifies an attack</a:t>
            </a:r>
          </a:p>
          <a:p>
            <a:r>
              <a:rPr lang="en-US" dirty="0"/>
              <a:t>Obviously, an undetectable attack is unidentifiable</a:t>
            </a:r>
          </a:p>
        </p:txBody>
      </p:sp>
      <p:sp>
        <p:nvSpPr>
          <p:cNvPr id="3" name="Title 2">
            <a:extLst>
              <a:ext uri="{FF2B5EF4-FFF2-40B4-BE49-F238E27FC236}">
                <a16:creationId xmlns:a16="http://schemas.microsoft.com/office/drawing/2014/main" id="{68DE6050-0402-4E2B-B4C9-B3CF49930F5A}"/>
              </a:ext>
            </a:extLst>
          </p:cNvPr>
          <p:cNvSpPr>
            <a:spLocks noGrp="1"/>
          </p:cNvSpPr>
          <p:nvPr>
            <p:ph type="title"/>
          </p:nvPr>
        </p:nvSpPr>
        <p:spPr/>
        <p:txBody>
          <a:bodyPr/>
          <a:lstStyle/>
          <a:p>
            <a:r>
              <a:rPr lang="en-US" dirty="0"/>
              <a:t>Attack monitors</a:t>
            </a:r>
            <a:r>
              <a:rPr lang="en-US" baseline="30000" dirty="0"/>
              <a:t>2</a:t>
            </a:r>
          </a:p>
        </p:txBody>
      </p:sp>
      <p:sp>
        <p:nvSpPr>
          <p:cNvPr id="4" name="Slide Number Placeholder 3">
            <a:extLst>
              <a:ext uri="{FF2B5EF4-FFF2-40B4-BE49-F238E27FC236}">
                <a16:creationId xmlns:a16="http://schemas.microsoft.com/office/drawing/2014/main" id="{4C64DB2F-DEDB-492D-8232-B48F00AC91CE}"/>
              </a:ext>
            </a:extLst>
          </p:cNvPr>
          <p:cNvSpPr>
            <a:spLocks noGrp="1"/>
          </p:cNvSpPr>
          <p:nvPr>
            <p:ph type="sldNum" sz="quarter" idx="12"/>
          </p:nvPr>
        </p:nvSpPr>
        <p:spPr/>
        <p:txBody>
          <a:bodyPr/>
          <a:lstStyle/>
          <a:p>
            <a:fld id="{29AAD378-655A-49C6-813C-9FD132EF7440}" type="slidenum">
              <a:rPr lang="en-US" smtClean="0"/>
              <a:pPr/>
              <a:t>14</a:t>
            </a:fld>
            <a:endParaRPr lang="en-US" dirty="0"/>
          </a:p>
        </p:txBody>
      </p:sp>
    </p:spTree>
    <p:extLst>
      <p:ext uri="{BB962C8B-B14F-4D97-AF65-F5344CB8AC3E}">
        <p14:creationId xmlns:p14="http://schemas.microsoft.com/office/powerpoint/2010/main" val="2384331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5A4B87CF-E117-4B4C-93E1-827CC955EEEC}"/>
                  </a:ext>
                </a:extLst>
              </p:cNvPr>
              <p:cNvSpPr>
                <a:spLocks noGrp="1"/>
              </p:cNvSpPr>
              <p:nvPr>
                <p:ph idx="1"/>
              </p:nvPr>
            </p:nvSpPr>
            <p:spPr/>
            <p:txBody>
              <a:bodyPr>
                <a:normAutofit lnSpcReduction="10000"/>
              </a:bodyPr>
              <a:lstStyle/>
              <a:p>
                <a:r>
                  <a:rPr lang="en-US" dirty="0"/>
                  <a:t>Let </a:t>
                </a:r>
                <a14:m>
                  <m:oMath xmlns:m="http://schemas.openxmlformats.org/officeDocument/2006/math">
                    <m:r>
                      <a:rPr lang="en-US" b="0" i="1" smtClean="0">
                        <a:latin typeface="Cambria Math" panose="02040503050406030204" pitchFamily="18" charset="0"/>
                      </a:rPr>
                      <m:t>𝑣</m:t>
                    </m:r>
                  </m:oMath>
                </a14:m>
                <a:r>
                  <a:rPr lang="en-US" dirty="0"/>
                  <a:t> and </a:t>
                </a:r>
                <a14:m>
                  <m:oMath xmlns:m="http://schemas.openxmlformats.org/officeDocument/2006/math">
                    <m:r>
                      <a:rPr lang="en-US" b="0" i="1" smtClean="0">
                        <a:latin typeface="Cambria Math" panose="02040503050406030204" pitchFamily="18" charset="0"/>
                      </a:rPr>
                      <m:t>𝑤</m:t>
                    </m:r>
                  </m:oMath>
                </a14:m>
                <a:r>
                  <a:rPr lang="en-US" dirty="0"/>
                  <a:t> be two different initial states of a system. </a:t>
                </a:r>
              </a:p>
              <a:p>
                <a:r>
                  <a:rPr lang="en-US" dirty="0"/>
                  <a:t>An attack </a:t>
                </a:r>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is undetectable if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𝑣</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0"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𝑤</m:t>
                        </m:r>
                      </m:sub>
                    </m:sSub>
                    <m:d>
                      <m:dPr>
                        <m:ctrlPr>
                          <a:rPr lang="en-US" b="0" i="0"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𝑡</m:t>
                        </m:r>
                      </m:e>
                    </m:d>
                  </m:oMath>
                </a14:m>
                <a:endParaRPr lang="en-US" dirty="0"/>
              </a:p>
              <a:p>
                <a:pPr lvl="1"/>
                <a:r>
                  <a:rPr lang="en-US" dirty="0"/>
                  <a:t>I.e. output seen when system starts in state </a:t>
                </a:r>
                <a14:m>
                  <m:oMath xmlns:m="http://schemas.openxmlformats.org/officeDocument/2006/math">
                    <m:r>
                      <a:rPr lang="en-US" b="0" i="1" smtClean="0">
                        <a:latin typeface="Cambria Math" panose="02040503050406030204" pitchFamily="18" charset="0"/>
                      </a:rPr>
                      <m:t>𝑣</m:t>
                    </m:r>
                  </m:oMath>
                </a14:m>
                <a:r>
                  <a:rPr lang="en-US" dirty="0"/>
                  <a:t> while under attack is the same as the output seen when the system starts in state </a:t>
                </a:r>
                <a14:m>
                  <m:oMath xmlns:m="http://schemas.openxmlformats.org/officeDocument/2006/math">
                    <m:r>
                      <a:rPr lang="en-US" b="0" i="1" smtClean="0">
                        <a:latin typeface="Cambria Math" panose="02040503050406030204" pitchFamily="18" charset="0"/>
                      </a:rPr>
                      <m:t>𝑤</m:t>
                    </m:r>
                  </m:oMath>
                </a14:m>
                <a:r>
                  <a:rPr lang="en-US" dirty="0"/>
                  <a:t> (when not under attack)</a:t>
                </a:r>
              </a:p>
              <a:p>
                <a:r>
                  <a:rPr lang="en-US" dirty="0"/>
                  <a:t>An attack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𝐾</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is unidentifiable if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𝑣</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𝑅</m:t>
                            </m:r>
                          </m:sub>
                        </m:sSub>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𝑤</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𝐾</m:t>
                            </m:r>
                          </m:sub>
                        </m:sSub>
                        <m:r>
                          <a:rPr lang="en-US" b="0" i="1" smtClean="0">
                            <a:latin typeface="Cambria Math" panose="02040503050406030204" pitchFamily="18" charset="0"/>
                          </a:rPr>
                          <m:t>,</m:t>
                        </m:r>
                        <m:r>
                          <a:rPr lang="en-US" b="0" i="1" smtClean="0">
                            <a:latin typeface="Cambria Math" panose="02040503050406030204" pitchFamily="18" charset="0"/>
                          </a:rPr>
                          <m:t>𝑡</m:t>
                        </m:r>
                      </m:e>
                    </m:d>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𝑅</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is an attack that uses either a lesser number of sensors or a different set of sensors than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𝐾</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(I.e.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𝐾</m:t>
                        </m:r>
                      </m:e>
                    </m:d>
                  </m:oMath>
                </a14:m>
                <a:r>
                  <a:rPr lang="en-US" dirty="0"/>
                  <a:t> and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𝐾</m:t>
                    </m:r>
                  </m:oMath>
                </a14:m>
                <a:r>
                  <a:rPr lang="en-US" dirty="0"/>
                  <a:t>)</a:t>
                </a:r>
              </a:p>
              <a:p>
                <a:r>
                  <a:rPr lang="en-US" dirty="0"/>
                  <a:t>Technical conditions can be derived on detectability and identifiability of attacks for linear systems</a:t>
                </a:r>
              </a:p>
            </p:txBody>
          </p:sp>
        </mc:Choice>
        <mc:Fallback>
          <p:sp>
            <p:nvSpPr>
              <p:cNvPr id="2" name="Content Placeholder 1">
                <a:extLst>
                  <a:ext uri="{FF2B5EF4-FFF2-40B4-BE49-F238E27FC236}">
                    <a16:creationId xmlns:a16="http://schemas.microsoft.com/office/drawing/2014/main" id="{5A4B87CF-E117-4B4C-93E1-827CC955EEEC}"/>
                  </a:ext>
                </a:extLst>
              </p:cNvPr>
              <p:cNvSpPr>
                <a:spLocks noGrp="1" noRot="1" noChangeAspect="1" noMove="1" noResize="1" noEditPoints="1" noAdjustHandles="1" noChangeArrowheads="1" noChangeShapeType="1" noTextEdit="1"/>
              </p:cNvSpPr>
              <p:nvPr>
                <p:ph idx="1"/>
              </p:nvPr>
            </p:nvSpPr>
            <p:spPr>
              <a:blipFill>
                <a:blip r:embed="rId2"/>
                <a:stretch>
                  <a:fillRect l="-625" t="-3226" r="-151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C855E0C-6D23-49E4-99F1-5BCEFA06A02F}"/>
              </a:ext>
            </a:extLst>
          </p:cNvPr>
          <p:cNvSpPr>
            <a:spLocks noGrp="1"/>
          </p:cNvSpPr>
          <p:nvPr>
            <p:ph type="title"/>
          </p:nvPr>
        </p:nvSpPr>
        <p:spPr/>
        <p:txBody>
          <a:bodyPr/>
          <a:lstStyle/>
          <a:p>
            <a:r>
              <a:rPr lang="en-US" dirty="0"/>
              <a:t>Undetectable &amp; Unidentifiable attacks</a:t>
            </a:r>
          </a:p>
        </p:txBody>
      </p:sp>
      <p:sp>
        <p:nvSpPr>
          <p:cNvPr id="4" name="Slide Number Placeholder 3">
            <a:extLst>
              <a:ext uri="{FF2B5EF4-FFF2-40B4-BE49-F238E27FC236}">
                <a16:creationId xmlns:a16="http://schemas.microsoft.com/office/drawing/2014/main" id="{B0CB7AAA-9D75-4D15-AECA-D28CE6F56E31}"/>
              </a:ext>
            </a:extLst>
          </p:cNvPr>
          <p:cNvSpPr>
            <a:spLocks noGrp="1"/>
          </p:cNvSpPr>
          <p:nvPr>
            <p:ph type="sldNum" sz="quarter" idx="12"/>
          </p:nvPr>
        </p:nvSpPr>
        <p:spPr/>
        <p:txBody>
          <a:bodyPr/>
          <a:lstStyle/>
          <a:p>
            <a:fld id="{29AAD378-655A-49C6-813C-9FD132EF7440}" type="slidenum">
              <a:rPr lang="en-US" smtClean="0"/>
              <a:pPr/>
              <a:t>15</a:t>
            </a:fld>
            <a:endParaRPr lang="en-US" dirty="0"/>
          </a:p>
        </p:txBody>
      </p:sp>
    </p:spTree>
    <p:extLst>
      <p:ext uri="{BB962C8B-B14F-4D97-AF65-F5344CB8AC3E}">
        <p14:creationId xmlns:p14="http://schemas.microsoft.com/office/powerpoint/2010/main" val="35666823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74266C-1835-49A0-8A8C-25BD1043AD89}"/>
              </a:ext>
            </a:extLst>
          </p:cNvPr>
          <p:cNvSpPr>
            <a:spLocks noGrp="1"/>
          </p:cNvSpPr>
          <p:nvPr>
            <p:ph idx="1"/>
          </p:nvPr>
        </p:nvSpPr>
        <p:spPr/>
        <p:txBody>
          <a:bodyPr>
            <a:normAutofit/>
          </a:bodyPr>
          <a:lstStyle/>
          <a:p>
            <a:r>
              <a:rPr lang="en-US" dirty="0"/>
              <a:t>Static monitors: verifies consistency of measurements without utilizing system dynamics or exploiting measurements taken at different times</a:t>
            </a:r>
          </a:p>
          <a:p>
            <a:r>
              <a:rPr lang="en-US" dirty="0"/>
              <a:t>Dynamic monitors: Make use of the knowledge of system dynamics</a:t>
            </a:r>
          </a:p>
          <a:p>
            <a:r>
              <a:rPr lang="en-US" dirty="0"/>
              <a:t>Active monitors: Injects an auxiliary input to reveal attacks</a:t>
            </a:r>
          </a:p>
          <a:p>
            <a:endParaRPr lang="en-US" dirty="0"/>
          </a:p>
          <a:p>
            <a:r>
              <a:rPr lang="en-US" dirty="0"/>
              <a:t>Centralized vs. distributed:</a:t>
            </a:r>
          </a:p>
          <a:p>
            <a:pPr lvl="1"/>
            <a:r>
              <a:rPr lang="en-US" dirty="0"/>
              <a:t>In a networked system, a centralized attack detector can see all nodes in the system at once and use that for attack detection (not ideal because of central point of failure)</a:t>
            </a:r>
          </a:p>
        </p:txBody>
      </p:sp>
      <p:sp>
        <p:nvSpPr>
          <p:cNvPr id="3" name="Title 2">
            <a:extLst>
              <a:ext uri="{FF2B5EF4-FFF2-40B4-BE49-F238E27FC236}">
                <a16:creationId xmlns:a16="http://schemas.microsoft.com/office/drawing/2014/main" id="{A02327C1-A4E2-4D9C-9393-EC469324A335}"/>
              </a:ext>
            </a:extLst>
          </p:cNvPr>
          <p:cNvSpPr>
            <a:spLocks noGrp="1"/>
          </p:cNvSpPr>
          <p:nvPr>
            <p:ph type="title"/>
          </p:nvPr>
        </p:nvSpPr>
        <p:spPr/>
        <p:txBody>
          <a:bodyPr/>
          <a:lstStyle/>
          <a:p>
            <a:r>
              <a:rPr lang="en-US" dirty="0"/>
              <a:t>Types of monitors</a:t>
            </a:r>
          </a:p>
        </p:txBody>
      </p:sp>
      <p:sp>
        <p:nvSpPr>
          <p:cNvPr id="4" name="Slide Number Placeholder 3">
            <a:extLst>
              <a:ext uri="{FF2B5EF4-FFF2-40B4-BE49-F238E27FC236}">
                <a16:creationId xmlns:a16="http://schemas.microsoft.com/office/drawing/2014/main" id="{65DB4A7D-76EC-46D8-AE75-EC99382901F0}"/>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269697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0E55919D-2223-46DE-B488-575C5B7244DD}"/>
                  </a:ext>
                </a:extLst>
              </p:cNvPr>
              <p:cNvSpPr>
                <a:spLocks noGrp="1"/>
              </p:cNvSpPr>
              <p:nvPr>
                <p:ph idx="1"/>
              </p:nvPr>
            </p:nvSpPr>
            <p:spPr/>
            <p:txBody>
              <a:bodyPr>
                <a:normAutofit/>
              </a:bodyPr>
              <a:lstStyle/>
              <a:p>
                <a:r>
                  <a:rPr lang="en-US" dirty="0"/>
                  <a:t>Assume that the observations of a process at each time follow some probability distribution (common assumption: multivariate normal distribution) </a:t>
                </a:r>
              </a:p>
              <a:p>
                <a:r>
                  <a:rPr lang="en-US" dirty="0"/>
                  <a:t>Use sample mean and sample covariance to define a statistic on new observed data</a:t>
                </a:r>
              </a:p>
              <a:p>
                <a:r>
                  <a:rPr lang="en-US" dirty="0"/>
                  <a:t>If the statistic shows large (or small values) then the observed data is anomalous and could indicate an attack</a:t>
                </a:r>
              </a:p>
              <a:p>
                <a:pPr lvl="1"/>
                <a:r>
                  <a:rPr lang="en-US" dirty="0" err="1"/>
                  <a:t>Hotelling’s</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𝑇</m:t>
                        </m:r>
                      </m:e>
                      <m:sup>
                        <m:r>
                          <a:rPr lang="en-US" b="0" i="1" smtClean="0">
                            <a:latin typeface="Cambria Math" panose="02040503050406030204" pitchFamily="18" charset="0"/>
                          </a:rPr>
                          <m:t>2</m:t>
                        </m:r>
                      </m:sup>
                    </m:sSup>
                  </m:oMath>
                </a14:m>
                <a:r>
                  <a:rPr lang="en-US" dirty="0"/>
                  <a:t> statistic = </a:t>
                </a:r>
                <a14:m>
                  <m:oMath xmlns:m="http://schemas.openxmlformats.org/officeDocument/2006/math">
                    <m:sSup>
                      <m:sSupPr>
                        <m:ctrlPr>
                          <a:rPr lang="en-US" b="0" i="1" smtClean="0">
                            <a:latin typeface="Cambria Math" panose="02040503050406030204" pitchFamily="18" charset="0"/>
                          </a:rPr>
                        </m:ctrlPr>
                      </m:sSupPr>
                      <m:e>
                        <m:d>
                          <m:dPr>
                            <m:ctrlPr>
                              <a:rPr lang="en-US" b="0" i="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𝑋</m:t>
                                </m:r>
                              </m:e>
                            </m:acc>
                          </m:e>
                        </m:d>
                      </m:e>
                      <m:sup>
                        <m:r>
                          <a:rPr lang="en-US" b="0" i="1" smtClean="0">
                            <a:latin typeface="Cambria Math" panose="02040503050406030204" pitchFamily="18" charset="0"/>
                          </a:rPr>
                          <m:t>𝑇</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−1</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𝑋</m:t>
                            </m:r>
                          </m:e>
                        </m:acc>
                      </m:e>
                    </m:d>
                  </m:oMath>
                </a14:m>
                <a:r>
                  <a:rPr lang="en-US" dirty="0"/>
                  <a:t>, where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 and </a:t>
                </a:r>
                <a14:m>
                  <m:oMath xmlns:m="http://schemas.openxmlformats.org/officeDocument/2006/math">
                    <m:r>
                      <a:rPr lang="en-US" b="0" i="1" smtClean="0">
                        <a:latin typeface="Cambria Math" panose="02040503050406030204" pitchFamily="18" charset="0"/>
                      </a:rPr>
                      <m:t>𝑆</m:t>
                    </m:r>
                  </m:oMath>
                </a14:m>
                <a:r>
                  <a:rPr lang="en-US" dirty="0"/>
                  <a:t> are sample mean and covariance resp.</a:t>
                </a:r>
              </a:p>
              <a:p>
                <a:pPr marL="411480" lvl="1" indent="0">
                  <a:buNone/>
                </a:pPr>
                <a:endParaRPr lang="en-US" dirty="0"/>
              </a:p>
            </p:txBody>
          </p:sp>
        </mc:Choice>
        <mc:Fallback>
          <p:sp>
            <p:nvSpPr>
              <p:cNvPr id="2" name="Content Placeholder 1">
                <a:extLst>
                  <a:ext uri="{FF2B5EF4-FFF2-40B4-BE49-F238E27FC236}">
                    <a16:creationId xmlns:a16="http://schemas.microsoft.com/office/drawing/2014/main" id="{0E55919D-2223-46DE-B488-575C5B7244DD}"/>
                  </a:ext>
                </a:extLst>
              </p:cNvPr>
              <p:cNvSpPr>
                <a:spLocks noGrp="1" noRot="1" noChangeAspect="1" noMove="1" noResize="1" noEditPoints="1" noAdjustHandles="1" noChangeArrowheads="1" noChangeShapeType="1" noTextEdit="1"/>
              </p:cNvSpPr>
              <p:nvPr>
                <p:ph idx="1"/>
              </p:nvPr>
            </p:nvSpPr>
            <p:spPr>
              <a:blipFill>
                <a:blip r:embed="rId2"/>
                <a:stretch>
                  <a:fillRect l="-625" t="-2384" r="-156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ED0EC95-0639-4C61-A171-70D5A6B40C02}"/>
              </a:ext>
            </a:extLst>
          </p:cNvPr>
          <p:cNvSpPr>
            <a:spLocks noGrp="1"/>
          </p:cNvSpPr>
          <p:nvPr>
            <p:ph type="title"/>
          </p:nvPr>
        </p:nvSpPr>
        <p:spPr/>
        <p:txBody>
          <a:bodyPr/>
          <a:lstStyle/>
          <a:p>
            <a:r>
              <a:rPr lang="en-US" dirty="0"/>
              <a:t>Intrusion detection using statistical techniques</a:t>
            </a:r>
          </a:p>
        </p:txBody>
      </p:sp>
      <p:sp>
        <p:nvSpPr>
          <p:cNvPr id="4" name="Slide Number Placeholder 3">
            <a:extLst>
              <a:ext uri="{FF2B5EF4-FFF2-40B4-BE49-F238E27FC236}">
                <a16:creationId xmlns:a16="http://schemas.microsoft.com/office/drawing/2014/main" id="{49903BD6-1771-4F1B-87D0-8FFFC697A2DF}"/>
              </a:ext>
            </a:extLst>
          </p:cNvPr>
          <p:cNvSpPr>
            <a:spLocks noGrp="1"/>
          </p:cNvSpPr>
          <p:nvPr>
            <p:ph type="sldNum" sz="quarter" idx="12"/>
          </p:nvPr>
        </p:nvSpPr>
        <p:spPr/>
        <p:txBody>
          <a:bodyPr/>
          <a:lstStyle/>
          <a:p>
            <a:fld id="{29AAD378-655A-49C6-813C-9FD132EF7440}" type="slidenum">
              <a:rPr lang="en-US" smtClean="0"/>
              <a:pPr/>
              <a:t>17</a:t>
            </a:fld>
            <a:endParaRPr lang="en-US" dirty="0"/>
          </a:p>
        </p:txBody>
      </p:sp>
    </p:spTree>
    <p:extLst>
      <p:ext uri="{BB962C8B-B14F-4D97-AF65-F5344CB8AC3E}">
        <p14:creationId xmlns:p14="http://schemas.microsoft.com/office/powerpoint/2010/main" val="30905728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9F9DBE4-9F3F-49EC-B01E-366227C801ED}"/>
                  </a:ext>
                </a:extLst>
              </p:cNvPr>
              <p:cNvSpPr>
                <a:spLocks noGrp="1"/>
              </p:cNvSpPr>
              <p:nvPr>
                <p:ph idx="1"/>
              </p:nvPr>
            </p:nvSpPr>
            <p:spPr/>
            <p:txBody>
              <a:bodyPr/>
              <a:lstStyle/>
              <a:p>
                <a:r>
                  <a:rPr lang="en-US" dirty="0"/>
                  <a:t>Residue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oMath>
                </a14:m>
                <a:r>
                  <a:rPr lang="en-US" dirty="0"/>
                  <a:t> of a Kalman filter: Difference between observed value and estimated value at time step </a:t>
                </a:r>
                <a14:m>
                  <m:oMath xmlns:m="http://schemas.openxmlformats.org/officeDocument/2006/math">
                    <m:r>
                      <a:rPr lang="en-US" b="0" i="1" smtClean="0">
                        <a:latin typeface="Cambria Math" panose="02040503050406030204" pitchFamily="18" charset="0"/>
                      </a:rPr>
                      <m:t>𝑖</m:t>
                    </m:r>
                  </m:oMath>
                </a14:m>
                <a:endParaRPr lang="en-US" dirty="0"/>
              </a:p>
              <a:p>
                <a:r>
                  <a:rPr lang="en-US" dirty="0"/>
                  <a:t>If residues of Kalman filter are </a:t>
                </a:r>
                <a:r>
                  <a:rPr lang="en-US" dirty="0" err="1"/>
                  <a:t>i.i.d</a:t>
                </a:r>
                <a:r>
                  <a:rPr lang="en-US" dirty="0"/>
                  <a:t>. with mean </a:t>
                </a:r>
                <a14:m>
                  <m:oMath xmlns:m="http://schemas.openxmlformats.org/officeDocument/2006/math">
                    <m:r>
                      <a:rPr lang="en-US" b="0" i="1" smtClean="0">
                        <a:latin typeface="Cambria Math" panose="02040503050406030204" pitchFamily="18" charset="0"/>
                      </a:rPr>
                      <m:t>0</m:t>
                    </m:r>
                  </m:oMath>
                </a14:m>
                <a:r>
                  <a:rPr lang="en-US" dirty="0"/>
                  <a:t> and covariance </a:t>
                </a:r>
                <a14:m>
                  <m:oMath xmlns:m="http://schemas.openxmlformats.org/officeDocument/2006/math">
                    <m:r>
                      <m:rPr>
                        <m:sty m:val="p"/>
                      </m:rPr>
                      <a:rPr lang="en-US" b="0" i="0" smtClean="0">
                        <a:latin typeface="Cambria Math" panose="02040503050406030204" pitchFamily="18" charset="0"/>
                      </a:rPr>
                      <m:t>Σ</m:t>
                    </m:r>
                  </m:oMath>
                </a14:m>
                <a:r>
                  <a:rPr lang="en-US" dirty="0"/>
                  <a:t>, then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𝜒</m:t>
                        </m:r>
                      </m:e>
                      <m:sup>
                        <m:r>
                          <a:rPr lang="en-US" b="0" i="1" smtClean="0">
                            <a:latin typeface="Cambria Math" panose="02040503050406030204" pitchFamily="18" charset="0"/>
                          </a:rPr>
                          <m:t>2</m:t>
                        </m:r>
                      </m:sup>
                    </m:sSup>
                  </m:oMath>
                </a14:m>
                <a:r>
                  <a:rPr lang="en-US" dirty="0"/>
                  <a:t> detector is defined as: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𝑘</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+1</m:t>
                          </m:r>
                        </m:sub>
                        <m:sup>
                          <m:r>
                            <a:rPr lang="en-US" b="0" i="1" smtClean="0">
                              <a:latin typeface="Cambria Math" panose="02040503050406030204" pitchFamily="18" charset="0"/>
                            </a:rPr>
                            <m:t>𝑘</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r>
                            <a:rPr lang="en-US" b="0" i="0" smtClean="0">
                              <a:latin typeface="Cambria Math" panose="02040503050406030204" pitchFamily="18" charset="0"/>
                            </a:rPr>
                            <m:t> </m:t>
                          </m:r>
                          <m:r>
                            <m:rPr>
                              <m:sty m:val="p"/>
                            </m:rPr>
                            <a:rPr lang="en-US" b="0" i="0" smtClean="0">
                              <a:latin typeface="Cambria Math" panose="02040503050406030204" pitchFamily="18" charset="0"/>
                            </a:rPr>
                            <m:t>Σ</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&gt;</m:t>
                          </m:r>
                          <m:r>
                            <a:rPr lang="en-US" b="0" i="1" smtClean="0">
                              <a:latin typeface="Cambria Math" panose="02040503050406030204" pitchFamily="18" charset="0"/>
                            </a:rPr>
                            <m:t>𝑡h𝑟𝑒𝑠h𝑜𝑙𝑑</m:t>
                          </m:r>
                        </m:e>
                      </m:nary>
                    </m:oMath>
                  </m:oMathPara>
                </a14:m>
                <a:endParaRPr lang="en-US" dirty="0"/>
              </a:p>
              <a:p>
                <a:r>
                  <a:rPr lang="en-US" dirty="0"/>
                  <a:t>Here, </a:t>
                </a:r>
                <a14:m>
                  <m:oMath xmlns:m="http://schemas.openxmlformats.org/officeDocument/2006/math">
                    <m:r>
                      <a:rPr lang="en-US" b="0" i="1" smtClean="0">
                        <a:latin typeface="Cambria Math" panose="02040503050406030204" pitchFamily="18" charset="0"/>
                      </a:rPr>
                      <m:t>𝑤</m:t>
                    </m:r>
                  </m:oMath>
                </a14:m>
                <a:r>
                  <a:rPr lang="en-US" dirty="0"/>
                  <a:t> is the size of the window over which we are interested in detecting faults</a:t>
                </a:r>
              </a:p>
            </p:txBody>
          </p:sp>
        </mc:Choice>
        <mc:Fallback>
          <p:sp>
            <p:nvSpPr>
              <p:cNvPr id="2" name="Content Placeholder 1">
                <a:extLst>
                  <a:ext uri="{FF2B5EF4-FFF2-40B4-BE49-F238E27FC236}">
                    <a16:creationId xmlns:a16="http://schemas.microsoft.com/office/drawing/2014/main" id="{B9F9DBE4-9F3F-49EC-B01E-366227C801ED}"/>
                  </a:ext>
                </a:extLst>
              </p:cNvPr>
              <p:cNvSpPr>
                <a:spLocks noGrp="1" noRot="1" noChangeAspect="1" noMove="1" noResize="1" noEditPoints="1" noAdjustHandles="1" noChangeArrowheads="1" noChangeShapeType="1" noTextEdit="1"/>
              </p:cNvSpPr>
              <p:nvPr>
                <p:ph idx="1"/>
              </p:nvPr>
            </p:nvSpPr>
            <p:spPr>
              <a:blipFill>
                <a:blip r:embed="rId2"/>
                <a:stretch>
                  <a:fillRect l="-625" t="-2384" r="-5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08C8B3B-CCB3-4D0C-B78F-A269FE6D2778}"/>
              </a:ext>
            </a:extLst>
          </p:cNvPr>
          <p:cNvSpPr>
            <a:spLocks noGrp="1"/>
          </p:cNvSpPr>
          <p:nvPr>
            <p:ph type="title"/>
          </p:nvPr>
        </p:nvSpPr>
        <p:spPr/>
        <p:txBody>
          <a:bodyPr/>
          <a:lstStyle/>
          <a:p>
            <a:r>
              <a:rPr lang="en-US" dirty="0"/>
              <a:t>Chi-squared detector</a:t>
            </a:r>
          </a:p>
        </p:txBody>
      </p:sp>
      <p:sp>
        <p:nvSpPr>
          <p:cNvPr id="4" name="Slide Number Placeholder 3">
            <a:extLst>
              <a:ext uri="{FF2B5EF4-FFF2-40B4-BE49-F238E27FC236}">
                <a16:creationId xmlns:a16="http://schemas.microsoft.com/office/drawing/2014/main" id="{F22780A8-664A-49F1-A530-05B92D9FCF1F}"/>
              </a:ext>
            </a:extLst>
          </p:cNvPr>
          <p:cNvSpPr>
            <a:spLocks noGrp="1"/>
          </p:cNvSpPr>
          <p:nvPr>
            <p:ph type="sldNum" sz="quarter" idx="12"/>
          </p:nvPr>
        </p:nvSpPr>
        <p:spPr/>
        <p:txBody>
          <a:bodyPr/>
          <a:lstStyle/>
          <a:p>
            <a:fld id="{29AAD378-655A-49C6-813C-9FD132EF7440}" type="slidenum">
              <a:rPr lang="en-US" smtClean="0"/>
              <a:pPr/>
              <a:t>18</a:t>
            </a:fld>
            <a:endParaRPr lang="en-US" dirty="0"/>
          </a:p>
        </p:txBody>
      </p:sp>
    </p:spTree>
    <p:extLst>
      <p:ext uri="{BB962C8B-B14F-4D97-AF65-F5344CB8AC3E}">
        <p14:creationId xmlns:p14="http://schemas.microsoft.com/office/powerpoint/2010/main" val="30493856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C482CE7B-373F-4FFF-8423-F3BFEFB1C3C2}"/>
                  </a:ext>
                </a:extLst>
              </p:cNvPr>
              <p:cNvSpPr>
                <a:spLocks noGrp="1"/>
              </p:cNvSpPr>
              <p:nvPr>
                <p:ph idx="1"/>
              </p:nvPr>
            </p:nvSpPr>
            <p:spPr/>
            <p:txBody>
              <a:bodyPr/>
              <a:lstStyle/>
              <a:p>
                <a:r>
                  <a:rPr lang="en-US" dirty="0"/>
                  <a:t>Given dynamical system:</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𝑢</m:t>
                          </m:r>
                        </m:e>
                      </m:d>
                    </m:oMath>
                  </m:oMathPara>
                </a14:m>
                <a:endParaRPr lang="en-US" b="0" dirty="0"/>
              </a:p>
              <a:p>
                <a:r>
                  <a:rPr lang="en-US" dirty="0"/>
                  <a:t>And a total of </a:t>
                </a:r>
                <a14:m>
                  <m:oMath xmlns:m="http://schemas.openxmlformats.org/officeDocument/2006/math">
                    <m:r>
                      <a:rPr lang="en-US" b="0" i="1" smtClean="0">
                        <a:latin typeface="Cambria Math" panose="02040503050406030204" pitchFamily="18" charset="0"/>
                      </a:rPr>
                      <m:t>𝑝</m:t>
                    </m:r>
                  </m:oMath>
                </a14:m>
                <a:r>
                  <a:rPr lang="en-US" b="0" dirty="0"/>
                  <a:t> sensors monitoring the system</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oMath>
                  </m:oMathPara>
                </a14:m>
                <a:endParaRPr lang="en-US" b="0" dirty="0"/>
              </a:p>
              <a:p>
                <a:r>
                  <a:rPr lang="en-US" dirty="0"/>
                  <a:t>Can we design a controller </a:t>
                </a:r>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m:rPr>
                        <m:sty m:val="p"/>
                      </m:rPr>
                      <a:rPr lang="en-US" b="0" i="0" smtClean="0">
                        <a:latin typeface="Cambria Math" panose="02040503050406030204" pitchFamily="18" charset="0"/>
                      </a:rPr>
                      <m:t>Φ</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 </m:t>
                        </m:r>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oMath>
                </a14:m>
                <a:r>
                  <a:rPr lang="en-US" b="0" dirty="0"/>
                  <a:t> that :</a:t>
                </a:r>
              </a:p>
              <a:p>
                <a:pPr marL="1200150" lvl="2" indent="-514350">
                  <a:buFont typeface="+mj-lt"/>
                  <a:buAutoNum type="arabicPeriod"/>
                </a:pPr>
                <a:r>
                  <a:rPr lang="en-US" b="0" dirty="0"/>
                  <a:t>Makes the closed-loop system stable/exponentially</a:t>
                </a:r>
                <a:r>
                  <a:rPr lang="en-US" dirty="0"/>
                  <a:t> stable</a:t>
                </a:r>
                <a:r>
                  <a:rPr lang="en-US" b="0" dirty="0"/>
                  <a:t>?</a:t>
                </a:r>
              </a:p>
              <a:p>
                <a:pPr marL="1200150" lvl="2" indent="-514350">
                  <a:buFont typeface="+mj-lt"/>
                  <a:buAutoNum type="arabicPeriod"/>
                </a:pPr>
                <a:r>
                  <a:rPr lang="en-US" dirty="0"/>
                  <a:t>While facing an attack on </a:t>
                </a:r>
                <a14:m>
                  <m:oMath xmlns:m="http://schemas.openxmlformats.org/officeDocument/2006/math">
                    <m:r>
                      <a:rPr lang="en-US" b="0" i="1" smtClean="0">
                        <a:latin typeface="Cambria Math" panose="02040503050406030204" pitchFamily="18" charset="0"/>
                      </a:rPr>
                      <m:t>𝑞</m:t>
                    </m:r>
                  </m:oMath>
                </a14:m>
                <a:r>
                  <a:rPr lang="en-US" b="0" dirty="0"/>
                  <a:t> sensors</a:t>
                </a:r>
              </a:p>
              <a:p>
                <a:pPr marL="0" indent="0">
                  <a:buNone/>
                </a:pPr>
                <a:endParaRPr lang="en-US" b="0" dirty="0"/>
              </a:p>
              <a:p>
                <a:r>
                  <a:rPr lang="en-US" dirty="0"/>
                  <a:t>For linear systems,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𝑢</m:t>
                        </m:r>
                      </m:e>
                    </m:d>
                    <m:r>
                      <a:rPr lang="en-US" b="0" i="1" smtClean="0">
                        <a:latin typeface="Cambria Math" panose="02040503050406030204" pitchFamily="18" charset="0"/>
                      </a:rPr>
                      <m:t>=</m:t>
                    </m:r>
                    <m:r>
                      <a:rPr lang="en-US" b="0" i="1" smtClean="0">
                        <a:latin typeface="Cambria Math" panose="02040503050406030204" pitchFamily="18" charset="0"/>
                      </a:rPr>
                      <m:t>𝐴𝑥</m:t>
                    </m:r>
                    <m:r>
                      <a:rPr lang="en-US" b="0" i="1" smtClean="0">
                        <a:latin typeface="Cambria Math" panose="02040503050406030204" pitchFamily="18" charset="0"/>
                      </a:rPr>
                      <m:t>+</m:t>
                    </m:r>
                    <m:r>
                      <a:rPr lang="en-US" b="0" i="1" smtClean="0">
                        <a:latin typeface="Cambria Math" panose="02040503050406030204" pitchFamily="18" charset="0"/>
                      </a:rPr>
                      <m:t>𝐵𝑢</m:t>
                    </m:r>
                    <m:r>
                      <a:rPr lang="en-US" b="0" i="1" smtClean="0">
                        <a:latin typeface="Cambria Math" panose="02040503050406030204" pitchFamily="18" charset="0"/>
                      </a:rPr>
                      <m:t>, </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0" i="1" smtClean="0">
                        <a:latin typeface="Cambria Math" panose="02040503050406030204" pitchFamily="18" charset="0"/>
                      </a:rPr>
                      <m:t>𝐶𝑥</m:t>
                    </m:r>
                    <m:r>
                      <a:rPr lang="en-US" b="0" i="1" smtClean="0">
                        <a:latin typeface="Cambria Math" panose="02040503050406030204" pitchFamily="18" charset="0"/>
                      </a:rPr>
                      <m:t>+</m:t>
                    </m:r>
                    <m:r>
                      <a:rPr lang="en-US" b="0" i="1" smtClean="0">
                        <a:latin typeface="Cambria Math" panose="02040503050406030204" pitchFamily="18" charset="0"/>
                      </a:rPr>
                      <m:t>𝑒</m:t>
                    </m:r>
                  </m:oMath>
                </a14:m>
                <a:r>
                  <a:rPr lang="en-US" b="0" dirty="0"/>
                  <a: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b="0" dirty="0"/>
                  <a:t> matrix</a:t>
                </a:r>
              </a:p>
              <a:p>
                <a:endParaRPr lang="en-US" b="0" dirty="0"/>
              </a:p>
              <a:p>
                <a:pPr marL="0" indent="0">
                  <a:buNone/>
                </a:pPr>
                <a:endParaRPr lang="en-US" dirty="0"/>
              </a:p>
            </p:txBody>
          </p:sp>
        </mc:Choice>
        <mc:Fallback>
          <p:sp>
            <p:nvSpPr>
              <p:cNvPr id="2" name="Content Placeholder 1">
                <a:extLst>
                  <a:ext uri="{FF2B5EF4-FFF2-40B4-BE49-F238E27FC236}">
                    <a16:creationId xmlns:a16="http://schemas.microsoft.com/office/drawing/2014/main" id="{C482CE7B-373F-4FFF-8423-F3BFEFB1C3C2}"/>
                  </a:ext>
                </a:extLst>
              </p:cNvPr>
              <p:cNvSpPr>
                <a:spLocks noGrp="1" noRot="1" noChangeAspect="1" noMove="1" noResize="1" noEditPoints="1" noAdjustHandles="1" noChangeArrowheads="1" noChangeShapeType="1" noTextEdit="1"/>
              </p:cNvSpPr>
              <p:nvPr>
                <p:ph idx="1"/>
              </p:nvPr>
            </p:nvSpPr>
            <p:spPr>
              <a:blipFill>
                <a:blip r:embed="rId2"/>
                <a:stretch>
                  <a:fillRect l="-625" t="-2384" b="-140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78A1130-3478-4DDB-9833-08CA537CD8CA}"/>
              </a:ext>
            </a:extLst>
          </p:cNvPr>
          <p:cNvSpPr>
            <a:spLocks noGrp="1"/>
          </p:cNvSpPr>
          <p:nvPr>
            <p:ph type="title"/>
          </p:nvPr>
        </p:nvSpPr>
        <p:spPr/>
        <p:txBody>
          <a:bodyPr/>
          <a:lstStyle/>
          <a:p>
            <a:r>
              <a:rPr lang="en-US" dirty="0"/>
              <a:t>Secure control</a:t>
            </a:r>
            <a:r>
              <a:rPr lang="en-US" baseline="30000" dirty="0"/>
              <a:t>3</a:t>
            </a:r>
          </a:p>
        </p:txBody>
      </p:sp>
      <p:sp>
        <p:nvSpPr>
          <p:cNvPr id="4" name="Slide Number Placeholder 3">
            <a:extLst>
              <a:ext uri="{FF2B5EF4-FFF2-40B4-BE49-F238E27FC236}">
                <a16:creationId xmlns:a16="http://schemas.microsoft.com/office/drawing/2014/main" id="{9FE5602C-F20B-4833-A282-62D5F711AEE2}"/>
              </a:ext>
            </a:extLst>
          </p:cNvPr>
          <p:cNvSpPr>
            <a:spLocks noGrp="1"/>
          </p:cNvSpPr>
          <p:nvPr>
            <p:ph type="sldNum" sz="quarter" idx="12"/>
          </p:nvPr>
        </p:nvSpPr>
        <p:spPr/>
        <p:txBody>
          <a:bodyPr/>
          <a:lstStyle/>
          <a:p>
            <a:fld id="{29AAD378-655A-49C6-813C-9FD132EF7440}" type="slidenum">
              <a:rPr lang="en-US" smtClean="0"/>
              <a:pPr/>
              <a:t>19</a:t>
            </a:fld>
            <a:endParaRPr lang="en-US" dirty="0"/>
          </a:p>
        </p:txBody>
      </p:sp>
    </p:spTree>
    <p:extLst>
      <p:ext uri="{BB962C8B-B14F-4D97-AF65-F5344CB8AC3E}">
        <p14:creationId xmlns:p14="http://schemas.microsoft.com/office/powerpoint/2010/main" val="121949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73222-414A-48C3-BC03-1C07D8C9D092}"/>
              </a:ext>
            </a:extLst>
          </p:cNvPr>
          <p:cNvSpPr>
            <a:spLocks noGrp="1"/>
          </p:cNvSpPr>
          <p:nvPr>
            <p:ph idx="1"/>
          </p:nvPr>
        </p:nvSpPr>
        <p:spPr/>
        <p:txBody>
          <a:bodyPr>
            <a:normAutofit/>
          </a:bodyPr>
          <a:lstStyle/>
          <a:p>
            <a:r>
              <a:rPr lang="en-US" dirty="0"/>
              <a:t>Security, Privacy are must-know!</a:t>
            </a:r>
          </a:p>
        </p:txBody>
      </p:sp>
      <p:sp>
        <p:nvSpPr>
          <p:cNvPr id="3" name="Title 2">
            <a:extLst>
              <a:ext uri="{FF2B5EF4-FFF2-40B4-BE49-F238E27FC236}">
                <a16:creationId xmlns:a16="http://schemas.microsoft.com/office/drawing/2014/main" id="{7ADFD202-F063-4070-BE93-5F9A11CBE6B8}"/>
              </a:ext>
            </a:extLst>
          </p:cNvPr>
          <p:cNvSpPr>
            <a:spLocks noGrp="1"/>
          </p:cNvSpPr>
          <p:nvPr>
            <p:ph type="title"/>
          </p:nvPr>
        </p:nvSpPr>
        <p:spPr/>
        <p:txBody>
          <a:bodyPr>
            <a:normAutofit fontScale="90000"/>
          </a:bodyPr>
          <a:lstStyle/>
          <a:p>
            <a:r>
              <a:rPr lang="en-US" dirty="0"/>
              <a:t>Now that you know how to design autonomous CPS</a:t>
            </a:r>
          </a:p>
        </p:txBody>
      </p:sp>
      <p:sp>
        <p:nvSpPr>
          <p:cNvPr id="4" name="Slide Number Placeholder 3">
            <a:extLst>
              <a:ext uri="{FF2B5EF4-FFF2-40B4-BE49-F238E27FC236}">
                <a16:creationId xmlns:a16="http://schemas.microsoft.com/office/drawing/2014/main" id="{131205A6-B129-4F69-BA87-CF59AE9D5B51}"/>
              </a:ext>
            </a:extLst>
          </p:cNvPr>
          <p:cNvSpPr>
            <a:spLocks noGrp="1"/>
          </p:cNvSpPr>
          <p:nvPr>
            <p:ph type="sldNum" sz="quarter" idx="12"/>
          </p:nvPr>
        </p:nvSpPr>
        <p:spPr/>
        <p:txBody>
          <a:bodyPr/>
          <a:lstStyle/>
          <a:p>
            <a:fld id="{29AAD378-655A-49C6-813C-9FD132EF7440}" type="slidenum">
              <a:rPr lang="en-US" smtClean="0"/>
              <a:pPr/>
              <a:t>2</a:t>
            </a:fld>
            <a:endParaRPr lang="en-US" dirty="0"/>
          </a:p>
        </p:txBody>
      </p:sp>
    </p:spTree>
    <p:extLst>
      <p:ext uri="{BB962C8B-B14F-4D97-AF65-F5344CB8AC3E}">
        <p14:creationId xmlns:p14="http://schemas.microsoft.com/office/powerpoint/2010/main" val="37573432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007F3A-09C5-4EBF-9A4A-AF76136F6557}"/>
              </a:ext>
            </a:extLst>
          </p:cNvPr>
          <p:cNvSpPr>
            <a:spLocks noGrp="1"/>
          </p:cNvSpPr>
          <p:nvPr>
            <p:ph idx="1"/>
          </p:nvPr>
        </p:nvSpPr>
        <p:spPr/>
        <p:txBody>
          <a:bodyPr/>
          <a:lstStyle/>
          <a:p>
            <a:r>
              <a:rPr lang="en-US" dirty="0"/>
              <a:t>For linear systems, you can show that the system can be secured by a controller if there exists a decoder (i.e. observer) that can reconstruct the state within some number of steps</a:t>
            </a:r>
          </a:p>
          <a:p>
            <a:r>
              <a:rPr lang="en-US" dirty="0"/>
              <a:t>Several Technical conditions for linear systems that characterize when such observers can be constructed, how many sensors can be attacked but the system withstands the attacks, etc.</a:t>
            </a:r>
          </a:p>
          <a:p>
            <a:r>
              <a:rPr lang="en-US" dirty="0"/>
              <a:t>Several other bodies of work which utilize strategies such as : robust control, falling back to a sub-optimal controller, etc.</a:t>
            </a:r>
          </a:p>
        </p:txBody>
      </p:sp>
      <p:sp>
        <p:nvSpPr>
          <p:cNvPr id="3" name="Title 2">
            <a:extLst>
              <a:ext uri="{FF2B5EF4-FFF2-40B4-BE49-F238E27FC236}">
                <a16:creationId xmlns:a16="http://schemas.microsoft.com/office/drawing/2014/main" id="{154E739D-FDBE-48AD-A369-9D08B12C3CAA}"/>
              </a:ext>
            </a:extLst>
          </p:cNvPr>
          <p:cNvSpPr>
            <a:spLocks noGrp="1"/>
          </p:cNvSpPr>
          <p:nvPr>
            <p:ph type="title"/>
          </p:nvPr>
        </p:nvSpPr>
        <p:spPr/>
        <p:txBody>
          <a:bodyPr/>
          <a:lstStyle/>
          <a:p>
            <a:r>
              <a:rPr lang="en-US" dirty="0"/>
              <a:t>Accomplishing secure control</a:t>
            </a:r>
          </a:p>
        </p:txBody>
      </p:sp>
      <p:sp>
        <p:nvSpPr>
          <p:cNvPr id="4" name="Slide Number Placeholder 3">
            <a:extLst>
              <a:ext uri="{FF2B5EF4-FFF2-40B4-BE49-F238E27FC236}">
                <a16:creationId xmlns:a16="http://schemas.microsoft.com/office/drawing/2014/main" id="{DD845C49-ECA7-4CAF-950E-3642E42A3D53}"/>
              </a:ext>
            </a:extLst>
          </p:cNvPr>
          <p:cNvSpPr>
            <a:spLocks noGrp="1"/>
          </p:cNvSpPr>
          <p:nvPr>
            <p:ph type="sldNum" sz="quarter" idx="12"/>
          </p:nvPr>
        </p:nvSpPr>
        <p:spPr/>
        <p:txBody>
          <a:bodyPr/>
          <a:lstStyle/>
          <a:p>
            <a:fld id="{29AAD378-655A-49C6-813C-9FD132EF7440}" type="slidenum">
              <a:rPr lang="en-US" smtClean="0"/>
              <a:pPr/>
              <a:t>20</a:t>
            </a:fld>
            <a:endParaRPr lang="en-US" dirty="0"/>
          </a:p>
        </p:txBody>
      </p:sp>
    </p:spTree>
    <p:extLst>
      <p:ext uri="{BB962C8B-B14F-4D97-AF65-F5344CB8AC3E}">
        <p14:creationId xmlns:p14="http://schemas.microsoft.com/office/powerpoint/2010/main" val="25704631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2BD10E-207B-4BA9-A5C6-7071B4F2D580}"/>
              </a:ext>
            </a:extLst>
          </p:cNvPr>
          <p:cNvSpPr>
            <a:spLocks noGrp="1"/>
          </p:cNvSpPr>
          <p:nvPr>
            <p:ph idx="1"/>
          </p:nvPr>
        </p:nvSpPr>
        <p:spPr/>
        <p:txBody>
          <a:bodyPr>
            <a:normAutofit fontScale="92500"/>
          </a:bodyPr>
          <a:lstStyle/>
          <a:p>
            <a:r>
              <a:rPr lang="en-US" dirty="0"/>
              <a:t>Privacy focuses on information flow properties between systems</a:t>
            </a:r>
          </a:p>
          <a:p>
            <a:r>
              <a:rPr lang="en-US" i="1" dirty="0"/>
              <a:t>Can my secret information</a:t>
            </a:r>
            <a:r>
              <a:rPr lang="en-US" dirty="0"/>
              <a:t> flow to the adversary?</a:t>
            </a:r>
          </a:p>
          <a:p>
            <a:r>
              <a:rPr lang="en-US" i="1" dirty="0"/>
              <a:t>Can the adversary learn my private information </a:t>
            </a:r>
            <a:r>
              <a:rPr lang="en-US" dirty="0"/>
              <a:t>through my public information?</a:t>
            </a:r>
            <a:endParaRPr lang="en-US" i="1" dirty="0"/>
          </a:p>
          <a:p>
            <a:r>
              <a:rPr lang="en-US" dirty="0"/>
              <a:t>Became a big issue for smart meter systems:</a:t>
            </a:r>
          </a:p>
          <a:p>
            <a:pPr lvl="1"/>
            <a:r>
              <a:rPr lang="en-US" dirty="0"/>
              <a:t>Utility companies can infer presence or absence in the house based on the electricity consumption</a:t>
            </a:r>
          </a:p>
          <a:p>
            <a:pPr lvl="1"/>
            <a:r>
              <a:rPr lang="en-US" dirty="0"/>
              <a:t>But, we want to share data with the utility company so that it can optimize some higher-level resource usage!</a:t>
            </a:r>
          </a:p>
          <a:p>
            <a:r>
              <a:rPr lang="en-US" dirty="0"/>
              <a:t>CPS privacy is usually a tradeoff between marginal utility gained by sharing information vs. loss of secrecy</a:t>
            </a:r>
          </a:p>
        </p:txBody>
      </p:sp>
      <p:sp>
        <p:nvSpPr>
          <p:cNvPr id="3" name="Title 2">
            <a:extLst>
              <a:ext uri="{FF2B5EF4-FFF2-40B4-BE49-F238E27FC236}">
                <a16:creationId xmlns:a16="http://schemas.microsoft.com/office/drawing/2014/main" id="{C0122F2C-1CA5-4148-8A31-7B1D50E92920}"/>
              </a:ext>
            </a:extLst>
          </p:cNvPr>
          <p:cNvSpPr>
            <a:spLocks noGrp="1"/>
          </p:cNvSpPr>
          <p:nvPr>
            <p:ph type="title"/>
          </p:nvPr>
        </p:nvSpPr>
        <p:spPr/>
        <p:txBody>
          <a:bodyPr/>
          <a:lstStyle/>
          <a:p>
            <a:r>
              <a:rPr lang="en-US" dirty="0"/>
              <a:t>Privacy in CPS</a:t>
            </a:r>
          </a:p>
        </p:txBody>
      </p:sp>
      <p:sp>
        <p:nvSpPr>
          <p:cNvPr id="4" name="Slide Number Placeholder 3">
            <a:extLst>
              <a:ext uri="{FF2B5EF4-FFF2-40B4-BE49-F238E27FC236}">
                <a16:creationId xmlns:a16="http://schemas.microsoft.com/office/drawing/2014/main" id="{64281599-7A05-4BF2-9F4C-6B679DA512F0}"/>
              </a:ext>
            </a:extLst>
          </p:cNvPr>
          <p:cNvSpPr>
            <a:spLocks noGrp="1"/>
          </p:cNvSpPr>
          <p:nvPr>
            <p:ph type="sldNum" sz="quarter" idx="12"/>
          </p:nvPr>
        </p:nvSpPr>
        <p:spPr/>
        <p:txBody>
          <a:bodyPr/>
          <a:lstStyle/>
          <a:p>
            <a:fld id="{29AAD378-655A-49C6-813C-9FD132EF7440}" type="slidenum">
              <a:rPr lang="en-US" smtClean="0"/>
              <a:pPr/>
              <a:t>21</a:t>
            </a:fld>
            <a:endParaRPr lang="en-US" dirty="0"/>
          </a:p>
        </p:txBody>
      </p:sp>
    </p:spTree>
    <p:extLst>
      <p:ext uri="{BB962C8B-B14F-4D97-AF65-F5344CB8AC3E}">
        <p14:creationId xmlns:p14="http://schemas.microsoft.com/office/powerpoint/2010/main" val="977889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7CB7999D-3915-4E7B-B279-8DE41D074CEA}"/>
                  </a:ext>
                </a:extLst>
              </p:cNvPr>
              <p:cNvSpPr>
                <a:spLocks noGrp="1"/>
              </p:cNvSpPr>
              <p:nvPr>
                <p:ph idx="1"/>
              </p:nvPr>
            </p:nvSpPr>
            <p:spPr/>
            <p:txBody>
              <a:bodyPr/>
              <a:lstStyle/>
              <a:p>
                <a:r>
                  <a:rPr lang="en-US" dirty="0"/>
                  <a:t>Advanced encryption schemes such as </a:t>
                </a:r>
                <a:r>
                  <a:rPr lang="en-US" i="1" dirty="0"/>
                  <a:t>partially homomorphic encryption </a:t>
                </a:r>
                <a:r>
                  <a:rPr lang="en-US" dirty="0"/>
                  <a:t>can help share encrypted data (i.e. keeping your secrets, secret), while using a service provider like a cloud to do computationally heavy operations</a:t>
                </a:r>
              </a:p>
              <a:p>
                <a:r>
                  <a:rPr lang="en-US" dirty="0"/>
                  <a:t>Key idea: define an encryption scheme </a:t>
                </a:r>
                <a14:m>
                  <m:oMath xmlns:m="http://schemas.openxmlformats.org/officeDocument/2006/math">
                    <m:r>
                      <a:rPr lang="en-US" b="0" i="1" smtClean="0">
                        <a:latin typeface="Cambria Math" panose="02040503050406030204" pitchFamily="18" charset="0"/>
                      </a:rPr>
                      <m:t>𝐸</m:t>
                    </m:r>
                  </m:oMath>
                </a14:m>
                <a:r>
                  <a:rPr lang="en-US" dirty="0"/>
                  <a:t> and an operation </a:t>
                </a:r>
                <a14:m>
                  <m:oMath xmlns:m="http://schemas.openxmlformats.org/officeDocument/2006/math">
                    <m:r>
                      <a:rPr lang="en-US" b="0" i="1" smtClean="0">
                        <a:latin typeface="Cambria Math" panose="02040503050406030204" pitchFamily="18" charset="0"/>
                      </a:rPr>
                      <m:t>⊕</m:t>
                    </m:r>
                  </m:oMath>
                </a14:m>
                <a:r>
                  <a:rPr lang="en-US" dirty="0"/>
                  <a:t> such that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a:p>
                <a:r>
                  <a:rPr lang="en-US" dirty="0"/>
                  <a:t>Advantage: the cloud can do operations directly on the encrypted data, and send the encrypted result back. Since the ego system is the only one with the decryption key, this adds security</a:t>
                </a:r>
              </a:p>
              <a:p>
                <a:r>
                  <a:rPr lang="en-US" dirty="0"/>
                  <a:t>E.g. convex optimization on the cloud</a:t>
                </a:r>
                <a:r>
                  <a:rPr lang="en-US" baseline="30000" dirty="0"/>
                  <a:t>4</a:t>
                </a:r>
              </a:p>
            </p:txBody>
          </p:sp>
        </mc:Choice>
        <mc:Fallback>
          <p:sp>
            <p:nvSpPr>
              <p:cNvPr id="2" name="Content Placeholder 1">
                <a:extLst>
                  <a:ext uri="{FF2B5EF4-FFF2-40B4-BE49-F238E27FC236}">
                    <a16:creationId xmlns:a16="http://schemas.microsoft.com/office/drawing/2014/main" id="{7CB7999D-3915-4E7B-B279-8DE41D074CEA}"/>
                  </a:ext>
                </a:extLst>
              </p:cNvPr>
              <p:cNvSpPr>
                <a:spLocks noGrp="1" noRot="1" noChangeAspect="1" noMove="1" noResize="1" noEditPoints="1" noAdjustHandles="1" noChangeArrowheads="1" noChangeShapeType="1" noTextEdit="1"/>
              </p:cNvSpPr>
              <p:nvPr>
                <p:ph idx="1"/>
              </p:nvPr>
            </p:nvSpPr>
            <p:spPr>
              <a:blipFill>
                <a:blip r:embed="rId2"/>
                <a:stretch>
                  <a:fillRect l="-625" t="-2384" r="-10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532D93F-A721-478D-A2D4-9EECB0A41397}"/>
              </a:ext>
            </a:extLst>
          </p:cNvPr>
          <p:cNvSpPr>
            <a:spLocks noGrp="1"/>
          </p:cNvSpPr>
          <p:nvPr>
            <p:ph type="title"/>
          </p:nvPr>
        </p:nvSpPr>
        <p:spPr/>
        <p:txBody>
          <a:bodyPr/>
          <a:lstStyle/>
          <a:p>
            <a:r>
              <a:rPr lang="en-US" dirty="0"/>
              <a:t>Privacy while using the cloud</a:t>
            </a:r>
          </a:p>
        </p:txBody>
      </p:sp>
      <p:sp>
        <p:nvSpPr>
          <p:cNvPr id="4" name="Slide Number Placeholder 3">
            <a:extLst>
              <a:ext uri="{FF2B5EF4-FFF2-40B4-BE49-F238E27FC236}">
                <a16:creationId xmlns:a16="http://schemas.microsoft.com/office/drawing/2014/main" id="{7D273666-8181-4DD8-9B7E-471AC4CD3B24}"/>
              </a:ext>
            </a:extLst>
          </p:cNvPr>
          <p:cNvSpPr>
            <a:spLocks noGrp="1"/>
          </p:cNvSpPr>
          <p:nvPr>
            <p:ph type="sldNum" sz="quarter" idx="12"/>
          </p:nvPr>
        </p:nvSpPr>
        <p:spPr/>
        <p:txBody>
          <a:bodyPr/>
          <a:lstStyle/>
          <a:p>
            <a:fld id="{29AAD378-655A-49C6-813C-9FD132EF7440}" type="slidenum">
              <a:rPr lang="en-US" smtClean="0"/>
              <a:pPr/>
              <a:t>22</a:t>
            </a:fld>
            <a:endParaRPr lang="en-US" dirty="0"/>
          </a:p>
        </p:txBody>
      </p:sp>
    </p:spTree>
    <p:extLst>
      <p:ext uri="{BB962C8B-B14F-4D97-AF65-F5344CB8AC3E}">
        <p14:creationId xmlns:p14="http://schemas.microsoft.com/office/powerpoint/2010/main" val="1093086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A8EF1D-615F-40AB-A529-A4AC7A44D233}"/>
              </a:ext>
            </a:extLst>
          </p:cNvPr>
          <p:cNvSpPr>
            <a:spLocks noGrp="1"/>
          </p:cNvSpPr>
          <p:nvPr>
            <p:ph idx="1"/>
          </p:nvPr>
        </p:nvSpPr>
        <p:spPr/>
        <p:txBody>
          <a:bodyPr/>
          <a:lstStyle/>
          <a:p>
            <a:r>
              <a:rPr lang="en-US" dirty="0"/>
              <a:t>New logics such as </a:t>
            </a:r>
            <a:r>
              <a:rPr lang="en-US" dirty="0" err="1"/>
              <a:t>HyperLTL</a:t>
            </a:r>
            <a:r>
              <a:rPr lang="en-US" dirty="0"/>
              <a:t> and its invariants</a:t>
            </a:r>
          </a:p>
          <a:p>
            <a:pPr lvl="1"/>
            <a:r>
              <a:rPr lang="en-US" dirty="0"/>
              <a:t>LTL: property of single traces</a:t>
            </a:r>
          </a:p>
          <a:p>
            <a:pPr lvl="1"/>
            <a:r>
              <a:rPr lang="en-US" dirty="0" err="1"/>
              <a:t>HyperLTL</a:t>
            </a:r>
            <a:r>
              <a:rPr lang="en-US" dirty="0"/>
              <a:t>: properties of sets of traces</a:t>
            </a:r>
          </a:p>
          <a:p>
            <a:endParaRPr lang="en-US" dirty="0"/>
          </a:p>
        </p:txBody>
      </p:sp>
      <p:sp>
        <p:nvSpPr>
          <p:cNvPr id="3" name="Title 2">
            <a:extLst>
              <a:ext uri="{FF2B5EF4-FFF2-40B4-BE49-F238E27FC236}">
                <a16:creationId xmlns:a16="http://schemas.microsoft.com/office/drawing/2014/main" id="{C54159FF-DFE8-4A17-AFB3-FE024F7214DF}"/>
              </a:ext>
            </a:extLst>
          </p:cNvPr>
          <p:cNvSpPr>
            <a:spLocks noGrp="1"/>
          </p:cNvSpPr>
          <p:nvPr>
            <p:ph type="title"/>
          </p:nvPr>
        </p:nvSpPr>
        <p:spPr/>
        <p:txBody>
          <a:bodyPr/>
          <a:lstStyle/>
          <a:p>
            <a:r>
              <a:rPr lang="en-US" dirty="0"/>
              <a:t>Using logics to analyze information flow</a:t>
            </a:r>
          </a:p>
        </p:txBody>
      </p:sp>
      <p:sp>
        <p:nvSpPr>
          <p:cNvPr id="4" name="Slide Number Placeholder 3">
            <a:extLst>
              <a:ext uri="{FF2B5EF4-FFF2-40B4-BE49-F238E27FC236}">
                <a16:creationId xmlns:a16="http://schemas.microsoft.com/office/drawing/2014/main" id="{732E8C32-3BF8-4EDA-BC9B-BB102ADF54C9}"/>
              </a:ext>
            </a:extLst>
          </p:cNvPr>
          <p:cNvSpPr>
            <a:spLocks noGrp="1"/>
          </p:cNvSpPr>
          <p:nvPr>
            <p:ph type="sldNum" sz="quarter" idx="12"/>
          </p:nvPr>
        </p:nvSpPr>
        <p:spPr/>
        <p:txBody>
          <a:bodyPr/>
          <a:lstStyle/>
          <a:p>
            <a:fld id="{29AAD378-655A-49C6-813C-9FD132EF7440}" type="slidenum">
              <a:rPr lang="en-US" smtClean="0"/>
              <a:pPr/>
              <a:t>23</a:t>
            </a:fld>
            <a:endParaRPr lang="en-US" dirty="0"/>
          </a:p>
        </p:txBody>
      </p:sp>
    </p:spTree>
    <p:extLst>
      <p:ext uri="{BB962C8B-B14F-4D97-AF65-F5344CB8AC3E}">
        <p14:creationId xmlns:p14="http://schemas.microsoft.com/office/powerpoint/2010/main" val="39637338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E42B1C-EEC6-494D-8DF3-6DFFD385438A}"/>
              </a:ext>
            </a:extLst>
          </p:cNvPr>
          <p:cNvSpPr>
            <a:spLocks noGrp="1"/>
          </p:cNvSpPr>
          <p:nvPr>
            <p:ph type="title"/>
          </p:nvPr>
        </p:nvSpPr>
        <p:spPr/>
        <p:txBody>
          <a:bodyPr/>
          <a:lstStyle/>
          <a:p>
            <a:r>
              <a:rPr lang="en-US" dirty="0"/>
              <a:t>What is a </a:t>
            </a:r>
            <a:r>
              <a:rPr lang="en-US" dirty="0" err="1"/>
              <a:t>hyperproperty</a:t>
            </a:r>
            <a:r>
              <a:rPr lang="en-US" dirty="0"/>
              <a:t>?</a:t>
            </a:r>
          </a:p>
        </p:txBody>
      </p:sp>
      <p:sp>
        <p:nvSpPr>
          <p:cNvPr id="4" name="Slide Number Placeholder 3">
            <a:extLst>
              <a:ext uri="{FF2B5EF4-FFF2-40B4-BE49-F238E27FC236}">
                <a16:creationId xmlns:a16="http://schemas.microsoft.com/office/drawing/2014/main" id="{201C3E00-B57A-4A9C-AD22-301CFBC763DA}"/>
              </a:ext>
            </a:extLst>
          </p:cNvPr>
          <p:cNvSpPr>
            <a:spLocks noGrp="1"/>
          </p:cNvSpPr>
          <p:nvPr>
            <p:ph type="sldNum" sz="quarter" idx="12"/>
          </p:nvPr>
        </p:nvSpPr>
        <p:spPr/>
        <p:txBody>
          <a:bodyPr/>
          <a:lstStyle/>
          <a:p>
            <a:fld id="{29AAD378-655A-49C6-813C-9FD132EF7440}" type="slidenum">
              <a:rPr lang="en-US" smtClean="0"/>
              <a:pPr/>
              <a:t>24</a:t>
            </a:fld>
            <a:endParaRPr lang="en-US" dirty="0"/>
          </a:p>
        </p:txBody>
      </p:sp>
      <mc:AlternateContent xmlns:mc="http://schemas.openxmlformats.org/markup-compatibility/2006">
        <mc:Choice xmlns:a14="http://schemas.microsoft.com/office/drawing/2010/main" Requires="a14">
          <p:sp>
            <p:nvSpPr>
              <p:cNvPr id="69" name="Content Placeholder 2">
                <a:extLst>
                  <a:ext uri="{FF2B5EF4-FFF2-40B4-BE49-F238E27FC236}">
                    <a16:creationId xmlns:a16="http://schemas.microsoft.com/office/drawing/2014/main" id="{88D80A28-D209-4AD4-8DA0-9C2C77036E6D}"/>
                  </a:ext>
                </a:extLst>
              </p:cNvPr>
              <p:cNvSpPr>
                <a:spLocks noGrp="1"/>
              </p:cNvSpPr>
              <p:nvPr>
                <p:ph idx="1"/>
              </p:nvPr>
            </p:nvSpPr>
            <p:spPr>
              <a:xfrm>
                <a:off x="1021080" y="935341"/>
                <a:ext cx="10515600" cy="1281112"/>
              </a:xfrm>
            </p:spPr>
            <p:txBody>
              <a:bodyPr>
                <a:normAutofit/>
              </a:bodyPr>
              <a:lstStyle/>
              <a:p>
                <a:pPr marL="0" indent="0">
                  <a:buNone/>
                </a:pPr>
                <a:r>
                  <a:rPr lang="en-US" dirty="0"/>
                  <a:t>Logical formula that </a:t>
                </a:r>
                <a:r>
                  <a:rPr lang="en-US" i="1" dirty="0"/>
                  <a:t>can be evaluated on two or more traces</a:t>
                </a:r>
              </a:p>
              <a:p>
                <a:pPr marL="0" indent="0">
                  <a:buNone/>
                </a:pPr>
                <a:r>
                  <a:rPr lang="en-US" dirty="0"/>
                  <a:t>(E.g. in Hyper-LTL):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𝜏</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𝜏</m:t>
                        </m:r>
                      </m:e>
                      <m:sup>
                        <m:r>
                          <a:rPr lang="en-US" b="0" i="1" smtClean="0">
                            <a:latin typeface="Cambria Math" panose="02040503050406030204" pitchFamily="18" charset="0"/>
                          </a:rPr>
                          <m:t>′</m:t>
                        </m:r>
                      </m:sup>
                    </m:sSup>
                    <m:r>
                      <m:rPr>
                        <m:sty m:val="p"/>
                      </m:rPr>
                      <a:rPr lang="en-US" b="0" i="0" smtClean="0">
                        <a:latin typeface="Cambria Math" panose="02040503050406030204" pitchFamily="18" charset="0"/>
                      </a:rPr>
                      <m:t>G</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𝜏</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sSup>
                                  <m:sSupPr>
                                    <m:ctrlPr>
                                      <a:rPr lang="en-US" i="1">
                                        <a:latin typeface="Cambria Math" panose="02040503050406030204" pitchFamily="18" charset="0"/>
                                      </a:rPr>
                                    </m:ctrlPr>
                                  </m:sSupPr>
                                  <m:e>
                                    <m:r>
                                      <a:rPr lang="en-US" i="1">
                                        <a:latin typeface="Cambria Math" panose="02040503050406030204" pitchFamily="18" charset="0"/>
                                      </a:rPr>
                                      <m:t>𝜏</m:t>
                                    </m:r>
                                  </m:e>
                                  <m:sup>
                                    <m:r>
                                      <a:rPr lang="en-US" i="1">
                                        <a:latin typeface="Cambria Math" panose="02040503050406030204" pitchFamily="18" charset="0"/>
                                      </a:rPr>
                                      <m:t>′</m:t>
                                    </m:r>
                                  </m:sup>
                                </m:sSup>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𝑞</m:t>
                                </m:r>
                              </m:e>
                              <m:sub>
                                <m:r>
                                  <a:rPr lang="en-US" i="1">
                                    <a:latin typeface="Cambria Math" panose="02040503050406030204" pitchFamily="18" charset="0"/>
                                  </a:rPr>
                                  <m:t>𝜏</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sSup>
                                  <m:sSupPr>
                                    <m:ctrlPr>
                                      <a:rPr lang="en-US" i="1">
                                        <a:latin typeface="Cambria Math" panose="02040503050406030204" pitchFamily="18" charset="0"/>
                                      </a:rPr>
                                    </m:ctrlPr>
                                  </m:sSupPr>
                                  <m:e>
                                    <m:r>
                                      <a:rPr lang="en-US" i="1">
                                        <a:latin typeface="Cambria Math" panose="02040503050406030204" pitchFamily="18" charset="0"/>
                                      </a:rPr>
                                      <m:t>𝜏</m:t>
                                    </m:r>
                                  </m:e>
                                  <m:sup>
                                    <m:r>
                                      <a:rPr lang="en-US" i="1">
                                        <a:latin typeface="Cambria Math" panose="02040503050406030204" pitchFamily="18" charset="0"/>
                                      </a:rPr>
                                      <m:t>′</m:t>
                                    </m:r>
                                  </m:sup>
                                </m:sSup>
                              </m:sub>
                            </m:sSub>
                          </m:e>
                        </m:d>
                      </m:e>
                    </m:d>
                  </m:oMath>
                </a14:m>
                <a:endParaRPr lang="en-US" dirty="0"/>
              </a:p>
            </p:txBody>
          </p:sp>
        </mc:Choice>
        <mc:Fallback>
          <p:sp>
            <p:nvSpPr>
              <p:cNvPr id="69" name="Content Placeholder 2">
                <a:extLst>
                  <a:ext uri="{FF2B5EF4-FFF2-40B4-BE49-F238E27FC236}">
                    <a16:creationId xmlns:a16="http://schemas.microsoft.com/office/drawing/2014/main" id="{88D80A28-D209-4AD4-8DA0-9C2C77036E6D}"/>
                  </a:ext>
                </a:extLst>
              </p:cNvPr>
              <p:cNvSpPr>
                <a:spLocks noGrp="1" noRot="1" noChangeAspect="1" noMove="1" noResize="1" noEditPoints="1" noAdjustHandles="1" noChangeArrowheads="1" noChangeShapeType="1" noTextEdit="1"/>
              </p:cNvSpPr>
              <p:nvPr>
                <p:ph idx="1"/>
              </p:nvPr>
            </p:nvSpPr>
            <p:spPr>
              <a:xfrm>
                <a:off x="1021080" y="935341"/>
                <a:ext cx="10515600" cy="1281112"/>
              </a:xfrm>
              <a:blipFill>
                <a:blip r:embed="rId2"/>
                <a:stretch>
                  <a:fillRect l="-1217" t="-7583"/>
                </a:stretch>
              </a:blipFill>
            </p:spPr>
            <p:txBody>
              <a:bodyPr/>
              <a:lstStyle/>
              <a:p>
                <a:r>
                  <a:rPr lang="en-US">
                    <a:noFill/>
                  </a:rPr>
                  <a:t> </a:t>
                </a:r>
              </a:p>
            </p:txBody>
          </p:sp>
        </mc:Fallback>
      </mc:AlternateContent>
      <p:grpSp>
        <p:nvGrpSpPr>
          <p:cNvPr id="70" name="Group 69">
            <a:extLst>
              <a:ext uri="{FF2B5EF4-FFF2-40B4-BE49-F238E27FC236}">
                <a16:creationId xmlns:a16="http://schemas.microsoft.com/office/drawing/2014/main" id="{73A614C6-CF8A-4E5F-AE1C-627FF31D0C38}"/>
              </a:ext>
            </a:extLst>
          </p:cNvPr>
          <p:cNvGrpSpPr/>
          <p:nvPr/>
        </p:nvGrpSpPr>
        <p:grpSpPr>
          <a:xfrm>
            <a:off x="356230" y="2386075"/>
            <a:ext cx="11598376" cy="3204497"/>
            <a:chOff x="356230" y="2386075"/>
            <a:chExt cx="12123889" cy="4319525"/>
          </a:xfrm>
        </p:grpSpPr>
        <p:sp>
          <p:nvSpPr>
            <p:cNvPr id="71" name="Left Brace 70">
              <a:extLst>
                <a:ext uri="{FF2B5EF4-FFF2-40B4-BE49-F238E27FC236}">
                  <a16:creationId xmlns:a16="http://schemas.microsoft.com/office/drawing/2014/main" id="{5AA1B7D0-553A-4759-9FAB-9465C3504443}"/>
                </a:ext>
              </a:extLst>
            </p:cNvPr>
            <p:cNvSpPr/>
            <p:nvPr/>
          </p:nvSpPr>
          <p:spPr>
            <a:xfrm>
              <a:off x="356230" y="2400245"/>
              <a:ext cx="465817" cy="2133600"/>
            </a:xfrm>
            <a:prstGeom prst="leftBrace">
              <a:avLst>
                <a:gd name="adj1" fmla="val 8333"/>
                <a:gd name="adj2" fmla="val 470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2" name="Group 71">
              <a:extLst>
                <a:ext uri="{FF2B5EF4-FFF2-40B4-BE49-F238E27FC236}">
                  <a16:creationId xmlns:a16="http://schemas.microsoft.com/office/drawing/2014/main" id="{73491C6D-E4EF-4955-9A5F-37764FD99B91}"/>
                </a:ext>
              </a:extLst>
            </p:cNvPr>
            <p:cNvGrpSpPr/>
            <p:nvPr/>
          </p:nvGrpSpPr>
          <p:grpSpPr>
            <a:xfrm>
              <a:off x="381000" y="2386075"/>
              <a:ext cx="12099119" cy="4319525"/>
              <a:chOff x="381000" y="2386075"/>
              <a:chExt cx="12099119" cy="4319525"/>
            </a:xfrm>
          </p:grpSpPr>
          <p:grpSp>
            <p:nvGrpSpPr>
              <p:cNvPr id="73" name="Group 72">
                <a:extLst>
                  <a:ext uri="{FF2B5EF4-FFF2-40B4-BE49-F238E27FC236}">
                    <a16:creationId xmlns:a16="http://schemas.microsoft.com/office/drawing/2014/main" id="{F9A3F451-592F-43F6-B823-4C41DAEA40D8}"/>
                  </a:ext>
                </a:extLst>
              </p:cNvPr>
              <p:cNvGrpSpPr/>
              <p:nvPr/>
            </p:nvGrpSpPr>
            <p:grpSpPr>
              <a:xfrm>
                <a:off x="381000" y="2386075"/>
                <a:ext cx="10287000" cy="4319525"/>
                <a:chOff x="381000" y="2386075"/>
                <a:chExt cx="10287000" cy="4319525"/>
              </a:xfrm>
            </p:grpSpPr>
            <p:grpSp>
              <p:nvGrpSpPr>
                <p:cNvPr id="76" name="Group 75">
                  <a:extLst>
                    <a:ext uri="{FF2B5EF4-FFF2-40B4-BE49-F238E27FC236}">
                      <a16:creationId xmlns:a16="http://schemas.microsoft.com/office/drawing/2014/main" id="{FD14425C-220B-4431-9516-8E131A00CA37}"/>
                    </a:ext>
                  </a:extLst>
                </p:cNvPr>
                <p:cNvGrpSpPr/>
                <p:nvPr/>
              </p:nvGrpSpPr>
              <p:grpSpPr>
                <a:xfrm>
                  <a:off x="838200" y="2484071"/>
                  <a:ext cx="9448800" cy="921054"/>
                  <a:chOff x="838200" y="2947925"/>
                  <a:chExt cx="9448800" cy="921054"/>
                </a:xfrm>
              </p:grpSpPr>
              <p:sp>
                <p:nvSpPr>
                  <p:cNvPr id="122" name="Rectangle 121">
                    <a:extLst>
                      <a:ext uri="{FF2B5EF4-FFF2-40B4-BE49-F238E27FC236}">
                        <a16:creationId xmlns:a16="http://schemas.microsoft.com/office/drawing/2014/main" id="{808EF871-F7AF-45BF-A811-E4A95EE5F47B}"/>
                      </a:ext>
                    </a:extLst>
                  </p:cNvPr>
                  <p:cNvSpPr/>
                  <p:nvPr/>
                </p:nvSpPr>
                <p:spPr>
                  <a:xfrm>
                    <a:off x="838200" y="2947925"/>
                    <a:ext cx="9448800" cy="921054"/>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schemeClr val="tx1"/>
                      </a:solidFill>
                    </a:endParaRPr>
                  </a:p>
                </p:txBody>
              </p:sp>
              <p:sp>
                <p:nvSpPr>
                  <p:cNvPr id="123" name="Line 9">
                    <a:extLst>
                      <a:ext uri="{FF2B5EF4-FFF2-40B4-BE49-F238E27FC236}">
                        <a16:creationId xmlns:a16="http://schemas.microsoft.com/office/drawing/2014/main" id="{AD7BE79E-10D4-48A9-AAB6-16391E09FD61}"/>
                      </a:ext>
                    </a:extLst>
                  </p:cNvPr>
                  <p:cNvSpPr>
                    <a:spLocks noChangeShapeType="1"/>
                  </p:cNvSpPr>
                  <p:nvPr/>
                </p:nvSpPr>
                <p:spPr bwMode="auto">
                  <a:xfrm>
                    <a:off x="2148840" y="3408451"/>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24" name="Oval 123">
                    <a:extLst>
                      <a:ext uri="{FF2B5EF4-FFF2-40B4-BE49-F238E27FC236}">
                        <a16:creationId xmlns:a16="http://schemas.microsoft.com/office/drawing/2014/main" id="{E15ABF61-246C-47A1-B830-CD08F2E59C16}"/>
                      </a:ext>
                    </a:extLst>
                  </p:cNvPr>
                  <p:cNvSpPr/>
                  <p:nvPr/>
                </p:nvSpPr>
                <p:spPr>
                  <a:xfrm>
                    <a:off x="9329483"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125" name="Oval 124">
                    <a:extLst>
                      <a:ext uri="{FF2B5EF4-FFF2-40B4-BE49-F238E27FC236}">
                        <a16:creationId xmlns:a16="http://schemas.microsoft.com/office/drawing/2014/main" id="{4BF4F6B2-71E4-4516-8630-2CFBBA91FAD7}"/>
                      </a:ext>
                    </a:extLst>
                  </p:cNvPr>
                  <p:cNvSpPr/>
                  <p:nvPr/>
                </p:nvSpPr>
                <p:spPr>
                  <a:xfrm>
                    <a:off x="968137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126" name="Oval 125">
                    <a:extLst>
                      <a:ext uri="{FF2B5EF4-FFF2-40B4-BE49-F238E27FC236}">
                        <a16:creationId xmlns:a16="http://schemas.microsoft.com/office/drawing/2014/main" id="{EAC50AFB-57F7-493A-82F1-D33BA58B4F35}"/>
                      </a:ext>
                    </a:extLst>
                  </p:cNvPr>
                  <p:cNvSpPr/>
                  <p:nvPr/>
                </p:nvSpPr>
                <p:spPr>
                  <a:xfrm>
                    <a:off x="1003326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mc:AlternateContent xmlns:mc="http://schemas.openxmlformats.org/markup-compatibility/2006" xmlns:a14="http://schemas.microsoft.com/office/drawing/2010/main">
                <mc:Choice Requires="a14">
                  <p:sp>
                    <p:nvSpPr>
                      <p:cNvPr id="127" name="AutoShape 14">
                        <a:extLst>
                          <a:ext uri="{FF2B5EF4-FFF2-40B4-BE49-F238E27FC236}">
                            <a16:creationId xmlns:a16="http://schemas.microsoft.com/office/drawing/2014/main" id="{3263553A-B80C-4D10-A63B-B1375B074A71}"/>
                          </a:ext>
                        </a:extLst>
                      </p:cNvPr>
                      <p:cNvSpPr>
                        <a:spLocks noChangeArrowheads="1"/>
                      </p:cNvSpPr>
                      <p:nvPr/>
                    </p:nvSpPr>
                    <p:spPr bwMode="auto">
                      <a:xfrm>
                        <a:off x="2807393"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94" name="AutoShape 14">
                        <a:extLst>
                          <a:ext uri="{FF2B5EF4-FFF2-40B4-BE49-F238E27FC236}">
                            <a16:creationId xmlns:a16="http://schemas.microsoft.com/office/drawing/2014/main" id="{DEC493F6-CEBE-4581-BBA8-83B1F5ED607C}"/>
                          </a:ext>
                        </a:extLst>
                      </p:cNvPr>
                      <p:cNvSpPr>
                        <a:spLocks noRot="1" noChangeAspect="1" noMove="1" noResize="1" noEditPoints="1" noAdjustHandles="1" noChangeArrowheads="1" noChangeShapeType="1" noTextEdit="1"/>
                      </p:cNvSpPr>
                      <p:nvPr/>
                    </p:nvSpPr>
                    <p:spPr bwMode="auto">
                      <a:xfrm>
                        <a:off x="2807393" y="2971800"/>
                        <a:ext cx="1065718" cy="858769"/>
                      </a:xfrm>
                      <a:prstGeom prst="flowChartConnector">
                        <a:avLst/>
                      </a:prstGeom>
                      <a:blipFill>
                        <a:blip r:embed="rId3"/>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AutoShape 14">
                        <a:extLst>
                          <a:ext uri="{FF2B5EF4-FFF2-40B4-BE49-F238E27FC236}">
                            <a16:creationId xmlns:a16="http://schemas.microsoft.com/office/drawing/2014/main" id="{02E38169-A7CE-4CA6-93E8-C82F7E47E90B}"/>
                          </a:ext>
                        </a:extLst>
                      </p:cNvPr>
                      <p:cNvSpPr>
                        <a:spLocks noChangeArrowheads="1"/>
                      </p:cNvSpPr>
                      <p:nvPr/>
                    </p:nvSpPr>
                    <p:spPr bwMode="auto">
                      <a:xfrm>
                        <a:off x="1066800"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95" name="AutoShape 14">
                        <a:extLst>
                          <a:ext uri="{FF2B5EF4-FFF2-40B4-BE49-F238E27FC236}">
                            <a16:creationId xmlns:a16="http://schemas.microsoft.com/office/drawing/2014/main" id="{E08D170A-C65B-464A-A435-478BF8B24C51}"/>
                          </a:ext>
                        </a:extLst>
                      </p:cNvPr>
                      <p:cNvSpPr>
                        <a:spLocks noRot="1" noChangeAspect="1" noMove="1" noResize="1" noEditPoints="1" noAdjustHandles="1" noChangeArrowheads="1" noChangeShapeType="1" noTextEdit="1"/>
                      </p:cNvSpPr>
                      <p:nvPr/>
                    </p:nvSpPr>
                    <p:spPr bwMode="auto">
                      <a:xfrm>
                        <a:off x="1066800" y="2971800"/>
                        <a:ext cx="1065718" cy="858769"/>
                      </a:xfrm>
                      <a:prstGeom prst="flowChartConnector">
                        <a:avLst/>
                      </a:prstGeom>
                      <a:blipFill>
                        <a:blip r:embed="rId4"/>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AutoShape 14">
                        <a:extLst>
                          <a:ext uri="{FF2B5EF4-FFF2-40B4-BE49-F238E27FC236}">
                            <a16:creationId xmlns:a16="http://schemas.microsoft.com/office/drawing/2014/main" id="{10BEF7CF-A597-4BFD-9B04-D379AC0C48E1}"/>
                          </a:ext>
                        </a:extLst>
                      </p:cNvPr>
                      <p:cNvSpPr>
                        <a:spLocks noChangeArrowheads="1"/>
                      </p:cNvSpPr>
                      <p:nvPr/>
                    </p:nvSpPr>
                    <p:spPr bwMode="auto">
                      <a:xfrm>
                        <a:off x="4547986"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96" name="AutoShape 14">
                        <a:extLst>
                          <a:ext uri="{FF2B5EF4-FFF2-40B4-BE49-F238E27FC236}">
                            <a16:creationId xmlns:a16="http://schemas.microsoft.com/office/drawing/2014/main" id="{3C51FB4E-B5E8-4359-A114-B99F268FD202}"/>
                          </a:ext>
                        </a:extLst>
                      </p:cNvPr>
                      <p:cNvSpPr>
                        <a:spLocks noRot="1" noChangeAspect="1" noMove="1" noResize="1" noEditPoints="1" noAdjustHandles="1" noChangeArrowheads="1" noChangeShapeType="1" noTextEdit="1"/>
                      </p:cNvSpPr>
                      <p:nvPr/>
                    </p:nvSpPr>
                    <p:spPr bwMode="auto">
                      <a:xfrm>
                        <a:off x="4547986" y="2971800"/>
                        <a:ext cx="1065718" cy="858769"/>
                      </a:xfrm>
                      <a:prstGeom prst="flowChartConnector">
                        <a:avLst/>
                      </a:prstGeom>
                      <a:blipFill>
                        <a:blip r:embed="rId5"/>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AutoShape 14">
                        <a:extLst>
                          <a:ext uri="{FF2B5EF4-FFF2-40B4-BE49-F238E27FC236}">
                            <a16:creationId xmlns:a16="http://schemas.microsoft.com/office/drawing/2014/main" id="{EB6A7534-0D96-4A9B-A1B9-7A19B6357AE6}"/>
                          </a:ext>
                        </a:extLst>
                      </p:cNvPr>
                      <p:cNvSpPr>
                        <a:spLocks noChangeArrowheads="1"/>
                      </p:cNvSpPr>
                      <p:nvPr/>
                    </p:nvSpPr>
                    <p:spPr bwMode="auto">
                      <a:xfrm>
                        <a:off x="6288579"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97" name="AutoShape 14">
                        <a:extLst>
                          <a:ext uri="{FF2B5EF4-FFF2-40B4-BE49-F238E27FC236}">
                            <a16:creationId xmlns:a16="http://schemas.microsoft.com/office/drawing/2014/main" id="{C523A5E4-7651-477F-8847-B8AEA3CAD125}"/>
                          </a:ext>
                        </a:extLst>
                      </p:cNvPr>
                      <p:cNvSpPr>
                        <a:spLocks noRot="1" noChangeAspect="1" noMove="1" noResize="1" noEditPoints="1" noAdjustHandles="1" noChangeArrowheads="1" noChangeShapeType="1" noTextEdit="1"/>
                      </p:cNvSpPr>
                      <p:nvPr/>
                    </p:nvSpPr>
                    <p:spPr bwMode="auto">
                      <a:xfrm>
                        <a:off x="6288579" y="2971800"/>
                        <a:ext cx="1065718" cy="858769"/>
                      </a:xfrm>
                      <a:prstGeom prst="flowChartConnector">
                        <a:avLst/>
                      </a:prstGeom>
                      <a:blipFill>
                        <a:blip r:embed="rId6"/>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AutoShape 14">
                        <a:extLst>
                          <a:ext uri="{FF2B5EF4-FFF2-40B4-BE49-F238E27FC236}">
                            <a16:creationId xmlns:a16="http://schemas.microsoft.com/office/drawing/2014/main" id="{4835B95F-1E9E-4A85-98C8-3D354CF75D04}"/>
                          </a:ext>
                        </a:extLst>
                      </p:cNvPr>
                      <p:cNvSpPr>
                        <a:spLocks noChangeArrowheads="1"/>
                      </p:cNvSpPr>
                      <p:nvPr/>
                    </p:nvSpPr>
                    <p:spPr bwMode="auto">
                      <a:xfrm>
                        <a:off x="8029172" y="298597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98" name="AutoShape 14">
                        <a:extLst>
                          <a:ext uri="{FF2B5EF4-FFF2-40B4-BE49-F238E27FC236}">
                            <a16:creationId xmlns:a16="http://schemas.microsoft.com/office/drawing/2014/main" id="{59B98245-A97F-461B-AF77-29F6852FC4E0}"/>
                          </a:ext>
                        </a:extLst>
                      </p:cNvPr>
                      <p:cNvSpPr>
                        <a:spLocks noRot="1" noChangeAspect="1" noMove="1" noResize="1" noEditPoints="1" noAdjustHandles="1" noChangeArrowheads="1" noChangeShapeType="1" noTextEdit="1"/>
                      </p:cNvSpPr>
                      <p:nvPr/>
                    </p:nvSpPr>
                    <p:spPr bwMode="auto">
                      <a:xfrm>
                        <a:off x="8029172" y="2985970"/>
                        <a:ext cx="1065718" cy="858769"/>
                      </a:xfrm>
                      <a:prstGeom prst="flowChartConnector">
                        <a:avLst/>
                      </a:prstGeom>
                      <a:blipFill>
                        <a:blip r:embed="rId7"/>
                        <a:stretch>
                          <a:fillRect/>
                        </a:stretch>
                      </a:blipFill>
                      <a:ln>
                        <a:headEnd/>
                        <a:tailEnd/>
                      </a:ln>
                    </p:spPr>
                    <p:txBody>
                      <a:bodyPr/>
                      <a:lstStyle/>
                      <a:p>
                        <a:r>
                          <a:rPr lang="en-US">
                            <a:noFill/>
                          </a:rPr>
                          <a:t> </a:t>
                        </a:r>
                      </a:p>
                    </p:txBody>
                  </p:sp>
                </mc:Fallback>
              </mc:AlternateContent>
              <p:sp>
                <p:nvSpPr>
                  <p:cNvPr id="132" name="Line 9">
                    <a:extLst>
                      <a:ext uri="{FF2B5EF4-FFF2-40B4-BE49-F238E27FC236}">
                        <a16:creationId xmlns:a16="http://schemas.microsoft.com/office/drawing/2014/main" id="{A434AB12-52C5-4037-9056-E2812080683C}"/>
                      </a:ext>
                    </a:extLst>
                  </p:cNvPr>
                  <p:cNvSpPr>
                    <a:spLocks noChangeShapeType="1"/>
                  </p:cNvSpPr>
                  <p:nvPr/>
                </p:nvSpPr>
                <p:spPr bwMode="auto">
                  <a:xfrm>
                    <a:off x="393192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33" name="Line 9">
                    <a:extLst>
                      <a:ext uri="{FF2B5EF4-FFF2-40B4-BE49-F238E27FC236}">
                        <a16:creationId xmlns:a16="http://schemas.microsoft.com/office/drawing/2014/main" id="{C060CFD8-6701-48DD-94ED-DD96D7196B63}"/>
                      </a:ext>
                    </a:extLst>
                  </p:cNvPr>
                  <p:cNvSpPr>
                    <a:spLocks noChangeShapeType="1"/>
                  </p:cNvSpPr>
                  <p:nvPr/>
                </p:nvSpPr>
                <p:spPr bwMode="auto">
                  <a:xfrm>
                    <a:off x="56388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34" name="Line 9">
                    <a:extLst>
                      <a:ext uri="{FF2B5EF4-FFF2-40B4-BE49-F238E27FC236}">
                        <a16:creationId xmlns:a16="http://schemas.microsoft.com/office/drawing/2014/main" id="{803899EE-0809-4F60-8C86-1ECCE61FAA15}"/>
                      </a:ext>
                    </a:extLst>
                  </p:cNvPr>
                  <p:cNvSpPr>
                    <a:spLocks noChangeShapeType="1"/>
                  </p:cNvSpPr>
                  <p:nvPr/>
                </p:nvSpPr>
                <p:spPr bwMode="auto">
                  <a:xfrm>
                    <a:off x="73914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grpSp>
            <p:grpSp>
              <p:nvGrpSpPr>
                <p:cNvPr id="77" name="Group 76">
                  <a:extLst>
                    <a:ext uri="{FF2B5EF4-FFF2-40B4-BE49-F238E27FC236}">
                      <a16:creationId xmlns:a16="http://schemas.microsoft.com/office/drawing/2014/main" id="{28780F12-AADC-4C0A-8A43-2A2CFB0DEBC3}"/>
                    </a:ext>
                  </a:extLst>
                </p:cNvPr>
                <p:cNvGrpSpPr/>
                <p:nvPr/>
              </p:nvGrpSpPr>
              <p:grpSpPr>
                <a:xfrm>
                  <a:off x="838200" y="3429000"/>
                  <a:ext cx="9448800" cy="921054"/>
                  <a:chOff x="838200" y="2947925"/>
                  <a:chExt cx="9448800" cy="921054"/>
                </a:xfrm>
              </p:grpSpPr>
              <p:sp>
                <p:nvSpPr>
                  <p:cNvPr id="109" name="Rectangle 108">
                    <a:extLst>
                      <a:ext uri="{FF2B5EF4-FFF2-40B4-BE49-F238E27FC236}">
                        <a16:creationId xmlns:a16="http://schemas.microsoft.com/office/drawing/2014/main" id="{C89DD77B-700E-4AEF-A016-A4B5509035F2}"/>
                      </a:ext>
                    </a:extLst>
                  </p:cNvPr>
                  <p:cNvSpPr/>
                  <p:nvPr/>
                </p:nvSpPr>
                <p:spPr>
                  <a:xfrm>
                    <a:off x="838200" y="2947925"/>
                    <a:ext cx="9448800" cy="921054"/>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schemeClr val="tx1"/>
                      </a:solidFill>
                    </a:endParaRPr>
                  </a:p>
                </p:txBody>
              </p:sp>
              <p:sp>
                <p:nvSpPr>
                  <p:cNvPr id="110" name="Line 9">
                    <a:extLst>
                      <a:ext uri="{FF2B5EF4-FFF2-40B4-BE49-F238E27FC236}">
                        <a16:creationId xmlns:a16="http://schemas.microsoft.com/office/drawing/2014/main" id="{54F40F31-2DA9-4B93-8179-612E2A2B8BEE}"/>
                      </a:ext>
                    </a:extLst>
                  </p:cNvPr>
                  <p:cNvSpPr>
                    <a:spLocks noChangeShapeType="1"/>
                  </p:cNvSpPr>
                  <p:nvPr/>
                </p:nvSpPr>
                <p:spPr bwMode="auto">
                  <a:xfrm>
                    <a:off x="2148840" y="3408451"/>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11" name="Oval 110">
                    <a:extLst>
                      <a:ext uri="{FF2B5EF4-FFF2-40B4-BE49-F238E27FC236}">
                        <a16:creationId xmlns:a16="http://schemas.microsoft.com/office/drawing/2014/main" id="{0A97D089-F590-422F-9216-F51C08C32BBA}"/>
                      </a:ext>
                    </a:extLst>
                  </p:cNvPr>
                  <p:cNvSpPr/>
                  <p:nvPr/>
                </p:nvSpPr>
                <p:spPr>
                  <a:xfrm>
                    <a:off x="9329483"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112" name="Oval 111">
                    <a:extLst>
                      <a:ext uri="{FF2B5EF4-FFF2-40B4-BE49-F238E27FC236}">
                        <a16:creationId xmlns:a16="http://schemas.microsoft.com/office/drawing/2014/main" id="{44CEDA26-CA4D-45C3-BB88-49587E612D5C}"/>
                      </a:ext>
                    </a:extLst>
                  </p:cNvPr>
                  <p:cNvSpPr/>
                  <p:nvPr/>
                </p:nvSpPr>
                <p:spPr>
                  <a:xfrm>
                    <a:off x="968137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113" name="Oval 112">
                    <a:extLst>
                      <a:ext uri="{FF2B5EF4-FFF2-40B4-BE49-F238E27FC236}">
                        <a16:creationId xmlns:a16="http://schemas.microsoft.com/office/drawing/2014/main" id="{CA3DC004-6A56-4A0C-BDA9-93E547007911}"/>
                      </a:ext>
                    </a:extLst>
                  </p:cNvPr>
                  <p:cNvSpPr/>
                  <p:nvPr/>
                </p:nvSpPr>
                <p:spPr>
                  <a:xfrm>
                    <a:off x="1003326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mc:AlternateContent xmlns:mc="http://schemas.openxmlformats.org/markup-compatibility/2006" xmlns:a14="http://schemas.microsoft.com/office/drawing/2010/main">
                <mc:Choice Requires="a14">
                  <p:sp>
                    <p:nvSpPr>
                      <p:cNvPr id="114" name="AutoShape 14">
                        <a:extLst>
                          <a:ext uri="{FF2B5EF4-FFF2-40B4-BE49-F238E27FC236}">
                            <a16:creationId xmlns:a16="http://schemas.microsoft.com/office/drawing/2014/main" id="{4631D47A-0D16-46F2-9D79-9B7E05BB27A2}"/>
                          </a:ext>
                        </a:extLst>
                      </p:cNvPr>
                      <p:cNvSpPr>
                        <a:spLocks noChangeArrowheads="1"/>
                      </p:cNvSpPr>
                      <p:nvPr/>
                    </p:nvSpPr>
                    <p:spPr bwMode="auto">
                      <a:xfrm>
                        <a:off x="2807393"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08" name="AutoShape 14">
                        <a:extLst>
                          <a:ext uri="{FF2B5EF4-FFF2-40B4-BE49-F238E27FC236}">
                            <a16:creationId xmlns:a16="http://schemas.microsoft.com/office/drawing/2014/main" id="{3D5E7CF5-BEB3-486D-A315-C79F98D059F4}"/>
                          </a:ext>
                        </a:extLst>
                      </p:cNvPr>
                      <p:cNvSpPr>
                        <a:spLocks noRot="1" noChangeAspect="1" noMove="1" noResize="1" noEditPoints="1" noAdjustHandles="1" noChangeArrowheads="1" noChangeShapeType="1" noTextEdit="1"/>
                      </p:cNvSpPr>
                      <p:nvPr/>
                    </p:nvSpPr>
                    <p:spPr bwMode="auto">
                      <a:xfrm>
                        <a:off x="2807393" y="2971800"/>
                        <a:ext cx="1065718" cy="858769"/>
                      </a:xfrm>
                      <a:prstGeom prst="flowChartConnector">
                        <a:avLst/>
                      </a:prstGeom>
                      <a:blipFill>
                        <a:blip r:embed="rId8"/>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AutoShape 14">
                        <a:extLst>
                          <a:ext uri="{FF2B5EF4-FFF2-40B4-BE49-F238E27FC236}">
                            <a16:creationId xmlns:a16="http://schemas.microsoft.com/office/drawing/2014/main" id="{EEC04200-03E0-4009-A405-D853D8772992}"/>
                          </a:ext>
                        </a:extLst>
                      </p:cNvPr>
                      <p:cNvSpPr>
                        <a:spLocks noChangeArrowheads="1"/>
                      </p:cNvSpPr>
                      <p:nvPr/>
                    </p:nvSpPr>
                    <p:spPr bwMode="auto">
                      <a:xfrm>
                        <a:off x="1066800"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09" name="AutoShape 14">
                        <a:extLst>
                          <a:ext uri="{FF2B5EF4-FFF2-40B4-BE49-F238E27FC236}">
                            <a16:creationId xmlns:a16="http://schemas.microsoft.com/office/drawing/2014/main" id="{22CD4204-4372-47D6-B89B-44B850FE2D3B}"/>
                          </a:ext>
                        </a:extLst>
                      </p:cNvPr>
                      <p:cNvSpPr>
                        <a:spLocks noRot="1" noChangeAspect="1" noMove="1" noResize="1" noEditPoints="1" noAdjustHandles="1" noChangeArrowheads="1" noChangeShapeType="1" noTextEdit="1"/>
                      </p:cNvSpPr>
                      <p:nvPr/>
                    </p:nvSpPr>
                    <p:spPr bwMode="auto">
                      <a:xfrm>
                        <a:off x="1066800" y="2971800"/>
                        <a:ext cx="1065718" cy="858769"/>
                      </a:xfrm>
                      <a:prstGeom prst="flowChartConnector">
                        <a:avLst/>
                      </a:prstGeom>
                      <a:blipFill>
                        <a:blip r:embed="rId9"/>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AutoShape 14">
                        <a:extLst>
                          <a:ext uri="{FF2B5EF4-FFF2-40B4-BE49-F238E27FC236}">
                            <a16:creationId xmlns:a16="http://schemas.microsoft.com/office/drawing/2014/main" id="{6E0A567D-6D1B-4FB5-AB0A-E7502B2BC931}"/>
                          </a:ext>
                        </a:extLst>
                      </p:cNvPr>
                      <p:cNvSpPr>
                        <a:spLocks noChangeArrowheads="1"/>
                      </p:cNvSpPr>
                      <p:nvPr/>
                    </p:nvSpPr>
                    <p:spPr bwMode="auto">
                      <a:xfrm>
                        <a:off x="4547986"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i="1" kern="0">
                                      <a:latin typeface="Cambria Math" panose="02040503050406030204" pitchFamily="18" charset="0"/>
                                      <a:ea typeface="ＭＳ Ｐゴシック" pitchFamily="-96" charset="-128"/>
                                      <a:cs typeface="Calibri" panose="020F0502020204030204" pitchFamily="34" charset="0"/>
                                    </a:rPr>
                                  </m:ctrlPr>
                                </m:accPr>
                                <m:e>
                                  <m:r>
                                    <a:rPr lang="en-US" sz="3200" i="1" ker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10" name="AutoShape 14">
                        <a:extLst>
                          <a:ext uri="{FF2B5EF4-FFF2-40B4-BE49-F238E27FC236}">
                            <a16:creationId xmlns:a16="http://schemas.microsoft.com/office/drawing/2014/main" id="{90F30319-A918-4E4A-95AC-A97D9932C97E}"/>
                          </a:ext>
                        </a:extLst>
                      </p:cNvPr>
                      <p:cNvSpPr>
                        <a:spLocks noRot="1" noChangeAspect="1" noMove="1" noResize="1" noEditPoints="1" noAdjustHandles="1" noChangeArrowheads="1" noChangeShapeType="1" noTextEdit="1"/>
                      </p:cNvSpPr>
                      <p:nvPr/>
                    </p:nvSpPr>
                    <p:spPr bwMode="auto">
                      <a:xfrm>
                        <a:off x="4547986" y="2971800"/>
                        <a:ext cx="1065718" cy="858769"/>
                      </a:xfrm>
                      <a:prstGeom prst="flowChartConnector">
                        <a:avLst/>
                      </a:prstGeom>
                      <a:blipFill>
                        <a:blip r:embed="rId10"/>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AutoShape 14">
                        <a:extLst>
                          <a:ext uri="{FF2B5EF4-FFF2-40B4-BE49-F238E27FC236}">
                            <a16:creationId xmlns:a16="http://schemas.microsoft.com/office/drawing/2014/main" id="{2F0ED616-00D5-440E-BFC2-615A72F2F001}"/>
                          </a:ext>
                        </a:extLst>
                      </p:cNvPr>
                      <p:cNvSpPr>
                        <a:spLocks noChangeArrowheads="1"/>
                      </p:cNvSpPr>
                      <p:nvPr/>
                    </p:nvSpPr>
                    <p:spPr bwMode="auto">
                      <a:xfrm>
                        <a:off x="6288579"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11" name="AutoShape 14">
                        <a:extLst>
                          <a:ext uri="{FF2B5EF4-FFF2-40B4-BE49-F238E27FC236}">
                            <a16:creationId xmlns:a16="http://schemas.microsoft.com/office/drawing/2014/main" id="{0C36EC4B-1CEC-485E-B38C-BEE9FC5903E5}"/>
                          </a:ext>
                        </a:extLst>
                      </p:cNvPr>
                      <p:cNvSpPr>
                        <a:spLocks noRot="1" noChangeAspect="1" noMove="1" noResize="1" noEditPoints="1" noAdjustHandles="1" noChangeArrowheads="1" noChangeShapeType="1" noTextEdit="1"/>
                      </p:cNvSpPr>
                      <p:nvPr/>
                    </p:nvSpPr>
                    <p:spPr bwMode="auto">
                      <a:xfrm>
                        <a:off x="6288579" y="2971800"/>
                        <a:ext cx="1065718" cy="858769"/>
                      </a:xfrm>
                      <a:prstGeom prst="flowChartConnector">
                        <a:avLst/>
                      </a:prstGeom>
                      <a:blipFill>
                        <a:blip r:embed="rId11"/>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AutoShape 14">
                        <a:extLst>
                          <a:ext uri="{FF2B5EF4-FFF2-40B4-BE49-F238E27FC236}">
                            <a16:creationId xmlns:a16="http://schemas.microsoft.com/office/drawing/2014/main" id="{E3FB3AD9-EDE8-4066-8B7D-9AADFAA69491}"/>
                          </a:ext>
                        </a:extLst>
                      </p:cNvPr>
                      <p:cNvSpPr>
                        <a:spLocks noChangeArrowheads="1"/>
                      </p:cNvSpPr>
                      <p:nvPr/>
                    </p:nvSpPr>
                    <p:spPr bwMode="auto">
                      <a:xfrm>
                        <a:off x="8029172" y="298597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12" name="AutoShape 14">
                        <a:extLst>
                          <a:ext uri="{FF2B5EF4-FFF2-40B4-BE49-F238E27FC236}">
                            <a16:creationId xmlns:a16="http://schemas.microsoft.com/office/drawing/2014/main" id="{6F991073-BD09-4FBC-8A73-7126AE317B72}"/>
                          </a:ext>
                        </a:extLst>
                      </p:cNvPr>
                      <p:cNvSpPr>
                        <a:spLocks noRot="1" noChangeAspect="1" noMove="1" noResize="1" noEditPoints="1" noAdjustHandles="1" noChangeArrowheads="1" noChangeShapeType="1" noTextEdit="1"/>
                      </p:cNvSpPr>
                      <p:nvPr/>
                    </p:nvSpPr>
                    <p:spPr bwMode="auto">
                      <a:xfrm>
                        <a:off x="8029172" y="2985970"/>
                        <a:ext cx="1065718" cy="858769"/>
                      </a:xfrm>
                      <a:prstGeom prst="flowChartConnector">
                        <a:avLst/>
                      </a:prstGeom>
                      <a:blipFill>
                        <a:blip r:embed="rId12"/>
                        <a:stretch>
                          <a:fillRect/>
                        </a:stretch>
                      </a:blipFill>
                      <a:ln>
                        <a:headEnd/>
                        <a:tailEnd/>
                      </a:ln>
                    </p:spPr>
                    <p:txBody>
                      <a:bodyPr/>
                      <a:lstStyle/>
                      <a:p>
                        <a:r>
                          <a:rPr lang="en-US">
                            <a:noFill/>
                          </a:rPr>
                          <a:t> </a:t>
                        </a:r>
                      </a:p>
                    </p:txBody>
                  </p:sp>
                </mc:Fallback>
              </mc:AlternateContent>
              <p:sp>
                <p:nvSpPr>
                  <p:cNvPr id="119" name="Line 9">
                    <a:extLst>
                      <a:ext uri="{FF2B5EF4-FFF2-40B4-BE49-F238E27FC236}">
                        <a16:creationId xmlns:a16="http://schemas.microsoft.com/office/drawing/2014/main" id="{9B5F0F1D-2C30-4159-BA7C-31AA23018017}"/>
                      </a:ext>
                    </a:extLst>
                  </p:cNvPr>
                  <p:cNvSpPr>
                    <a:spLocks noChangeShapeType="1"/>
                  </p:cNvSpPr>
                  <p:nvPr/>
                </p:nvSpPr>
                <p:spPr bwMode="auto">
                  <a:xfrm>
                    <a:off x="393192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20" name="Line 9">
                    <a:extLst>
                      <a:ext uri="{FF2B5EF4-FFF2-40B4-BE49-F238E27FC236}">
                        <a16:creationId xmlns:a16="http://schemas.microsoft.com/office/drawing/2014/main" id="{08B6C21A-3D98-4003-BA32-AA5101CD39D3}"/>
                      </a:ext>
                    </a:extLst>
                  </p:cNvPr>
                  <p:cNvSpPr>
                    <a:spLocks noChangeShapeType="1"/>
                  </p:cNvSpPr>
                  <p:nvPr/>
                </p:nvSpPr>
                <p:spPr bwMode="auto">
                  <a:xfrm>
                    <a:off x="56388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21" name="Line 9">
                    <a:extLst>
                      <a:ext uri="{FF2B5EF4-FFF2-40B4-BE49-F238E27FC236}">
                        <a16:creationId xmlns:a16="http://schemas.microsoft.com/office/drawing/2014/main" id="{D5114598-6A0A-4AF9-935F-031E287EF67B}"/>
                      </a:ext>
                    </a:extLst>
                  </p:cNvPr>
                  <p:cNvSpPr>
                    <a:spLocks noChangeShapeType="1"/>
                  </p:cNvSpPr>
                  <p:nvPr/>
                </p:nvSpPr>
                <p:spPr bwMode="auto">
                  <a:xfrm>
                    <a:off x="73914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grpSp>
            <p:grpSp>
              <p:nvGrpSpPr>
                <p:cNvPr id="78" name="Group 77">
                  <a:extLst>
                    <a:ext uri="{FF2B5EF4-FFF2-40B4-BE49-F238E27FC236}">
                      <a16:creationId xmlns:a16="http://schemas.microsoft.com/office/drawing/2014/main" id="{34FFCF50-56B8-4009-9853-DD9CD7829303}"/>
                    </a:ext>
                  </a:extLst>
                </p:cNvPr>
                <p:cNvGrpSpPr/>
                <p:nvPr/>
              </p:nvGrpSpPr>
              <p:grpSpPr>
                <a:xfrm>
                  <a:off x="838200" y="4770071"/>
                  <a:ext cx="9448800" cy="921054"/>
                  <a:chOff x="838200" y="2947925"/>
                  <a:chExt cx="9448800" cy="921054"/>
                </a:xfrm>
              </p:grpSpPr>
              <p:sp>
                <p:nvSpPr>
                  <p:cNvPr id="96" name="Rectangle 95">
                    <a:extLst>
                      <a:ext uri="{FF2B5EF4-FFF2-40B4-BE49-F238E27FC236}">
                        <a16:creationId xmlns:a16="http://schemas.microsoft.com/office/drawing/2014/main" id="{015FA16D-17BB-448C-BE43-69F1DA719DE0}"/>
                      </a:ext>
                    </a:extLst>
                  </p:cNvPr>
                  <p:cNvSpPr/>
                  <p:nvPr/>
                </p:nvSpPr>
                <p:spPr>
                  <a:xfrm>
                    <a:off x="838200" y="2947925"/>
                    <a:ext cx="9448800" cy="921054"/>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schemeClr val="tx1"/>
                      </a:solidFill>
                    </a:endParaRPr>
                  </a:p>
                </p:txBody>
              </p:sp>
              <p:sp>
                <p:nvSpPr>
                  <p:cNvPr id="97" name="Line 9">
                    <a:extLst>
                      <a:ext uri="{FF2B5EF4-FFF2-40B4-BE49-F238E27FC236}">
                        <a16:creationId xmlns:a16="http://schemas.microsoft.com/office/drawing/2014/main" id="{D29EB46E-3B69-459E-B0C6-517C4EFCE40D}"/>
                      </a:ext>
                    </a:extLst>
                  </p:cNvPr>
                  <p:cNvSpPr>
                    <a:spLocks noChangeShapeType="1"/>
                  </p:cNvSpPr>
                  <p:nvPr/>
                </p:nvSpPr>
                <p:spPr bwMode="auto">
                  <a:xfrm>
                    <a:off x="2148840" y="3408451"/>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98" name="Oval 97">
                    <a:extLst>
                      <a:ext uri="{FF2B5EF4-FFF2-40B4-BE49-F238E27FC236}">
                        <a16:creationId xmlns:a16="http://schemas.microsoft.com/office/drawing/2014/main" id="{157D171E-8DCF-4296-A351-E90BA7D0FEE6}"/>
                      </a:ext>
                    </a:extLst>
                  </p:cNvPr>
                  <p:cNvSpPr/>
                  <p:nvPr/>
                </p:nvSpPr>
                <p:spPr>
                  <a:xfrm>
                    <a:off x="9329483"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99" name="Oval 98">
                    <a:extLst>
                      <a:ext uri="{FF2B5EF4-FFF2-40B4-BE49-F238E27FC236}">
                        <a16:creationId xmlns:a16="http://schemas.microsoft.com/office/drawing/2014/main" id="{58C00069-6D6E-477F-AE2A-459FCD63CCEF}"/>
                      </a:ext>
                    </a:extLst>
                  </p:cNvPr>
                  <p:cNvSpPr/>
                  <p:nvPr/>
                </p:nvSpPr>
                <p:spPr>
                  <a:xfrm>
                    <a:off x="968137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100" name="Oval 99">
                    <a:extLst>
                      <a:ext uri="{FF2B5EF4-FFF2-40B4-BE49-F238E27FC236}">
                        <a16:creationId xmlns:a16="http://schemas.microsoft.com/office/drawing/2014/main" id="{56C9180B-FD3F-4F93-82A4-8EA7DC7906A3}"/>
                      </a:ext>
                    </a:extLst>
                  </p:cNvPr>
                  <p:cNvSpPr/>
                  <p:nvPr/>
                </p:nvSpPr>
                <p:spPr>
                  <a:xfrm>
                    <a:off x="1003326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mc:AlternateContent xmlns:mc="http://schemas.openxmlformats.org/markup-compatibility/2006" xmlns:a14="http://schemas.microsoft.com/office/drawing/2010/main">
                <mc:Choice Requires="a14">
                  <p:sp>
                    <p:nvSpPr>
                      <p:cNvPr id="101" name="AutoShape 14">
                        <a:extLst>
                          <a:ext uri="{FF2B5EF4-FFF2-40B4-BE49-F238E27FC236}">
                            <a16:creationId xmlns:a16="http://schemas.microsoft.com/office/drawing/2014/main" id="{4D263FAF-D9CC-4458-A3AE-2730E307768F}"/>
                          </a:ext>
                        </a:extLst>
                      </p:cNvPr>
                      <p:cNvSpPr>
                        <a:spLocks noChangeArrowheads="1"/>
                      </p:cNvSpPr>
                      <p:nvPr/>
                    </p:nvSpPr>
                    <p:spPr bwMode="auto">
                      <a:xfrm>
                        <a:off x="2807393"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22" name="AutoShape 14">
                        <a:extLst>
                          <a:ext uri="{FF2B5EF4-FFF2-40B4-BE49-F238E27FC236}">
                            <a16:creationId xmlns:a16="http://schemas.microsoft.com/office/drawing/2014/main" id="{EC8C02A4-9BFF-4478-A285-C1C0AB82FB41}"/>
                          </a:ext>
                        </a:extLst>
                      </p:cNvPr>
                      <p:cNvSpPr>
                        <a:spLocks noRot="1" noChangeAspect="1" noMove="1" noResize="1" noEditPoints="1" noAdjustHandles="1" noChangeArrowheads="1" noChangeShapeType="1" noTextEdit="1"/>
                      </p:cNvSpPr>
                      <p:nvPr/>
                    </p:nvSpPr>
                    <p:spPr bwMode="auto">
                      <a:xfrm>
                        <a:off x="2807393" y="2971800"/>
                        <a:ext cx="1065718" cy="858769"/>
                      </a:xfrm>
                      <a:prstGeom prst="flowChartConnector">
                        <a:avLst/>
                      </a:prstGeom>
                      <a:blipFill>
                        <a:blip r:embed="rId3"/>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AutoShape 14">
                        <a:extLst>
                          <a:ext uri="{FF2B5EF4-FFF2-40B4-BE49-F238E27FC236}">
                            <a16:creationId xmlns:a16="http://schemas.microsoft.com/office/drawing/2014/main" id="{EDF517B4-6941-4214-ACCE-F85D3510587D}"/>
                          </a:ext>
                        </a:extLst>
                      </p:cNvPr>
                      <p:cNvSpPr>
                        <a:spLocks noChangeArrowheads="1"/>
                      </p:cNvSpPr>
                      <p:nvPr/>
                    </p:nvSpPr>
                    <p:spPr bwMode="auto">
                      <a:xfrm>
                        <a:off x="1066800"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i="1" kern="0">
                                      <a:latin typeface="Cambria Math" panose="02040503050406030204" pitchFamily="18" charset="0"/>
                                      <a:ea typeface="ＭＳ Ｐゴシック" pitchFamily="-96" charset="-128"/>
                                      <a:cs typeface="Calibri" panose="020F0502020204030204" pitchFamily="34" charset="0"/>
                                    </a:rPr>
                                  </m:ctrlPr>
                                </m:accPr>
                                <m:e>
                                  <m:r>
                                    <a:rPr lang="en-US" sz="3200" i="1" ker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23" name="AutoShape 14">
                        <a:extLst>
                          <a:ext uri="{FF2B5EF4-FFF2-40B4-BE49-F238E27FC236}">
                            <a16:creationId xmlns:a16="http://schemas.microsoft.com/office/drawing/2014/main" id="{6EBD260B-FCAA-4DE2-987E-7F1020BB3196}"/>
                          </a:ext>
                        </a:extLst>
                      </p:cNvPr>
                      <p:cNvSpPr>
                        <a:spLocks noRot="1" noChangeAspect="1" noMove="1" noResize="1" noEditPoints="1" noAdjustHandles="1" noChangeArrowheads="1" noChangeShapeType="1" noTextEdit="1"/>
                      </p:cNvSpPr>
                      <p:nvPr/>
                    </p:nvSpPr>
                    <p:spPr bwMode="auto">
                      <a:xfrm>
                        <a:off x="1066800" y="2971800"/>
                        <a:ext cx="1065718" cy="858769"/>
                      </a:xfrm>
                      <a:prstGeom prst="flowChartConnector">
                        <a:avLst/>
                      </a:prstGeom>
                      <a:blipFill>
                        <a:blip r:embed="rId13"/>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AutoShape 14">
                        <a:extLst>
                          <a:ext uri="{FF2B5EF4-FFF2-40B4-BE49-F238E27FC236}">
                            <a16:creationId xmlns:a16="http://schemas.microsoft.com/office/drawing/2014/main" id="{64681F2B-A7FC-47A9-BC99-E2EBC5D720FC}"/>
                          </a:ext>
                        </a:extLst>
                      </p:cNvPr>
                      <p:cNvSpPr>
                        <a:spLocks noChangeArrowheads="1"/>
                      </p:cNvSpPr>
                      <p:nvPr/>
                    </p:nvSpPr>
                    <p:spPr bwMode="auto">
                      <a:xfrm>
                        <a:off x="4547986"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i="1" kern="0">
                                      <a:latin typeface="Cambria Math" panose="02040503050406030204" pitchFamily="18" charset="0"/>
                                      <a:ea typeface="ＭＳ Ｐゴシック" pitchFamily="-96" charset="-128"/>
                                      <a:cs typeface="Calibri" panose="020F0502020204030204" pitchFamily="34" charset="0"/>
                                    </a:rPr>
                                  </m:ctrlPr>
                                </m:accPr>
                                <m:e>
                                  <m:r>
                                    <a:rPr lang="en-US" sz="3200" i="1" ker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24" name="AutoShape 14">
                        <a:extLst>
                          <a:ext uri="{FF2B5EF4-FFF2-40B4-BE49-F238E27FC236}">
                            <a16:creationId xmlns:a16="http://schemas.microsoft.com/office/drawing/2014/main" id="{3CE87C35-4EEF-4591-B8F4-228B5AEC6A20}"/>
                          </a:ext>
                        </a:extLst>
                      </p:cNvPr>
                      <p:cNvSpPr>
                        <a:spLocks noRot="1" noChangeAspect="1" noMove="1" noResize="1" noEditPoints="1" noAdjustHandles="1" noChangeArrowheads="1" noChangeShapeType="1" noTextEdit="1"/>
                      </p:cNvSpPr>
                      <p:nvPr/>
                    </p:nvSpPr>
                    <p:spPr bwMode="auto">
                      <a:xfrm>
                        <a:off x="4547986" y="2971800"/>
                        <a:ext cx="1065718" cy="858769"/>
                      </a:xfrm>
                      <a:prstGeom prst="flowChartConnector">
                        <a:avLst/>
                      </a:prstGeom>
                      <a:blipFill>
                        <a:blip r:embed="rId14"/>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AutoShape 14">
                        <a:extLst>
                          <a:ext uri="{FF2B5EF4-FFF2-40B4-BE49-F238E27FC236}">
                            <a16:creationId xmlns:a16="http://schemas.microsoft.com/office/drawing/2014/main" id="{B6F38F60-E828-462C-BC52-08CF5AC034A6}"/>
                          </a:ext>
                        </a:extLst>
                      </p:cNvPr>
                      <p:cNvSpPr>
                        <a:spLocks noChangeArrowheads="1"/>
                      </p:cNvSpPr>
                      <p:nvPr/>
                    </p:nvSpPr>
                    <p:spPr bwMode="auto">
                      <a:xfrm>
                        <a:off x="6288579"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25" name="AutoShape 14">
                        <a:extLst>
                          <a:ext uri="{FF2B5EF4-FFF2-40B4-BE49-F238E27FC236}">
                            <a16:creationId xmlns:a16="http://schemas.microsoft.com/office/drawing/2014/main" id="{C3606656-9C03-4425-9CE7-847FF8F19892}"/>
                          </a:ext>
                        </a:extLst>
                      </p:cNvPr>
                      <p:cNvSpPr>
                        <a:spLocks noRot="1" noChangeAspect="1" noMove="1" noResize="1" noEditPoints="1" noAdjustHandles="1" noChangeArrowheads="1" noChangeShapeType="1" noTextEdit="1"/>
                      </p:cNvSpPr>
                      <p:nvPr/>
                    </p:nvSpPr>
                    <p:spPr bwMode="auto">
                      <a:xfrm>
                        <a:off x="6288579" y="2971800"/>
                        <a:ext cx="1065718" cy="858769"/>
                      </a:xfrm>
                      <a:prstGeom prst="flowChartConnector">
                        <a:avLst/>
                      </a:prstGeom>
                      <a:blipFill>
                        <a:blip r:embed="rId15"/>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AutoShape 14">
                        <a:extLst>
                          <a:ext uri="{FF2B5EF4-FFF2-40B4-BE49-F238E27FC236}">
                            <a16:creationId xmlns:a16="http://schemas.microsoft.com/office/drawing/2014/main" id="{4C4EF80B-83BE-4D42-8207-B2F1C0EE73A7}"/>
                          </a:ext>
                        </a:extLst>
                      </p:cNvPr>
                      <p:cNvSpPr>
                        <a:spLocks noChangeArrowheads="1"/>
                      </p:cNvSpPr>
                      <p:nvPr/>
                    </p:nvSpPr>
                    <p:spPr bwMode="auto">
                      <a:xfrm>
                        <a:off x="8029172" y="298597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26" name="AutoShape 14">
                        <a:extLst>
                          <a:ext uri="{FF2B5EF4-FFF2-40B4-BE49-F238E27FC236}">
                            <a16:creationId xmlns:a16="http://schemas.microsoft.com/office/drawing/2014/main" id="{BFE00D2B-1467-497E-86F7-172B31409E02}"/>
                          </a:ext>
                        </a:extLst>
                      </p:cNvPr>
                      <p:cNvSpPr>
                        <a:spLocks noRot="1" noChangeAspect="1" noMove="1" noResize="1" noEditPoints="1" noAdjustHandles="1" noChangeArrowheads="1" noChangeShapeType="1" noTextEdit="1"/>
                      </p:cNvSpPr>
                      <p:nvPr/>
                    </p:nvSpPr>
                    <p:spPr bwMode="auto">
                      <a:xfrm>
                        <a:off x="8029172" y="2985970"/>
                        <a:ext cx="1065718" cy="858769"/>
                      </a:xfrm>
                      <a:prstGeom prst="flowChartConnector">
                        <a:avLst/>
                      </a:prstGeom>
                      <a:blipFill>
                        <a:blip r:embed="rId7"/>
                        <a:stretch>
                          <a:fillRect/>
                        </a:stretch>
                      </a:blipFill>
                      <a:ln>
                        <a:headEnd/>
                        <a:tailEnd/>
                      </a:ln>
                    </p:spPr>
                    <p:txBody>
                      <a:bodyPr/>
                      <a:lstStyle/>
                      <a:p>
                        <a:r>
                          <a:rPr lang="en-US">
                            <a:noFill/>
                          </a:rPr>
                          <a:t> </a:t>
                        </a:r>
                      </a:p>
                    </p:txBody>
                  </p:sp>
                </mc:Fallback>
              </mc:AlternateContent>
              <p:sp>
                <p:nvSpPr>
                  <p:cNvPr id="106" name="Line 9">
                    <a:extLst>
                      <a:ext uri="{FF2B5EF4-FFF2-40B4-BE49-F238E27FC236}">
                        <a16:creationId xmlns:a16="http://schemas.microsoft.com/office/drawing/2014/main" id="{5173782F-FE2F-4369-AB42-06FD2E2A4540}"/>
                      </a:ext>
                    </a:extLst>
                  </p:cNvPr>
                  <p:cNvSpPr>
                    <a:spLocks noChangeShapeType="1"/>
                  </p:cNvSpPr>
                  <p:nvPr/>
                </p:nvSpPr>
                <p:spPr bwMode="auto">
                  <a:xfrm>
                    <a:off x="393192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07" name="Line 9">
                    <a:extLst>
                      <a:ext uri="{FF2B5EF4-FFF2-40B4-BE49-F238E27FC236}">
                        <a16:creationId xmlns:a16="http://schemas.microsoft.com/office/drawing/2014/main" id="{00373030-0902-487E-8BA0-871E480FDDBA}"/>
                      </a:ext>
                    </a:extLst>
                  </p:cNvPr>
                  <p:cNvSpPr>
                    <a:spLocks noChangeShapeType="1"/>
                  </p:cNvSpPr>
                  <p:nvPr/>
                </p:nvSpPr>
                <p:spPr bwMode="auto">
                  <a:xfrm>
                    <a:off x="56388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08" name="Line 9">
                    <a:extLst>
                      <a:ext uri="{FF2B5EF4-FFF2-40B4-BE49-F238E27FC236}">
                        <a16:creationId xmlns:a16="http://schemas.microsoft.com/office/drawing/2014/main" id="{2C2750A5-00E3-42CB-A0FC-D89A800B8CA6}"/>
                      </a:ext>
                    </a:extLst>
                  </p:cNvPr>
                  <p:cNvSpPr>
                    <a:spLocks noChangeShapeType="1"/>
                  </p:cNvSpPr>
                  <p:nvPr/>
                </p:nvSpPr>
                <p:spPr bwMode="auto">
                  <a:xfrm>
                    <a:off x="73914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grpSp>
            <p:grpSp>
              <p:nvGrpSpPr>
                <p:cNvPr id="79" name="Group 78">
                  <a:extLst>
                    <a:ext uri="{FF2B5EF4-FFF2-40B4-BE49-F238E27FC236}">
                      <a16:creationId xmlns:a16="http://schemas.microsoft.com/office/drawing/2014/main" id="{429C5D4E-DB4D-4023-8E85-36ABA574FE95}"/>
                    </a:ext>
                  </a:extLst>
                </p:cNvPr>
                <p:cNvGrpSpPr/>
                <p:nvPr/>
              </p:nvGrpSpPr>
              <p:grpSpPr>
                <a:xfrm>
                  <a:off x="838200" y="5715000"/>
                  <a:ext cx="9448800" cy="921054"/>
                  <a:chOff x="838200" y="2947925"/>
                  <a:chExt cx="9448800" cy="921054"/>
                </a:xfrm>
              </p:grpSpPr>
              <p:sp>
                <p:nvSpPr>
                  <p:cNvPr id="83" name="Rectangle 82">
                    <a:extLst>
                      <a:ext uri="{FF2B5EF4-FFF2-40B4-BE49-F238E27FC236}">
                        <a16:creationId xmlns:a16="http://schemas.microsoft.com/office/drawing/2014/main" id="{62CD02BC-C3FD-4DA5-93CD-FDCBF68C4FF1}"/>
                      </a:ext>
                    </a:extLst>
                  </p:cNvPr>
                  <p:cNvSpPr/>
                  <p:nvPr/>
                </p:nvSpPr>
                <p:spPr>
                  <a:xfrm>
                    <a:off x="838200" y="2947925"/>
                    <a:ext cx="9448800" cy="921054"/>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schemeClr val="tx1"/>
                      </a:solidFill>
                    </a:endParaRPr>
                  </a:p>
                </p:txBody>
              </p:sp>
              <p:sp>
                <p:nvSpPr>
                  <p:cNvPr id="84" name="Line 9">
                    <a:extLst>
                      <a:ext uri="{FF2B5EF4-FFF2-40B4-BE49-F238E27FC236}">
                        <a16:creationId xmlns:a16="http://schemas.microsoft.com/office/drawing/2014/main" id="{0578496D-4A21-43DD-81AD-8E5913CFB14E}"/>
                      </a:ext>
                    </a:extLst>
                  </p:cNvPr>
                  <p:cNvSpPr>
                    <a:spLocks noChangeShapeType="1"/>
                  </p:cNvSpPr>
                  <p:nvPr/>
                </p:nvSpPr>
                <p:spPr bwMode="auto">
                  <a:xfrm>
                    <a:off x="2148840" y="3408451"/>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85" name="Oval 84">
                    <a:extLst>
                      <a:ext uri="{FF2B5EF4-FFF2-40B4-BE49-F238E27FC236}">
                        <a16:creationId xmlns:a16="http://schemas.microsoft.com/office/drawing/2014/main" id="{48D12899-DC9D-49D7-BFE5-D4C2DBC6FB94}"/>
                      </a:ext>
                    </a:extLst>
                  </p:cNvPr>
                  <p:cNvSpPr/>
                  <p:nvPr/>
                </p:nvSpPr>
                <p:spPr>
                  <a:xfrm>
                    <a:off x="9329483"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86" name="Oval 85">
                    <a:extLst>
                      <a:ext uri="{FF2B5EF4-FFF2-40B4-BE49-F238E27FC236}">
                        <a16:creationId xmlns:a16="http://schemas.microsoft.com/office/drawing/2014/main" id="{A9C816FE-78B4-4F81-9732-0BD72DD794A0}"/>
                      </a:ext>
                    </a:extLst>
                  </p:cNvPr>
                  <p:cNvSpPr/>
                  <p:nvPr/>
                </p:nvSpPr>
                <p:spPr>
                  <a:xfrm>
                    <a:off x="968137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87" name="Oval 86">
                    <a:extLst>
                      <a:ext uri="{FF2B5EF4-FFF2-40B4-BE49-F238E27FC236}">
                        <a16:creationId xmlns:a16="http://schemas.microsoft.com/office/drawing/2014/main" id="{4991E7FB-CC76-4994-9AB9-25661F68ADAA}"/>
                      </a:ext>
                    </a:extLst>
                  </p:cNvPr>
                  <p:cNvSpPr/>
                  <p:nvPr/>
                </p:nvSpPr>
                <p:spPr>
                  <a:xfrm>
                    <a:off x="1003326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mc:AlternateContent xmlns:mc="http://schemas.openxmlformats.org/markup-compatibility/2006" xmlns:a14="http://schemas.microsoft.com/office/drawing/2010/main">
                <mc:Choice Requires="a14">
                  <p:sp>
                    <p:nvSpPr>
                      <p:cNvPr id="88" name="AutoShape 14">
                        <a:extLst>
                          <a:ext uri="{FF2B5EF4-FFF2-40B4-BE49-F238E27FC236}">
                            <a16:creationId xmlns:a16="http://schemas.microsoft.com/office/drawing/2014/main" id="{41BBB68A-0EB0-4D84-9032-3C389529F30B}"/>
                          </a:ext>
                        </a:extLst>
                      </p:cNvPr>
                      <p:cNvSpPr>
                        <a:spLocks noChangeArrowheads="1"/>
                      </p:cNvSpPr>
                      <p:nvPr/>
                    </p:nvSpPr>
                    <p:spPr bwMode="auto">
                      <a:xfrm>
                        <a:off x="2807393"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36" name="AutoShape 14">
                        <a:extLst>
                          <a:ext uri="{FF2B5EF4-FFF2-40B4-BE49-F238E27FC236}">
                            <a16:creationId xmlns:a16="http://schemas.microsoft.com/office/drawing/2014/main" id="{7E01739F-E41B-4377-920B-5C5DDF565C06}"/>
                          </a:ext>
                        </a:extLst>
                      </p:cNvPr>
                      <p:cNvSpPr>
                        <a:spLocks noRot="1" noChangeAspect="1" noMove="1" noResize="1" noEditPoints="1" noAdjustHandles="1" noChangeArrowheads="1" noChangeShapeType="1" noTextEdit="1"/>
                      </p:cNvSpPr>
                      <p:nvPr/>
                    </p:nvSpPr>
                    <p:spPr bwMode="auto">
                      <a:xfrm>
                        <a:off x="2807393" y="2971800"/>
                        <a:ext cx="1065718" cy="858769"/>
                      </a:xfrm>
                      <a:prstGeom prst="flowChartConnector">
                        <a:avLst/>
                      </a:prstGeom>
                      <a:blipFill>
                        <a:blip r:embed="rId8"/>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AutoShape 14">
                        <a:extLst>
                          <a:ext uri="{FF2B5EF4-FFF2-40B4-BE49-F238E27FC236}">
                            <a16:creationId xmlns:a16="http://schemas.microsoft.com/office/drawing/2014/main" id="{0B86E518-039C-4928-AEC2-F1D46059F504}"/>
                          </a:ext>
                        </a:extLst>
                      </p:cNvPr>
                      <p:cNvSpPr>
                        <a:spLocks noChangeArrowheads="1"/>
                      </p:cNvSpPr>
                      <p:nvPr/>
                    </p:nvSpPr>
                    <p:spPr bwMode="auto">
                      <a:xfrm>
                        <a:off x="1066800"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37" name="AutoShape 14">
                        <a:extLst>
                          <a:ext uri="{FF2B5EF4-FFF2-40B4-BE49-F238E27FC236}">
                            <a16:creationId xmlns:a16="http://schemas.microsoft.com/office/drawing/2014/main" id="{49185E8F-CF46-417B-9CFA-51F9940B4197}"/>
                          </a:ext>
                        </a:extLst>
                      </p:cNvPr>
                      <p:cNvSpPr>
                        <a:spLocks noRot="1" noChangeAspect="1" noMove="1" noResize="1" noEditPoints="1" noAdjustHandles="1" noChangeArrowheads="1" noChangeShapeType="1" noTextEdit="1"/>
                      </p:cNvSpPr>
                      <p:nvPr/>
                    </p:nvSpPr>
                    <p:spPr bwMode="auto">
                      <a:xfrm>
                        <a:off x="1066800" y="2971800"/>
                        <a:ext cx="1065718" cy="858769"/>
                      </a:xfrm>
                      <a:prstGeom prst="flowChartConnector">
                        <a:avLst/>
                      </a:prstGeom>
                      <a:blipFill>
                        <a:blip r:embed="rId16"/>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AutoShape 14">
                        <a:extLst>
                          <a:ext uri="{FF2B5EF4-FFF2-40B4-BE49-F238E27FC236}">
                            <a16:creationId xmlns:a16="http://schemas.microsoft.com/office/drawing/2014/main" id="{B5CC09DD-8384-4C7E-82A9-9858480EA489}"/>
                          </a:ext>
                        </a:extLst>
                      </p:cNvPr>
                      <p:cNvSpPr>
                        <a:spLocks noChangeArrowheads="1"/>
                      </p:cNvSpPr>
                      <p:nvPr/>
                    </p:nvSpPr>
                    <p:spPr bwMode="auto">
                      <a:xfrm>
                        <a:off x="4547986"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38" name="AutoShape 14">
                        <a:extLst>
                          <a:ext uri="{FF2B5EF4-FFF2-40B4-BE49-F238E27FC236}">
                            <a16:creationId xmlns:a16="http://schemas.microsoft.com/office/drawing/2014/main" id="{6599242C-D15D-4B33-98A0-EA9A16A03F6D}"/>
                          </a:ext>
                        </a:extLst>
                      </p:cNvPr>
                      <p:cNvSpPr>
                        <a:spLocks noRot="1" noChangeAspect="1" noMove="1" noResize="1" noEditPoints="1" noAdjustHandles="1" noChangeArrowheads="1" noChangeShapeType="1" noTextEdit="1"/>
                      </p:cNvSpPr>
                      <p:nvPr/>
                    </p:nvSpPr>
                    <p:spPr bwMode="auto">
                      <a:xfrm>
                        <a:off x="4547986" y="2971800"/>
                        <a:ext cx="1065718" cy="858769"/>
                      </a:xfrm>
                      <a:prstGeom prst="flowChartConnector">
                        <a:avLst/>
                      </a:prstGeom>
                      <a:blipFill>
                        <a:blip r:embed="rId17"/>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AutoShape 14">
                        <a:extLst>
                          <a:ext uri="{FF2B5EF4-FFF2-40B4-BE49-F238E27FC236}">
                            <a16:creationId xmlns:a16="http://schemas.microsoft.com/office/drawing/2014/main" id="{7580E3A0-4B6C-4EB1-8595-A7ED0B0007A9}"/>
                          </a:ext>
                        </a:extLst>
                      </p:cNvPr>
                      <p:cNvSpPr>
                        <a:spLocks noChangeArrowheads="1"/>
                      </p:cNvSpPr>
                      <p:nvPr/>
                    </p:nvSpPr>
                    <p:spPr bwMode="auto">
                      <a:xfrm>
                        <a:off x="6288579"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39" name="AutoShape 14">
                        <a:extLst>
                          <a:ext uri="{FF2B5EF4-FFF2-40B4-BE49-F238E27FC236}">
                            <a16:creationId xmlns:a16="http://schemas.microsoft.com/office/drawing/2014/main" id="{607A3FF4-42D1-4D76-9209-76D27455DE9C}"/>
                          </a:ext>
                        </a:extLst>
                      </p:cNvPr>
                      <p:cNvSpPr>
                        <a:spLocks noRot="1" noChangeAspect="1" noMove="1" noResize="1" noEditPoints="1" noAdjustHandles="1" noChangeArrowheads="1" noChangeShapeType="1" noTextEdit="1"/>
                      </p:cNvSpPr>
                      <p:nvPr/>
                    </p:nvSpPr>
                    <p:spPr bwMode="auto">
                      <a:xfrm>
                        <a:off x="6288579" y="2971800"/>
                        <a:ext cx="1065718" cy="858769"/>
                      </a:xfrm>
                      <a:prstGeom prst="flowChartConnector">
                        <a:avLst/>
                      </a:prstGeom>
                      <a:blipFill>
                        <a:blip r:embed="rId11"/>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AutoShape 14">
                        <a:extLst>
                          <a:ext uri="{FF2B5EF4-FFF2-40B4-BE49-F238E27FC236}">
                            <a16:creationId xmlns:a16="http://schemas.microsoft.com/office/drawing/2014/main" id="{78B44DC0-E099-46A7-B7FB-1828E32F8348}"/>
                          </a:ext>
                        </a:extLst>
                      </p:cNvPr>
                      <p:cNvSpPr>
                        <a:spLocks noChangeArrowheads="1"/>
                      </p:cNvSpPr>
                      <p:nvPr/>
                    </p:nvSpPr>
                    <p:spPr bwMode="auto">
                      <a:xfrm>
                        <a:off x="8029172" y="298597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40" name="AutoShape 14">
                        <a:extLst>
                          <a:ext uri="{FF2B5EF4-FFF2-40B4-BE49-F238E27FC236}">
                            <a16:creationId xmlns:a16="http://schemas.microsoft.com/office/drawing/2014/main" id="{9D09E582-218A-4BC5-B85C-08A3588FC4AC}"/>
                          </a:ext>
                        </a:extLst>
                      </p:cNvPr>
                      <p:cNvSpPr>
                        <a:spLocks noRot="1" noChangeAspect="1" noMove="1" noResize="1" noEditPoints="1" noAdjustHandles="1" noChangeArrowheads="1" noChangeShapeType="1" noTextEdit="1"/>
                      </p:cNvSpPr>
                      <p:nvPr/>
                    </p:nvSpPr>
                    <p:spPr bwMode="auto">
                      <a:xfrm>
                        <a:off x="8029172" y="2985970"/>
                        <a:ext cx="1065718" cy="858769"/>
                      </a:xfrm>
                      <a:prstGeom prst="flowChartConnector">
                        <a:avLst/>
                      </a:prstGeom>
                      <a:blipFill>
                        <a:blip r:embed="rId12"/>
                        <a:stretch>
                          <a:fillRect/>
                        </a:stretch>
                      </a:blipFill>
                      <a:ln>
                        <a:headEnd/>
                        <a:tailEnd/>
                      </a:ln>
                    </p:spPr>
                    <p:txBody>
                      <a:bodyPr/>
                      <a:lstStyle/>
                      <a:p>
                        <a:r>
                          <a:rPr lang="en-US">
                            <a:noFill/>
                          </a:rPr>
                          <a:t> </a:t>
                        </a:r>
                      </a:p>
                    </p:txBody>
                  </p:sp>
                </mc:Fallback>
              </mc:AlternateContent>
              <p:sp>
                <p:nvSpPr>
                  <p:cNvPr id="93" name="Line 9">
                    <a:extLst>
                      <a:ext uri="{FF2B5EF4-FFF2-40B4-BE49-F238E27FC236}">
                        <a16:creationId xmlns:a16="http://schemas.microsoft.com/office/drawing/2014/main" id="{CB7AB2F2-8415-486E-8DC2-1AD3766B1975}"/>
                      </a:ext>
                    </a:extLst>
                  </p:cNvPr>
                  <p:cNvSpPr>
                    <a:spLocks noChangeShapeType="1"/>
                  </p:cNvSpPr>
                  <p:nvPr/>
                </p:nvSpPr>
                <p:spPr bwMode="auto">
                  <a:xfrm>
                    <a:off x="393192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94" name="Line 9">
                    <a:extLst>
                      <a:ext uri="{FF2B5EF4-FFF2-40B4-BE49-F238E27FC236}">
                        <a16:creationId xmlns:a16="http://schemas.microsoft.com/office/drawing/2014/main" id="{D259BE51-0A20-45E2-A364-2168CCFA5316}"/>
                      </a:ext>
                    </a:extLst>
                  </p:cNvPr>
                  <p:cNvSpPr>
                    <a:spLocks noChangeShapeType="1"/>
                  </p:cNvSpPr>
                  <p:nvPr/>
                </p:nvSpPr>
                <p:spPr bwMode="auto">
                  <a:xfrm>
                    <a:off x="56388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95" name="Line 9">
                    <a:extLst>
                      <a:ext uri="{FF2B5EF4-FFF2-40B4-BE49-F238E27FC236}">
                        <a16:creationId xmlns:a16="http://schemas.microsoft.com/office/drawing/2014/main" id="{CFC5E05F-F12D-49B8-A559-16420C798A04}"/>
                      </a:ext>
                    </a:extLst>
                  </p:cNvPr>
                  <p:cNvSpPr>
                    <a:spLocks noChangeShapeType="1"/>
                  </p:cNvSpPr>
                  <p:nvPr/>
                </p:nvSpPr>
                <p:spPr bwMode="auto">
                  <a:xfrm>
                    <a:off x="73914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grpSp>
            <p:sp>
              <p:nvSpPr>
                <p:cNvPr id="80" name="Left Brace 79">
                  <a:extLst>
                    <a:ext uri="{FF2B5EF4-FFF2-40B4-BE49-F238E27FC236}">
                      <a16:creationId xmlns:a16="http://schemas.microsoft.com/office/drawing/2014/main" id="{5C8D44CA-D779-4702-A269-5B5AFD621C31}"/>
                    </a:ext>
                  </a:extLst>
                </p:cNvPr>
                <p:cNvSpPr/>
                <p:nvPr/>
              </p:nvSpPr>
              <p:spPr>
                <a:xfrm>
                  <a:off x="381000" y="4572000"/>
                  <a:ext cx="465817" cy="2133600"/>
                </a:xfrm>
                <a:prstGeom prst="leftBrace">
                  <a:avLst>
                    <a:gd name="adj1" fmla="val 8333"/>
                    <a:gd name="adj2" fmla="val 470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Left Brace 80">
                  <a:extLst>
                    <a:ext uri="{FF2B5EF4-FFF2-40B4-BE49-F238E27FC236}">
                      <a16:creationId xmlns:a16="http://schemas.microsoft.com/office/drawing/2014/main" id="{E72AE9CE-27F9-4780-BA2A-824D33419D38}"/>
                    </a:ext>
                  </a:extLst>
                </p:cNvPr>
                <p:cNvSpPr/>
                <p:nvPr/>
              </p:nvSpPr>
              <p:spPr>
                <a:xfrm rot="10800000">
                  <a:off x="10184329" y="2386075"/>
                  <a:ext cx="465817" cy="2133600"/>
                </a:xfrm>
                <a:prstGeom prst="leftBrace">
                  <a:avLst>
                    <a:gd name="adj1" fmla="val 8333"/>
                    <a:gd name="adj2" fmla="val 470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Left Brace 81">
                  <a:extLst>
                    <a:ext uri="{FF2B5EF4-FFF2-40B4-BE49-F238E27FC236}">
                      <a16:creationId xmlns:a16="http://schemas.microsoft.com/office/drawing/2014/main" id="{3C1F0503-DF64-424A-8CC2-8975BD0ADF80}"/>
                    </a:ext>
                  </a:extLst>
                </p:cNvPr>
                <p:cNvSpPr/>
                <p:nvPr/>
              </p:nvSpPr>
              <p:spPr>
                <a:xfrm rot="10800000">
                  <a:off x="10202183" y="4572000"/>
                  <a:ext cx="465817" cy="2133600"/>
                </a:xfrm>
                <a:prstGeom prst="leftBrace">
                  <a:avLst>
                    <a:gd name="adj1" fmla="val 8333"/>
                    <a:gd name="adj2" fmla="val 470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4" name="TextBox 73">
                <a:extLst>
                  <a:ext uri="{FF2B5EF4-FFF2-40B4-BE49-F238E27FC236}">
                    <a16:creationId xmlns:a16="http://schemas.microsoft.com/office/drawing/2014/main" id="{AEFACF96-D03B-4E25-B7D2-2AA8CFF1098C}"/>
                  </a:ext>
                </a:extLst>
              </p:cNvPr>
              <p:cNvSpPr txBox="1"/>
              <p:nvPr/>
            </p:nvSpPr>
            <p:spPr>
              <a:xfrm>
                <a:off x="10844836" y="2793987"/>
                <a:ext cx="1579046" cy="830997"/>
              </a:xfrm>
              <a:prstGeom prst="rect">
                <a:avLst/>
              </a:prstGeom>
              <a:noFill/>
            </p:spPr>
            <p:txBody>
              <a:bodyPr wrap="square" rtlCol="0">
                <a:spAutoFit/>
              </a:bodyPr>
              <a:lstStyle/>
              <a:p>
                <a:r>
                  <a:rPr lang="en-US" sz="2400" b="1" dirty="0">
                    <a:solidFill>
                      <a:srgbClr val="00B050"/>
                    </a:solidFill>
                  </a:rPr>
                  <a:t>Satisfying Set 1</a:t>
                </a:r>
              </a:p>
            </p:txBody>
          </p:sp>
          <p:sp>
            <p:nvSpPr>
              <p:cNvPr id="75" name="TextBox 74">
                <a:extLst>
                  <a:ext uri="{FF2B5EF4-FFF2-40B4-BE49-F238E27FC236}">
                    <a16:creationId xmlns:a16="http://schemas.microsoft.com/office/drawing/2014/main" id="{9DE27076-96D2-49AE-A21D-53CA31DBFA8E}"/>
                  </a:ext>
                </a:extLst>
              </p:cNvPr>
              <p:cNvSpPr txBox="1"/>
              <p:nvPr/>
            </p:nvSpPr>
            <p:spPr>
              <a:xfrm>
                <a:off x="10901073" y="5010858"/>
                <a:ext cx="1579046" cy="830997"/>
              </a:xfrm>
              <a:prstGeom prst="rect">
                <a:avLst/>
              </a:prstGeom>
              <a:noFill/>
            </p:spPr>
            <p:txBody>
              <a:bodyPr wrap="square" rtlCol="0">
                <a:spAutoFit/>
              </a:bodyPr>
              <a:lstStyle/>
              <a:p>
                <a:r>
                  <a:rPr lang="en-US" sz="2400" b="1" dirty="0">
                    <a:solidFill>
                      <a:srgbClr val="00B050"/>
                    </a:solidFill>
                  </a:rPr>
                  <a:t>Satisfying Set 2</a:t>
                </a:r>
              </a:p>
            </p:txBody>
          </p:sp>
        </p:grpSp>
      </p:grpSp>
    </p:spTree>
    <p:extLst>
      <p:ext uri="{BB962C8B-B14F-4D97-AF65-F5344CB8AC3E}">
        <p14:creationId xmlns:p14="http://schemas.microsoft.com/office/powerpoint/2010/main" val="4298423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E4E91BF2-FB22-4FF1-A1BC-B0F4301E93FE}"/>
                  </a:ext>
                </a:extLst>
              </p:cNvPr>
              <p:cNvSpPr>
                <a:spLocks noGrp="1"/>
              </p:cNvSpPr>
              <p:nvPr>
                <p:ph idx="1"/>
              </p:nvPr>
            </p:nvSpPr>
            <p:spPr/>
            <p:txBody>
              <a:bodyPr/>
              <a:lstStyle/>
              <a:p>
                <a:r>
                  <a:rPr lang="en-US" dirty="0"/>
                  <a:t>Observational determinism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𝑙𝑜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𝑤𝐼𝑛</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𝑙𝑜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𝑤𝐼𝑛</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e>
                      </m:d>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𝑙𝑜𝑤𝑂𝑢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𝑙𝑜𝑤𝑂𝑢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r>
                        <a:rPr lang="en-US" b="0" i="1" smtClean="0">
                          <a:latin typeface="Cambria Math" panose="02040503050406030204" pitchFamily="18" charset="0"/>
                        </a:rPr>
                        <m:t>)</m:t>
                      </m:r>
                    </m:oMath>
                  </m:oMathPara>
                </a14:m>
                <a:endParaRPr lang="en-US" dirty="0"/>
              </a:p>
              <a:p>
                <a:pPr marL="0" indent="0">
                  <a:buNone/>
                </a:pPr>
                <a:r>
                  <a:rPr lang="en-US" dirty="0"/>
                  <a:t>(For same inputs from low security users, we get same outputs to the low security users. Inputs from high-security users could be different)</a:t>
                </a:r>
              </a:p>
              <a:p>
                <a:r>
                  <a:rPr lang="en-US" dirty="0"/>
                  <a:t>Generalized noninterference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h𝑖𝑔h𝐼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h𝑖𝑔h𝐼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e>
                      </m:d>
                      <m:r>
                        <a:rPr lang="en-US" b="0" i="1" smtClean="0">
                          <a:latin typeface="Cambria Math" panose="02040503050406030204" pitchFamily="18" charset="0"/>
                        </a:rPr>
                        <m:t>∧</m:t>
                      </m:r>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𝑙𝑜𝑤𝐼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𝑙𝑜𝑤𝐼𝑛</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r>
                            <a:rPr lang="en-US" b="0" i="1" smtClean="0">
                              <a:latin typeface="Cambria Math" panose="02040503050406030204" pitchFamily="18" charset="0"/>
                            </a:rPr>
                            <m:t>∧</m:t>
                          </m:r>
                          <m:r>
                            <a:rPr lang="en-US" b="0" i="1" smtClean="0">
                              <a:latin typeface="Cambria Math" panose="02040503050406030204" pitchFamily="18" charset="0"/>
                            </a:rPr>
                            <m:t>𝑙𝑜𝑤𝑂𝑢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r>
                            <a:rPr lang="en-US" b="0" i="1" smtClean="0">
                              <a:latin typeface="Cambria Math" panose="02040503050406030204" pitchFamily="18" charset="0"/>
                            </a:rPr>
                            <m:t>=</m:t>
                          </m:r>
                          <m:r>
                            <a:rPr lang="en-US" b="0" i="1" smtClean="0">
                              <a:latin typeface="Cambria Math" panose="02040503050406030204" pitchFamily="18" charset="0"/>
                            </a:rPr>
                            <m:t>𝑙𝑜𝑤𝑂𝑢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e>
                      </m:d>
                    </m:oMath>
                  </m:oMathPara>
                </a14:m>
                <a:endParaRPr lang="en-US" dirty="0"/>
              </a:p>
              <a:p>
                <a:pPr marL="0" indent="0">
                  <a:buNone/>
                </a:pPr>
                <a:r>
                  <a:rPr lang="en-US" dirty="0"/>
                  <a:t>(If high inputs are the same, then if the low inputs are same, then the low outputs should be same)</a:t>
                </a:r>
              </a:p>
            </p:txBody>
          </p:sp>
        </mc:Choice>
        <mc:Fallback>
          <p:sp>
            <p:nvSpPr>
              <p:cNvPr id="2" name="Content Placeholder 1">
                <a:extLst>
                  <a:ext uri="{FF2B5EF4-FFF2-40B4-BE49-F238E27FC236}">
                    <a16:creationId xmlns:a16="http://schemas.microsoft.com/office/drawing/2014/main" id="{E4E91BF2-FB22-4FF1-A1BC-B0F4301E93FE}"/>
                  </a:ext>
                </a:extLst>
              </p:cNvPr>
              <p:cNvSpPr>
                <a:spLocks noGrp="1" noRot="1" noChangeAspect="1" noMove="1" noResize="1" noEditPoints="1" noAdjustHandles="1" noChangeArrowheads="1" noChangeShapeType="1" noTextEdit="1"/>
              </p:cNvSpPr>
              <p:nvPr>
                <p:ph idx="1"/>
              </p:nvPr>
            </p:nvSpPr>
            <p:spPr>
              <a:blipFill>
                <a:blip r:embed="rId2"/>
                <a:stretch>
                  <a:fillRect l="-1042"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A53D8C3-C1D0-44DF-80C2-72BECF48F4CF}"/>
              </a:ext>
            </a:extLst>
          </p:cNvPr>
          <p:cNvSpPr>
            <a:spLocks noGrp="1"/>
          </p:cNvSpPr>
          <p:nvPr>
            <p:ph type="title"/>
          </p:nvPr>
        </p:nvSpPr>
        <p:spPr/>
        <p:txBody>
          <a:bodyPr/>
          <a:lstStyle/>
          <a:p>
            <a:r>
              <a:rPr lang="en-US" dirty="0"/>
              <a:t>Examples of </a:t>
            </a:r>
            <a:r>
              <a:rPr lang="en-US" dirty="0" err="1"/>
              <a:t>HyperLTL</a:t>
            </a:r>
            <a:r>
              <a:rPr lang="en-US" dirty="0"/>
              <a:t> properties</a:t>
            </a:r>
          </a:p>
        </p:txBody>
      </p:sp>
      <p:sp>
        <p:nvSpPr>
          <p:cNvPr id="4" name="Slide Number Placeholder 3">
            <a:extLst>
              <a:ext uri="{FF2B5EF4-FFF2-40B4-BE49-F238E27FC236}">
                <a16:creationId xmlns:a16="http://schemas.microsoft.com/office/drawing/2014/main" id="{4106DEBB-A168-4BFE-BDF1-B71AC9E73005}"/>
              </a:ext>
            </a:extLst>
          </p:cNvPr>
          <p:cNvSpPr>
            <a:spLocks noGrp="1"/>
          </p:cNvSpPr>
          <p:nvPr>
            <p:ph type="sldNum" sz="quarter" idx="12"/>
          </p:nvPr>
        </p:nvSpPr>
        <p:spPr/>
        <p:txBody>
          <a:bodyPr/>
          <a:lstStyle/>
          <a:p>
            <a:fld id="{29AAD378-655A-49C6-813C-9FD132EF7440}" type="slidenum">
              <a:rPr lang="en-US" smtClean="0"/>
              <a:pPr/>
              <a:t>25</a:t>
            </a:fld>
            <a:endParaRPr lang="en-US" dirty="0"/>
          </a:p>
        </p:txBody>
      </p:sp>
    </p:spTree>
    <p:extLst>
      <p:ext uri="{BB962C8B-B14F-4D97-AF65-F5344CB8AC3E}">
        <p14:creationId xmlns:p14="http://schemas.microsoft.com/office/powerpoint/2010/main" val="240268587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995B00-20A7-4F29-B728-1BBF64EBF761}"/>
              </a:ext>
            </a:extLst>
          </p:cNvPr>
          <p:cNvSpPr>
            <a:spLocks noGrp="1"/>
          </p:cNvSpPr>
          <p:nvPr>
            <p:ph idx="1"/>
          </p:nvPr>
        </p:nvSpPr>
        <p:spPr/>
        <p:txBody>
          <a:bodyPr/>
          <a:lstStyle/>
          <a:p>
            <a:r>
              <a:rPr lang="en-US" dirty="0" err="1"/>
              <a:t>HyperSTL</a:t>
            </a:r>
            <a:r>
              <a:rPr lang="en-US" dirty="0"/>
              <a:t>!</a:t>
            </a:r>
          </a:p>
          <a:p>
            <a:r>
              <a:rPr lang="en-US" dirty="0"/>
              <a:t>We can make predicates over signals leaking private information of a CPS to the external world</a:t>
            </a:r>
          </a:p>
          <a:p>
            <a:r>
              <a:rPr lang="en-US" dirty="0"/>
              <a:t>In contrast to </a:t>
            </a:r>
            <a:r>
              <a:rPr lang="en-US" dirty="0" err="1"/>
              <a:t>HyperLTL</a:t>
            </a:r>
            <a:r>
              <a:rPr lang="en-US" dirty="0"/>
              <a:t> where decisions are Boolean, in </a:t>
            </a:r>
            <a:r>
              <a:rPr lang="en-US" dirty="0" err="1"/>
              <a:t>HyperSTL</a:t>
            </a:r>
            <a:r>
              <a:rPr lang="en-US" dirty="0"/>
              <a:t>, we can have any functions of the internal state of the CPS application</a:t>
            </a:r>
          </a:p>
          <a:p>
            <a:r>
              <a:rPr lang="en-US" dirty="0"/>
              <a:t>Very new, evolving area</a:t>
            </a:r>
          </a:p>
        </p:txBody>
      </p:sp>
      <p:sp>
        <p:nvSpPr>
          <p:cNvPr id="3" name="Title 2">
            <a:extLst>
              <a:ext uri="{FF2B5EF4-FFF2-40B4-BE49-F238E27FC236}">
                <a16:creationId xmlns:a16="http://schemas.microsoft.com/office/drawing/2014/main" id="{F37AB6FA-B4AF-4A5D-912F-2F9BF712D717}"/>
              </a:ext>
            </a:extLst>
          </p:cNvPr>
          <p:cNvSpPr>
            <a:spLocks noGrp="1"/>
          </p:cNvSpPr>
          <p:nvPr>
            <p:ph type="title"/>
          </p:nvPr>
        </p:nvSpPr>
        <p:spPr/>
        <p:txBody>
          <a:bodyPr/>
          <a:lstStyle/>
          <a:p>
            <a:r>
              <a:rPr lang="en-US" dirty="0"/>
              <a:t>Applying </a:t>
            </a:r>
            <a:r>
              <a:rPr lang="en-US" dirty="0" err="1"/>
              <a:t>Hyperproperties</a:t>
            </a:r>
            <a:r>
              <a:rPr lang="en-US" dirty="0"/>
              <a:t> to CPS context</a:t>
            </a:r>
          </a:p>
        </p:txBody>
      </p:sp>
      <p:sp>
        <p:nvSpPr>
          <p:cNvPr id="4" name="Slide Number Placeholder 3">
            <a:extLst>
              <a:ext uri="{FF2B5EF4-FFF2-40B4-BE49-F238E27FC236}">
                <a16:creationId xmlns:a16="http://schemas.microsoft.com/office/drawing/2014/main" id="{82A00A08-E193-46AA-84B8-7C8E9316215A}"/>
              </a:ext>
            </a:extLst>
          </p:cNvPr>
          <p:cNvSpPr>
            <a:spLocks noGrp="1"/>
          </p:cNvSpPr>
          <p:nvPr>
            <p:ph type="sldNum" sz="quarter" idx="12"/>
          </p:nvPr>
        </p:nvSpPr>
        <p:spPr/>
        <p:txBody>
          <a:bodyPr/>
          <a:lstStyle/>
          <a:p>
            <a:fld id="{29AAD378-655A-49C6-813C-9FD132EF7440}" type="slidenum">
              <a:rPr lang="en-US" smtClean="0"/>
              <a:pPr/>
              <a:t>26</a:t>
            </a:fld>
            <a:endParaRPr lang="en-US" dirty="0"/>
          </a:p>
        </p:txBody>
      </p:sp>
    </p:spTree>
    <p:extLst>
      <p:ext uri="{BB962C8B-B14F-4D97-AF65-F5344CB8AC3E}">
        <p14:creationId xmlns:p14="http://schemas.microsoft.com/office/powerpoint/2010/main" val="34399839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1EF030-A940-4C24-B5EA-6961F69485F7}"/>
              </a:ext>
            </a:extLst>
          </p:cNvPr>
          <p:cNvSpPr>
            <a:spLocks noGrp="1"/>
          </p:cNvSpPr>
          <p:nvPr>
            <p:ph idx="1"/>
          </p:nvPr>
        </p:nvSpPr>
        <p:spPr/>
        <p:txBody>
          <a:bodyPr>
            <a:normAutofit/>
          </a:bodyPr>
          <a:lstStyle/>
          <a:p>
            <a:pPr>
              <a:buFont typeface="+mj-lt"/>
              <a:buAutoNum type="arabicPeriod"/>
            </a:pPr>
            <a:r>
              <a:rPr lang="en-US" sz="1800" dirty="0"/>
              <a:t>T. McDermott, et al., Technical Report on Human Capital Development – Resilient Cyber Physical Systems, Available at: </a:t>
            </a:r>
            <a:r>
              <a:rPr lang="en-US" sz="1800" dirty="0">
                <a:hlinkClick r:id="rId2"/>
              </a:rPr>
              <a:t>http://www.sercuarc.org/publications-papers/technical-report-human-capital-development-resilient-cyber-physical-systems/</a:t>
            </a:r>
            <a:endParaRPr lang="en-US" sz="1800" dirty="0"/>
          </a:p>
          <a:p>
            <a:pPr>
              <a:buFont typeface="+mj-lt"/>
              <a:buAutoNum type="arabicPeriod"/>
            </a:pPr>
            <a:r>
              <a:rPr lang="en-US" sz="1800" dirty="0" err="1"/>
              <a:t>Pasqualetti</a:t>
            </a:r>
            <a:r>
              <a:rPr lang="en-US" sz="1800" dirty="0"/>
              <a:t>, F., </a:t>
            </a:r>
            <a:r>
              <a:rPr lang="en-US" sz="1800" dirty="0" err="1"/>
              <a:t>Dörfler</a:t>
            </a:r>
            <a:r>
              <a:rPr lang="en-US" sz="1800" dirty="0"/>
              <a:t>, F., &amp; </a:t>
            </a:r>
            <a:r>
              <a:rPr lang="en-US" sz="1800" dirty="0" err="1"/>
              <a:t>Bullo</a:t>
            </a:r>
            <a:r>
              <a:rPr lang="en-US" sz="1800" dirty="0"/>
              <a:t>, F. (2013). Attack detection and identification in cyber-physical systems. </a:t>
            </a:r>
            <a:r>
              <a:rPr lang="en-US" sz="1800" i="1" dirty="0"/>
              <a:t>IEEE Transactions on Automatic Control</a:t>
            </a:r>
            <a:r>
              <a:rPr lang="en-US" sz="1800" dirty="0"/>
              <a:t>, </a:t>
            </a:r>
            <a:r>
              <a:rPr lang="en-US" sz="1800" i="1" dirty="0"/>
              <a:t>58</a:t>
            </a:r>
            <a:r>
              <a:rPr lang="en-US" sz="1800" dirty="0"/>
              <a:t>(11), 2715-2729.</a:t>
            </a:r>
          </a:p>
          <a:p>
            <a:pPr>
              <a:buFont typeface="+mj-lt"/>
              <a:buAutoNum type="arabicPeriod"/>
            </a:pPr>
            <a:r>
              <a:rPr lang="en-US" sz="1800" dirty="0"/>
              <a:t>Paulo </a:t>
            </a:r>
            <a:r>
              <a:rPr lang="en-US" sz="1800" dirty="0" err="1"/>
              <a:t>Tabuada’s</a:t>
            </a:r>
            <a:r>
              <a:rPr lang="en-US" sz="1800" dirty="0"/>
              <a:t> talk on science of security</a:t>
            </a:r>
            <a:r>
              <a:rPr lang="en-US" sz="1800" i="1" dirty="0"/>
              <a:t>: </a:t>
            </a:r>
            <a:r>
              <a:rPr lang="en-US" sz="1800" i="1" dirty="0">
                <a:hlinkClick r:id="rId3"/>
              </a:rPr>
              <a:t>http://publish.illinois.edu/science-of-security-</a:t>
            </a:r>
            <a:r>
              <a:rPr lang="en-US" sz="1800" i="1" dirty="0" err="1">
                <a:hlinkClick r:id="rId3"/>
              </a:rPr>
              <a:t>lablet</a:t>
            </a:r>
            <a:r>
              <a:rPr lang="en-US" sz="1800" i="1" dirty="0">
                <a:hlinkClick r:id="rId3"/>
              </a:rPr>
              <a:t>/files/2015/.../SoSCPSWeek_Tabuada.pdf</a:t>
            </a:r>
            <a:endParaRPr lang="en-US" sz="1800" i="1" dirty="0"/>
          </a:p>
          <a:p>
            <a:pPr>
              <a:buFont typeface="+mj-lt"/>
              <a:buAutoNum type="arabicPeriod"/>
            </a:pPr>
            <a:r>
              <a:rPr lang="en-US" sz="1800" dirty="0" err="1"/>
              <a:t>Shoukry</a:t>
            </a:r>
            <a:r>
              <a:rPr lang="en-US" sz="1800" dirty="0"/>
              <a:t>, Yasser, et al. "Privacy-aware quadratic optimization using partially homomorphic encryption." </a:t>
            </a:r>
            <a:r>
              <a:rPr lang="en-US" sz="1800" i="1" dirty="0"/>
              <a:t>Decision and Control (CDC), 2016 IEEE 55th Conference on</a:t>
            </a:r>
            <a:r>
              <a:rPr lang="en-US" sz="1800" dirty="0"/>
              <a:t>. IEEE, 2016.</a:t>
            </a:r>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endParaRPr lang="en-US" sz="1800" dirty="0"/>
          </a:p>
        </p:txBody>
      </p:sp>
      <p:sp>
        <p:nvSpPr>
          <p:cNvPr id="3" name="Title 2">
            <a:extLst>
              <a:ext uri="{FF2B5EF4-FFF2-40B4-BE49-F238E27FC236}">
                <a16:creationId xmlns:a16="http://schemas.microsoft.com/office/drawing/2014/main" id="{A63BA2A8-30E1-41EA-A62E-F00CD66CB81F}"/>
              </a:ext>
            </a:extLst>
          </p:cNvPr>
          <p:cNvSpPr>
            <a:spLocks noGrp="1"/>
          </p:cNvSpPr>
          <p:nvPr>
            <p:ph type="title"/>
          </p:nvPr>
        </p:nvSpPr>
        <p:spPr/>
        <p:txBody>
          <a:bodyPr/>
          <a:lstStyle/>
          <a:p>
            <a:r>
              <a:rPr lang="en-US" dirty="0"/>
              <a:t>References</a:t>
            </a:r>
          </a:p>
        </p:txBody>
      </p:sp>
      <p:sp>
        <p:nvSpPr>
          <p:cNvPr id="4" name="Slide Number Placeholder 3">
            <a:extLst>
              <a:ext uri="{FF2B5EF4-FFF2-40B4-BE49-F238E27FC236}">
                <a16:creationId xmlns:a16="http://schemas.microsoft.com/office/drawing/2014/main" id="{8EC74146-60A4-4751-A4A6-D9BB7C36C53F}"/>
              </a:ext>
            </a:extLst>
          </p:cNvPr>
          <p:cNvSpPr>
            <a:spLocks noGrp="1"/>
          </p:cNvSpPr>
          <p:nvPr>
            <p:ph type="sldNum" sz="quarter" idx="12"/>
          </p:nvPr>
        </p:nvSpPr>
        <p:spPr/>
        <p:txBody>
          <a:bodyPr/>
          <a:lstStyle/>
          <a:p>
            <a:fld id="{29AAD378-655A-49C6-813C-9FD132EF7440}" type="slidenum">
              <a:rPr lang="en-US" smtClean="0"/>
              <a:pPr/>
              <a:t>27</a:t>
            </a:fld>
            <a:endParaRPr lang="en-US" dirty="0"/>
          </a:p>
        </p:txBody>
      </p:sp>
    </p:spTree>
    <p:extLst>
      <p:ext uri="{BB962C8B-B14F-4D97-AF65-F5344CB8AC3E}">
        <p14:creationId xmlns:p14="http://schemas.microsoft.com/office/powerpoint/2010/main" val="35178634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0AE697-85C2-4EA1-9732-7D115EBD9FA8}"/>
              </a:ext>
            </a:extLst>
          </p:cNvPr>
          <p:cNvSpPr>
            <a:spLocks noGrp="1"/>
          </p:cNvSpPr>
          <p:nvPr>
            <p:ph idx="1"/>
          </p:nvPr>
        </p:nvSpPr>
        <p:spPr/>
        <p:txBody>
          <a:bodyPr/>
          <a:lstStyle/>
          <a:p>
            <a:r>
              <a:rPr lang="en-US" dirty="0"/>
              <a:t>Basic definitions</a:t>
            </a:r>
          </a:p>
          <a:p>
            <a:r>
              <a:rPr lang="en-US" dirty="0"/>
              <a:t>Key problems and CPS solutions to these problems</a:t>
            </a:r>
          </a:p>
          <a:p>
            <a:endParaRPr lang="en-US" dirty="0"/>
          </a:p>
        </p:txBody>
      </p:sp>
      <p:sp>
        <p:nvSpPr>
          <p:cNvPr id="3" name="Title 2">
            <a:extLst>
              <a:ext uri="{FF2B5EF4-FFF2-40B4-BE49-F238E27FC236}">
                <a16:creationId xmlns:a16="http://schemas.microsoft.com/office/drawing/2014/main" id="{EBE67298-5A71-4A19-9DB5-FAEE3B9472DD}"/>
              </a:ext>
            </a:extLst>
          </p:cNvPr>
          <p:cNvSpPr>
            <a:spLocks noGrp="1"/>
          </p:cNvSpPr>
          <p:nvPr>
            <p:ph type="title"/>
          </p:nvPr>
        </p:nvSpPr>
        <p:spPr/>
        <p:txBody>
          <a:bodyPr/>
          <a:lstStyle/>
          <a:p>
            <a:r>
              <a:rPr lang="en-US" dirty="0"/>
              <a:t>Layout</a:t>
            </a:r>
          </a:p>
        </p:txBody>
      </p:sp>
      <p:sp>
        <p:nvSpPr>
          <p:cNvPr id="4" name="Slide Number Placeholder 3">
            <a:extLst>
              <a:ext uri="{FF2B5EF4-FFF2-40B4-BE49-F238E27FC236}">
                <a16:creationId xmlns:a16="http://schemas.microsoft.com/office/drawing/2014/main" id="{EC629751-0F97-4E5E-85A3-9A7E9DCE8618}"/>
              </a:ext>
            </a:extLst>
          </p:cNvPr>
          <p:cNvSpPr>
            <a:spLocks noGrp="1"/>
          </p:cNvSpPr>
          <p:nvPr>
            <p:ph type="sldNum" sz="quarter" idx="12"/>
          </p:nvPr>
        </p:nvSpPr>
        <p:spPr/>
        <p:txBody>
          <a:bodyPr/>
          <a:lstStyle/>
          <a:p>
            <a:fld id="{29AAD378-655A-49C6-813C-9FD132EF7440}" type="slidenum">
              <a:rPr lang="en-US" smtClean="0"/>
              <a:pPr/>
              <a:t>3</a:t>
            </a:fld>
            <a:endParaRPr lang="en-US" dirty="0"/>
          </a:p>
        </p:txBody>
      </p:sp>
    </p:spTree>
    <p:extLst>
      <p:ext uri="{BB962C8B-B14F-4D97-AF65-F5344CB8AC3E}">
        <p14:creationId xmlns:p14="http://schemas.microsoft.com/office/powerpoint/2010/main" val="3794549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5ED4A3-07A1-4799-9295-6159AC9C7408}"/>
              </a:ext>
            </a:extLst>
          </p:cNvPr>
          <p:cNvSpPr>
            <a:spLocks noGrp="1"/>
          </p:cNvSpPr>
          <p:nvPr>
            <p:ph idx="1"/>
          </p:nvPr>
        </p:nvSpPr>
        <p:spPr>
          <a:xfrm>
            <a:off x="166681" y="1332703"/>
            <a:ext cx="11699087" cy="4351338"/>
          </a:xfrm>
        </p:spPr>
        <p:txBody>
          <a:bodyPr>
            <a:normAutofit lnSpcReduction="10000"/>
          </a:bodyPr>
          <a:lstStyle/>
          <a:p>
            <a:r>
              <a:rPr lang="en-US" dirty="0">
                <a:solidFill>
                  <a:srgbClr val="FF0000"/>
                </a:solidFill>
              </a:rPr>
              <a:t>Confidentiality</a:t>
            </a:r>
            <a:r>
              <a:rPr lang="en-US" dirty="0"/>
              <a:t>: Ability to maintain secrecy from unauthorized users</a:t>
            </a:r>
          </a:p>
          <a:p>
            <a:pPr lvl="1"/>
            <a:r>
              <a:rPr lang="en-US" dirty="0"/>
              <a:t>Eavesdropper should not be able to intercept and read messages sent between an Autonomous CPS agent and another agent, system or human</a:t>
            </a:r>
          </a:p>
          <a:p>
            <a:r>
              <a:rPr lang="en-US" dirty="0">
                <a:solidFill>
                  <a:srgbClr val="FF0000"/>
                </a:solidFill>
              </a:rPr>
              <a:t>Integrity</a:t>
            </a:r>
            <a:r>
              <a:rPr lang="en-US" dirty="0"/>
              <a:t>: Trustworthiness of received data</a:t>
            </a:r>
          </a:p>
          <a:p>
            <a:pPr lvl="1"/>
            <a:r>
              <a:rPr lang="en-US" dirty="0"/>
              <a:t>If the V2X-enabled car receives a message from the cloud indicating that there is no traffic or obstacle in the next 500 meters, is the message trustworthy?</a:t>
            </a:r>
          </a:p>
          <a:p>
            <a:r>
              <a:rPr lang="en-US" dirty="0">
                <a:solidFill>
                  <a:srgbClr val="FF0000"/>
                </a:solidFill>
              </a:rPr>
              <a:t>Availability</a:t>
            </a:r>
            <a:r>
              <a:rPr lang="en-US" dirty="0"/>
              <a:t>: Ability of the system to be accessible</a:t>
            </a:r>
          </a:p>
          <a:p>
            <a:pPr lvl="1"/>
            <a:r>
              <a:rPr lang="en-US" dirty="0"/>
              <a:t>Is it possible to make the self-driving car unresponsive by overwhelming its sensors with data?</a:t>
            </a:r>
          </a:p>
          <a:p>
            <a:pPr marL="914400" lvl="2" indent="0">
              <a:buNone/>
            </a:pPr>
            <a:endParaRPr lang="en-US" dirty="0"/>
          </a:p>
        </p:txBody>
      </p:sp>
      <p:sp>
        <p:nvSpPr>
          <p:cNvPr id="3" name="Title 2">
            <a:extLst>
              <a:ext uri="{FF2B5EF4-FFF2-40B4-BE49-F238E27FC236}">
                <a16:creationId xmlns:a16="http://schemas.microsoft.com/office/drawing/2014/main" id="{25CF79AA-9E8C-4F3F-9E90-FAC9E0EE73AB}"/>
              </a:ext>
            </a:extLst>
          </p:cNvPr>
          <p:cNvSpPr>
            <a:spLocks noGrp="1"/>
          </p:cNvSpPr>
          <p:nvPr>
            <p:ph type="title"/>
          </p:nvPr>
        </p:nvSpPr>
        <p:spPr>
          <a:xfrm>
            <a:off x="166680" y="430374"/>
            <a:ext cx="10920419" cy="778828"/>
          </a:xfrm>
        </p:spPr>
        <p:txBody>
          <a:bodyPr/>
          <a:lstStyle/>
          <a:p>
            <a:r>
              <a:rPr lang="en-US" dirty="0"/>
              <a:t>Security/Privacy for Autonomous CPS</a:t>
            </a:r>
          </a:p>
        </p:txBody>
      </p:sp>
      <p:sp>
        <p:nvSpPr>
          <p:cNvPr id="4" name="Slide Number Placeholder 3">
            <a:extLst>
              <a:ext uri="{FF2B5EF4-FFF2-40B4-BE49-F238E27FC236}">
                <a16:creationId xmlns:a16="http://schemas.microsoft.com/office/drawing/2014/main" id="{A082ADA8-9D82-4208-865B-878065EF99A3}"/>
              </a:ext>
            </a:extLst>
          </p:cNvPr>
          <p:cNvSpPr>
            <a:spLocks noGrp="1"/>
          </p:cNvSpPr>
          <p:nvPr>
            <p:ph type="sldNum" sz="quarter" idx="12"/>
          </p:nvPr>
        </p:nvSpPr>
        <p:spPr/>
        <p:txBody>
          <a:bodyPr/>
          <a:lstStyle/>
          <a:p>
            <a:fld id="{29AAD378-655A-49C6-813C-9FD132EF7440}" type="slidenum">
              <a:rPr lang="en-US" smtClean="0"/>
              <a:pPr/>
              <a:t>4</a:t>
            </a:fld>
            <a:endParaRPr lang="en-US" dirty="0"/>
          </a:p>
        </p:txBody>
      </p:sp>
    </p:spTree>
    <p:extLst>
      <p:ext uri="{BB962C8B-B14F-4D97-AF65-F5344CB8AC3E}">
        <p14:creationId xmlns:p14="http://schemas.microsoft.com/office/powerpoint/2010/main" val="39904292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5ED4A3-07A1-4799-9295-6159AC9C7408}"/>
              </a:ext>
            </a:extLst>
          </p:cNvPr>
          <p:cNvSpPr>
            <a:spLocks noGrp="1"/>
          </p:cNvSpPr>
          <p:nvPr>
            <p:ph idx="1"/>
          </p:nvPr>
        </p:nvSpPr>
        <p:spPr>
          <a:xfrm>
            <a:off x="166681" y="1332703"/>
            <a:ext cx="11699087" cy="4351338"/>
          </a:xfrm>
        </p:spPr>
        <p:txBody>
          <a:bodyPr>
            <a:normAutofit fontScale="92500" lnSpcReduction="10000"/>
          </a:bodyPr>
          <a:lstStyle/>
          <a:p>
            <a:r>
              <a:rPr lang="en-US" dirty="0">
                <a:solidFill>
                  <a:srgbClr val="FF0000"/>
                </a:solidFill>
              </a:rPr>
              <a:t>Timeliness</a:t>
            </a:r>
            <a:r>
              <a:rPr lang="en-US" dirty="0"/>
              <a:t>: Responsiveness, how recent is the data</a:t>
            </a:r>
          </a:p>
          <a:p>
            <a:pPr lvl="1"/>
            <a:r>
              <a:rPr lang="en-US" dirty="0"/>
              <a:t>If an adversary keeps sending messages to the UAV, can it become unresponsive to the point that its basic control abilities are compromised?</a:t>
            </a:r>
          </a:p>
          <a:p>
            <a:r>
              <a:rPr lang="en-US" dirty="0">
                <a:solidFill>
                  <a:srgbClr val="FF0000"/>
                </a:solidFill>
              </a:rPr>
              <a:t>Graceful Degradation</a:t>
            </a:r>
            <a:r>
              <a:rPr lang="en-US" dirty="0"/>
              <a:t>: Can the system recover to successively reduced levels of operation in steps?</a:t>
            </a:r>
          </a:p>
          <a:p>
            <a:pPr lvl="1"/>
            <a:r>
              <a:rPr lang="en-US" dirty="0"/>
              <a:t>If a sensor is compromised because of a malicious attack (e.g. an adversary flashing light into the camera, or producing fake ultrasonic pulses), can the system gracefully reach a safe state?</a:t>
            </a:r>
          </a:p>
          <a:p>
            <a:r>
              <a:rPr lang="en-US" dirty="0">
                <a:solidFill>
                  <a:srgbClr val="FF0000"/>
                </a:solidFill>
              </a:rPr>
              <a:t>Privacy</a:t>
            </a:r>
            <a:r>
              <a:rPr lang="en-US" dirty="0"/>
              <a:t>: Preventing unwanted transfer of information (through inference or correlation)</a:t>
            </a:r>
          </a:p>
          <a:p>
            <a:pPr lvl="1"/>
            <a:r>
              <a:rPr lang="en-US" dirty="0"/>
              <a:t>Can the self-driving car leak information about the driver’s sensitive information to the infrastructure?</a:t>
            </a:r>
          </a:p>
          <a:p>
            <a:pPr marL="914400" lvl="2" indent="0">
              <a:buNone/>
            </a:pPr>
            <a:endParaRPr lang="en-US" dirty="0"/>
          </a:p>
        </p:txBody>
      </p:sp>
      <p:sp>
        <p:nvSpPr>
          <p:cNvPr id="3" name="Title 2">
            <a:extLst>
              <a:ext uri="{FF2B5EF4-FFF2-40B4-BE49-F238E27FC236}">
                <a16:creationId xmlns:a16="http://schemas.microsoft.com/office/drawing/2014/main" id="{25CF79AA-9E8C-4F3F-9E90-FAC9E0EE73AB}"/>
              </a:ext>
            </a:extLst>
          </p:cNvPr>
          <p:cNvSpPr>
            <a:spLocks noGrp="1"/>
          </p:cNvSpPr>
          <p:nvPr>
            <p:ph type="title"/>
          </p:nvPr>
        </p:nvSpPr>
        <p:spPr>
          <a:xfrm>
            <a:off x="166680" y="430374"/>
            <a:ext cx="10920419" cy="778828"/>
          </a:xfrm>
        </p:spPr>
        <p:txBody>
          <a:bodyPr/>
          <a:lstStyle/>
          <a:p>
            <a:r>
              <a:rPr lang="en-US" dirty="0"/>
              <a:t>Security/Privacy for Autonomous CPS</a:t>
            </a:r>
          </a:p>
        </p:txBody>
      </p:sp>
      <p:sp>
        <p:nvSpPr>
          <p:cNvPr id="4" name="Slide Number Placeholder 3">
            <a:extLst>
              <a:ext uri="{FF2B5EF4-FFF2-40B4-BE49-F238E27FC236}">
                <a16:creationId xmlns:a16="http://schemas.microsoft.com/office/drawing/2014/main" id="{A082ADA8-9D82-4208-865B-878065EF99A3}"/>
              </a:ext>
            </a:extLst>
          </p:cNvPr>
          <p:cNvSpPr>
            <a:spLocks noGrp="1"/>
          </p:cNvSpPr>
          <p:nvPr>
            <p:ph type="sldNum" sz="quarter" idx="12"/>
          </p:nvPr>
        </p:nvSpPr>
        <p:spPr/>
        <p:txBody>
          <a:bodyPr/>
          <a:lstStyle/>
          <a:p>
            <a:fld id="{29AAD378-655A-49C6-813C-9FD132EF7440}" type="slidenum">
              <a:rPr lang="en-US" smtClean="0"/>
              <a:pPr/>
              <a:t>5</a:t>
            </a:fld>
            <a:endParaRPr lang="en-US" dirty="0"/>
          </a:p>
        </p:txBody>
      </p:sp>
    </p:spTree>
    <p:extLst>
      <p:ext uri="{BB962C8B-B14F-4D97-AF65-F5344CB8AC3E}">
        <p14:creationId xmlns:p14="http://schemas.microsoft.com/office/powerpoint/2010/main" val="32748026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607FF0-7765-41AD-8B50-6FBC21FFEACA}"/>
              </a:ext>
            </a:extLst>
          </p:cNvPr>
          <p:cNvSpPr>
            <a:spLocks noGrp="1"/>
          </p:cNvSpPr>
          <p:nvPr>
            <p:ph idx="1"/>
          </p:nvPr>
        </p:nvSpPr>
        <p:spPr/>
        <p:txBody>
          <a:bodyPr>
            <a:normAutofit lnSpcReduction="10000"/>
          </a:bodyPr>
          <a:lstStyle/>
          <a:p>
            <a:r>
              <a:rPr lang="en-US" dirty="0"/>
              <a:t>Attack model: kind of access the adversary has to the system</a:t>
            </a:r>
          </a:p>
          <a:p>
            <a:pPr lvl="1"/>
            <a:r>
              <a:rPr lang="en-US" dirty="0"/>
              <a:t>Autonomous CPS applications offer a diverse set of possible attacks</a:t>
            </a:r>
          </a:p>
          <a:p>
            <a:r>
              <a:rPr lang="en-US" dirty="0"/>
              <a:t>Attack surface: the sum of all entry points with which the attacker can enter breach the system</a:t>
            </a:r>
          </a:p>
          <a:p>
            <a:pPr lvl="1"/>
            <a:r>
              <a:rPr lang="en-US" dirty="0"/>
              <a:t>Sensors, actuators, communication present different kinds of attack vectors, rendering a large attack surface for an autonomous CPS</a:t>
            </a:r>
          </a:p>
          <a:p>
            <a:r>
              <a:rPr lang="en-US" dirty="0"/>
              <a:t>CPS systems are liable to:</a:t>
            </a:r>
          </a:p>
          <a:p>
            <a:pPr lvl="1"/>
            <a:r>
              <a:rPr lang="en-US" dirty="0"/>
              <a:t>Cyber attacks</a:t>
            </a:r>
          </a:p>
          <a:p>
            <a:pPr lvl="1"/>
            <a:r>
              <a:rPr lang="en-US" dirty="0"/>
              <a:t>Physical attacks</a:t>
            </a:r>
          </a:p>
          <a:p>
            <a:pPr lvl="1"/>
            <a:r>
              <a:rPr lang="en-US" dirty="0"/>
              <a:t>Cyber-Physical attacks</a:t>
            </a:r>
          </a:p>
        </p:txBody>
      </p:sp>
      <p:sp>
        <p:nvSpPr>
          <p:cNvPr id="3" name="Title 2">
            <a:extLst>
              <a:ext uri="{FF2B5EF4-FFF2-40B4-BE49-F238E27FC236}">
                <a16:creationId xmlns:a16="http://schemas.microsoft.com/office/drawing/2014/main" id="{6ED4BE5C-0844-4C2D-976D-DC54D0385EE9}"/>
              </a:ext>
            </a:extLst>
          </p:cNvPr>
          <p:cNvSpPr>
            <a:spLocks noGrp="1"/>
          </p:cNvSpPr>
          <p:nvPr>
            <p:ph type="title"/>
          </p:nvPr>
        </p:nvSpPr>
        <p:spPr/>
        <p:txBody>
          <a:bodyPr/>
          <a:lstStyle/>
          <a:p>
            <a:r>
              <a:rPr lang="en-US" dirty="0"/>
              <a:t>Attacks and Attack Models</a:t>
            </a:r>
          </a:p>
        </p:txBody>
      </p:sp>
      <p:sp>
        <p:nvSpPr>
          <p:cNvPr id="4" name="Slide Number Placeholder 3">
            <a:extLst>
              <a:ext uri="{FF2B5EF4-FFF2-40B4-BE49-F238E27FC236}">
                <a16:creationId xmlns:a16="http://schemas.microsoft.com/office/drawing/2014/main" id="{7C942048-255D-48E9-B900-DE038E4A4D14}"/>
              </a:ext>
            </a:extLst>
          </p:cNvPr>
          <p:cNvSpPr>
            <a:spLocks noGrp="1"/>
          </p:cNvSpPr>
          <p:nvPr>
            <p:ph type="sldNum" sz="quarter" idx="12"/>
          </p:nvPr>
        </p:nvSpPr>
        <p:spPr/>
        <p:txBody>
          <a:bodyPr/>
          <a:lstStyle/>
          <a:p>
            <a:fld id="{29AAD378-655A-49C6-813C-9FD132EF7440}" type="slidenum">
              <a:rPr lang="en-US" smtClean="0"/>
              <a:pPr/>
              <a:t>6</a:t>
            </a:fld>
            <a:endParaRPr lang="en-US" dirty="0"/>
          </a:p>
        </p:txBody>
      </p:sp>
    </p:spTree>
    <p:extLst>
      <p:ext uri="{BB962C8B-B14F-4D97-AF65-F5344CB8AC3E}">
        <p14:creationId xmlns:p14="http://schemas.microsoft.com/office/powerpoint/2010/main" val="15258816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1136C2-165F-44DB-8FD1-EADC7EEA2355}"/>
              </a:ext>
            </a:extLst>
          </p:cNvPr>
          <p:cNvSpPr>
            <a:spLocks noGrp="1"/>
          </p:cNvSpPr>
          <p:nvPr>
            <p:ph idx="1"/>
          </p:nvPr>
        </p:nvSpPr>
        <p:spPr>
          <a:xfrm>
            <a:off x="166682" y="1332703"/>
            <a:ext cx="5576893" cy="4351338"/>
          </a:xfrm>
        </p:spPr>
        <p:txBody>
          <a:bodyPr>
            <a:normAutofit fontScale="92500" lnSpcReduction="10000"/>
          </a:bodyPr>
          <a:lstStyle/>
          <a:p>
            <a:r>
              <a:rPr lang="en-US" dirty="0"/>
              <a:t>Cyber attacks</a:t>
            </a:r>
          </a:p>
          <a:p>
            <a:pPr lvl="1"/>
            <a:r>
              <a:rPr lang="en-US" dirty="0"/>
              <a:t>Network DDS</a:t>
            </a:r>
          </a:p>
          <a:p>
            <a:pPr lvl="1"/>
            <a:r>
              <a:rPr lang="en-US" dirty="0"/>
              <a:t>Malware</a:t>
            </a:r>
          </a:p>
          <a:p>
            <a:pPr lvl="1"/>
            <a:r>
              <a:rPr lang="en-US" dirty="0"/>
              <a:t>Exploiting software vulnerabilities: buffer overflows, code injection attacks, etc.</a:t>
            </a:r>
          </a:p>
          <a:p>
            <a:r>
              <a:rPr lang="en-US" dirty="0"/>
              <a:t>Physical attacks</a:t>
            </a:r>
          </a:p>
          <a:p>
            <a:pPr lvl="1"/>
            <a:r>
              <a:rPr lang="en-US" dirty="0"/>
              <a:t>Sensor spoofing</a:t>
            </a:r>
          </a:p>
          <a:p>
            <a:pPr lvl="1"/>
            <a:r>
              <a:rPr lang="en-US" dirty="0"/>
              <a:t>Sensor jamming</a:t>
            </a:r>
          </a:p>
          <a:p>
            <a:pPr lvl="1"/>
            <a:r>
              <a:rPr lang="en-US" dirty="0"/>
              <a:t>Timing attacks</a:t>
            </a:r>
          </a:p>
          <a:p>
            <a:pPr lvl="1"/>
            <a:r>
              <a:rPr lang="en-US" dirty="0"/>
              <a:t>Physical damage</a:t>
            </a:r>
          </a:p>
        </p:txBody>
      </p:sp>
      <p:sp>
        <p:nvSpPr>
          <p:cNvPr id="3" name="Title 2">
            <a:extLst>
              <a:ext uri="{FF2B5EF4-FFF2-40B4-BE49-F238E27FC236}">
                <a16:creationId xmlns:a16="http://schemas.microsoft.com/office/drawing/2014/main" id="{26C78750-7332-4E31-BBD8-7A139C7B863B}"/>
              </a:ext>
            </a:extLst>
          </p:cNvPr>
          <p:cNvSpPr>
            <a:spLocks noGrp="1"/>
          </p:cNvSpPr>
          <p:nvPr>
            <p:ph type="title"/>
          </p:nvPr>
        </p:nvSpPr>
        <p:spPr/>
        <p:txBody>
          <a:bodyPr/>
          <a:lstStyle/>
          <a:p>
            <a:r>
              <a:rPr lang="en-US" dirty="0"/>
              <a:t>Taxonomy of attacks</a:t>
            </a:r>
          </a:p>
        </p:txBody>
      </p:sp>
      <p:sp>
        <p:nvSpPr>
          <p:cNvPr id="4" name="Slide Number Placeholder 3">
            <a:extLst>
              <a:ext uri="{FF2B5EF4-FFF2-40B4-BE49-F238E27FC236}">
                <a16:creationId xmlns:a16="http://schemas.microsoft.com/office/drawing/2014/main" id="{0E8F475D-AB46-4ACF-88CF-AA0D6645DFE8}"/>
              </a:ext>
            </a:extLst>
          </p:cNvPr>
          <p:cNvSpPr>
            <a:spLocks noGrp="1"/>
          </p:cNvSpPr>
          <p:nvPr>
            <p:ph type="sldNum" sz="quarter" idx="12"/>
          </p:nvPr>
        </p:nvSpPr>
        <p:spPr/>
        <p:txBody>
          <a:bodyPr/>
          <a:lstStyle/>
          <a:p>
            <a:fld id="{29AAD378-655A-49C6-813C-9FD132EF7440}" type="slidenum">
              <a:rPr lang="en-US" smtClean="0"/>
              <a:pPr/>
              <a:t>7</a:t>
            </a:fld>
            <a:endParaRPr lang="en-US" dirty="0"/>
          </a:p>
        </p:txBody>
      </p:sp>
      <p:sp>
        <p:nvSpPr>
          <p:cNvPr id="5" name="Content Placeholder 1">
            <a:extLst>
              <a:ext uri="{FF2B5EF4-FFF2-40B4-BE49-F238E27FC236}">
                <a16:creationId xmlns:a16="http://schemas.microsoft.com/office/drawing/2014/main" id="{B56948C5-10CD-4500-A137-B31A0FF97D3B}"/>
              </a:ext>
            </a:extLst>
          </p:cNvPr>
          <p:cNvSpPr txBox="1">
            <a:spLocks/>
          </p:cNvSpPr>
          <p:nvPr/>
        </p:nvSpPr>
        <p:spPr>
          <a:xfrm>
            <a:off x="5998363" y="1332703"/>
            <a:ext cx="5576893"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CPS attacks</a:t>
            </a:r>
          </a:p>
          <a:p>
            <a:pPr lvl="1"/>
            <a:r>
              <a:rPr lang="en-US" sz="2600" dirty="0"/>
              <a:t>Replay attacks</a:t>
            </a:r>
          </a:p>
          <a:p>
            <a:pPr lvl="1"/>
            <a:r>
              <a:rPr lang="en-US" sz="2600" dirty="0"/>
              <a:t>State observation/inference</a:t>
            </a:r>
          </a:p>
          <a:p>
            <a:pPr lvl="1"/>
            <a:r>
              <a:rPr lang="en-US" sz="2600" dirty="0"/>
              <a:t>Side-channel attacks</a:t>
            </a:r>
          </a:p>
          <a:p>
            <a:pPr lvl="1"/>
            <a:r>
              <a:rPr lang="en-US" sz="2600" dirty="0"/>
              <a:t>Non-technical attacks (social engineering, phishing, etc.)</a:t>
            </a:r>
          </a:p>
          <a:p>
            <a:pPr lvl="1"/>
            <a:endParaRPr lang="en-US" sz="2600" dirty="0"/>
          </a:p>
        </p:txBody>
      </p:sp>
    </p:spTree>
    <p:extLst>
      <p:ext uri="{BB962C8B-B14F-4D97-AF65-F5344CB8AC3E}">
        <p14:creationId xmlns:p14="http://schemas.microsoft.com/office/powerpoint/2010/main" val="27599300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D737E5-B009-4566-B5AA-86D60B47AB0F}"/>
              </a:ext>
            </a:extLst>
          </p:cNvPr>
          <p:cNvSpPr>
            <a:spLocks noGrp="1"/>
          </p:cNvSpPr>
          <p:nvPr>
            <p:ph idx="1"/>
          </p:nvPr>
        </p:nvSpPr>
        <p:spPr/>
        <p:txBody>
          <a:bodyPr/>
          <a:lstStyle/>
          <a:p>
            <a:r>
              <a:rPr lang="en-US" dirty="0"/>
              <a:t>Sensor spoofing attack: Attacker provides fake sensor data</a:t>
            </a:r>
          </a:p>
          <a:p>
            <a:pPr lvl="1"/>
            <a:r>
              <a:rPr lang="en-US" dirty="0"/>
              <a:t>Spoofing GPS signals </a:t>
            </a:r>
          </a:p>
          <a:p>
            <a:pPr lvl="1"/>
            <a:r>
              <a:rPr lang="en-US" dirty="0"/>
              <a:t>Present a UAV/self-driving car with a doctored image that causes perception/decision layers to behave incorrectly</a:t>
            </a:r>
          </a:p>
          <a:p>
            <a:pPr lvl="1"/>
            <a:r>
              <a:rPr lang="en-US" dirty="0"/>
              <a:t>Physical access to sensors permits masking or subtly changing sensor signals</a:t>
            </a:r>
          </a:p>
          <a:p>
            <a:r>
              <a:rPr lang="en-US" dirty="0"/>
              <a:t>Replay attack: Attacker intercepts insecure commands and replays them</a:t>
            </a:r>
          </a:p>
          <a:p>
            <a:pPr lvl="1"/>
            <a:r>
              <a:rPr lang="en-US" dirty="0"/>
              <a:t>A malicious adversary could intercept messages sent in a V2X protocol, and replay the message, “safe to merge” when it is not safe to merge.</a:t>
            </a:r>
          </a:p>
        </p:txBody>
      </p:sp>
      <p:sp>
        <p:nvSpPr>
          <p:cNvPr id="3" name="Title 2">
            <a:extLst>
              <a:ext uri="{FF2B5EF4-FFF2-40B4-BE49-F238E27FC236}">
                <a16:creationId xmlns:a16="http://schemas.microsoft.com/office/drawing/2014/main" id="{69A5D7CC-DF5D-417F-BD8E-28231E186CEE}"/>
              </a:ext>
            </a:extLst>
          </p:cNvPr>
          <p:cNvSpPr>
            <a:spLocks noGrp="1"/>
          </p:cNvSpPr>
          <p:nvPr>
            <p:ph type="title"/>
          </p:nvPr>
        </p:nvSpPr>
        <p:spPr/>
        <p:txBody>
          <a:bodyPr>
            <a:normAutofit fontScale="90000"/>
          </a:bodyPr>
          <a:lstStyle/>
          <a:p>
            <a:r>
              <a:rPr lang="en-US" dirty="0"/>
              <a:t>Some interesting attacks from a CPS perspective</a:t>
            </a:r>
          </a:p>
        </p:txBody>
      </p:sp>
      <p:sp>
        <p:nvSpPr>
          <p:cNvPr id="4" name="Slide Number Placeholder 3">
            <a:extLst>
              <a:ext uri="{FF2B5EF4-FFF2-40B4-BE49-F238E27FC236}">
                <a16:creationId xmlns:a16="http://schemas.microsoft.com/office/drawing/2014/main" id="{AA0ABEFE-C56A-4F71-9AC8-AC4C1F4BCC42}"/>
              </a:ext>
            </a:extLst>
          </p:cNvPr>
          <p:cNvSpPr>
            <a:spLocks noGrp="1"/>
          </p:cNvSpPr>
          <p:nvPr>
            <p:ph type="sldNum" sz="quarter" idx="12"/>
          </p:nvPr>
        </p:nvSpPr>
        <p:spPr/>
        <p:txBody>
          <a:bodyPr/>
          <a:lstStyle/>
          <a:p>
            <a:fld id="{29AAD378-655A-49C6-813C-9FD132EF7440}" type="slidenum">
              <a:rPr lang="en-US" smtClean="0"/>
              <a:pPr/>
              <a:t>8</a:t>
            </a:fld>
            <a:endParaRPr lang="en-US" dirty="0"/>
          </a:p>
        </p:txBody>
      </p:sp>
    </p:spTree>
    <p:extLst>
      <p:ext uri="{BB962C8B-B14F-4D97-AF65-F5344CB8AC3E}">
        <p14:creationId xmlns:p14="http://schemas.microsoft.com/office/powerpoint/2010/main" val="2911326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8FF92B-08FC-4D00-BADE-184D2BB412AA}"/>
              </a:ext>
            </a:extLst>
          </p:cNvPr>
          <p:cNvSpPr>
            <a:spLocks noGrp="1"/>
          </p:cNvSpPr>
          <p:nvPr>
            <p:ph idx="1"/>
          </p:nvPr>
        </p:nvSpPr>
        <p:spPr/>
        <p:txBody>
          <a:bodyPr/>
          <a:lstStyle/>
          <a:p>
            <a:r>
              <a:rPr lang="en-US" dirty="0"/>
              <a:t>Sensor jamming</a:t>
            </a:r>
          </a:p>
          <a:p>
            <a:pPr lvl="1"/>
            <a:r>
              <a:rPr lang="en-US" dirty="0"/>
              <a:t>Signals sent using DSRC will critically influence autonomous vehicle coordination and cooperation, if these signals are jammed, autonomy will suffer</a:t>
            </a:r>
          </a:p>
          <a:p>
            <a:r>
              <a:rPr lang="en-US" dirty="0"/>
              <a:t>Timing attacks</a:t>
            </a:r>
          </a:p>
          <a:p>
            <a:pPr lvl="1"/>
            <a:r>
              <a:rPr lang="en-US" dirty="0"/>
              <a:t>Information can be leaked by measuring the time required for a particular operation to be executed</a:t>
            </a:r>
          </a:p>
          <a:p>
            <a:pPr lvl="1"/>
            <a:r>
              <a:rPr lang="en-US" dirty="0"/>
              <a:t>Many CPS applications use online optimization, path planning etc., and the time required to compute a decision may reveal secret information about internal state</a:t>
            </a:r>
          </a:p>
        </p:txBody>
      </p:sp>
      <p:sp>
        <p:nvSpPr>
          <p:cNvPr id="3" name="Title 2">
            <a:extLst>
              <a:ext uri="{FF2B5EF4-FFF2-40B4-BE49-F238E27FC236}">
                <a16:creationId xmlns:a16="http://schemas.microsoft.com/office/drawing/2014/main" id="{AFD23BED-BA6B-465C-A060-636011A27225}"/>
              </a:ext>
            </a:extLst>
          </p:cNvPr>
          <p:cNvSpPr>
            <a:spLocks noGrp="1"/>
          </p:cNvSpPr>
          <p:nvPr>
            <p:ph type="title"/>
          </p:nvPr>
        </p:nvSpPr>
        <p:spPr/>
        <p:txBody>
          <a:bodyPr/>
          <a:lstStyle/>
          <a:p>
            <a:r>
              <a:rPr lang="en-US" dirty="0"/>
              <a:t>Relevant attacks in CPS examples</a:t>
            </a:r>
          </a:p>
        </p:txBody>
      </p:sp>
      <p:sp>
        <p:nvSpPr>
          <p:cNvPr id="4" name="Slide Number Placeholder 3">
            <a:extLst>
              <a:ext uri="{FF2B5EF4-FFF2-40B4-BE49-F238E27FC236}">
                <a16:creationId xmlns:a16="http://schemas.microsoft.com/office/drawing/2014/main" id="{17D8629B-03E4-45D3-8042-750E50D58CC3}"/>
              </a:ext>
            </a:extLst>
          </p:cNvPr>
          <p:cNvSpPr>
            <a:spLocks noGrp="1"/>
          </p:cNvSpPr>
          <p:nvPr>
            <p:ph type="sldNum" sz="quarter" idx="12"/>
          </p:nvPr>
        </p:nvSpPr>
        <p:spPr/>
        <p:txBody>
          <a:bodyPr/>
          <a:lstStyle/>
          <a:p>
            <a:fld id="{29AAD378-655A-49C6-813C-9FD132EF7440}" type="slidenum">
              <a:rPr lang="en-US" smtClean="0"/>
              <a:pPr/>
              <a:t>9</a:t>
            </a:fld>
            <a:endParaRPr lang="en-US" dirty="0"/>
          </a:p>
        </p:txBody>
      </p:sp>
    </p:spTree>
    <p:extLst>
      <p:ext uri="{BB962C8B-B14F-4D97-AF65-F5344CB8AC3E}">
        <p14:creationId xmlns:p14="http://schemas.microsoft.com/office/powerpoint/2010/main" val="1733035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16997</TotalTime>
  <Words>2112</Words>
  <Application>Microsoft Office PowerPoint</Application>
  <PresentationFormat>Widescreen</PresentationFormat>
  <Paragraphs>224</Paragraphs>
  <Slides>27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ＭＳ Ｐゴシック</vt:lpstr>
      <vt:lpstr>Arial</vt:lpstr>
      <vt:lpstr>Calibri</vt:lpstr>
      <vt:lpstr>Calibri Light</vt:lpstr>
      <vt:lpstr>Cambria Math</vt:lpstr>
      <vt:lpstr>Garamond</vt:lpstr>
      <vt:lpstr>Times New Roman</vt:lpstr>
      <vt:lpstr>Wingdings 3</vt:lpstr>
      <vt:lpstr>Office Theme</vt:lpstr>
      <vt:lpstr>Autonomous Cyber-Physical Systems: Security and Privacy in Cyber-Physical Systems</vt:lpstr>
      <vt:lpstr>Now that you know how to design autonomous CPS</vt:lpstr>
      <vt:lpstr>Layout</vt:lpstr>
      <vt:lpstr>Security/Privacy for Autonomous CPS</vt:lpstr>
      <vt:lpstr>Security/Privacy for Autonomous CPS</vt:lpstr>
      <vt:lpstr>Attacks and Attack Models</vt:lpstr>
      <vt:lpstr>Taxonomy of attacks</vt:lpstr>
      <vt:lpstr>Some interesting attacks from a CPS perspective</vt:lpstr>
      <vt:lpstr>Relevant attacks in CPS examples</vt:lpstr>
      <vt:lpstr>Relevant attacks in CPS</vt:lpstr>
      <vt:lpstr>Themes in CPS security</vt:lpstr>
      <vt:lpstr>Attack detection</vt:lpstr>
      <vt:lpstr>Basic attack detection</vt:lpstr>
      <vt:lpstr>Attack monitors2</vt:lpstr>
      <vt:lpstr>Undetectable &amp; Unidentifiable attacks</vt:lpstr>
      <vt:lpstr>Types of monitors</vt:lpstr>
      <vt:lpstr>Intrusion detection using statistical techniques</vt:lpstr>
      <vt:lpstr>Chi-squared detector</vt:lpstr>
      <vt:lpstr>Secure control3</vt:lpstr>
      <vt:lpstr>Accomplishing secure control</vt:lpstr>
      <vt:lpstr>Privacy in CPS</vt:lpstr>
      <vt:lpstr>Privacy while using the cloud</vt:lpstr>
      <vt:lpstr>Using logics to analyze information flow</vt:lpstr>
      <vt:lpstr>What is a hyperproperty?</vt:lpstr>
      <vt:lpstr>Examples of HyperLTL properties</vt:lpstr>
      <vt:lpstr>Applying Hyperproperties to CPS context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 Deshmukh</cp:lastModifiedBy>
  <cp:revision>346</cp:revision>
  <dcterms:created xsi:type="dcterms:W3CDTF">2018-01-04T23:14:16Z</dcterms:created>
  <dcterms:modified xsi:type="dcterms:W3CDTF">2018-04-05T22:18:26Z</dcterms:modified>
</cp:coreProperties>
</file>