
<file path=[Content_Types].xml><?xml version="1.0" encoding="utf-8"?>
<Types xmlns="http://schemas.openxmlformats.org/package/2006/content-types">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7"/>
  </p:notesMasterIdLst>
  <p:handoutMasterIdLst>
    <p:handoutMasterId r:id="rId68"/>
  </p:handoutMasterIdLst>
  <p:sldIdLst>
    <p:sldId id="256" r:id="rId2"/>
    <p:sldId id="361" r:id="rId3"/>
    <p:sldId id="362" r:id="rId4"/>
    <p:sldId id="363" r:id="rId5"/>
    <p:sldId id="364" r:id="rId6"/>
    <p:sldId id="365" r:id="rId7"/>
    <p:sldId id="466" r:id="rId8"/>
    <p:sldId id="434" r:id="rId9"/>
    <p:sldId id="366" r:id="rId10"/>
    <p:sldId id="435" r:id="rId11"/>
    <p:sldId id="467" r:id="rId12"/>
    <p:sldId id="468" r:id="rId13"/>
    <p:sldId id="469" r:id="rId14"/>
    <p:sldId id="471" r:id="rId15"/>
    <p:sldId id="472" r:id="rId16"/>
    <p:sldId id="473" r:id="rId17"/>
    <p:sldId id="476" r:id="rId18"/>
    <p:sldId id="474" r:id="rId19"/>
    <p:sldId id="475" r:id="rId20"/>
    <p:sldId id="478" r:id="rId21"/>
    <p:sldId id="523" r:id="rId22"/>
    <p:sldId id="479" r:id="rId23"/>
    <p:sldId id="480" r:id="rId24"/>
    <p:sldId id="481" r:id="rId25"/>
    <p:sldId id="482" r:id="rId26"/>
    <p:sldId id="412" r:id="rId27"/>
    <p:sldId id="483" r:id="rId28"/>
    <p:sldId id="484" r:id="rId29"/>
    <p:sldId id="486" r:id="rId30"/>
    <p:sldId id="487" r:id="rId31"/>
    <p:sldId id="488" r:id="rId32"/>
    <p:sldId id="489" r:id="rId33"/>
    <p:sldId id="490" r:id="rId34"/>
    <p:sldId id="416" r:id="rId35"/>
    <p:sldId id="418" r:id="rId36"/>
    <p:sldId id="491" r:id="rId37"/>
    <p:sldId id="492" r:id="rId38"/>
    <p:sldId id="493" r:id="rId39"/>
    <p:sldId id="517" r:id="rId40"/>
    <p:sldId id="494" r:id="rId41"/>
    <p:sldId id="507" r:id="rId42"/>
    <p:sldId id="506" r:id="rId43"/>
    <p:sldId id="508" r:id="rId44"/>
    <p:sldId id="497" r:id="rId45"/>
    <p:sldId id="495" r:id="rId46"/>
    <p:sldId id="510" r:id="rId47"/>
    <p:sldId id="509" r:id="rId48"/>
    <p:sldId id="513" r:id="rId49"/>
    <p:sldId id="496" r:id="rId50"/>
    <p:sldId id="525" r:id="rId51"/>
    <p:sldId id="499" r:id="rId52"/>
    <p:sldId id="502" r:id="rId53"/>
    <p:sldId id="518" r:id="rId54"/>
    <p:sldId id="498" r:id="rId55"/>
    <p:sldId id="501" r:id="rId56"/>
    <p:sldId id="512" r:id="rId57"/>
    <p:sldId id="516" r:id="rId58"/>
    <p:sldId id="500" r:id="rId59"/>
    <p:sldId id="504" r:id="rId60"/>
    <p:sldId id="503" r:id="rId61"/>
    <p:sldId id="519" r:id="rId62"/>
    <p:sldId id="520" r:id="rId63"/>
    <p:sldId id="521" r:id="rId64"/>
    <p:sldId id="522" r:id="rId65"/>
    <p:sldId id="47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1" autoAdjust="0"/>
    <p:restoredTop sz="94690" autoAdjust="0"/>
  </p:normalViewPr>
  <p:slideViewPr>
    <p:cSldViewPr snapToGrid="0">
      <p:cViewPr varScale="1">
        <p:scale>
          <a:sx n="121" d="100"/>
          <a:sy n="121" d="100"/>
        </p:scale>
        <p:origin x="444" y="66"/>
      </p:cViewPr>
      <p:guideLst>
        <p:guide orient="horz" pos="2160"/>
        <p:guide pos="3840"/>
      </p:guideLst>
    </p:cSldViewPr>
  </p:slideViewPr>
  <p:outlineViewPr>
    <p:cViewPr>
      <p:scale>
        <a:sx n="33" d="100"/>
        <a:sy n="33" d="100"/>
      </p:scale>
      <p:origin x="0" y="-93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11/29/2021</a:t>
            </a:fld>
            <a:endParaRPr lang="en-US" dirty="0"/>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dirty="0"/>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11/29/2021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dirty="0"/>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1F1C-7CA4-4D4C-B0B9-16EC9C4B3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715F1-A68D-4D30-816C-41A81FBDD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F1FCC2-8342-419F-BDA6-153C007DBE09}"/>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5" name="Footer Placeholder 4">
            <a:extLst>
              <a:ext uri="{FF2B5EF4-FFF2-40B4-BE49-F238E27FC236}">
                <a16:creationId xmlns:a16="http://schemas.microsoft.com/office/drawing/2014/main" id="{EA87694F-B56B-4D0D-91B0-1300085FB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6FE37-59A8-4782-BAA6-BB6047C39BB0}"/>
              </a:ext>
            </a:extLst>
          </p:cNvPr>
          <p:cNvSpPr>
            <a:spLocks noGrp="1"/>
          </p:cNvSpPr>
          <p:nvPr>
            <p:ph type="sldNum" sz="quarter" idx="12"/>
          </p:nvPr>
        </p:nvSpPr>
        <p:spPr/>
        <p:txBody>
          <a:bodyPr/>
          <a:lstStyle/>
          <a:p>
            <a:fld id="{D6444CA0-4108-44B3-BF86-19C5D0801A2E}" type="slidenum">
              <a:rPr lang="en-US" smtClean="0"/>
              <a:t>‹#›</a:t>
            </a:fld>
            <a:endParaRPr lang="en-US"/>
          </a:p>
        </p:txBody>
      </p:sp>
      <p:sp>
        <p:nvSpPr>
          <p:cNvPr id="7" name="Rectangle 6">
            <a:extLst>
              <a:ext uri="{FF2B5EF4-FFF2-40B4-BE49-F238E27FC236}">
                <a16:creationId xmlns:a16="http://schemas.microsoft.com/office/drawing/2014/main" id="{EEBC2788-565E-4CA0-ACDF-2A3E147BE0A4}"/>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E3F19FA6-6318-4EE9-906A-65EA924CACD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5663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C38-C38A-4229-A07A-E5DF997BC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1F89AD-D259-465A-86EA-4719724C3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AA984-DB43-48C0-B45E-69A514A8147B}"/>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5" name="Footer Placeholder 4">
            <a:extLst>
              <a:ext uri="{FF2B5EF4-FFF2-40B4-BE49-F238E27FC236}">
                <a16:creationId xmlns:a16="http://schemas.microsoft.com/office/drawing/2014/main" id="{DD2A5173-6A71-4397-8F2C-4C495B7F6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C1D8A-5513-4E05-B99B-411CDCA79D91}"/>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41694662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C6317-0DD2-490D-AB74-FA87D4E3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51713A-C58D-4F5C-98DD-51833E3F4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C4DF1-C7B3-4227-8772-858DEE8CC73D}"/>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5" name="Footer Placeholder 4">
            <a:extLst>
              <a:ext uri="{FF2B5EF4-FFF2-40B4-BE49-F238E27FC236}">
                <a16:creationId xmlns:a16="http://schemas.microsoft.com/office/drawing/2014/main" id="{B448295D-9451-44E3-BEE8-72A9A33B1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003D5-0492-4E21-8C83-9912B4A86B5B}"/>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0720665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5" name="Rectangle 4">
            <a:extLst>
              <a:ext uri="{FF2B5EF4-FFF2-40B4-BE49-F238E27FC236}">
                <a16:creationId xmlns:a16="http://schemas.microsoft.com/office/drawing/2014/main" id="{4700B486-B3E0-4E61-B1F7-89AF1462692A}"/>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396804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4E10-235F-4B4B-B1F6-C51DBA41FA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C892E-A3C1-48D3-B6D5-48752E1AB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D8294-A1D3-40B0-BE9C-299817BD122D}"/>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5" name="Footer Placeholder 4">
            <a:extLst>
              <a:ext uri="{FF2B5EF4-FFF2-40B4-BE49-F238E27FC236}">
                <a16:creationId xmlns:a16="http://schemas.microsoft.com/office/drawing/2014/main" id="{A02C955F-C401-4069-A475-96613E669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1A2CA-E9E8-45D5-9EC3-459A41A679AC}"/>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140835937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6A6A-3A4A-4B63-A808-008EF3A5D2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5EABA-ABB9-4BF4-8640-874A100DE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AB2F9-A4C4-458A-AD56-AE97BCC15D38}"/>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5" name="Footer Placeholder 4">
            <a:extLst>
              <a:ext uri="{FF2B5EF4-FFF2-40B4-BE49-F238E27FC236}">
                <a16:creationId xmlns:a16="http://schemas.microsoft.com/office/drawing/2014/main" id="{A887936E-0704-4E37-BECD-283F2FF55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5FF96-0A06-405B-9934-7C62FB4FCC94}"/>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31831803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9A1E-4257-4BBA-8FBA-106D89319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2184D-AC57-42B9-8900-78A1192E1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D95A3C-AF4B-4CA0-9143-B13CA94D3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483C2-F19D-4712-8657-1EEB6FA8ADA6}"/>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6" name="Footer Placeholder 5">
            <a:extLst>
              <a:ext uri="{FF2B5EF4-FFF2-40B4-BE49-F238E27FC236}">
                <a16:creationId xmlns:a16="http://schemas.microsoft.com/office/drawing/2014/main" id="{6DB794D4-E4DE-4C0F-B74C-AA3095C744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89F2E-CB86-459E-A9CE-853C55157020}"/>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0614246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ECDC-819D-44BA-9D73-BF6FCAB171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2A476-1885-4C5E-AFD1-75AD0EB25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29588-3115-4AFA-A1C5-5CA1BD327F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01EE-EB96-4139-8DE2-DAEDADF4B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4BFA0B-CC3D-485A-8111-FF3187DCC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7287D-F2AC-40EF-A08B-0F2B402BED60}"/>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8" name="Footer Placeholder 7">
            <a:extLst>
              <a:ext uri="{FF2B5EF4-FFF2-40B4-BE49-F238E27FC236}">
                <a16:creationId xmlns:a16="http://schemas.microsoft.com/office/drawing/2014/main" id="{B153EA4C-77FB-47E2-BEB4-B20C38366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C4D86E-93AE-4833-BC66-A92307E67ADC}"/>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12322611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D5EE-32CC-4D4F-A905-DA0DC16E1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641A34-3F63-4CF9-9F2E-2EEB78D741E8}"/>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4" name="Footer Placeholder 3">
            <a:extLst>
              <a:ext uri="{FF2B5EF4-FFF2-40B4-BE49-F238E27FC236}">
                <a16:creationId xmlns:a16="http://schemas.microsoft.com/office/drawing/2014/main" id="{7826D201-09C7-428D-AFB6-F82202D04C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30C01-8DC0-425E-A8F6-84E0CA1E9D1F}"/>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871584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110B3-9BDE-4C8E-85BB-F16CF736BA41}"/>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3" name="Footer Placeholder 2">
            <a:extLst>
              <a:ext uri="{FF2B5EF4-FFF2-40B4-BE49-F238E27FC236}">
                <a16:creationId xmlns:a16="http://schemas.microsoft.com/office/drawing/2014/main" id="{98F76AD1-B26D-4E39-B6A8-91E5D1A88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E345B3-3CD0-42CF-B59E-CCDB0152CD52}"/>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33160465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BA22-478B-44BB-8743-0415B488C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8259A0-BB66-4BCF-8116-4051ECB0B9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3CA584-4359-4504-848B-0DBDA9785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1E134-B862-45EA-9D8E-CD3B6B80C8C9}"/>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6" name="Footer Placeholder 5">
            <a:extLst>
              <a:ext uri="{FF2B5EF4-FFF2-40B4-BE49-F238E27FC236}">
                <a16:creationId xmlns:a16="http://schemas.microsoft.com/office/drawing/2014/main" id="{71B0C8A6-54C2-4514-AEC6-1368B7DFE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6B2CF-9B99-406B-9D6A-95FCEF509775}"/>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3030289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1C8A-C4FB-47F9-85EB-9E4C13CE9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719C1-7F0C-4D98-B46D-F6896EC9A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11A05-CA6C-4C00-9A59-7941D4E33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64561-5854-4F43-8809-0F51DBB21828}"/>
              </a:ext>
            </a:extLst>
          </p:cNvPr>
          <p:cNvSpPr>
            <a:spLocks noGrp="1"/>
          </p:cNvSpPr>
          <p:nvPr>
            <p:ph type="dt" sz="half" idx="10"/>
          </p:nvPr>
        </p:nvSpPr>
        <p:spPr/>
        <p:txBody>
          <a:bodyPr/>
          <a:lstStyle/>
          <a:p>
            <a:fld id="{A526CD13-5AC4-40C0-A2B4-09236C64BDF7}" type="datetimeFigureOut">
              <a:rPr lang="en-US" smtClean="0"/>
              <a:t>11/29/2021</a:t>
            </a:fld>
            <a:endParaRPr lang="en-US"/>
          </a:p>
        </p:txBody>
      </p:sp>
      <p:sp>
        <p:nvSpPr>
          <p:cNvPr id="6" name="Footer Placeholder 5">
            <a:extLst>
              <a:ext uri="{FF2B5EF4-FFF2-40B4-BE49-F238E27FC236}">
                <a16:creationId xmlns:a16="http://schemas.microsoft.com/office/drawing/2014/main" id="{574DA033-6D17-4585-AC3A-9FDEA57FF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1D362-B09B-494D-9A9F-944C446D6DF6}"/>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8512462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3F635-93F2-4512-81C8-E3019BCB3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F707F-46EA-45DC-BEB2-AD70DF208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630C3-18FB-4B1B-905B-EA4403265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6CD13-5AC4-40C0-A2B4-09236C64BDF7}" type="datetimeFigureOut">
              <a:rPr lang="en-US" smtClean="0"/>
              <a:t>11/29/2021</a:t>
            </a:fld>
            <a:endParaRPr lang="en-US"/>
          </a:p>
        </p:txBody>
      </p:sp>
      <p:sp>
        <p:nvSpPr>
          <p:cNvPr id="5" name="Footer Placeholder 4">
            <a:extLst>
              <a:ext uri="{FF2B5EF4-FFF2-40B4-BE49-F238E27FC236}">
                <a16:creationId xmlns:a16="http://schemas.microsoft.com/office/drawing/2014/main" id="{93C1CF16-9840-4351-AD32-67998E86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7D827B-704B-4A34-B9EB-849D4D0F7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885342436"/>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hyperlink" Target="http://incompleteideas.net/book/the-book-2nd.html"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4.png"/><Relationship Id="rId7" Type="http://schemas.openxmlformats.org/officeDocument/2006/relationships/image" Target="../media/image12.png"/><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EDC7A5-28EA-4678-81D6-713EA6641B51}"/>
              </a:ext>
            </a:extLst>
          </p:cNvPr>
          <p:cNvSpPr>
            <a:spLocks noGrp="1"/>
          </p:cNvSpPr>
          <p:nvPr>
            <p:ph type="ctrTitle"/>
          </p:nvPr>
        </p:nvSpPr>
        <p:spPr>
          <a:xfrm>
            <a:off x="199785" y="1122363"/>
            <a:ext cx="11818044" cy="2387600"/>
          </a:xfrm>
        </p:spPr>
        <p:txBody>
          <a:bodyPr anchor="ctr" anchorCtr="0"/>
          <a:lstStyle/>
          <a:p>
            <a:r>
              <a:rPr lang="en-US" sz="4400" dirty="0"/>
              <a:t>CSCI 513: Autonomous Cyber-Physical Systems:</a:t>
            </a:r>
            <a:br>
              <a:rPr lang="en-US" sz="4400" dirty="0"/>
            </a:br>
            <a:r>
              <a:rPr lang="en-US" sz="3600" dirty="0"/>
              <a:t>Reinforcement Learning</a:t>
            </a:r>
            <a:r>
              <a:rPr lang="en-US" sz="4000" dirty="0"/>
              <a:t> </a:t>
            </a:r>
            <a:endParaRPr lang="en-US" dirty="0"/>
          </a:p>
        </p:txBody>
      </p:sp>
      <p:sp>
        <p:nvSpPr>
          <p:cNvPr id="9" name="Subtitle 2">
            <a:extLst>
              <a:ext uri="{FF2B5EF4-FFF2-40B4-BE49-F238E27FC236}">
                <a16:creationId xmlns:a16="http://schemas.microsoft.com/office/drawing/2014/main" id="{C4900E2D-EE63-40C7-BDD5-8E50A2376D62}"/>
              </a:ext>
            </a:extLst>
          </p:cNvPr>
          <p:cNvSpPr>
            <a:spLocks noGrp="1"/>
          </p:cNvSpPr>
          <p:nvPr>
            <p:ph type="subTitle" idx="1"/>
          </p:nvPr>
        </p:nvSpPr>
        <p:spPr/>
        <p:txBody>
          <a:bodyPr>
            <a:normAutofit/>
          </a:bodyPr>
          <a:lstStyle/>
          <a:p>
            <a:r>
              <a:rPr lang="en-US" dirty="0"/>
              <a:t>Fall 2021</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2920415-066F-4DB1-AC1F-3038D6C6A45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=0.25 ∀</m:t>
                    </m:r>
                    <m:r>
                      <a:rPr lang="en-US" b="0" i="1" smtClean="0">
                        <a:latin typeface="Cambria Math" panose="02040503050406030204" pitchFamily="18" charset="0"/>
                      </a:rPr>
                      <m:t>𝑠</m:t>
                    </m:r>
                    <m:r>
                      <a:rPr lang="en-US" b="0" i="1" smtClean="0">
                        <a:latin typeface="Cambria Math" panose="02040503050406030204" pitchFamily="18" charset="0"/>
                      </a:rPr>
                      <m:t> </m:t>
                    </m:r>
                  </m:oMath>
                </a14:m>
                <a:endParaRPr lang="en-US" dirty="0"/>
              </a:p>
              <a:p>
                <a:r>
                  <a:rPr lang="en-US" dirty="0"/>
                  <a:t>Random agent uniformly picks some action from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2" name="Content Placeholder 1">
                <a:extLst>
                  <a:ext uri="{FF2B5EF4-FFF2-40B4-BE49-F238E27FC236}">
                    <a16:creationId xmlns:a16="http://schemas.microsoft.com/office/drawing/2014/main" id="{52920415-066F-4DB1-AC1F-3038D6C6A454}"/>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BB3E8FC-A303-42E4-935D-939A8AA2E99C}"/>
              </a:ext>
            </a:extLst>
          </p:cNvPr>
          <p:cNvSpPr>
            <a:spLocks noGrp="1"/>
          </p:cNvSpPr>
          <p:nvPr>
            <p:ph type="title"/>
          </p:nvPr>
        </p:nvSpPr>
        <p:spPr/>
        <p:txBody>
          <a:bodyPr/>
          <a:lstStyle/>
          <a:p>
            <a:r>
              <a:rPr lang="en-US" dirty="0"/>
              <a:t>Random Policy</a:t>
            </a:r>
          </a:p>
        </p:txBody>
      </p:sp>
      <p:sp>
        <p:nvSpPr>
          <p:cNvPr id="4" name="Slide Number Placeholder 3">
            <a:extLst>
              <a:ext uri="{FF2B5EF4-FFF2-40B4-BE49-F238E27FC236}">
                <a16:creationId xmlns:a16="http://schemas.microsoft.com/office/drawing/2014/main" id="{C0556997-AC5E-4508-B4EE-DF347E92BAD8}"/>
              </a:ext>
            </a:extLst>
          </p:cNvPr>
          <p:cNvSpPr>
            <a:spLocks noGrp="1"/>
          </p:cNvSpPr>
          <p:nvPr>
            <p:ph type="sldNum" sz="quarter" idx="12"/>
          </p:nvPr>
        </p:nvSpPr>
        <p:spPr/>
        <p:txBody>
          <a:bodyPr/>
          <a:lstStyle/>
          <a:p>
            <a:fld id="{29AAD378-655A-49C6-813C-9FD132EF7440}" type="slidenum">
              <a:rPr lang="en-US" smtClean="0"/>
              <a:pPr/>
              <a:t>10</a:t>
            </a:fld>
            <a:endParaRPr lang="en-US" dirty="0"/>
          </a:p>
        </p:txBody>
      </p:sp>
      <p:pic>
        <p:nvPicPr>
          <p:cNvPr id="6" name="Picture 5">
            <a:extLst>
              <a:ext uri="{FF2B5EF4-FFF2-40B4-BE49-F238E27FC236}">
                <a16:creationId xmlns:a16="http://schemas.microsoft.com/office/drawing/2014/main" id="{B451FFA4-80DC-41B1-95E0-41E3F54F623C}"/>
              </a:ext>
            </a:extLst>
          </p:cNvPr>
          <p:cNvPicPr>
            <a:picLocks noChangeAspect="1"/>
          </p:cNvPicPr>
          <p:nvPr/>
        </p:nvPicPr>
        <p:blipFill>
          <a:blip r:embed="rId3"/>
          <a:stretch>
            <a:fillRect/>
          </a:stretch>
        </p:blipFill>
        <p:spPr>
          <a:xfrm>
            <a:off x="4238625" y="2499845"/>
            <a:ext cx="3714750" cy="2838450"/>
          </a:xfrm>
          <a:prstGeom prst="rect">
            <a:avLst/>
          </a:prstGeom>
        </p:spPr>
      </p:pic>
    </p:spTree>
    <p:extLst>
      <p:ext uri="{BB962C8B-B14F-4D97-AF65-F5344CB8AC3E}">
        <p14:creationId xmlns:p14="http://schemas.microsoft.com/office/powerpoint/2010/main" val="107527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04DA5B-1BE6-45D2-B0D9-48986FF8F34A}"/>
                  </a:ext>
                </a:extLst>
              </p:cNvPr>
              <p:cNvSpPr>
                <a:spLocks noGrp="1"/>
              </p:cNvSpPr>
              <p:nvPr>
                <p:ph idx="1"/>
              </p:nvPr>
            </p:nvSpPr>
            <p:spPr>
              <a:xfrm>
                <a:off x="166682" y="1332703"/>
                <a:ext cx="7919484" cy="4351338"/>
              </a:xfrm>
            </p:spPr>
            <p:txBody>
              <a:bodyPr/>
              <a:lstStyle/>
              <a:p>
                <a:r>
                  <a:rPr lang="en-US" dirty="0"/>
                  <a:t>I.e. there is no stochasticity in the environment, if agent takes action </a:t>
                </a:r>
                <a14:m>
                  <m:oMath xmlns:m="http://schemas.openxmlformats.org/officeDocument/2006/math">
                    <m:r>
                      <m:rPr>
                        <m:sty m:val="p"/>
                      </m:rPr>
                      <a:rPr lang="en-US" b="0" i="0" smtClean="0">
                        <a:latin typeface="Cambria Math" panose="02040503050406030204" pitchFamily="18" charset="0"/>
                      </a:rPr>
                      <m:t>up</m:t>
                    </m:r>
                  </m:oMath>
                </a14:m>
                <a:r>
                  <a:rPr lang="en-US" dirty="0"/>
                  <a:t>, it goes </a:t>
                </a:r>
                <a14:m>
                  <m:oMath xmlns:m="http://schemas.openxmlformats.org/officeDocument/2006/math">
                    <m:r>
                      <m:rPr>
                        <m:sty m:val="p"/>
                      </m:rPr>
                      <a:rPr lang="en-US" i="0" dirty="0" smtClean="0">
                        <a:latin typeface="Cambria Math" panose="02040503050406030204" pitchFamily="18" charset="0"/>
                      </a:rPr>
                      <m:t>up</m:t>
                    </m:r>
                  </m:oMath>
                </a14:m>
                <a:r>
                  <a:rPr lang="en-US" dirty="0"/>
                  <a:t>, etc.</a:t>
                </a:r>
              </a:p>
              <a:p>
                <a:r>
                  <a:rPr lang="en-US" dirty="0"/>
                  <a:t>What’s the optimal policy?</a:t>
                </a:r>
              </a:p>
              <a:p>
                <a:r>
                  <a:rPr lang="en-US" dirty="0"/>
                  <a:t>Can just use favorite path planning algorithm:</a:t>
                </a:r>
              </a:p>
              <a:p>
                <a:pPr lvl="1"/>
                <a:r>
                  <a:rPr lang="en-US" dirty="0"/>
                  <a:t>Dijkstra’s shortest path</a:t>
                </a:r>
              </a:p>
              <a:p>
                <a:pPr lvl="1"/>
                <a:r>
                  <a:rPr lang="en-US" dirty="0"/>
                  <a:t>A*</a:t>
                </a:r>
              </a:p>
              <a:p>
                <a:pPr lvl="1"/>
                <a:r>
                  <a:rPr lang="en-US" dirty="0"/>
                  <a:t>Bellman-Ford</a:t>
                </a:r>
              </a:p>
              <a:p>
                <a:r>
                  <a:rPr lang="en-US" dirty="0"/>
                  <a:t>Policy is deterministic, just picks the direction suggested by the shortest path</a:t>
                </a:r>
              </a:p>
            </p:txBody>
          </p:sp>
        </mc:Choice>
        <mc:Fallback xmlns="">
          <p:sp>
            <p:nvSpPr>
              <p:cNvPr id="2" name="Content Placeholder 1">
                <a:extLst>
                  <a:ext uri="{FF2B5EF4-FFF2-40B4-BE49-F238E27FC236}">
                    <a16:creationId xmlns:a16="http://schemas.microsoft.com/office/drawing/2014/main" id="{F904DA5B-1BE6-45D2-B0D9-48986FF8F34A}"/>
                  </a:ext>
                </a:extLst>
              </p:cNvPr>
              <p:cNvSpPr>
                <a:spLocks noGrp="1" noRot="1" noChangeAspect="1" noMove="1" noResize="1" noEditPoints="1" noAdjustHandles="1" noChangeArrowheads="1" noChangeShapeType="1" noTextEdit="1"/>
              </p:cNvSpPr>
              <p:nvPr>
                <p:ph idx="1"/>
              </p:nvPr>
            </p:nvSpPr>
            <p:spPr>
              <a:xfrm>
                <a:off x="166682" y="1332703"/>
                <a:ext cx="7919484" cy="4351338"/>
              </a:xfrm>
              <a:blipFill>
                <a:blip r:embed="rId2"/>
                <a:stretch>
                  <a:fillRect l="-924" t="-2384" r="-9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A80BCC-FF6D-4742-A17D-40BAB5116A41}"/>
              </a:ext>
            </a:extLst>
          </p:cNvPr>
          <p:cNvSpPr>
            <a:spLocks noGrp="1"/>
          </p:cNvSpPr>
          <p:nvPr>
            <p:ph type="title"/>
          </p:nvPr>
        </p:nvSpPr>
        <p:spPr/>
        <p:txBody>
          <a:bodyPr/>
          <a:lstStyle/>
          <a:p>
            <a:r>
              <a:rPr lang="en-US" dirty="0"/>
              <a:t>Special case: Deterministic MDP</a:t>
            </a:r>
          </a:p>
        </p:txBody>
      </p:sp>
      <p:sp>
        <p:nvSpPr>
          <p:cNvPr id="4" name="Slide Number Placeholder 3">
            <a:extLst>
              <a:ext uri="{FF2B5EF4-FFF2-40B4-BE49-F238E27FC236}">
                <a16:creationId xmlns:a16="http://schemas.microsoft.com/office/drawing/2014/main" id="{F1F6485D-45D5-4C74-AEFE-ADFBEF8B587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pic>
        <p:nvPicPr>
          <p:cNvPr id="6" name="Picture 5">
            <a:extLst>
              <a:ext uri="{FF2B5EF4-FFF2-40B4-BE49-F238E27FC236}">
                <a16:creationId xmlns:a16="http://schemas.microsoft.com/office/drawing/2014/main" id="{9726EB82-1167-44AF-960C-B400522392DE}"/>
              </a:ext>
            </a:extLst>
          </p:cNvPr>
          <p:cNvPicPr>
            <a:picLocks noChangeAspect="1"/>
          </p:cNvPicPr>
          <p:nvPr/>
        </p:nvPicPr>
        <p:blipFill>
          <a:blip r:embed="rId3"/>
          <a:stretch>
            <a:fillRect/>
          </a:stretch>
        </p:blipFill>
        <p:spPr>
          <a:xfrm>
            <a:off x="7683590" y="2031997"/>
            <a:ext cx="4267200" cy="2952750"/>
          </a:xfrm>
          <a:prstGeom prst="rect">
            <a:avLst/>
          </a:prstGeom>
        </p:spPr>
      </p:pic>
    </p:spTree>
    <p:extLst>
      <p:ext uri="{BB962C8B-B14F-4D97-AF65-F5344CB8AC3E}">
        <p14:creationId xmlns:p14="http://schemas.microsoft.com/office/powerpoint/2010/main" val="293872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483BEB3-24FE-4EC1-962B-F7C0C323D14C}"/>
                  </a:ext>
                </a:extLst>
              </p:cNvPr>
              <p:cNvSpPr>
                <a:spLocks noGrp="1"/>
              </p:cNvSpPr>
              <p:nvPr>
                <p:ph idx="1"/>
              </p:nvPr>
            </p:nvSpPr>
            <p:spPr/>
            <p:txBody>
              <a:bodyPr/>
              <a:lstStyle/>
              <a:p>
                <a:r>
                  <a:rPr lang="en-US" dirty="0"/>
                  <a:t>Value function maps a state to its expected “value,” under a given policy </a:t>
                </a:r>
                <a14:m>
                  <m:oMath xmlns:m="http://schemas.openxmlformats.org/officeDocument/2006/math">
                    <m:r>
                      <a:rPr lang="en-US" b="0" i="1" smtClean="0">
                        <a:latin typeface="Cambria Math" panose="02040503050406030204" pitchFamily="18" charset="0"/>
                      </a:rPr>
                      <m:t>𝜋</m:t>
                    </m:r>
                  </m:oMath>
                </a14:m>
                <a:r>
                  <a:rPr lang="en-US" dirty="0"/>
                  <a:t>, i.e. the expected reward obtained by the agent by choosing actions consistent with </a:t>
                </a:r>
                <a14:m>
                  <m:oMath xmlns:m="http://schemas.openxmlformats.org/officeDocument/2006/math">
                    <m:r>
                      <a:rPr lang="en-US" b="0" i="1" smtClean="0">
                        <a:latin typeface="Cambria Math" panose="02040503050406030204" pitchFamily="18" charset="0"/>
                      </a:rPr>
                      <m:t>𝜋</m:t>
                    </m:r>
                  </m:oMath>
                </a14:m>
                <a:r>
                  <a:rPr lang="en-US" dirty="0"/>
                  <a:t> </a:t>
                </a:r>
              </a:p>
              <a:p>
                <a:r>
                  <a:rPr lang="en-US" dirty="0"/>
                  <a:t>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m:t>
                              </m:r>
                            </m:e>
                          </m:d>
                        </m:e>
                      </m:d>
                    </m:oMath>
                  </m:oMathPara>
                </a14:m>
                <a:endParaRPr lang="en-US" dirty="0"/>
              </a:p>
              <a:p>
                <a:r>
                  <a:rPr lang="en-US" dirty="0"/>
                  <a:t>Optimal 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oMath>
                </a14:m>
                <a:r>
                  <a:rPr lang="en-US" dirty="0"/>
                  <a:t> ,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r>
                  <a:rPr lang="en-US" dirty="0"/>
                  <a:t>Optimal policy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e>
                    </m:func>
                  </m:oMath>
                </a14:m>
                <a:endParaRPr lang="en-US" dirty="0"/>
              </a:p>
            </p:txBody>
          </p:sp>
        </mc:Choice>
        <mc:Fallback xmlns="">
          <p:sp>
            <p:nvSpPr>
              <p:cNvPr id="2" name="Content Placeholder 1">
                <a:extLst>
                  <a:ext uri="{FF2B5EF4-FFF2-40B4-BE49-F238E27FC236}">
                    <a16:creationId xmlns:a16="http://schemas.microsoft.com/office/drawing/2014/main" id="{3483BEB3-24FE-4EC1-962B-F7C0C323D1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585D038-8730-4E9F-B168-F807E707058B}"/>
              </a:ext>
            </a:extLst>
          </p:cNvPr>
          <p:cNvSpPr>
            <a:spLocks noGrp="1"/>
          </p:cNvSpPr>
          <p:nvPr>
            <p:ph type="title"/>
          </p:nvPr>
        </p:nvSpPr>
        <p:spPr/>
        <p:txBody>
          <a:bodyPr/>
          <a:lstStyle/>
          <a:p>
            <a:r>
              <a:rPr lang="en-US" dirty="0"/>
              <a:t>Value Function</a:t>
            </a:r>
          </a:p>
        </p:txBody>
      </p:sp>
      <p:sp>
        <p:nvSpPr>
          <p:cNvPr id="4" name="Slide Number Placeholder 3">
            <a:extLst>
              <a:ext uri="{FF2B5EF4-FFF2-40B4-BE49-F238E27FC236}">
                <a16:creationId xmlns:a16="http://schemas.microsoft.com/office/drawing/2014/main" id="{056B16DC-8C45-425C-A0A7-F2FA3094E03B}"/>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381474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842D596-2C8D-46D8-B6BB-C8D33A2E6B50}"/>
                  </a:ext>
                </a:extLst>
              </p:cNvPr>
              <p:cNvSpPr>
                <a:spLocks noGrp="1"/>
              </p:cNvSpPr>
              <p:nvPr>
                <p:ph idx="1"/>
              </p:nvPr>
            </p:nvSpPr>
            <p:spPr/>
            <p:txBody>
              <a:bodyPr>
                <a:normAutofit/>
              </a:bodyPr>
              <a:lstStyle/>
              <a:p>
                <a:r>
                  <a:rPr lang="en-US" dirty="0"/>
                  <a:t>Action-value function under a given policy </a:t>
                </a:r>
                <a14:m>
                  <m:oMath xmlns:m="http://schemas.openxmlformats.org/officeDocument/2006/math">
                    <m:r>
                      <a:rPr lang="en-US" b="0" i="1" smtClean="0">
                        <a:latin typeface="Cambria Math" panose="02040503050406030204" pitchFamily="18" charset="0"/>
                      </a:rPr>
                      <m:t>𝜋</m:t>
                    </m:r>
                  </m:oMath>
                </a14:m>
                <a:r>
                  <a:rPr lang="en-US" dirty="0"/>
                  <a:t> maps each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to the expected reward obtained from by executing </a:t>
                </a:r>
                <a14:m>
                  <m:oMath xmlns:m="http://schemas.openxmlformats.org/officeDocument/2006/math">
                    <m:r>
                      <a:rPr lang="en-US" b="0" i="1" smtClean="0">
                        <a:latin typeface="Cambria Math" panose="02040503050406030204" pitchFamily="18" charset="0"/>
                      </a:rPr>
                      <m:t>𝑎</m:t>
                    </m:r>
                  </m:oMath>
                </a14:m>
                <a:r>
                  <a:rPr lang="en-US" dirty="0"/>
                  <a:t> from </a:t>
                </a:r>
                <a14:m>
                  <m:oMath xmlns:m="http://schemas.openxmlformats.org/officeDocument/2006/math">
                    <m:r>
                      <a:rPr lang="en-US" b="0" i="1" smtClean="0">
                        <a:latin typeface="Cambria Math" panose="02040503050406030204" pitchFamily="18" charset="0"/>
                      </a:rPr>
                      <m:t>𝑠</m:t>
                    </m:r>
                  </m:oMath>
                </a14:m>
                <a:endParaRPr lang="en-US" b="0" dirty="0"/>
              </a:p>
              <a:p>
                <a:pPr marL="0" indent="0" algn="ctr">
                  <a:buNone/>
                </a:pPr>
                <a:endParaRPr lang="en-US" b="0"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dirty="0"/>
              </a:p>
              <a:p>
                <a:endParaRPr lang="en-US" dirty="0"/>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𝑄</m:t>
                        </m:r>
                      </m:e>
                      <m:sup>
                        <m:r>
                          <a:rPr lang="en-US" b="0" i="1" smtClean="0">
                            <a:solidFill>
                              <a:srgbClr val="FF0000"/>
                            </a:solidFill>
                            <a:latin typeface="Cambria Math" panose="02040503050406030204" pitchFamily="18" charset="0"/>
                          </a:rPr>
                          <m:t>∗</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m:t>
                            </m:r>
                          </m:sup>
                        </m:sSup>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m:t>
                                </m:r>
                              </m:e>
                              <m:sub>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marL="0" indent="0">
                  <a:buNone/>
                </a:pPr>
                <a:endParaRPr lang="en-US" dirty="0"/>
              </a:p>
              <a:p>
                <a:pPr marL="0" indent="0" algn="ctr">
                  <a:buNone/>
                </a:pPr>
                <a:endParaRPr lang="en-US" b="0" i="1"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6842D596-2C8D-46D8-B6BB-C8D33A2E6B5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813B2E6-4F98-4764-B74D-D5CBCE9755B0}"/>
              </a:ext>
            </a:extLst>
          </p:cNvPr>
          <p:cNvSpPr>
            <a:spLocks noGrp="1"/>
          </p:cNvSpPr>
          <p:nvPr>
            <p:ph type="title"/>
          </p:nvPr>
        </p:nvSpPr>
        <p:spPr/>
        <p:txBody>
          <a:bodyPr/>
          <a:lstStyle/>
          <a:p>
            <a:r>
              <a:rPr lang="en-US" dirty="0"/>
              <a:t>Action value Function or Q function</a:t>
            </a:r>
          </a:p>
        </p:txBody>
      </p:sp>
      <p:sp>
        <p:nvSpPr>
          <p:cNvPr id="4" name="Slide Number Placeholder 3">
            <a:extLst>
              <a:ext uri="{FF2B5EF4-FFF2-40B4-BE49-F238E27FC236}">
                <a16:creationId xmlns:a16="http://schemas.microsoft.com/office/drawing/2014/main" id="{FF67E921-6C7D-4E31-AE97-27A6E85056CC}"/>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252831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r>
                  <a:rPr lang="en-US" dirty="0"/>
                  <a:t>,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Expected value is the sum over all actions of the product of:</a:t>
                </a:r>
              </a:p>
              <a:p>
                <a:pPr lvl="1"/>
                <a:r>
                  <a:rPr lang="en-US" dirty="0">
                    <a:solidFill>
                      <a:srgbClr val="FF0000"/>
                    </a:solidFill>
                  </a:rPr>
                  <a:t>probability of executing action </a:t>
                </a:r>
                <a14:m>
                  <m:oMath xmlns:m="http://schemas.openxmlformats.org/officeDocument/2006/math">
                    <m:r>
                      <a:rPr lang="en-US" b="0" i="1" smtClean="0">
                        <a:solidFill>
                          <a:srgbClr val="FF0000"/>
                        </a:solidFill>
                        <a:latin typeface="Cambria Math" panose="02040503050406030204" pitchFamily="18" charset="0"/>
                      </a:rPr>
                      <m:t>𝑎</m:t>
                    </m:r>
                  </m:oMath>
                </a14:m>
                <a:r>
                  <a:rPr lang="en-US" dirty="0">
                    <a:solidFill>
                      <a:srgbClr val="FF0000"/>
                    </a:solidFill>
                  </a:rPr>
                  <a:t> (which is </a:t>
                </a:r>
                <a14:m>
                  <m:oMath xmlns:m="http://schemas.openxmlformats.org/officeDocument/2006/math">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oMath>
                </a14:m>
                <a:r>
                  <a:rPr lang="en-US" dirty="0">
                    <a:solidFill>
                      <a:srgbClr val="FF0000"/>
                    </a:solidFill>
                  </a:rPr>
                  <a:t>) </a:t>
                </a:r>
              </a:p>
              <a:p>
                <a:pPr lvl="1"/>
                <a:r>
                  <a:rPr lang="en-US" dirty="0">
                    <a:solidFill>
                      <a:srgbClr val="00B0F0"/>
                    </a:solidFill>
                  </a:rPr>
                  <a:t>expected value of the return: </a:t>
                </a:r>
              </a:p>
              <a:p>
                <a:pPr lvl="2"/>
                <a:r>
                  <a:rPr lang="en-US" dirty="0">
                    <a:solidFill>
                      <a:srgbClr val="00B0F0"/>
                    </a:solidFill>
                  </a:rPr>
                  <a:t>probability of going to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r>
                  <a:rPr lang="en-US" dirty="0">
                    <a:solidFill>
                      <a:srgbClr val="00B0F0"/>
                    </a:solidFill>
                  </a:rPr>
                  <a:t> and getting reward </a:t>
                </a:r>
                <a14:m>
                  <m:oMath xmlns:m="http://schemas.openxmlformats.org/officeDocument/2006/math">
                    <m:r>
                      <a:rPr lang="en-US" b="0" i="1" smtClean="0">
                        <a:solidFill>
                          <a:srgbClr val="00B0F0"/>
                        </a:solidFill>
                        <a:latin typeface="Cambria Math" panose="02040503050406030204" pitchFamily="18" charset="0"/>
                      </a:rPr>
                      <m:t>𝑟</m:t>
                    </m:r>
                  </m:oMath>
                </a14:m>
                <a:r>
                  <a:rPr lang="en-US" dirty="0">
                    <a:solidFill>
                      <a:srgbClr val="00B0F0"/>
                    </a:solidFill>
                  </a:rPr>
                  <a:t> </a:t>
                </a:r>
              </a:p>
              <a:p>
                <a:pPr lvl="2"/>
                <a:r>
                  <a:rPr lang="en-US" dirty="0">
                    <a:solidFill>
                      <a:srgbClr val="00B0F0"/>
                    </a:solidFill>
                  </a:rPr>
                  <a:t>Return from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endParaRPr lang="en-US" dirty="0">
                  <a:solidFill>
                    <a:srgbClr val="00B0F0"/>
                  </a:solidFill>
                </a:endParaRPr>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4929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d>
                      <m:dPr>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endParaRPr lang="en-US" dirty="0"/>
              </a:p>
              <a:p>
                <a:r>
                  <a:rPr lang="en-US" dirty="0"/>
                  <a:t>            </a:t>
                </a:r>
                <a14:m>
                  <m:oMath xmlns:m="http://schemas.openxmlformats.org/officeDocument/2006/math">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smtClean="0">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smtClean="0">
                            <a:solidFill>
                              <a:srgbClr val="00B0F0"/>
                            </a:solidFill>
                            <a:latin typeface="Cambria Math" panose="02040503050406030204" pitchFamily="18" charset="0"/>
                          </a:rPr>
                        </m:ctrlPr>
                      </m:dPr>
                      <m:e>
                        <m:r>
                          <a:rPr lang="en-US" i="1" smtClean="0">
                            <a:solidFill>
                              <a:srgbClr val="00B0F0"/>
                            </a:solidFill>
                            <a:latin typeface="Cambria Math" panose="02040503050406030204" pitchFamily="18" charset="0"/>
                          </a:rPr>
                          <m:t>𝑟</m:t>
                        </m:r>
                        <m:r>
                          <a:rPr lang="en-US"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𝛾</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r>
                          <a:rPr lang="en-US" b="0" i="1" smtClean="0">
                            <a:solidFill>
                              <a:schemeClr val="accent6">
                                <a:lumMod val="75000"/>
                              </a:schemeClr>
                            </a:solidFill>
                            <a:latin typeface="Cambria Math" panose="02040503050406030204" pitchFamily="18" charset="0"/>
                          </a:rPr>
                          <m:t>(</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𝑠</m:t>
                            </m:r>
                          </m:e>
                          <m:sup>
                            <m:r>
                              <a:rPr lang="en-US" b="0" i="1" smtClean="0">
                                <a:solidFill>
                                  <a:schemeClr val="accent6">
                                    <a:lumMod val="75000"/>
                                  </a:schemeClr>
                                </a:solidFill>
                                <a:latin typeface="Cambria Math" panose="02040503050406030204" pitchFamily="18" charset="0"/>
                              </a:rPr>
                              <m:t>′</m:t>
                            </m:r>
                          </m:sup>
                        </m:sSup>
                        <m:r>
                          <a:rPr lang="en-US" b="0" i="1" smtClean="0">
                            <a:solidFill>
                              <a:schemeClr val="accent6">
                                <a:lumMod val="75000"/>
                              </a:schemeClr>
                            </a:solidFill>
                            <a:latin typeface="Cambria Math" panose="02040503050406030204" pitchFamily="18" charset="0"/>
                          </a:rPr>
                          <m:t>)</m:t>
                        </m:r>
                      </m:e>
                    </m:d>
                  </m:oMath>
                </a14:m>
                <a:endParaRPr lang="en-US" dirty="0"/>
              </a:p>
              <a:p>
                <a:pPr marL="0" indent="0">
                  <a:buNone/>
                </a:pPr>
                <a:endParaRPr lang="en-US" dirty="0"/>
              </a:p>
              <a:p>
                <a:r>
                  <a:rPr lang="en-US" dirty="0"/>
                  <a:t>This famous equation is known as the Bellman equation</a:t>
                </a:r>
              </a:p>
              <a:p>
                <a:r>
                  <a:rPr lang="en-US" dirty="0"/>
                  <a:t>It expresses the relation between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is a next state</a:t>
                </a:r>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r="-625" b="-25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95687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Finding value for </a:t>
                </a:r>
                <a14:m>
                  <m:oMath xmlns:m="http://schemas.openxmlformats.org/officeDocument/2006/math">
                    <m:r>
                      <a:rPr lang="en-US" b="0" i="1" smtClean="0">
                        <a:latin typeface="Cambria Math" panose="02040503050406030204" pitchFamily="18" charset="0"/>
                      </a:rPr>
                      <m:t>𝑠</m:t>
                    </m:r>
                  </m:oMath>
                </a14:m>
                <a:r>
                  <a:rPr lang="en-US" dirty="0"/>
                  <a:t> under a given policy </a:t>
                </a:r>
                <a14:m>
                  <m:oMath xmlns:m="http://schemas.openxmlformats.org/officeDocument/2006/math">
                    <m:r>
                      <a:rPr lang="en-US" b="0" i="1" smtClean="0">
                        <a:latin typeface="Cambria Math" panose="02040503050406030204" pitchFamily="18" charset="0"/>
                      </a:rPr>
                      <m:t>𝜋</m:t>
                    </m:r>
                  </m:oMath>
                </a14:m>
                <a:r>
                  <a:rPr lang="en-US" dirty="0"/>
                  <a:t> is called </a:t>
                </a:r>
                <a:r>
                  <a:rPr lang="en-US" b="1" dirty="0">
                    <a:solidFill>
                      <a:srgbClr val="FF0000"/>
                    </a:solidFill>
                  </a:rPr>
                  <a:t>policy evaluation</a:t>
                </a:r>
                <a:endParaRPr lang="en-US" b="0" i="1" dirty="0">
                  <a:solidFill>
                    <a:srgbClr val="FF0000"/>
                  </a:solidFill>
                  <a:latin typeface="Cambria Math" panose="02040503050406030204" pitchFamily="18" charset="0"/>
                </a:endParaRPr>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𝜋</m:t>
                            </m:r>
                          </m:sup>
                        </m:sSup>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𝑠</m:t>
                            </m:r>
                          </m:e>
                          <m:sup>
                            <m:r>
                              <a:rPr lang="en-US" i="1">
                                <a:solidFill>
                                  <a:srgbClr val="FF0000"/>
                                </a:solidFill>
                                <a:latin typeface="Cambria Math" panose="02040503050406030204" pitchFamily="18" charset="0"/>
                              </a:rPr>
                              <m:t>′</m:t>
                            </m:r>
                          </m:sup>
                        </m:sSup>
                        <m:r>
                          <a:rPr lang="en-US" i="1">
                            <a:solidFill>
                              <a:srgbClr val="FF0000"/>
                            </a:solidFill>
                            <a:latin typeface="Cambria Math" panose="02040503050406030204" pitchFamily="18" charset="0"/>
                          </a:rPr>
                          <m:t>)</m:t>
                        </m:r>
                      </m:e>
                    </m:d>
                  </m:oMath>
                </a14:m>
                <a:endParaRPr lang="en-US" dirty="0"/>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essentially an equation in variables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V</m:t>
                        </m:r>
                      </m:e>
                      <m:sup>
                        <m:r>
                          <a:rPr lang="en-US" b="0" i="1" smtClean="0">
                            <a:solidFill>
                              <a:srgbClr val="FF0000"/>
                            </a:solidFill>
                            <a:latin typeface="Cambria Math" panose="02040503050406030204" pitchFamily="18" charset="0"/>
                          </a:rPr>
                          <m:t>𝜋</m:t>
                        </m:r>
                      </m:sup>
                    </m:sSup>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𝑠</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oMath>
                </a14:m>
                <a:r>
                  <a:rPr lang="en-US" dirty="0">
                    <a:solidFill>
                      <a:srgbClr val="FF0000"/>
                    </a:solidFill>
                  </a:rPr>
                  <a:t> </a:t>
                </a:r>
                <a:r>
                  <a:rPr lang="en-US" dirty="0"/>
                  <a:t>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r>
                  <a:rPr lang="en-US" dirty="0"/>
                  <a:t>If the state space is discrete,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is some fixed number, then equations in the above form represent a system of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equations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variables</a:t>
                </a:r>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can find value for each state under </a:t>
                </a:r>
                <a14:m>
                  <m:oMath xmlns:m="http://schemas.openxmlformats.org/officeDocument/2006/math">
                    <m:r>
                      <a:rPr lang="en-US" b="0" i="1" smtClean="0">
                        <a:latin typeface="Cambria Math" panose="02040503050406030204" pitchFamily="18" charset="0"/>
                      </a:rPr>
                      <m:t>𝜋</m:t>
                    </m:r>
                  </m:oMath>
                </a14:m>
                <a:r>
                  <a:rPr lang="en-US" dirty="0"/>
                  <a:t> by Gaussian elimination</a:t>
                </a:r>
              </a:p>
              <a:p>
                <a:pPr lvl="1"/>
                <a:r>
                  <a:rPr lang="en-US" dirty="0"/>
                  <a:t>In practice, use a method of successive approximations using the Bellman equation (more later)</a:t>
                </a:r>
              </a:p>
              <a:p>
                <a:r>
                  <a:rPr lang="en-US" dirty="0"/>
                  <a:t>Question: How do we find the optimal </a:t>
                </a:r>
                <a14:m>
                  <m:oMath xmlns:m="http://schemas.openxmlformats.org/officeDocument/2006/math">
                    <m:r>
                      <a:rPr lang="en-US" b="0" i="1" dirty="0" smtClean="0">
                        <a:latin typeface="Cambria Math" panose="02040503050406030204" pitchFamily="18" charset="0"/>
                      </a:rPr>
                      <m:t>𝜋</m:t>
                    </m:r>
                  </m:oMath>
                </a14:m>
                <a:r>
                  <a:rPr lang="en-US" dirty="0"/>
                  <a:t>?</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r="-730" b="-1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normAutofit/>
          </a:bodyPr>
          <a:lstStyle/>
          <a:p>
            <a:r>
              <a:rPr lang="en-US" dirty="0"/>
              <a:t>Policy evaluation and the Bellman equation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99644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Bellman equation must hold for all policies, even the optimal policy</a:t>
                </a:r>
              </a:p>
              <a:p>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oMath>
                </a14:m>
                <a:endParaRPr lang="en-US" dirty="0"/>
              </a:p>
              <a:p>
                <a:endParaRPr lang="en-US" dirty="0"/>
              </a:p>
              <a:p>
                <a:r>
                  <a:rPr lang="en-US" dirty="0"/>
                  <a:t>Dynamic programming basically turns Bellman equations into assignments that successively approximate the desired (optimal) value function</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lstStyle/>
          <a:p>
            <a:r>
              <a:rPr lang="en-US" dirty="0"/>
              <a:t>Bellman optimality condition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6944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0B188E4-1CB0-4E28-A80C-1F74EF4B19F8}"/>
                  </a:ext>
                </a:extLst>
              </p:cNvPr>
              <p:cNvSpPr>
                <a:spLocks noGrp="1"/>
              </p:cNvSpPr>
              <p:nvPr>
                <p:ph idx="1"/>
              </p:nvPr>
            </p:nvSpPr>
            <p:spPr>
              <a:xfrm>
                <a:off x="166681" y="1332702"/>
                <a:ext cx="11699087" cy="4839497"/>
              </a:xfrm>
            </p:spPr>
            <p:txBody>
              <a:bodyPr>
                <a:normAutofit/>
              </a:bodyPr>
              <a:lstStyle/>
              <a:p>
                <a:pPr marL="0" indent="0">
                  <a:buNone/>
                </a:pPr>
                <a:r>
                  <a:rPr lang="en-US" dirty="0"/>
                  <a:t>Initialize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≔0</m:t>
                    </m:r>
                  </m:oMath>
                </a14:m>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oMath>
                </a14:m>
                <a:endParaRPr lang="en-US" b="0" dirty="0"/>
              </a:p>
              <a:p>
                <a:pPr marL="0" indent="0">
                  <a:buNone/>
                </a:pPr>
                <a:r>
                  <a:rPr lang="en-US" b="1" dirty="0"/>
                  <a:t>while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oMath>
                </a14:m>
                <a:endParaRPr lang="en-US" dirty="0"/>
              </a:p>
              <a:p>
                <a:pPr indent="0">
                  <a:buNone/>
                </a:pPr>
                <a:r>
                  <a:rPr lang="en-US" b="1" dirty="0"/>
                  <a:t>foreach</a:t>
                </a:r>
                <a:r>
                  <a:rPr lang="en-US" b="0"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b="0"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1" smtClean="0">
                                  <a:latin typeface="Cambria Math" panose="02040503050406030204" pitchFamily="18" charset="0"/>
                                </a:rPr>
                                <m:t>a</m:t>
                              </m:r>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25"/>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25"/>
                                </m:rPr>
                                <a:rPr lang="en-US" b="0" i="1" smtClean="0">
                                  <a:latin typeface="Cambria Math" panose="02040503050406030204" pitchFamily="18" charset="0"/>
                                </a:rPr>
                                <m:t>,</m:t>
                              </m:r>
                              <m:r>
                                <a:rPr lang="en-US" b="0" i="1" smtClean="0">
                                  <a:latin typeface="Cambria Math" panose="02040503050406030204" pitchFamily="18" charset="0"/>
                                </a:rPr>
                                <m:t>𝑟</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e>
                              </m:d>
                            </m:e>
                          </m:nary>
                        </m:e>
                      </m:func>
                    </m:oMath>
                  </m:oMathPara>
                </a14:m>
                <a:endParaRPr lang="en-US" b="1" dirty="0"/>
              </a:p>
              <a:p>
                <a:pPr indent="0">
                  <a:buNone/>
                </a:pPr>
                <a:r>
                  <a:rPr lang="en-US" b="1" dirty="0" err="1"/>
                  <a:t>endforeach</a:t>
                </a:r>
                <a:endParaRPr lang="en-US" b="1" dirty="0"/>
              </a:p>
              <a:p>
                <a:pPr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m:oMathPara>
                </a14:m>
                <a:endParaRPr lang="en-US" b="1" dirty="0"/>
              </a:p>
              <a:p>
                <a:pPr marL="0" indent="0">
                  <a:buNone/>
                </a:pPr>
                <a:r>
                  <a:rPr lang="en-US" b="1" dirty="0" err="1"/>
                  <a:t>endwhile</a:t>
                </a:r>
                <a:endParaRPr lang="en-US" b="1" dirty="0"/>
              </a:p>
              <a:p>
                <a:pPr marL="0" indent="0">
                  <a:buNone/>
                </a:pPr>
                <a:r>
                  <a:rPr lang="en-US" b="1" dirty="0"/>
                  <a:t>Output: </a:t>
                </a:r>
                <a:r>
                  <a:rPr lang="en-US" dirty="0"/>
                  <a:t>deterministic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oMath>
                </a14:m>
                <a:r>
                  <a:rPr lang="en-US" dirty="0" err="1"/>
                  <a:t>s.t.</a:t>
                </a:r>
                <a:r>
                  <a:rPr lang="en-US" dirty="0"/>
                  <a:t>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e>
                        </m:func>
                      </m:e>
                    </m:func>
                  </m:oMath>
                </a14:m>
                <a:endParaRPr lang="en-US" dirty="0"/>
              </a:p>
              <a:p>
                <a:pPr marL="0" indent="0">
                  <a:buNone/>
                </a:pPr>
                <a:endParaRPr lang="en-US" b="1" dirty="0"/>
              </a:p>
            </p:txBody>
          </p:sp>
        </mc:Choice>
        <mc:Fallback xmlns="">
          <p:sp>
            <p:nvSpPr>
              <p:cNvPr id="2" name="Content Placeholder 1">
                <a:extLst>
                  <a:ext uri="{FF2B5EF4-FFF2-40B4-BE49-F238E27FC236}">
                    <a16:creationId xmlns:a16="http://schemas.microsoft.com/office/drawing/2014/main" id="{60B188E4-1CB0-4E28-A80C-1F74EF4B19F8}"/>
                  </a:ext>
                </a:extLst>
              </p:cNvPr>
              <p:cNvSpPr>
                <a:spLocks noGrp="1" noRot="1" noChangeAspect="1" noMove="1" noResize="1" noEditPoints="1" noAdjustHandles="1" noChangeArrowheads="1" noChangeShapeType="1" noTextEdit="1"/>
              </p:cNvSpPr>
              <p:nvPr>
                <p:ph idx="1"/>
              </p:nvPr>
            </p:nvSpPr>
            <p:spPr>
              <a:xfrm>
                <a:off x="166681" y="1332702"/>
                <a:ext cx="11699087" cy="4839497"/>
              </a:xfrm>
              <a:blipFill>
                <a:blip r:embed="rId2"/>
                <a:stretch>
                  <a:fillRect l="-1042" t="-2144" b="-2105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6BBC614-0D11-4D0F-B1C4-AF911710E9D9}"/>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680284F8-7157-4532-BCBF-704033E7D7BE}"/>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226565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85C5D48-9D4F-4BFC-9C7C-6684E8EB5A00}"/>
                  </a:ext>
                </a:extLst>
              </p:cNvPr>
              <p:cNvSpPr>
                <a:spLocks noGrp="1"/>
              </p:cNvSpPr>
              <p:nvPr>
                <p:ph idx="1"/>
              </p:nvPr>
            </p:nvSpPr>
            <p:spPr/>
            <p:txBody>
              <a:bodyPr/>
              <a:lstStyle/>
              <a:p>
                <a:r>
                  <a:rPr lang="en-US" dirty="0"/>
                  <a:t>If one is given a positive </a:t>
                </a:r>
                <a14:m>
                  <m:oMath xmlns:m="http://schemas.openxmlformats.org/officeDocument/2006/math">
                    <m:r>
                      <a:rPr lang="en-US" b="0" i="1" dirty="0" smtClean="0">
                        <a:latin typeface="Cambria Math" panose="02040503050406030204" pitchFamily="18" charset="0"/>
                      </a:rPr>
                      <m:t>𝜖</m:t>
                    </m:r>
                  </m:oMath>
                </a14:m>
                <a:r>
                  <a:rPr lang="en-US" dirty="0"/>
                  <a:t> then iterating until the maximum difference between consecutive iterates is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𝜖</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𝛾</m:t>
                            </m:r>
                          </m:e>
                        </m:d>
                      </m:num>
                      <m:den>
                        <m:r>
                          <a:rPr lang="en-US" b="0" i="1" dirty="0" smtClean="0">
                            <a:latin typeface="Cambria Math" panose="02040503050406030204" pitchFamily="18" charset="0"/>
                          </a:rPr>
                          <m:t>2</m:t>
                        </m:r>
                        <m:r>
                          <a:rPr lang="en-US" b="0" i="1" dirty="0" smtClean="0">
                            <a:latin typeface="Cambria Math" panose="02040503050406030204" pitchFamily="18" charset="0"/>
                          </a:rPr>
                          <m:t>𝛾</m:t>
                        </m:r>
                      </m:den>
                    </m:f>
                  </m:oMath>
                </a14:m>
                <a:r>
                  <a:rPr lang="en-US" dirty="0"/>
                  <a:t> guarantees that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b="0" i="1" smtClean="0">
                        <a:latin typeface="Cambria Math" panose="02040503050406030204" pitchFamily="18" charset="0"/>
                      </a:rPr>
                      <m:t>&lt;</m:t>
                    </m:r>
                    <m:r>
                      <a:rPr lang="en-US" b="0" i="1" smtClean="0">
                        <a:latin typeface="Cambria Math" panose="02040503050406030204" pitchFamily="18" charset="0"/>
                      </a:rPr>
                      <m:t>𝜖</m:t>
                    </m:r>
                  </m:oMath>
                </a14:m>
                <a:endParaRPr lang="en-US" dirty="0"/>
              </a:p>
              <a:p>
                <a:r>
                  <a:rPr lang="en-US" dirty="0"/>
                  <a:t>I.e. value iteration is guaranteed to converge</a:t>
                </a:r>
              </a:p>
              <a:p>
                <a:endParaRPr lang="en-US" dirty="0"/>
              </a:p>
            </p:txBody>
          </p:sp>
        </mc:Choice>
        <mc:Fallback xmlns="">
          <p:sp>
            <p:nvSpPr>
              <p:cNvPr id="2" name="Content Placeholder 1">
                <a:extLst>
                  <a:ext uri="{FF2B5EF4-FFF2-40B4-BE49-F238E27FC236}">
                    <a16:creationId xmlns:a16="http://schemas.microsoft.com/office/drawing/2014/main" id="{785C5D48-9D4F-4BFC-9C7C-6684E8EB5A0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991DDAA-D799-44B4-B7B8-1A18CA16CD1E}"/>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D70AF2B5-70C9-4477-AEFB-EAA19593E6F1}"/>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52322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E3D72-9EB0-4B41-9332-7D05D1FDAD36}"/>
              </a:ext>
            </a:extLst>
          </p:cNvPr>
          <p:cNvSpPr>
            <a:spLocks noGrp="1"/>
          </p:cNvSpPr>
          <p:nvPr>
            <p:ph idx="1"/>
          </p:nvPr>
        </p:nvSpPr>
        <p:spPr/>
        <p:txBody>
          <a:bodyPr>
            <a:normAutofit/>
          </a:bodyPr>
          <a:lstStyle/>
          <a:p>
            <a:r>
              <a:rPr lang="en-US" dirty="0"/>
              <a:t>Paradigm for synthesizing controllers for dynamical systems</a:t>
            </a:r>
          </a:p>
          <a:p>
            <a:r>
              <a:rPr lang="en-US" dirty="0"/>
              <a:t>RL arose out of two main fields: optimal control and psychology of animal learning</a:t>
            </a:r>
          </a:p>
          <a:p>
            <a:pPr lvl="1"/>
            <a:r>
              <a:rPr lang="en-US" dirty="0"/>
              <a:t>Richard Bellman and others developed optimal control and </a:t>
            </a:r>
            <a:r>
              <a:rPr lang="en-US" b="1" dirty="0"/>
              <a:t>dynamic programming</a:t>
            </a:r>
          </a:p>
          <a:p>
            <a:pPr lvl="1"/>
            <a:r>
              <a:rPr lang="en-US" dirty="0"/>
              <a:t>Sutton, </a:t>
            </a:r>
            <a:r>
              <a:rPr lang="en-US" dirty="0" err="1"/>
              <a:t>Barto</a:t>
            </a:r>
            <a:r>
              <a:rPr lang="en-US" dirty="0"/>
              <a:t> and others developed temporal-difference learning (influenced by </a:t>
            </a:r>
            <a:r>
              <a:rPr lang="en-US" dirty="0" err="1"/>
              <a:t>Klopf’s</a:t>
            </a:r>
            <a:r>
              <a:rPr lang="en-US" dirty="0"/>
              <a:t> work on animal learning)</a:t>
            </a:r>
          </a:p>
          <a:p>
            <a:r>
              <a:rPr lang="en-US" dirty="0"/>
              <a:t>Modern RL can be divided into three areas:</a:t>
            </a:r>
          </a:p>
          <a:p>
            <a:pPr lvl="1"/>
            <a:r>
              <a:rPr lang="en-US" dirty="0"/>
              <a:t>Classical Model-based RL and Model-free RL</a:t>
            </a:r>
          </a:p>
          <a:p>
            <a:pPr lvl="1"/>
            <a:r>
              <a:rPr lang="en-US" dirty="0"/>
              <a:t>Model-free RL using Deep Reinforcement Learning</a:t>
            </a:r>
          </a:p>
          <a:p>
            <a:pPr lvl="1"/>
            <a:r>
              <a:rPr lang="en-US" dirty="0"/>
              <a:t>Model-based Deep RL </a:t>
            </a:r>
          </a:p>
          <a:p>
            <a:pPr lvl="1"/>
            <a:endParaRPr lang="en-US" dirty="0"/>
          </a:p>
        </p:txBody>
      </p:sp>
      <p:sp>
        <p:nvSpPr>
          <p:cNvPr id="3" name="Title 2">
            <a:extLst>
              <a:ext uri="{FF2B5EF4-FFF2-40B4-BE49-F238E27FC236}">
                <a16:creationId xmlns:a16="http://schemas.microsoft.com/office/drawing/2014/main" id="{73E150FB-3EB5-4ECB-AE09-76FB116D8F37}"/>
              </a:ext>
            </a:extLst>
          </p:cNvPr>
          <p:cNvSpPr>
            <a:spLocks noGrp="1"/>
          </p:cNvSpPr>
          <p:nvPr>
            <p:ph type="title"/>
          </p:nvPr>
        </p:nvSpPr>
        <p:spPr/>
        <p:txBody>
          <a:bodyPr/>
          <a:lstStyle/>
          <a:p>
            <a:r>
              <a:rPr lang="en-US" dirty="0"/>
              <a:t>Reinforcement Learning</a:t>
            </a:r>
          </a:p>
        </p:txBody>
      </p:sp>
      <p:sp>
        <p:nvSpPr>
          <p:cNvPr id="4" name="Slide Number Placeholder 3">
            <a:extLst>
              <a:ext uri="{FF2B5EF4-FFF2-40B4-BE49-F238E27FC236}">
                <a16:creationId xmlns:a16="http://schemas.microsoft.com/office/drawing/2014/main" id="{20F4454B-018F-4C73-A2A5-EBA5F03565D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a:t>
            </a:fld>
            <a:endParaRPr lang="en-US" dirty="0"/>
          </a:p>
        </p:txBody>
      </p:sp>
    </p:spTree>
    <p:extLst>
      <p:ext uri="{BB962C8B-B14F-4D97-AF65-F5344CB8AC3E}">
        <p14:creationId xmlns:p14="http://schemas.microsoft.com/office/powerpoint/2010/main" val="308507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extLst>
              <p:ext uri="{D42A27DB-BD31-4B8C-83A1-F6EECF244321}">
                <p14:modId xmlns:p14="http://schemas.microsoft.com/office/powerpoint/2010/main" val="1985773140"/>
              </p:ext>
            </p:extLst>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2846009023"/>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2163650"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=0.72</m:t>
                      </m:r>
                    </m:oMath>
                  </m:oMathPara>
                </a14:m>
                <a:endParaRPr lang="en-US" dirty="0"/>
              </a:p>
            </p:txBody>
          </p:sp>
        </mc:Choice>
        <mc:Fallback xmlns="">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2163650"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3917612896"/>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Tree>
    <p:extLst>
      <p:ext uri="{BB962C8B-B14F-4D97-AF65-F5344CB8AC3E}">
        <p14:creationId xmlns:p14="http://schemas.microsoft.com/office/powerpoint/2010/main" val="80116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180270827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1846256"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=0.81</m:t>
                      </m:r>
                    </m:oMath>
                  </m:oMathPara>
                </a14:m>
                <a:endParaRPr lang="en-US" dirty="0"/>
              </a:p>
            </p:txBody>
          </p:sp>
        </mc:Choice>
        <mc:Fallback xmlns="">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1846256"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1931198139"/>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
        <p:nvSpPr>
          <p:cNvPr id="2" name="Rectangle 1">
            <a:extLst>
              <a:ext uri="{FF2B5EF4-FFF2-40B4-BE49-F238E27FC236}">
                <a16:creationId xmlns:a16="http://schemas.microsoft.com/office/drawing/2014/main" id="{5099B170-7DFF-4C5E-BC07-65D43995BD56}"/>
              </a:ext>
            </a:extLst>
          </p:cNvPr>
          <p:cNvSpPr/>
          <p:nvPr/>
        </p:nvSpPr>
        <p:spPr>
          <a:xfrm>
            <a:off x="2510118" y="4366498"/>
            <a:ext cx="2121647"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0.72</a:t>
            </a:r>
          </a:p>
        </p:txBody>
      </p:sp>
      <p:sp>
        <p:nvSpPr>
          <p:cNvPr id="17" name="Rectangle 16">
            <a:extLst>
              <a:ext uri="{FF2B5EF4-FFF2-40B4-BE49-F238E27FC236}">
                <a16:creationId xmlns:a16="http://schemas.microsoft.com/office/drawing/2014/main" id="{3A426A6B-A78E-4CC8-A71B-67FCBF928588}"/>
              </a:ext>
            </a:extLst>
          </p:cNvPr>
          <p:cNvSpPr/>
          <p:nvPr/>
        </p:nvSpPr>
        <p:spPr>
          <a:xfrm>
            <a:off x="6562165" y="4364195"/>
            <a:ext cx="2955941"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0.18</a:t>
            </a:r>
          </a:p>
        </p:txBody>
      </p:sp>
      <p:sp>
        <p:nvSpPr>
          <p:cNvPr id="20" name="Rectangle 19">
            <a:extLst>
              <a:ext uri="{FF2B5EF4-FFF2-40B4-BE49-F238E27FC236}">
                <a16:creationId xmlns:a16="http://schemas.microsoft.com/office/drawing/2014/main" id="{BC4E3E89-54BE-4E13-8721-25CFEACF1EBC}"/>
              </a:ext>
            </a:extLst>
          </p:cNvPr>
          <p:cNvSpPr/>
          <p:nvPr/>
        </p:nvSpPr>
        <p:spPr>
          <a:xfrm>
            <a:off x="5547398" y="5015783"/>
            <a:ext cx="1648273"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27292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94425642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solidFill>
                            <a:srgbClr val="C00000"/>
                          </a:solidFill>
                        </a:rPr>
                        <a:t>-0.09</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solidFill>
                            <a:srgbClr val="C00000"/>
                          </a:solidFill>
                        </a:rPr>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sp>
        <p:nvSpPr>
          <p:cNvPr id="18" name="TextBox 17">
            <a:extLst>
              <a:ext uri="{FF2B5EF4-FFF2-40B4-BE49-F238E27FC236}">
                <a16:creationId xmlns:a16="http://schemas.microsoft.com/office/drawing/2014/main" id="{B5B96D36-186A-4073-94B3-DD3434D8B8C5}"/>
              </a:ext>
            </a:extLst>
          </p:cNvPr>
          <p:cNvSpPr txBox="1"/>
          <p:nvPr/>
        </p:nvSpPr>
        <p:spPr>
          <a:xfrm>
            <a:off x="8007350" y="1695450"/>
            <a:ext cx="1159548" cy="369332"/>
          </a:xfrm>
          <a:prstGeom prst="rect">
            <a:avLst/>
          </a:prstGeom>
          <a:noFill/>
        </p:spPr>
        <p:txBody>
          <a:bodyPr wrap="none" rtlCol="0">
            <a:spAutoFit/>
          </a:bodyPr>
          <a:lstStyle/>
          <a:p>
            <a:r>
              <a:rPr lang="en-US" dirty="0"/>
              <a:t>Iteration 2</a:t>
            </a:r>
          </a:p>
        </p:txBody>
      </p:sp>
      <p:graphicFrame>
        <p:nvGraphicFramePr>
          <p:cNvPr id="11" name="Table 10">
            <a:extLst>
              <a:ext uri="{FF2B5EF4-FFF2-40B4-BE49-F238E27FC236}">
                <a16:creationId xmlns:a16="http://schemas.microsoft.com/office/drawing/2014/main" id="{74F6A7DD-B2FD-4C81-8FA1-072F5F9306B7}"/>
              </a:ext>
            </a:extLst>
          </p:cNvPr>
          <p:cNvGraphicFramePr>
            <a:graphicFrameLocks noGrp="1"/>
          </p:cNvGraphicFramePr>
          <p:nvPr>
            <p:extLst>
              <p:ext uri="{D42A27DB-BD31-4B8C-83A1-F6EECF244321}">
                <p14:modId xmlns:p14="http://schemas.microsoft.com/office/powerpoint/2010/main" val="280408233"/>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Tree>
    <p:extLst>
      <p:ext uri="{BB962C8B-B14F-4D97-AF65-F5344CB8AC3E}">
        <p14:creationId xmlns:p14="http://schemas.microsoft.com/office/powerpoint/2010/main" val="4019895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5279E7-952A-4A5E-AD7A-0E0911DECFBF}"/>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5504B6D2-9815-43EF-B25E-FF4DD7089630}"/>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B2603B3-07D4-4BE8-A747-D717EF2306F8}"/>
                  </a:ext>
                </a:extLst>
              </p:cNvPr>
              <p:cNvSpPr txBox="1">
                <a:spLocks/>
              </p:cNvSpPr>
              <p:nvPr/>
            </p:nvSpPr>
            <p:spPr>
              <a:xfrm>
                <a:off x="166680" y="1382347"/>
                <a:ext cx="11699087" cy="483949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US" dirty="0"/>
                  <a:t>Initialize </a:t>
                </a:r>
                <a14:m>
                  <m:oMath xmlns:m="http://schemas.openxmlformats.org/officeDocument/2006/math">
                    <m:r>
                      <a:rPr lang="en-US" b="0" i="1" smtClean="0">
                        <a:latin typeface="Cambria Math" panose="02040503050406030204" pitchFamily="18" charset="0"/>
                      </a:rPr>
                      <m:t>𝜋</m:t>
                    </m:r>
                  </m:oMath>
                </a14:m>
                <a:r>
                  <a:rPr lang="en-US" dirty="0"/>
                  <a:t> randomly</a:t>
                </a:r>
              </a:p>
              <a:p>
                <a:pPr marL="0" indent="0">
                  <a:buFont typeface="Wingdings 3" panose="05040102010807070707" pitchFamily="18" charset="2"/>
                  <a:buNone/>
                </a:pPr>
                <a:r>
                  <a:rPr lang="en-US" b="1" dirty="0"/>
                  <a:t>while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 </m:t>
                        </m:r>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endParaRPr lang="en-US" dirty="0"/>
              </a:p>
              <a:p>
                <a:pPr marL="0" indent="0">
                  <a:buFont typeface="Wingdings 3" panose="05040102010807070707" pitchFamily="18" charset="2"/>
                  <a:buNone/>
                </a:pPr>
                <a:r>
                  <a:rPr lang="en-US" b="1" dirty="0"/>
                  <a:t>foreach</a:t>
                </a:r>
                <a:r>
                  <a:rPr lang="en-US"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ar-AE" i="1" smtClean="0">
                              <a:latin typeface="Cambria Math" panose="02040503050406030204" pitchFamily="18" charset="0"/>
                            </a:rPr>
                          </m:ctrlPr>
                        </m:dPr>
                        <m:e>
                          <m:r>
                            <a:rPr lang="ar-AE" i="1" smtClean="0">
                              <a:latin typeface="Cambria Math" panose="02040503050406030204" pitchFamily="18" charset="0"/>
                            </a:rPr>
                            <m:t>𝑠</m:t>
                          </m:r>
                        </m:e>
                      </m:d>
                      <m:r>
                        <a:rPr lang="ar-AE"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ar-AE" i="1">
                                  <a:latin typeface="Cambria Math" panose="02040503050406030204" pitchFamily="18" charset="0"/>
                                </a:rPr>
                              </m:ctrlPr>
                            </m:funcPr>
                            <m:fName>
                              <m:limLow>
                                <m:limLowPr>
                                  <m:ctrlPr>
                                    <a:rPr lang="ar-AE"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i="1">
                                      <a:latin typeface="Cambria Math" panose="02040503050406030204" pitchFamily="18" charset="0"/>
                                    </a:rPr>
                                    <m:t>a</m:t>
                                  </m:r>
                                  <m:r>
                                    <a:rPr lang="en-US" i="1">
                                      <a:latin typeface="Cambria Math" panose="02040503050406030204" pitchFamily="18" charset="0"/>
                                    </a:rPr>
                                    <m:t>∈</m:t>
                                  </m:r>
                                  <m:r>
                                    <a:rPr lang="en-US" i="1">
                                      <a:latin typeface="Cambria Math" panose="02040503050406030204" pitchFamily="18" charset="0"/>
                                    </a:rPr>
                                    <m:t>𝐴</m:t>
                                  </m:r>
                                </m:lim>
                              </m:limLow>
                            </m:fName>
                            <m:e>
                              <m:r>
                                <a:rPr lang="ar-AE" i="1">
                                  <a:latin typeface="Cambria Math" panose="02040503050406030204" pitchFamily="18" charset="0"/>
                                </a:rPr>
                                <m:t> </m:t>
                              </m:r>
                              <m:nary>
                                <m:naryPr>
                                  <m:chr m:val="∑"/>
                                  <m:limLoc m:val="subSup"/>
                                  <m:supHide m:val="on"/>
                                  <m:ctrlPr>
                                    <a:rPr lang="ar-AE" i="1">
                                      <a:latin typeface="Cambria Math" panose="02040503050406030204" pitchFamily="18" charset="0"/>
                                    </a:rPr>
                                  </m:ctrlPr>
                                </m:naryPr>
                                <m:sub>
                                  <m:sSup>
                                    <m:sSupPr>
                                      <m:ctrlPr>
                                        <a:rPr lang="ar-AE" i="1">
                                          <a:latin typeface="Cambria Math" panose="02040503050406030204" pitchFamily="18" charset="0"/>
                                        </a:rPr>
                                      </m:ctrlPr>
                                    </m:sSupPr>
                                    <m:e>
                                      <m:r>
                                        <m:rPr>
                                          <m:brk m:alnAt="25"/>
                                        </m:rPr>
                                        <a:rPr lang="ar-AE" i="1">
                                          <a:latin typeface="Cambria Math" panose="02040503050406030204" pitchFamily="18" charset="0"/>
                                        </a:rPr>
                                        <m:t>𝑠</m:t>
                                      </m:r>
                                    </m:e>
                                    <m:sup>
                                      <m:r>
                                        <a:rPr lang="ar-AE" i="1">
                                          <a:latin typeface="Cambria Math" panose="02040503050406030204" pitchFamily="18" charset="0"/>
                                        </a:rPr>
                                        <m:t>′</m:t>
                                      </m:r>
                                    </m:sup>
                                  </m:sSup>
                                  <m:r>
                                    <m:rPr>
                                      <m:brk m:alnAt="25"/>
                                    </m:rPr>
                                    <a:rPr lang="ar-AE" i="1">
                                      <a:latin typeface="Cambria Math" panose="02040503050406030204" pitchFamily="18" charset="0"/>
                                    </a:rPr>
                                    <m:t>,</m:t>
                                  </m:r>
                                  <m:r>
                                    <a:rPr lang="ar-AE" i="1">
                                      <a:latin typeface="Cambria Math" panose="02040503050406030204" pitchFamily="18" charset="0"/>
                                    </a:rPr>
                                    <m:t>𝑟</m:t>
                                  </m:r>
                                </m:sub>
                                <m:sup/>
                                <m:e>
                                  <m:r>
                                    <a:rPr lang="ar-AE" i="1">
                                      <a:latin typeface="Cambria Math" panose="02040503050406030204" pitchFamily="18" charset="0"/>
                                    </a:rPr>
                                    <m:t>𝑝</m:t>
                                  </m:r>
                                  <m:d>
                                    <m:dPr>
                                      <m:ctrlPr>
                                        <a:rPr lang="ar-AE" i="1">
                                          <a:latin typeface="Cambria Math" panose="02040503050406030204" pitchFamily="18" charset="0"/>
                                        </a:rPr>
                                      </m:ctrlPr>
                                    </m:dPr>
                                    <m:e>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r>
                                        <a:rPr lang="ar-AE" i="1">
                                          <a:latin typeface="Cambria Math" panose="02040503050406030204" pitchFamily="18" charset="0"/>
                                        </a:rPr>
                                        <m:t>𝑟</m:t>
                                      </m:r>
                                    </m:e>
                                    <m:e>
                                      <m:r>
                                        <a:rPr lang="ar-AE" i="1">
                                          <a:latin typeface="Cambria Math" panose="02040503050406030204" pitchFamily="18" charset="0"/>
                                        </a:rPr>
                                        <m:t>𝑠</m:t>
                                      </m:r>
                                      <m:r>
                                        <a:rPr lang="ar-AE" i="1">
                                          <a:latin typeface="Cambria Math" panose="02040503050406030204" pitchFamily="18" charset="0"/>
                                        </a:rPr>
                                        <m:t>,</m:t>
                                      </m:r>
                                      <m:r>
                                        <a:rPr lang="ar-AE" i="1">
                                          <a:latin typeface="Cambria Math" panose="02040503050406030204" pitchFamily="18" charset="0"/>
                                        </a:rPr>
                                        <m:t>𝑎</m:t>
                                      </m:r>
                                    </m:e>
                                  </m:d>
                                  <m:d>
                                    <m:dPr>
                                      <m:begChr m:val="["/>
                                      <m:endChr m:val="]"/>
                                      <m:ctrlPr>
                                        <a:rPr lang="ar-AE" i="1">
                                          <a:latin typeface="Cambria Math" panose="02040503050406030204" pitchFamily="18" charset="0"/>
                                        </a:rPr>
                                      </m:ctrlPr>
                                    </m:dPr>
                                    <m:e>
                                      <m:r>
                                        <a:rPr lang="ar-AE" i="1">
                                          <a:latin typeface="Cambria Math" panose="02040503050406030204" pitchFamily="18" charset="0"/>
                                        </a:rPr>
                                        <m:t>𝑟</m:t>
                                      </m:r>
                                      <m:r>
                                        <a:rPr lang="ar-AE" i="1">
                                          <a:latin typeface="Cambria Math" panose="02040503050406030204" pitchFamily="18" charset="0"/>
                                        </a:rPr>
                                        <m:t>+</m:t>
                                      </m:r>
                                      <m:r>
                                        <a:rPr lang="ar-AE" i="1">
                                          <a:latin typeface="Cambria Math" panose="02040503050406030204" pitchFamily="18" charset="0"/>
                                        </a:rPr>
                                        <m:t>𝛾</m:t>
                                      </m:r>
                                      <m:sSub>
                                        <m:sSubPr>
                                          <m:ctrlPr>
                                            <a:rPr lang="ar-AE" b="1" i="1" smtClean="0">
                                              <a:solidFill>
                                                <a:srgbClr val="FF0000"/>
                                              </a:solidFill>
                                              <a:latin typeface="Cambria Math" panose="02040503050406030204" pitchFamily="18" charset="0"/>
                                            </a:rPr>
                                          </m:ctrlPr>
                                        </m:sSubPr>
                                        <m:e>
                                          <m:r>
                                            <a:rPr lang="ar-AE" b="1" i="1">
                                              <a:solidFill>
                                                <a:srgbClr val="FF0000"/>
                                              </a:solidFill>
                                              <a:latin typeface="Cambria Math" panose="02040503050406030204" pitchFamily="18" charset="0"/>
                                            </a:rPr>
                                            <m:t>𝑽</m:t>
                                          </m:r>
                                        </m:e>
                                        <m:sub>
                                          <m:r>
                                            <a:rPr lang="ar-AE" b="1" i="1">
                                              <a:solidFill>
                                                <a:srgbClr val="FF0000"/>
                                              </a:solidFill>
                                              <a:latin typeface="Cambria Math" panose="02040503050406030204" pitchFamily="18" charset="0"/>
                                            </a:rPr>
                                            <m:t>𝒌</m:t>
                                          </m:r>
                                        </m:sub>
                                      </m:sSub>
                                      <m:r>
                                        <a:rPr lang="ar-AE" i="1">
                                          <a:latin typeface="Cambria Math" panose="02040503050406030204" pitchFamily="18" charset="0"/>
                                        </a:rPr>
                                        <m:t>(</m:t>
                                      </m:r>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e>
                                  </m:d>
                                </m:e>
                              </m:nary>
                            </m:e>
                          </m:func>
                          <m:r>
                            <m:rPr>
                              <m:nor/>
                            </m:rPr>
                            <a:rPr lang="ar-AE" dirty="0"/>
                            <m:t> </m:t>
                          </m:r>
                        </m:e>
                      </m:func>
                    </m:oMath>
                  </m:oMathPara>
                </a14:m>
                <a:endParaRPr lang="ar-AE" dirty="0"/>
              </a:p>
              <a:p>
                <a:pPr marL="1485900" indent="0">
                  <a:buFont typeface="Wingdings 3" panose="05040102010807070707" pitchFamily="18" charset="2"/>
                  <a:buNone/>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1</m:t>
                      </m:r>
                      <m:r>
                        <a:rPr lang="ar-AE" i="1" smtClean="0">
                          <a:latin typeface="Cambria Math" panose="02040503050406030204" pitchFamily="18" charset="0"/>
                        </a:rPr>
                        <m:t>;</m:t>
                      </m:r>
                    </m:oMath>
                  </m:oMathPara>
                </a14:m>
                <a:endParaRPr lang="ar-AE" i="1" dirty="0"/>
              </a:p>
              <a:p>
                <a:pPr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Output: </a:t>
                </a:r>
                <a:r>
                  <a:rPr lang="en-US" dirty="0"/>
                  <a:t>deterministic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sSup>
                      <m:sSupPr>
                        <m:ctrlPr>
                          <a:rPr lang="ar-AE" i="1" smtClean="0">
                            <a:latin typeface="Cambria Math" panose="02040503050406030204" pitchFamily="18" charset="0"/>
                          </a:rPr>
                        </m:ctrlPr>
                      </m:sSupPr>
                      <m:e>
                        <m:r>
                          <a:rPr lang="ar-AE" i="1" smtClean="0">
                            <a:latin typeface="Cambria Math" panose="02040503050406030204" pitchFamily="18" charset="0"/>
                          </a:rPr>
                          <m:t>𝜋</m:t>
                        </m:r>
                      </m:e>
                      <m:sup>
                        <m:r>
                          <a:rPr lang="ar-AE" i="1" smtClean="0">
                            <a:latin typeface="Cambria Math" panose="02040503050406030204" pitchFamily="18" charset="0"/>
                          </a:rPr>
                          <m:t>∗</m:t>
                        </m:r>
                      </m:sup>
                    </m:sSup>
                  </m:oMath>
                </a14:m>
                <a:endParaRPr lang="ar-AE" dirty="0"/>
              </a:p>
            </p:txBody>
          </p:sp>
        </mc:Choice>
        <mc:Fallback xmlns="">
          <p:sp>
            <p:nvSpPr>
              <p:cNvPr id="5" name="Content Placeholder 1">
                <a:extLst>
                  <a:ext uri="{FF2B5EF4-FFF2-40B4-BE49-F238E27FC236}">
                    <a16:creationId xmlns:a16="http://schemas.microsoft.com/office/drawing/2014/main" id="{3B2603B3-07D4-4BE8-A747-D717EF2306F8}"/>
                  </a:ext>
                </a:extLst>
              </p:cNvPr>
              <p:cNvSpPr txBox="1">
                <a:spLocks noRot="1" noChangeAspect="1" noMove="1" noResize="1" noEditPoints="1" noAdjustHandles="1" noChangeArrowheads="1" noChangeShapeType="1" noTextEdit="1"/>
              </p:cNvSpPr>
              <p:nvPr/>
            </p:nvSpPr>
            <p:spPr>
              <a:xfrm>
                <a:off x="166680" y="1382347"/>
                <a:ext cx="11699087" cy="4839497"/>
              </a:xfrm>
              <a:prstGeom prst="rect">
                <a:avLst/>
              </a:prstGeom>
              <a:blipFill>
                <a:blip r:embed="rId2"/>
                <a:stretch>
                  <a:fillRect l="-1042" t="-2141"/>
                </a:stretch>
              </a:blipFill>
            </p:spPr>
            <p:txBody>
              <a:bodyPr/>
              <a:lstStyle/>
              <a:p>
                <a:r>
                  <a:rPr lang="en-US">
                    <a:noFill/>
                  </a:rPr>
                  <a:t> </a:t>
                </a:r>
              </a:p>
            </p:txBody>
          </p:sp>
        </mc:Fallback>
      </mc:AlternateContent>
    </p:spTree>
    <p:extLst>
      <p:ext uri="{BB962C8B-B14F-4D97-AF65-F5344CB8AC3E}">
        <p14:creationId xmlns:p14="http://schemas.microsoft.com/office/powerpoint/2010/main" val="373984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3AB13C-F12B-4F04-8CCB-00A2C32CCC2D}"/>
                  </a:ext>
                </a:extLst>
              </p:cNvPr>
              <p:cNvSpPr>
                <a:spLocks noGrp="1"/>
              </p:cNvSpPr>
              <p:nvPr>
                <p:ph idx="1"/>
              </p:nvPr>
            </p:nvSpPr>
            <p:spPr/>
            <p:txBody>
              <a:bodyPr/>
              <a:lstStyle/>
              <a:p>
                <a:r>
                  <a:rPr lang="en-US" dirty="0"/>
                  <a:t>Policy iteration in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m:rPr>
                            <m:sty m:val="p"/>
                          </m:rPr>
                          <a:rPr lang="en-US" b="0" i="0" smtClean="0">
                            <a:latin typeface="Cambria Math" panose="02040503050406030204" pitchFamily="18" charset="0"/>
                          </a:rPr>
                          <m:t>th</m:t>
                        </m:r>
                      </m:sup>
                    </m:sSup>
                  </m:oMath>
                </a14:m>
                <a:r>
                  <a:rPr lang="en-US" dirty="0"/>
                  <a:t> iteration fixes the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oMath>
                </a14:m>
                <a:r>
                  <a:rPr lang="en-US" dirty="0"/>
                  <a:t>, and computes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oMath>
                </a14:m>
                <a:endParaRPr lang="en-US" dirty="0"/>
              </a:p>
              <a:p>
                <a:r>
                  <a:rPr lang="en-US" dirty="0"/>
                  <a:t>How? </a:t>
                </a:r>
              </a:p>
              <a:p>
                <a:pPr lvl="1"/>
                <a:r>
                  <a:rPr lang="en-US" dirty="0"/>
                  <a:t>Can use the Bellman equations and Gaussian Elimination (slow and tedious)</a:t>
                </a:r>
              </a:p>
              <a:p>
                <a:pPr lvl="1"/>
                <a:r>
                  <a:rPr lang="en-US" dirty="0"/>
                  <a:t>Policy Evaluation Method</a:t>
                </a:r>
              </a:p>
              <a:p>
                <a:pPr lvl="1"/>
                <a:endParaRPr lang="en-US" dirty="0"/>
              </a:p>
            </p:txBody>
          </p:sp>
        </mc:Choice>
        <mc:Fallback xmlns="">
          <p:sp>
            <p:nvSpPr>
              <p:cNvPr id="2" name="Content Placeholder 1">
                <a:extLst>
                  <a:ext uri="{FF2B5EF4-FFF2-40B4-BE49-F238E27FC236}">
                    <a16:creationId xmlns:a16="http://schemas.microsoft.com/office/drawing/2014/main" id="{023AB13C-F12B-4F04-8CCB-00A2C32CCC2D}"/>
                  </a:ext>
                </a:extLst>
              </p:cNvPr>
              <p:cNvSpPr>
                <a:spLocks noGrp="1" noRot="1" noChangeAspect="1" noMove="1" noResize="1" noEditPoints="1" noAdjustHandles="1" noChangeArrowheads="1" noChangeShapeType="1" noTextEdit="1"/>
              </p:cNvSpPr>
              <p:nvPr>
                <p:ph idx="1"/>
              </p:nvPr>
            </p:nvSpPr>
            <p:spPr>
              <a:blipFill>
                <a:blip r:embed="rId2"/>
                <a:stretch>
                  <a:fillRect l="-625"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948B047-6D30-4A0A-9E3E-3A0C13AB470C}"/>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EB1B9DBF-67A2-460B-8922-974964189B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42675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BA8781C-B389-43DC-8ED2-A9C39A387C1A}"/>
                  </a:ext>
                </a:extLst>
              </p:cNvPr>
              <p:cNvSpPr>
                <a:spLocks noGrp="1"/>
              </p:cNvSpPr>
              <p:nvPr>
                <p:ph idx="1"/>
              </p:nvPr>
            </p:nvSpPr>
            <p:spPr/>
            <p:txBody>
              <a:bodyPr/>
              <a:lstStyle/>
              <a:p>
                <a:pPr marL="0" indent="0">
                  <a:buNone/>
                </a:pPr>
                <a:r>
                  <a:rPr lang="en-US" b="1" dirty="0"/>
                  <a:t>while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a:latin typeface="Cambria Math" panose="02040503050406030204" pitchFamily="18" charset="0"/>
                              </a:rPr>
                              <m:t>max</m:t>
                            </m:r>
                          </m:e>
                          <m:lim>
                            <m:r>
                              <a:rPr lang="en-US" b="0" i="1" smtClean="0">
                                <a:latin typeface="Cambria Math" panose="02040503050406030204" pitchFamily="18" charset="0"/>
                              </a:rPr>
                              <m:t>𝑠</m:t>
                            </m:r>
                          </m:lim>
                        </m:limLow>
                      </m:fName>
                      <m:e>
                        <m:d>
                          <m:dPr>
                            <m:begChr m:val="|"/>
                            <m:endChr m:val="|"/>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r>
                          <m:rPr>
                            <m:nor/>
                          </m:rPr>
                          <a:rPr lang="en-US" dirty="0"/>
                          <m:t> </m:t>
                        </m:r>
                      </m:e>
                    </m:func>
                  </m:oMath>
                </a14:m>
                <a:endParaRPr lang="en-US" b="0" dirty="0"/>
              </a:p>
              <a:p>
                <a:pPr marL="0" indent="0">
                  <a:buNone/>
                </a:pP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Sup>
                              <m:sSubSupPr>
                                <m:ctrlPr>
                                  <a:rPr lang="en-US" b="0" i="1" smtClean="0">
                                    <a:latin typeface="Cambria Math" panose="02040503050406030204" pitchFamily="18" charset="0"/>
                                  </a:rPr>
                                </m:ctrlPr>
                              </m:sSubSupPr>
                              <m:e>
                                <m:r>
                                  <a:rPr lang="en-US" i="1">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oMath>
                </a14:m>
                <a:endParaRPr lang="en-US" dirty="0"/>
              </a:p>
              <a:p>
                <a:pPr marL="0" indent="0">
                  <a:buNone/>
                </a:pPr>
                <a:r>
                  <a:rPr lang="en-US" dirty="0"/>
                  <a:t>				</a:t>
                </a:r>
              </a:p>
              <a:p>
                <a:r>
                  <a:rPr lang="en-US" dirty="0"/>
                  <a:t>Are we going round in circles? (No, policy evaluation uses something like value iteration: note the absence of </a:t>
                </a:r>
                <a14:m>
                  <m:oMath xmlns:m="http://schemas.openxmlformats.org/officeDocument/2006/math">
                    <m:r>
                      <m:rPr>
                        <m:sty m:val="p"/>
                      </m:rPr>
                      <a:rPr lang="en-US" i="0" dirty="0" smtClean="0">
                        <a:latin typeface="Cambria Math" panose="02040503050406030204" pitchFamily="18" charset="0"/>
                      </a:rPr>
                      <m:t>max</m:t>
                    </m:r>
                    <m:r>
                      <a:rPr lang="en-US" i="0" dirty="0" smtClean="0">
                        <a:latin typeface="Cambria Math" panose="02040503050406030204" pitchFamily="18" charset="0"/>
                      </a:rPr>
                      <m:t>⁡</m:t>
                    </m:r>
                  </m:oMath>
                </a14:m>
                <a:r>
                  <a:rPr lang="en-US" dirty="0"/>
                  <a:t>!)</a:t>
                </a:r>
              </a:p>
              <a:p>
                <a:r>
                  <a:rPr lang="en-US" dirty="0"/>
                  <a:t>In fact, value iteration can be thought of as one sweep of policy improvement (in policy iteration) and one sweep of policy evaluation</a:t>
                </a:r>
              </a:p>
            </p:txBody>
          </p:sp>
        </mc:Choice>
        <mc:Fallback xmlns="">
          <p:sp>
            <p:nvSpPr>
              <p:cNvPr id="2" name="Content Placeholder 1">
                <a:extLst>
                  <a:ext uri="{FF2B5EF4-FFF2-40B4-BE49-F238E27FC236}">
                    <a16:creationId xmlns:a16="http://schemas.microsoft.com/office/drawing/2014/main" id="{4BA8781C-B389-43DC-8ED2-A9C39A387C1A}"/>
                  </a:ext>
                </a:extLst>
              </p:cNvPr>
              <p:cNvSpPr>
                <a:spLocks noGrp="1" noRot="1" noChangeAspect="1" noMove="1" noResize="1" noEditPoints="1" noAdjustHandles="1" noChangeArrowheads="1" noChangeShapeType="1" noTextEdit="1"/>
              </p:cNvSpPr>
              <p:nvPr>
                <p:ph idx="1"/>
              </p:nvPr>
            </p:nvSpPr>
            <p:spPr>
              <a:blipFill>
                <a:blip r:embed="rId2"/>
                <a:stretch>
                  <a:fillRect l="-104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10CA73F-F5ED-47C0-9618-FB65E6872CBE}"/>
              </a:ext>
            </a:extLst>
          </p:cNvPr>
          <p:cNvSpPr>
            <a:spLocks noGrp="1"/>
          </p:cNvSpPr>
          <p:nvPr>
            <p:ph type="title"/>
          </p:nvPr>
        </p:nvSpPr>
        <p:spPr/>
        <p:txBody>
          <a:bodyPr/>
          <a:lstStyle/>
          <a:p>
            <a:r>
              <a:rPr lang="en-US" dirty="0"/>
              <a:t>Policy </a:t>
            </a:r>
            <a:r>
              <a:rPr lang="en-US" dirty="0" err="1"/>
              <a:t>Evalution</a:t>
            </a:r>
            <a:endParaRPr lang="en-US" dirty="0"/>
          </a:p>
        </p:txBody>
      </p:sp>
      <p:sp>
        <p:nvSpPr>
          <p:cNvPr id="4" name="Slide Number Placeholder 3">
            <a:extLst>
              <a:ext uri="{FF2B5EF4-FFF2-40B4-BE49-F238E27FC236}">
                <a16:creationId xmlns:a16="http://schemas.microsoft.com/office/drawing/2014/main" id="{C344BA0A-BEE3-41E4-B5F8-B3D7EBA2070F}"/>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5456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58B45-76E9-4DB5-9895-D7FFC2D8BD4D}"/>
              </a:ext>
            </a:extLst>
          </p:cNvPr>
          <p:cNvSpPr>
            <a:spLocks noGrp="1"/>
          </p:cNvSpPr>
          <p:nvPr>
            <p:ph idx="1"/>
          </p:nvPr>
        </p:nvSpPr>
        <p:spPr/>
        <p:txBody>
          <a:bodyPr/>
          <a:lstStyle/>
          <a:p>
            <a:r>
              <a:rPr lang="en-US" dirty="0"/>
              <a:t>Value iteration and Policy iteration are both standard, and no agreement on which is better</a:t>
            </a:r>
          </a:p>
          <a:p>
            <a:r>
              <a:rPr lang="en-US" dirty="0"/>
              <a:t>In practice, value iteration is preferred over policy iteration as the latter requires solving linear equations, which scales ~cubically with the size of the state space</a:t>
            </a:r>
          </a:p>
          <a:p>
            <a:r>
              <a:rPr lang="en-US" dirty="0"/>
              <a:t>Real-world applications face challenges:</a:t>
            </a:r>
          </a:p>
          <a:p>
            <a:pPr marL="925830" lvl="1" indent="-514350">
              <a:buFont typeface="+mj-lt"/>
              <a:buAutoNum type="arabicPeriod"/>
            </a:pPr>
            <a:r>
              <a:rPr lang="en-US" dirty="0"/>
              <a:t>Curse of modeling: Where does the (probabilistic) environment model come from?</a:t>
            </a:r>
          </a:p>
          <a:p>
            <a:pPr marL="925830" lvl="1" indent="-514350">
              <a:buFont typeface="+mj-lt"/>
              <a:buAutoNum type="arabicPeriod"/>
            </a:pPr>
            <a:r>
              <a:rPr lang="en-US" dirty="0"/>
              <a:t>Curse of dimensionality: Even if you have a model, computing and storing expectations over large state-spaces is impractical</a:t>
            </a:r>
          </a:p>
        </p:txBody>
      </p:sp>
      <p:sp>
        <p:nvSpPr>
          <p:cNvPr id="3" name="Title 2">
            <a:extLst>
              <a:ext uri="{FF2B5EF4-FFF2-40B4-BE49-F238E27FC236}">
                <a16:creationId xmlns:a16="http://schemas.microsoft.com/office/drawing/2014/main" id="{1BA15764-4281-4B02-A99A-647BE2CD6CAA}"/>
              </a:ext>
            </a:extLst>
          </p:cNvPr>
          <p:cNvSpPr>
            <a:spLocks noGrp="1"/>
          </p:cNvSpPr>
          <p:nvPr>
            <p:ph type="title"/>
          </p:nvPr>
        </p:nvSpPr>
        <p:spPr/>
        <p:txBody>
          <a:bodyPr/>
          <a:lstStyle/>
          <a:p>
            <a:r>
              <a:rPr lang="en-US" dirty="0"/>
              <a:t>Challenges</a:t>
            </a:r>
          </a:p>
        </p:txBody>
      </p:sp>
      <p:sp>
        <p:nvSpPr>
          <p:cNvPr id="4" name="Slide Number Placeholder 3">
            <a:extLst>
              <a:ext uri="{FF2B5EF4-FFF2-40B4-BE49-F238E27FC236}">
                <a16:creationId xmlns:a16="http://schemas.microsoft.com/office/drawing/2014/main" id="{C0923B20-FF6C-48C6-A3E4-EFD1551C2D2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77794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4B2F0A-EC66-4A9C-9D1C-D78572C8469F}"/>
              </a:ext>
            </a:extLst>
          </p:cNvPr>
          <p:cNvSpPr>
            <a:spLocks noGrp="1"/>
          </p:cNvSpPr>
          <p:nvPr>
            <p:ph idx="1"/>
          </p:nvPr>
        </p:nvSpPr>
        <p:spPr/>
        <p:txBody>
          <a:bodyPr/>
          <a:lstStyle/>
          <a:p>
            <a:r>
              <a:rPr lang="en-US" dirty="0"/>
              <a:t>GPI: allows policy evaluation and policy improvement phases to interact</a:t>
            </a:r>
          </a:p>
          <a:p>
            <a:r>
              <a:rPr lang="en-US" dirty="0"/>
              <a:t>Imagine two competing processes:</a:t>
            </a:r>
          </a:p>
          <a:p>
            <a:pPr lvl="1"/>
            <a:r>
              <a:rPr lang="en-US" dirty="0"/>
              <a:t>One takes policy as given and tries to improve the approximation of the value function </a:t>
            </a:r>
          </a:p>
          <a:p>
            <a:pPr lvl="1"/>
            <a:r>
              <a:rPr lang="en-US" dirty="0"/>
              <a:t>One takes the value function as given and performs some form of policy improvement</a:t>
            </a:r>
          </a:p>
          <a:p>
            <a:pPr lvl="1"/>
            <a:r>
              <a:rPr lang="en-US" dirty="0"/>
              <a:t>Both processes “shift the goalposts” for the other process</a:t>
            </a:r>
          </a:p>
          <a:p>
            <a:pPr lvl="1"/>
            <a:r>
              <a:rPr lang="en-US" dirty="0"/>
              <a:t>In some cases GPI converges</a:t>
            </a:r>
          </a:p>
          <a:p>
            <a:r>
              <a:rPr lang="en-US" dirty="0"/>
              <a:t>Also known as asynchronous dynamic programming</a:t>
            </a:r>
          </a:p>
        </p:txBody>
      </p:sp>
      <p:sp>
        <p:nvSpPr>
          <p:cNvPr id="3" name="Title 2">
            <a:extLst>
              <a:ext uri="{FF2B5EF4-FFF2-40B4-BE49-F238E27FC236}">
                <a16:creationId xmlns:a16="http://schemas.microsoft.com/office/drawing/2014/main" id="{77219F9A-6253-4091-91D9-7EA5AFDC3364}"/>
              </a:ext>
            </a:extLst>
          </p:cNvPr>
          <p:cNvSpPr>
            <a:spLocks noGrp="1"/>
          </p:cNvSpPr>
          <p:nvPr>
            <p:ph type="title"/>
          </p:nvPr>
        </p:nvSpPr>
        <p:spPr/>
        <p:txBody>
          <a:bodyPr/>
          <a:lstStyle/>
          <a:p>
            <a:r>
              <a:rPr lang="en-US" dirty="0"/>
              <a:t>Generalized Policy iteration</a:t>
            </a:r>
          </a:p>
        </p:txBody>
      </p:sp>
      <p:sp>
        <p:nvSpPr>
          <p:cNvPr id="4" name="Slide Number Placeholder 3">
            <a:extLst>
              <a:ext uri="{FF2B5EF4-FFF2-40B4-BE49-F238E27FC236}">
                <a16:creationId xmlns:a16="http://schemas.microsoft.com/office/drawing/2014/main" id="{370465C9-421A-4F0B-B260-50F38EFB590C}"/>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16425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9FB2F-980D-424A-9597-30CF5ABA8D4C}"/>
              </a:ext>
            </a:extLst>
          </p:cNvPr>
          <p:cNvSpPr>
            <a:spLocks noGrp="1"/>
          </p:cNvSpPr>
          <p:nvPr>
            <p:ph idx="1"/>
          </p:nvPr>
        </p:nvSpPr>
        <p:spPr>
          <a:xfrm>
            <a:off x="166681" y="1332702"/>
            <a:ext cx="11699087" cy="4553747"/>
          </a:xfrm>
        </p:spPr>
        <p:txBody>
          <a:bodyPr>
            <a:normAutofit/>
          </a:bodyPr>
          <a:lstStyle/>
          <a:p>
            <a:r>
              <a:rPr lang="en-US" dirty="0"/>
              <a:t>Model-based: Agent is assumed to have prior knowledge about the MDP</a:t>
            </a:r>
          </a:p>
          <a:p>
            <a:r>
              <a:rPr lang="en-US" dirty="0"/>
              <a:t>Model-free: </a:t>
            </a:r>
          </a:p>
          <a:p>
            <a:pPr lvl="1"/>
            <a:r>
              <a:rPr lang="en-US" dirty="0"/>
              <a:t>Environment may be too complex to model as an MDP (e.g. a self-driving car, or a video game)</a:t>
            </a:r>
          </a:p>
          <a:p>
            <a:pPr lvl="1"/>
            <a:r>
              <a:rPr lang="en-US" dirty="0"/>
              <a:t>Transition probabilities may not be known</a:t>
            </a:r>
          </a:p>
          <a:p>
            <a:r>
              <a:rPr lang="en-US" dirty="0"/>
              <a:t>Policy iteration, value iteration are dynamic programming based methods that assume knowledge of the model, and are model-based</a:t>
            </a:r>
          </a:p>
          <a:p>
            <a:r>
              <a:rPr lang="en-US" dirty="0"/>
              <a:t>Model-free methods try to learn from the agent’s experience in the real-world</a:t>
            </a:r>
          </a:p>
        </p:txBody>
      </p:sp>
      <p:sp>
        <p:nvSpPr>
          <p:cNvPr id="3" name="Title 2">
            <a:extLst>
              <a:ext uri="{FF2B5EF4-FFF2-40B4-BE49-F238E27FC236}">
                <a16:creationId xmlns:a16="http://schemas.microsoft.com/office/drawing/2014/main" id="{2D03CCB4-5502-4230-A9D7-0CCFAFB0AAD3}"/>
              </a:ext>
            </a:extLst>
          </p:cNvPr>
          <p:cNvSpPr>
            <a:spLocks noGrp="1"/>
          </p:cNvSpPr>
          <p:nvPr>
            <p:ph type="title"/>
          </p:nvPr>
        </p:nvSpPr>
        <p:spPr/>
        <p:txBody>
          <a:bodyPr/>
          <a:lstStyle/>
          <a:p>
            <a:r>
              <a:rPr lang="en-US" dirty="0"/>
              <a:t>Model-based vs. Model-free RL</a:t>
            </a:r>
          </a:p>
        </p:txBody>
      </p:sp>
      <p:sp>
        <p:nvSpPr>
          <p:cNvPr id="4" name="Slide Number Placeholder 3">
            <a:extLst>
              <a:ext uri="{FF2B5EF4-FFF2-40B4-BE49-F238E27FC236}">
                <a16:creationId xmlns:a16="http://schemas.microsoft.com/office/drawing/2014/main" id="{07FD8FD7-D1DD-4A69-BC3B-9D1F73AB3346}"/>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4113994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3DF1D-4CF4-491F-9977-9B990B7B0757}"/>
              </a:ext>
            </a:extLst>
          </p:cNvPr>
          <p:cNvSpPr>
            <a:spLocks noGrp="1"/>
          </p:cNvSpPr>
          <p:nvPr>
            <p:ph idx="1"/>
          </p:nvPr>
        </p:nvSpPr>
        <p:spPr>
          <a:xfrm>
            <a:off x="166681" y="1981199"/>
            <a:ext cx="11699087" cy="3702841"/>
          </a:xfrm>
        </p:spPr>
        <p:txBody>
          <a:bodyPr>
            <a:normAutofit/>
          </a:bodyPr>
          <a:lstStyle/>
          <a:p>
            <a:r>
              <a:rPr lang="en-US" dirty="0"/>
              <a:t>Instead of computing optimal value, try to learn the value from </a:t>
            </a:r>
            <a:r>
              <a:rPr lang="en-US" i="1" dirty="0"/>
              <a:t>experience</a:t>
            </a:r>
          </a:p>
          <a:p>
            <a:pPr lvl="1"/>
            <a:r>
              <a:rPr lang="en-US" dirty="0"/>
              <a:t>Experience: sample sequences of states, actions and rewards</a:t>
            </a:r>
          </a:p>
          <a:p>
            <a:r>
              <a:rPr lang="en-US" dirty="0"/>
              <a:t>For returns to be well-defined, only work on </a:t>
            </a:r>
            <a:r>
              <a:rPr lang="en-US" i="1" dirty="0"/>
              <a:t>episodic tasks </a:t>
            </a:r>
          </a:p>
          <a:p>
            <a:pPr lvl="1"/>
            <a:r>
              <a:rPr lang="en-US" sz="2000" dirty="0"/>
              <a:t>Experience is divided into episodes (sequences of state/actions/rewards) that </a:t>
            </a:r>
            <a:r>
              <a:rPr lang="en-US" sz="2000" i="1" dirty="0"/>
              <a:t>terminate</a:t>
            </a:r>
          </a:p>
          <a:p>
            <a:pPr lvl="1"/>
            <a:r>
              <a:rPr lang="en-US" sz="2000" dirty="0"/>
              <a:t>Monte Carlo: </a:t>
            </a:r>
          </a:p>
          <a:p>
            <a:pPr lvl="2"/>
            <a:r>
              <a:rPr lang="en-US" sz="2000" dirty="0"/>
              <a:t>general class of algorithms to estimate the expectation of a random variable by averaging samples</a:t>
            </a:r>
          </a:p>
          <a:p>
            <a:pPr lvl="2"/>
            <a:r>
              <a:rPr lang="en-US" sz="2000" dirty="0"/>
              <a:t>average complete returns, i.e. each episode terminates (this is not true in e.g., Q-learning)</a:t>
            </a:r>
            <a:r>
              <a:rPr lang="en-US" dirty="0"/>
              <a:t> </a:t>
            </a:r>
          </a:p>
        </p:txBody>
      </p:sp>
      <p:sp>
        <p:nvSpPr>
          <p:cNvPr id="3" name="Title 2">
            <a:extLst>
              <a:ext uri="{FF2B5EF4-FFF2-40B4-BE49-F238E27FC236}">
                <a16:creationId xmlns:a16="http://schemas.microsoft.com/office/drawing/2014/main" id="{3E02CCBD-BA9F-4882-AAAC-61757BC18D10}"/>
              </a:ext>
            </a:extLst>
          </p:cNvPr>
          <p:cNvSpPr>
            <a:spLocks noGrp="1"/>
          </p:cNvSpPr>
          <p:nvPr>
            <p:ph type="title"/>
          </p:nvPr>
        </p:nvSpPr>
        <p:spPr/>
        <p:txBody>
          <a:bodyPr/>
          <a:lstStyle/>
          <a:p>
            <a:r>
              <a:rPr lang="en-US" dirty="0"/>
              <a:t>Monte Carlo Methods</a:t>
            </a:r>
          </a:p>
        </p:txBody>
      </p:sp>
      <p:sp>
        <p:nvSpPr>
          <p:cNvPr id="4" name="Slide Number Placeholder 3">
            <a:extLst>
              <a:ext uri="{FF2B5EF4-FFF2-40B4-BE49-F238E27FC236}">
                <a16:creationId xmlns:a16="http://schemas.microsoft.com/office/drawing/2014/main" id="{8C330BE6-63BD-4FCC-A1ED-678CA75A9F49}"/>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216226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CD820FDE-1E00-40FF-9ADC-A5188551D89E}"/>
                  </a:ext>
                </a:extLst>
              </p:cNvPr>
              <p:cNvSpPr>
                <a:spLocks noGrp="1"/>
              </p:cNvSpPr>
              <p:nvPr>
                <p:ph idx="1"/>
              </p:nvPr>
            </p:nvSpPr>
            <p:spPr>
              <a:xfrm>
                <a:off x="166682" y="1332703"/>
                <a:ext cx="5717776" cy="4351338"/>
              </a:xfrm>
            </p:spPr>
            <p:txBody>
              <a:bodyPr>
                <a:normAutofit/>
              </a:bodyPr>
              <a:lstStyle/>
              <a:p>
                <a:r>
                  <a:rPr lang="en-US" dirty="0"/>
                  <a:t>Mechanism: </a:t>
                </a:r>
              </a:p>
              <a:p>
                <a:pPr lvl="1"/>
                <a:r>
                  <a:rPr lang="en-US" dirty="0"/>
                  <a:t>At time </a:t>
                </a:r>
                <a14:m>
                  <m:oMath xmlns:m="http://schemas.openxmlformats.org/officeDocument/2006/math">
                    <m:r>
                      <a:rPr lang="en-US" i="1" dirty="0" smtClean="0">
                        <a:latin typeface="Cambria Math" panose="02040503050406030204" pitchFamily="18" charset="0"/>
                      </a:rPr>
                      <m:t>𝑡</m:t>
                    </m:r>
                  </m:oMath>
                </a14:m>
                <a:r>
                  <a:rPr lang="en-US" dirty="0"/>
                  <a:t>,  agent is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and takes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a:p>
              <a:p>
                <a:pPr lvl="1"/>
                <a:r>
                  <a:rPr lang="en-US" dirty="0"/>
                  <a:t>In response, environment gives it a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 and moves it to a next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dirty="0"/>
              </a:p>
              <a:p>
                <a:r>
                  <a:rPr lang="en-US" dirty="0"/>
                  <a:t>Purpose: learn a policy (basically a mapping from states to actions) that maximizes the </a:t>
                </a:r>
                <a:r>
                  <a:rPr lang="en-US" i="1" dirty="0"/>
                  <a:t>payoff</a:t>
                </a:r>
                <a:r>
                  <a:rPr lang="en-US" dirty="0"/>
                  <a:t> or </a:t>
                </a:r>
                <a:r>
                  <a:rPr lang="en-US" i="1" dirty="0"/>
                  <a:t>return</a:t>
                </a:r>
              </a:p>
              <a:p>
                <a:endParaRPr lang="en-US" dirty="0"/>
              </a:p>
              <a:p>
                <a:endParaRPr lang="en-US" dirty="0"/>
              </a:p>
              <a:p>
                <a:pPr lvl="1"/>
                <a:endParaRPr lang="en-US" dirty="0"/>
              </a:p>
            </p:txBody>
          </p:sp>
        </mc:Choice>
        <mc:Fallback xmlns="">
          <p:sp>
            <p:nvSpPr>
              <p:cNvPr id="8" name="Content Placeholder 1">
                <a:extLst>
                  <a:ext uri="{FF2B5EF4-FFF2-40B4-BE49-F238E27FC236}">
                    <a16:creationId xmlns:a16="http://schemas.microsoft.com/office/drawing/2014/main" id="{CD820FDE-1E00-40FF-9ADC-A5188551D89E}"/>
                  </a:ext>
                </a:extLst>
              </p:cNvPr>
              <p:cNvSpPr>
                <a:spLocks noGrp="1" noRot="1" noChangeAspect="1" noMove="1" noResize="1" noEditPoints="1" noAdjustHandles="1" noChangeArrowheads="1" noChangeShapeType="1" noTextEdit="1"/>
              </p:cNvSpPr>
              <p:nvPr>
                <p:ph idx="1"/>
              </p:nvPr>
            </p:nvSpPr>
            <p:spPr>
              <a:xfrm>
                <a:off x="166682" y="1332703"/>
                <a:ext cx="5717776" cy="4351338"/>
              </a:xfrm>
              <a:blipFill>
                <a:blip r:embed="rId2"/>
                <a:stretch>
                  <a:fillRect l="-1279" t="-2384" r="-11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77220C2-E1D7-419A-97FE-2028A8F4538E}"/>
              </a:ext>
            </a:extLst>
          </p:cNvPr>
          <p:cNvSpPr>
            <a:spLocks noGrp="1"/>
          </p:cNvSpPr>
          <p:nvPr>
            <p:ph type="title"/>
          </p:nvPr>
        </p:nvSpPr>
        <p:spPr/>
        <p:txBody>
          <a:bodyPr/>
          <a:lstStyle/>
          <a:p>
            <a:r>
              <a:rPr lang="en-US" dirty="0"/>
              <a:t>Classical RL setting</a:t>
            </a:r>
          </a:p>
        </p:txBody>
      </p:sp>
      <p:sp>
        <p:nvSpPr>
          <p:cNvPr id="4" name="Slide Number Placeholder 3">
            <a:extLst>
              <a:ext uri="{FF2B5EF4-FFF2-40B4-BE49-F238E27FC236}">
                <a16:creationId xmlns:a16="http://schemas.microsoft.com/office/drawing/2014/main" id="{04F2EC97-63E7-4D9F-AEAB-4D8A279CBEE6}"/>
              </a:ext>
            </a:extLst>
          </p:cNvPr>
          <p:cNvSpPr>
            <a:spLocks noGrp="1"/>
          </p:cNvSpPr>
          <p:nvPr>
            <p:ph type="sldNum" sz="quarter" idx="12"/>
          </p:nvPr>
        </p:nvSpPr>
        <p:spPr/>
        <p:txBody>
          <a:bodyPr/>
          <a:lstStyle/>
          <a:p>
            <a:fld id="{29AAD378-655A-49C6-813C-9FD132EF7440}" type="slidenum">
              <a:rPr lang="en-US" smtClean="0"/>
              <a:pPr/>
              <a:t>3</a:t>
            </a:fld>
            <a:endParaRPr lang="en-US" dirty="0"/>
          </a:p>
        </p:txBody>
      </p:sp>
      <p:pic>
        <p:nvPicPr>
          <p:cNvPr id="6" name="Picture 5">
            <a:extLst>
              <a:ext uri="{FF2B5EF4-FFF2-40B4-BE49-F238E27FC236}">
                <a16:creationId xmlns:a16="http://schemas.microsoft.com/office/drawing/2014/main" id="{7D96EBF3-4C47-46AA-B1D7-F40C675D014C}"/>
              </a:ext>
            </a:extLst>
          </p:cNvPr>
          <p:cNvPicPr>
            <a:picLocks noChangeAspect="1"/>
          </p:cNvPicPr>
          <p:nvPr/>
        </p:nvPicPr>
        <p:blipFill>
          <a:blip r:embed="rId3"/>
          <a:stretch>
            <a:fillRect/>
          </a:stretch>
        </p:blipFill>
        <p:spPr>
          <a:xfrm>
            <a:off x="5884457" y="2065573"/>
            <a:ext cx="5893578" cy="2360419"/>
          </a:xfrm>
          <a:prstGeom prst="rect">
            <a:avLst/>
          </a:prstGeom>
        </p:spPr>
      </p:pic>
    </p:spTree>
    <p:extLst>
      <p:ext uri="{BB962C8B-B14F-4D97-AF65-F5344CB8AC3E}">
        <p14:creationId xmlns:p14="http://schemas.microsoft.com/office/powerpoint/2010/main" val="284005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3C6441-4FBD-42A7-B2A8-5769A2419576}"/>
                  </a:ext>
                </a:extLst>
              </p:cNvPr>
              <p:cNvSpPr>
                <a:spLocks noGrp="1"/>
              </p:cNvSpPr>
              <p:nvPr>
                <p:ph idx="1"/>
              </p:nvPr>
            </p:nvSpPr>
            <p:spPr/>
            <p:txBody>
              <a:bodyPr/>
              <a:lstStyle/>
              <a:p>
                <a:r>
                  <a:rPr lang="en-US" dirty="0"/>
                  <a:t>On-policy: policy used to generate data is the same one that the algorithm attempts to improve</a:t>
                </a:r>
              </a:p>
              <a:p>
                <a:r>
                  <a:rPr lang="en-US" dirty="0"/>
                  <a:t>Off-policy: use a different policy to generate data, which is then used to improve or evaluate the desired policy</a:t>
                </a:r>
              </a:p>
              <a:p>
                <a14:m>
                  <m:oMath xmlns:m="http://schemas.openxmlformats.org/officeDocument/2006/math">
                    <m:r>
                      <a:rPr lang="en-US" b="0" i="1" smtClean="0">
                        <a:latin typeface="Cambria Math" panose="02040503050406030204" pitchFamily="18" charset="0"/>
                      </a:rPr>
                      <m:t>𝜀</m:t>
                    </m:r>
                  </m:oMath>
                </a14:m>
                <a:r>
                  <a:rPr lang="en-US" dirty="0"/>
                  <a:t>-soft policies: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&gt;0</m:t>
                    </m:r>
                  </m:oMath>
                </a14:m>
                <a:endParaRPr lang="en-US" dirty="0"/>
              </a:p>
              <a:p>
                <a14:m>
                  <m:oMath xmlns:m="http://schemas.openxmlformats.org/officeDocument/2006/math">
                    <m:r>
                      <a:rPr lang="en-US" b="0" i="1" smtClean="0">
                        <a:latin typeface="Cambria Math" panose="02040503050406030204" pitchFamily="18" charset="0"/>
                      </a:rPr>
                      <m:t>𝜀</m:t>
                    </m:r>
                  </m:oMath>
                </a14:m>
                <a:r>
                  <a:rPr lang="en-US" dirty="0"/>
                  <a:t>-greedy policies: With probability </a:t>
                </a:r>
                <a14:m>
                  <m:oMath xmlns:m="http://schemas.openxmlformats.org/officeDocument/2006/math">
                    <m:r>
                      <a:rPr lang="en-US" b="0" i="1" smtClean="0">
                        <a:latin typeface="Cambria Math" panose="02040503050406030204" pitchFamily="18" charset="0"/>
                      </a:rPr>
                      <m:t>𝜀</m:t>
                    </m:r>
                  </m:oMath>
                </a14:m>
                <a:r>
                  <a:rPr lang="en-US" dirty="0"/>
                  <a:t> choose an action at random, but other times choose the action that maximizes the estimated value</a:t>
                </a:r>
              </a:p>
              <a:p>
                <a:pPr lvl="1"/>
                <a:r>
                  <a:rPr lang="en-US" dirty="0"/>
                  <a:t>Probability of selecting a non-greedy action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𝜀</m:t>
                        </m:r>
                      </m:num>
                      <m:den>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On-policy methods usually use </a:t>
                </a:r>
                <a14:m>
                  <m:oMath xmlns:m="http://schemas.openxmlformats.org/officeDocument/2006/math">
                    <m:r>
                      <a:rPr lang="en-US" b="0" i="1" smtClean="0">
                        <a:latin typeface="Cambria Math" panose="02040503050406030204" pitchFamily="18" charset="0"/>
                      </a:rPr>
                      <m:t>𝜀</m:t>
                    </m:r>
                  </m:oMath>
                </a14:m>
                <a:r>
                  <a:rPr lang="en-US" dirty="0"/>
                  <a:t>-soft policies (to allow exploration!)</a:t>
                </a:r>
              </a:p>
              <a:p>
                <a:endParaRPr lang="en-US" dirty="0"/>
              </a:p>
            </p:txBody>
          </p:sp>
        </mc:Choice>
        <mc:Fallback xmlns="">
          <p:sp>
            <p:nvSpPr>
              <p:cNvPr id="2" name="Content Placeholder 1">
                <a:extLst>
                  <a:ext uri="{FF2B5EF4-FFF2-40B4-BE49-F238E27FC236}">
                    <a16:creationId xmlns:a16="http://schemas.microsoft.com/office/drawing/2014/main" id="{F93C6441-4FBD-42A7-B2A8-5769A2419576}"/>
                  </a:ext>
                </a:extLst>
              </p:cNvPr>
              <p:cNvSpPr>
                <a:spLocks noGrp="1" noRot="1" noChangeAspect="1" noMove="1" noResize="1" noEditPoints="1" noAdjustHandles="1" noChangeArrowheads="1" noChangeShapeType="1" noTextEdit="1"/>
              </p:cNvSpPr>
              <p:nvPr>
                <p:ph idx="1"/>
              </p:nvPr>
            </p:nvSpPr>
            <p:spPr>
              <a:blipFill>
                <a:blip r:embed="rId2"/>
                <a:stretch>
                  <a:fillRect l="-625" t="-2384" b="-9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37E2E89-96B1-4A90-850B-4A5107A0B738}"/>
              </a:ext>
            </a:extLst>
          </p:cNvPr>
          <p:cNvSpPr>
            <a:spLocks noGrp="1"/>
          </p:cNvSpPr>
          <p:nvPr>
            <p:ph type="title"/>
          </p:nvPr>
        </p:nvSpPr>
        <p:spPr/>
        <p:txBody>
          <a:bodyPr/>
          <a:lstStyle/>
          <a:p>
            <a:r>
              <a:rPr lang="en-US" dirty="0"/>
              <a:t>Off-policy vs. On-policy</a:t>
            </a:r>
          </a:p>
        </p:txBody>
      </p:sp>
      <p:sp>
        <p:nvSpPr>
          <p:cNvPr id="4" name="Slide Number Placeholder 3">
            <a:extLst>
              <a:ext uri="{FF2B5EF4-FFF2-40B4-BE49-F238E27FC236}">
                <a16:creationId xmlns:a16="http://schemas.microsoft.com/office/drawing/2014/main" id="{219C0C67-9653-4370-955C-968EF3F140D0}"/>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929654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E60AA-88FC-4053-9E14-0F77A24C234A}"/>
              </a:ext>
            </a:extLst>
          </p:cNvPr>
          <p:cNvSpPr>
            <a:spLocks noGrp="1"/>
          </p:cNvSpPr>
          <p:nvPr>
            <p:ph idx="1"/>
          </p:nvPr>
        </p:nvSpPr>
        <p:spPr>
          <a:xfrm>
            <a:off x="113553" y="1332703"/>
            <a:ext cx="11982824" cy="4351338"/>
          </a:xfrm>
        </p:spPr>
        <p:txBody>
          <a:bodyPr>
            <a:normAutofit lnSpcReduction="10000"/>
          </a:bodyPr>
          <a:lstStyle/>
          <a:p>
            <a:r>
              <a:rPr lang="en-US" dirty="0"/>
              <a:t>Rationale: how do you learn optimal policy while behaving according to an exploratory policy?</a:t>
            </a:r>
          </a:p>
          <a:p>
            <a:pPr lvl="1"/>
            <a:r>
              <a:rPr lang="en-US" sz="2000" dirty="0"/>
              <a:t>Imagine the problem of finding a good thesis topic</a:t>
            </a:r>
            <a:r>
              <a:rPr lang="en-US" sz="2400" dirty="0"/>
              <a:t>: </a:t>
            </a:r>
            <a:r>
              <a:rPr lang="en-US" sz="2000" dirty="0"/>
              <a:t>More papers you read, higher chance of finding a relevant and hot topic for which you have aptitude and interest. But, you could spend all the time reading papers, never actually finding the best topic. Conversely, just picking one area and digging deep might make you miss out on interesting areas!</a:t>
            </a:r>
          </a:p>
          <a:p>
            <a:r>
              <a:rPr lang="en-US" sz="2400" dirty="0"/>
              <a:t>Off-policy uses two policies: target policy (what is being learned) and behavior policy (what is used for exploration)</a:t>
            </a:r>
          </a:p>
          <a:p>
            <a:r>
              <a:rPr lang="en-US" sz="2400" dirty="0"/>
              <a:t>Off-policy: greater reward variance (obviously), slower to converge, but more powerful</a:t>
            </a:r>
          </a:p>
          <a:p>
            <a:r>
              <a:rPr lang="en-US" sz="2400" i="1" dirty="0"/>
              <a:t>Importance sampling</a:t>
            </a:r>
            <a:r>
              <a:rPr lang="en-US" sz="2400" dirty="0"/>
              <a:t> : </a:t>
            </a:r>
          </a:p>
          <a:p>
            <a:pPr lvl="1"/>
            <a:r>
              <a:rPr lang="en-US" sz="2000" dirty="0"/>
              <a:t>technique for estimating expected values under one distribution given samples from another </a:t>
            </a:r>
          </a:p>
          <a:p>
            <a:pPr lvl="1"/>
            <a:r>
              <a:rPr lang="en-US" sz="2000" dirty="0"/>
              <a:t>helps with variance reduction by emphasizing “important” values by sampling them more frequently</a:t>
            </a:r>
            <a:endParaRPr lang="en-US" sz="2000" i="1"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08CF57F6-3C60-4D64-8BF9-52F4084C521B}"/>
              </a:ext>
            </a:extLst>
          </p:cNvPr>
          <p:cNvSpPr>
            <a:spLocks noGrp="1"/>
          </p:cNvSpPr>
          <p:nvPr>
            <p:ph type="title"/>
          </p:nvPr>
        </p:nvSpPr>
        <p:spPr/>
        <p:txBody>
          <a:bodyPr/>
          <a:lstStyle/>
          <a:p>
            <a:r>
              <a:rPr lang="en-US" dirty="0"/>
              <a:t>Off-policy methods</a:t>
            </a:r>
          </a:p>
        </p:txBody>
      </p:sp>
      <p:sp>
        <p:nvSpPr>
          <p:cNvPr id="4" name="Slide Number Placeholder 3">
            <a:extLst>
              <a:ext uri="{FF2B5EF4-FFF2-40B4-BE49-F238E27FC236}">
                <a16:creationId xmlns:a16="http://schemas.microsoft.com/office/drawing/2014/main" id="{5BC2278E-8658-4092-A4AC-B5D6A0CFD459}"/>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87482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0AEAFB3-C56A-4779-94FD-D74B187E5414}"/>
                  </a:ext>
                </a:extLst>
              </p:cNvPr>
              <p:cNvSpPr>
                <a:spLocks noGrp="1"/>
              </p:cNvSpPr>
              <p:nvPr>
                <p:ph idx="1"/>
              </p:nvPr>
            </p:nvSpPr>
            <p:spPr/>
            <p:txBody>
              <a:bodyPr>
                <a:normAutofit/>
              </a:bodyPr>
              <a:lstStyle/>
              <a:p>
                <a:r>
                  <a:rPr lang="en-US" dirty="0"/>
                  <a:t>Monte Carlo methods wait till the end of the episode to update approximation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TD-learning methods wait only till the next time step</a:t>
                </a:r>
              </a:p>
              <a:p>
                <a:r>
                  <a:rPr lang="en-US" dirty="0"/>
                  <a:t>TD(0) or one-step TD method:</a:t>
                </a:r>
              </a:p>
              <a:p>
                <a:pPr lvl="1"/>
                <a:r>
                  <a:rPr lang="en-US" dirty="0"/>
                  <a:t>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b="0" dirty="0"/>
                  <a:t> and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b="0" dirty="0"/>
              </a:p>
              <a:p>
                <a:pPr lvl="1"/>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panose="02040503050406030204" pitchFamily="18" charset="0"/>
                              </a:rPr>
                              <m:t>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e>
                            </m:d>
                          </m:e>
                        </m:groupChr>
                      </m:e>
                      <m:lim>
                        <m:r>
                          <m:rPr>
                            <m:sty m:val="p"/>
                          </m:rPr>
                          <a:rPr lang="en-US" b="0" i="0" smtClean="0">
                            <a:latin typeface="Cambria Math" panose="02040503050406030204" pitchFamily="18" charset="0"/>
                          </a:rPr>
                          <m:t>TD</m:t>
                        </m:r>
                        <m:r>
                          <a:rPr lang="en-US" b="0" i="0" smtClean="0">
                            <a:latin typeface="Cambria Math" panose="02040503050406030204" pitchFamily="18" charset="0"/>
                          </a:rPr>
                          <m:t> </m:t>
                        </m:r>
                        <m:r>
                          <m:rPr>
                            <m:sty m:val="p"/>
                          </m:rPr>
                          <a:rPr lang="en-US" b="0" i="0" smtClean="0">
                            <a:latin typeface="Cambria Math" panose="02040503050406030204" pitchFamily="18" charset="0"/>
                          </a:rPr>
                          <m:t>error</m:t>
                        </m:r>
                      </m:lim>
                    </m:limLow>
                  </m:oMath>
                </a14:m>
                <a:endParaRPr lang="en-US" b="0" dirty="0"/>
              </a:p>
              <a:p>
                <a:pPr lvl="2"/>
                <a14:m>
                  <m:oMath xmlns:m="http://schemas.openxmlformats.org/officeDocument/2006/math">
                    <m:r>
                      <a:rPr lang="en-US" b="0" i="1" smtClean="0">
                        <a:latin typeface="Cambria Math" panose="02040503050406030204" pitchFamily="18" charset="0"/>
                      </a:rPr>
                      <m:t>𝛼</m:t>
                    </m:r>
                  </m:oMath>
                </a14:m>
                <a:r>
                  <a:rPr lang="en-US" dirty="0"/>
                  <a:t> is some constant</a:t>
                </a:r>
              </a:p>
              <a:p>
                <a:pPr lvl="1"/>
                <a:r>
                  <a:rPr lang="en-US" dirty="0"/>
                  <a:t>Repeat till end of episode</a:t>
                </a:r>
              </a:p>
              <a:p>
                <a:r>
                  <a:rPr lang="en-US" dirty="0"/>
                  <a:t>On-policy TD method </a:t>
                </a:r>
                <a:r>
                  <a:rPr lang="en-US" cap="small" dirty="0" err="1"/>
                  <a:t>sarsa</a:t>
                </a:r>
                <a:r>
                  <a:rPr lang="en-US" i="1" dirty="0"/>
                  <a:t>:</a:t>
                </a:r>
                <a:r>
                  <a:rPr lang="en-US" dirty="0"/>
                  <a:t> uses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instead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in updates</a:t>
                </a:r>
              </a:p>
              <a:p>
                <a:endParaRPr lang="en-US" dirty="0"/>
              </a:p>
            </p:txBody>
          </p:sp>
        </mc:Choice>
        <mc:Fallback xmlns="">
          <p:sp>
            <p:nvSpPr>
              <p:cNvPr id="2" name="Content Placeholder 1">
                <a:extLst>
                  <a:ext uri="{FF2B5EF4-FFF2-40B4-BE49-F238E27FC236}">
                    <a16:creationId xmlns:a16="http://schemas.microsoft.com/office/drawing/2014/main" id="{50AEAFB3-C56A-4779-94FD-D74B187E5414}"/>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C4CFCB8-6568-432C-925A-2E44E831E541}"/>
              </a:ext>
            </a:extLst>
          </p:cNvPr>
          <p:cNvSpPr>
            <a:spLocks noGrp="1"/>
          </p:cNvSpPr>
          <p:nvPr>
            <p:ph type="title"/>
          </p:nvPr>
        </p:nvSpPr>
        <p:spPr/>
        <p:txBody>
          <a:bodyPr/>
          <a:lstStyle/>
          <a:p>
            <a:r>
              <a:rPr lang="en-US" dirty="0"/>
              <a:t>Temporal Difference Learning (TD-learning)</a:t>
            </a:r>
          </a:p>
        </p:txBody>
      </p:sp>
      <p:sp>
        <p:nvSpPr>
          <p:cNvPr id="4" name="Slide Number Placeholder 3">
            <a:extLst>
              <a:ext uri="{FF2B5EF4-FFF2-40B4-BE49-F238E27FC236}">
                <a16:creationId xmlns:a16="http://schemas.microsoft.com/office/drawing/2014/main" id="{336DDFAC-09EF-4D02-B662-3434A66D4FB4}"/>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786474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E39716E-344E-4DC2-8DD4-E589DFBD785B}"/>
                  </a:ext>
                </a:extLst>
              </p:cNvPr>
              <p:cNvSpPr>
                <a:spLocks noGrp="1"/>
              </p:cNvSpPr>
              <p:nvPr>
                <p:ph idx="1"/>
              </p:nvPr>
            </p:nvSpPr>
            <p:spPr>
              <a:xfrm>
                <a:off x="166681" y="1332702"/>
                <a:ext cx="11699087" cy="4661697"/>
              </a:xfrm>
            </p:spPr>
            <p:txBody>
              <a:bodyPr>
                <a:normAutofit fontScale="70000" lnSpcReduction="20000"/>
              </a:bodyPr>
              <a:lstStyle/>
              <a:p>
                <a:r>
                  <a:rPr lang="en-US" dirty="0"/>
                  <a:t>Invented by Watkins</a:t>
                </a:r>
              </a:p>
              <a:p>
                <a:r>
                  <a:rPr lang="en-US" dirty="0"/>
                  <a:t>Influential off-policy TD-learning based method</a:t>
                </a:r>
              </a:p>
              <a:p>
                <a:pPr marL="0" indent="0">
                  <a:buNone/>
                </a:pPr>
                <a:endParaRPr lang="en-US" dirty="0"/>
              </a:p>
              <a:p>
                <a:pPr marL="0" indent="0">
                  <a:buNone/>
                </a:pPr>
                <a:r>
                  <a:rPr lang="en-US" b="1" dirty="0"/>
                  <a:t>foreach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m:t>
                    </m:r>
                    <m:r>
                      <m:rPr>
                        <m:sty m:val="p"/>
                      </m:rPr>
                      <a:rPr lang="en-US" b="0" i="0" dirty="0" smtClean="0">
                        <a:latin typeface="Cambria Math" panose="02040503050406030204" pitchFamily="18" charset="0"/>
                      </a:rPr>
                      <m:t>set</m:t>
                    </m:r>
                    <m:r>
                      <a:rPr lang="en-US" b="0" i="0" dirty="0" smtClean="0">
                        <a:latin typeface="Cambria Math" panose="02040503050406030204" pitchFamily="18" charset="0"/>
                      </a:rPr>
                      <m:t> </m:t>
                    </m:r>
                    <m:r>
                      <a:rPr lang="en-US" b="0" i="1" dirty="0" smtClean="0">
                        <a:latin typeface="Cambria Math" panose="02040503050406030204" pitchFamily="18" charset="0"/>
                      </a:rPr>
                      <m:t>𝑄</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oMath>
                </a14:m>
                <a:r>
                  <a:rPr lang="en-US" dirty="0"/>
                  <a:t> to a random number, except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=0</m:t>
                    </m:r>
                  </m:oMath>
                </a14:m>
                <a:r>
                  <a:rPr lang="en-US" dirty="0"/>
                  <a:t> if </a:t>
                </a:r>
                <a14:m>
                  <m:oMath xmlns:m="http://schemas.openxmlformats.org/officeDocument/2006/math">
                    <m:r>
                      <a:rPr lang="en-US" b="0" i="1" smtClean="0">
                        <a:latin typeface="Cambria Math" panose="02040503050406030204" pitchFamily="18" charset="0"/>
                      </a:rPr>
                      <m:t>𝑠</m:t>
                    </m:r>
                  </m:oMath>
                </a14:m>
                <a:r>
                  <a:rPr lang="en-US" dirty="0"/>
                  <a:t> is terminal</a:t>
                </a:r>
              </a:p>
              <a:p>
                <a:pPr marL="0" indent="0">
                  <a:buNone/>
                </a:pPr>
                <a:r>
                  <a:rPr lang="en-US" b="1" dirty="0"/>
                  <a:t>foreach </a:t>
                </a:r>
                <a:r>
                  <a:rPr lang="en-US" dirty="0"/>
                  <a:t>episode</a:t>
                </a:r>
              </a:p>
              <a:p>
                <a:pPr marL="0" indent="0">
                  <a:buNone/>
                </a:pPr>
                <a:r>
                  <a:rPr lang="en-US" dirty="0"/>
                  <a:t>	</a:t>
                </a:r>
                <a:r>
                  <a:rPr lang="en-US" dirty="0" err="1"/>
                  <a:t>Initialze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a14:m>
                <a:endParaRPr lang="en-US" dirty="0"/>
              </a:p>
              <a:p>
                <a:pPr marL="0" indent="0">
                  <a:buNone/>
                </a:pPr>
                <a:r>
                  <a:rPr lang="en-US" dirty="0"/>
                  <a:t>	</a:t>
                </a:r>
                <a:r>
                  <a:rPr lang="en-US" b="1" dirty="0"/>
                  <a:t>foreach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m:t>
                    </m:r>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endParaRPr lang="en-US" b="0" dirty="0"/>
              </a:p>
              <a:p>
                <a:pPr marL="0" indent="0">
                  <a:buNone/>
                </a:pPr>
                <a:r>
                  <a:rPr lang="en-US" b="1" dirty="0"/>
                  <a:t>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[Picked according to the </a:t>
                </a:r>
                <a14:m>
                  <m:oMath xmlns:m="http://schemas.openxmlformats.org/officeDocument/2006/math">
                    <m:r>
                      <a:rPr lang="en-US" b="0" i="1" smtClean="0">
                        <a:latin typeface="Cambria Math" panose="02040503050406030204" pitchFamily="18" charset="0"/>
                      </a:rPr>
                      <m:t>𝑄</m:t>
                    </m:r>
                    <m:r>
                      <a:rPr lang="en-US" b="0" i="0" smtClean="0">
                        <a:latin typeface="Cambria Math" panose="02040503050406030204" pitchFamily="18" charset="0"/>
                      </a:rPr>
                      <m:t> </m:t>
                    </m:r>
                    <m:r>
                      <m:rPr>
                        <m:sty m:val="p"/>
                      </m:rPr>
                      <a:rPr lang="en-US" b="0" i="0" smtClean="0">
                        <a:latin typeface="Cambria Math" panose="02040503050406030204" pitchFamily="18" charset="0"/>
                      </a:rPr>
                      <m:t>value</m:t>
                    </m:r>
                    <m:r>
                      <a:rPr lang="en-US" b="0" i="0" smtClean="0">
                        <a:latin typeface="Cambria Math" panose="02040503050406030204" pitchFamily="18" charset="0"/>
                      </a:rPr>
                      <m:t> </m:t>
                    </m:r>
                  </m:oMath>
                </a14:m>
                <a:r>
                  <a:rPr lang="en-US" dirty="0"/>
                  <a:t>, i.e.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max</m:t>
                            </m:r>
                          </m:e>
                          <m:lim>
                            <m:r>
                              <a:rPr lang="en-US" b="0" i="1" dirty="0" smtClean="0">
                                <a:latin typeface="Cambria Math" panose="02040503050406030204" pitchFamily="18" charset="0"/>
                              </a:rPr>
                              <m:t>𝑎</m:t>
                            </m:r>
                          </m:lim>
                        </m:limLow>
                      </m:fName>
                      <m:e>
                        <m:r>
                          <a:rPr lang="en-US" b="0" i="1" dirty="0" smtClean="0">
                            <a:latin typeface="Cambria Math" panose="02040503050406030204" pitchFamily="18" charset="0"/>
                          </a:rPr>
                          <m:t>𝑄</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e>
                    </m:func>
                  </m:oMath>
                </a14:m>
                <a:r>
                  <a:rPr lang="en-US" dirty="0"/>
                  <a:t>]</a:t>
                </a:r>
              </a:p>
              <a:p>
                <a:pPr marL="0" indent="0">
                  <a:buNone/>
                </a:pPr>
                <a:r>
                  <a:rPr lang="en-US"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this will give a tuple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e>
                    </m:d>
                  </m:oMath>
                </a14:m>
                <a:r>
                  <a:rPr lang="en-US" b="0" dirty="0"/>
                  <a:t> </a:t>
                </a:r>
              </a:p>
              <a:p>
                <a:pPr marL="0" indent="0">
                  <a:buNone/>
                </a:pPr>
                <a:r>
                  <a:rPr lang="en-US" dirty="0"/>
                  <a:t>		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 using </a:t>
                </a:r>
                <a14:m>
                  <m:oMath xmlns:m="http://schemas.openxmlformats.org/officeDocument/2006/math">
                    <m:r>
                      <a:rPr lang="en-US" b="0" i="1" smtClean="0">
                        <a:latin typeface="Cambria Math" panose="02040503050406030204" pitchFamily="18" charset="0"/>
                      </a:rPr>
                      <m:t>𝜀</m:t>
                    </m:r>
                  </m:oMath>
                </a14:m>
                <a:r>
                  <a:rPr lang="en-US" b="0" dirty="0"/>
                  <a:t>-soft policy derived from </a:t>
                </a:r>
                <a14:m>
                  <m:oMath xmlns:m="http://schemas.openxmlformats.org/officeDocument/2006/math">
                    <m:r>
                      <a:rPr lang="en-US" b="0" i="1" smtClean="0">
                        <a:latin typeface="Cambria Math" panose="02040503050406030204" pitchFamily="18" charset="0"/>
                      </a:rPr>
                      <m:t>𝑄</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d>
                  </m:oMath>
                </a14:m>
                <a:endParaRPr lang="en-US" b="0" dirty="0"/>
              </a:p>
              <a:p>
                <a:pPr marL="0" indent="0">
                  <a:buNone/>
                </a:pPr>
                <a:r>
                  <a:rPr lang="en-US" dirty="0"/>
                  <a:t>	</a:t>
                </a:r>
                <a:r>
                  <a:rPr lang="en-US" b="1" dirty="0"/>
                  <a:t>end</a:t>
                </a:r>
              </a:p>
              <a:p>
                <a:pPr marL="0" indent="0">
                  <a:buNone/>
                </a:pPr>
                <a:r>
                  <a:rPr lang="en-US" b="1" dirty="0"/>
                  <a:t>end</a:t>
                </a:r>
                <a:endParaRPr lang="en-US" dirty="0"/>
              </a:p>
            </p:txBody>
          </p:sp>
        </mc:Choice>
        <mc:Fallback xmlns="">
          <p:sp>
            <p:nvSpPr>
              <p:cNvPr id="2" name="Content Placeholder 1">
                <a:extLst>
                  <a:ext uri="{FF2B5EF4-FFF2-40B4-BE49-F238E27FC236}">
                    <a16:creationId xmlns:a16="http://schemas.microsoft.com/office/drawing/2014/main" id="{9E39716E-344E-4DC2-8DD4-E589DFBD785B}"/>
                  </a:ext>
                </a:extLst>
              </p:cNvPr>
              <p:cNvSpPr>
                <a:spLocks noGrp="1" noRot="1" noChangeAspect="1" noMove="1" noResize="1" noEditPoints="1" noAdjustHandles="1" noChangeArrowheads="1" noChangeShapeType="1" noTextEdit="1"/>
              </p:cNvSpPr>
              <p:nvPr>
                <p:ph idx="1"/>
              </p:nvPr>
            </p:nvSpPr>
            <p:spPr>
              <a:xfrm>
                <a:off x="166681" y="1332702"/>
                <a:ext cx="11699087" cy="4661697"/>
              </a:xfrm>
              <a:blipFill>
                <a:blip r:embed="rId2"/>
                <a:stretch>
                  <a:fillRect l="-521" t="-24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2B4B6F8-4C28-4297-AC5D-DD354D045AFB}"/>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6D079FD6-F1FD-4EC4-A158-288B13D7F25D}"/>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3987028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89D7F70-4142-4B5E-AAF0-AB39D6F4D0EC}"/>
                  </a:ext>
                </a:extLst>
              </p:cNvPr>
              <p:cNvSpPr>
                <a:spLocks noGrp="1"/>
              </p:cNvSpPr>
              <p:nvPr>
                <p:ph idx="1"/>
              </p:nvPr>
            </p:nvSpPr>
            <p:spPr/>
            <p:txBody>
              <a:bodyPr>
                <a:normAutofit fontScale="92500" lnSpcReduction="20000"/>
              </a:bodyPr>
              <a:lstStyle/>
              <a:p>
                <a:endParaRPr lang="en-US" dirty="0"/>
              </a:p>
              <a:p>
                <a:r>
                  <a:rPr lang="en-US" dirty="0"/>
                  <a:t>Agent updates its estimate of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m:rPr>
                            <m:sty m:val="p"/>
                          </m:rPr>
                          <a:rPr lang="en-US" b="0" i="1" smtClean="0">
                            <a:latin typeface="Cambria Math" panose="02040503050406030204" pitchFamily="18" charset="0"/>
                          </a:rPr>
                          <m:t>a</m:t>
                        </m:r>
                      </m:e>
                    </m:d>
                  </m:oMath>
                </a14:m>
                <a:r>
                  <a:rPr lang="en-US" dirty="0"/>
                  <a:t> using following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d>
                                <m:dPr>
                                  <m:ctrlPr>
                                    <a:rPr lang="en-US" b="0" i="1" smtClean="0">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r>
                                <a:rPr lang="en-US" b="0" i="1" smtClean="0">
                                  <a:latin typeface="Cambria Math" panose="02040503050406030204" pitchFamily="18" charset="0"/>
                                </a:rPr>
                                <m:t>) </m:t>
                              </m:r>
                            </m:e>
                          </m:func>
                        </m:e>
                      </m:d>
                    </m:oMath>
                  </m:oMathPara>
                </a14:m>
                <a:endParaRPr lang="en-US" dirty="0"/>
              </a:p>
              <a:p>
                <a:pPr marL="0" indent="0" algn="ctr">
                  <a:buNone/>
                </a:pPr>
                <a:r>
                  <a:rPr lang="en-US" b="0" dirty="0"/>
                  <a: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e>
                        </m:func>
                      </m:e>
                    </m:d>
                  </m:oMath>
                </a14:m>
                <a:endParaRPr lang="en-US" dirty="0"/>
              </a:p>
              <a:p>
                <a:r>
                  <a:rPr lang="en-US" dirty="0"/>
                  <a:t>Learning rate </a:t>
                </a:r>
                <a14:m>
                  <m:oMath xmlns:m="http://schemas.openxmlformats.org/officeDocument/2006/math">
                    <m:r>
                      <a:rPr lang="en-US" b="0" i="1" smtClean="0">
                        <a:latin typeface="Cambria Math" panose="02040503050406030204" pitchFamily="18" charset="0"/>
                      </a:rPr>
                      <m:t>𝛼</m:t>
                    </m:r>
                  </m:oMath>
                </a14:m>
                <a:r>
                  <a:rPr lang="en-US" dirty="0"/>
                  <a:t> controls how aggressively you update the old </a:t>
                </a:r>
                <a14:m>
                  <m:oMath xmlns:m="http://schemas.openxmlformats.org/officeDocument/2006/math">
                    <m:r>
                      <a:rPr lang="en-US" b="0" i="1" smtClean="0">
                        <a:latin typeface="Cambria Math" panose="02040503050406030204" pitchFamily="18" charset="0"/>
                      </a:rPr>
                      <m:t>𝑄</m:t>
                    </m:r>
                  </m:oMath>
                </a14:m>
                <a:r>
                  <a:rPr lang="en-US" dirty="0"/>
                  <a:t> value. </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a:t> means that you update </a:t>
                </a:r>
                <a14:m>
                  <m:oMath xmlns:m="http://schemas.openxmlformats.org/officeDocument/2006/math">
                    <m:r>
                      <a:rPr lang="en-US" b="0" i="1" smtClean="0">
                        <a:latin typeface="Cambria Math" panose="02040503050406030204" pitchFamily="18" charset="0"/>
                      </a:rPr>
                      <m:t>𝑄</m:t>
                    </m:r>
                  </m:oMath>
                </a14:m>
                <a:r>
                  <a:rPr lang="en-US" dirty="0"/>
                  <a:t> value very slowly</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0" smtClean="0">
                        <a:latin typeface="Cambria Math" panose="02040503050406030204" pitchFamily="18" charset="0"/>
                      </a:rPr>
                      <m:t>1</m:t>
                    </m:r>
                  </m:oMath>
                </a14:m>
                <a:r>
                  <a:rPr lang="en-US" dirty="0"/>
                  <a:t> means that you simple replace the old value with the new value </a:t>
                </a:r>
              </a:p>
              <a:p>
                <a:endParaRPr lang="en-US" dirty="0"/>
              </a:p>
              <a:p>
                <a:r>
                  <a:rPr lang="en-US" dirty="0"/>
                  <a:t>For discrete state systems with finite number of actions, </a:t>
                </a:r>
                <a14:m>
                  <m:oMath xmlns:m="http://schemas.openxmlformats.org/officeDocument/2006/math">
                    <m:r>
                      <a:rPr lang="en-US" b="0" i="1" smtClean="0">
                        <a:latin typeface="Cambria Math" panose="02040503050406030204" pitchFamily="18" charset="0"/>
                      </a:rPr>
                      <m:t>𝑄</m:t>
                    </m:r>
                  </m:oMath>
                </a14:m>
                <a:r>
                  <a:rPr lang="en-US" dirty="0"/>
                  <a:t>-learning is a tabular method: you maintain a </a:t>
                </a:r>
                <a14:m>
                  <m:oMath xmlns:m="http://schemas.openxmlformats.org/officeDocument/2006/math">
                    <m:r>
                      <a:rPr lang="en-US" b="0" i="1" smtClean="0">
                        <a:latin typeface="Cambria Math" panose="02040503050406030204" pitchFamily="18" charset="0"/>
                      </a:rPr>
                      <m:t>𝑄</m:t>
                    </m:r>
                  </m:oMath>
                </a14:m>
                <a:r>
                  <a:rPr lang="en-US" dirty="0"/>
                  <a:t>-table with states as row indices, actions as column indices and </a:t>
                </a:r>
                <a14:m>
                  <m:oMath xmlns:m="http://schemas.openxmlformats.org/officeDocument/2006/math">
                    <m:r>
                      <a:rPr lang="en-US" b="0" i="1" smtClean="0">
                        <a:latin typeface="Cambria Math" panose="02040503050406030204" pitchFamily="18" charset="0"/>
                      </a:rPr>
                      <m:t>𝑄</m:t>
                    </m:r>
                  </m:oMath>
                </a14:m>
                <a:r>
                  <a:rPr lang="en-US" dirty="0"/>
                  <a:t> values as entries</a:t>
                </a:r>
              </a:p>
            </p:txBody>
          </p:sp>
        </mc:Choice>
        <mc:Fallback xmlns="">
          <p:sp>
            <p:nvSpPr>
              <p:cNvPr id="2" name="Content Placeholder 1">
                <a:extLst>
                  <a:ext uri="{FF2B5EF4-FFF2-40B4-BE49-F238E27FC236}">
                    <a16:creationId xmlns:a16="http://schemas.microsoft.com/office/drawing/2014/main" id="{E89D7F70-4142-4B5E-AAF0-AB39D6F4D0EC}"/>
                  </a:ext>
                </a:extLst>
              </p:cNvPr>
              <p:cNvSpPr>
                <a:spLocks noGrp="1" noRot="1" noChangeAspect="1" noMove="1" noResize="1" noEditPoints="1" noAdjustHandles="1" noChangeArrowheads="1" noChangeShapeType="1" noTextEdit="1"/>
              </p:cNvSpPr>
              <p:nvPr>
                <p:ph idx="1"/>
              </p:nvPr>
            </p:nvSpPr>
            <p:spPr>
              <a:blipFill>
                <a:blip r:embed="rId2"/>
                <a:stretch>
                  <a:fillRect l="-521"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9CAFEC-E6AC-4143-A297-0FB89490A72A}"/>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D6FB9FC8-A3B6-48FE-BF48-885BC6095D7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798317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FE4BA6-B739-4F7A-953F-5004B086AE9A}"/>
                  </a:ext>
                </a:extLst>
              </p:cNvPr>
              <p:cNvSpPr>
                <a:spLocks noGrp="1"/>
              </p:cNvSpPr>
              <p:nvPr>
                <p:ph idx="1"/>
              </p:nvPr>
            </p:nvSpPr>
            <p:spPr/>
            <p:txBody>
              <a:bodyPr>
                <a:normAutofit/>
              </a:bodyPr>
              <a:lstStyle/>
              <a:p>
                <a:r>
                  <a:rPr lang="en-US" dirty="0"/>
                  <a:t>How does agent decide which actions to choose to explore?</a:t>
                </a:r>
              </a:p>
              <a:p>
                <a:pPr lvl="1"/>
                <a:r>
                  <a:rPr lang="en-US" dirty="0"/>
                  <a:t>Is it better to </a:t>
                </a:r>
                <a:r>
                  <a:rPr lang="en-US" b="1" dirty="0"/>
                  <a:t>explore </a:t>
                </a:r>
                <a:r>
                  <a:rPr lang="en-US" dirty="0"/>
                  <a:t>more actions, or </a:t>
                </a:r>
                <a:r>
                  <a:rPr lang="en-US" b="1" dirty="0"/>
                  <a:t>exploit </a:t>
                </a:r>
                <a:r>
                  <a:rPr lang="en-US" dirty="0"/>
                  <a:t>an action for which we got a good reward (i.e. pursue the chosen path deeper)?</a:t>
                </a:r>
              </a:p>
              <a:p>
                <a:pPr lvl="1"/>
                <a:r>
                  <a:rPr lang="en-US" dirty="0"/>
                  <a:t>This is called the </a:t>
                </a:r>
                <a:r>
                  <a:rPr lang="en-US" i="1" dirty="0"/>
                  <a:t>exploitation-exploration tradeoff, </a:t>
                </a:r>
                <a:r>
                  <a:rPr lang="en-US" dirty="0"/>
                  <a:t>a parameter to choose for many RL algorithms</a:t>
                </a:r>
              </a:p>
              <a:p>
                <a:r>
                  <a:rPr lang="en-US" dirty="0"/>
                  <a:t>One way to do this is using the Boltzmann distribution: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m:rPr>
                            <m:sty m:val="p"/>
                          </m:rPr>
                          <a:rPr lang="en-US" b="0" i="0" smtClean="0">
                            <a:latin typeface="Cambria Math" panose="02040503050406030204" pitchFamily="18" charset="0"/>
                          </a:rPr>
                          <m:t>s</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𝑘</m:t>
                                </m:r>
                              </m:den>
                            </m:f>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type m:val="lin"/>
                                    <m:ctrlPr>
                                      <a:rPr lang="en-US" i="1">
                                        <a:latin typeface="Cambria Math" panose="02040503050406030204" pitchFamily="18" charset="0"/>
                                      </a:rPr>
                                    </m:ctrlPr>
                                  </m:fPr>
                                  <m:num>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e>
                                    </m:d>
                                  </m:num>
                                  <m:den>
                                    <m:r>
                                      <a:rPr lang="en-US" i="1">
                                        <a:latin typeface="Cambria Math" panose="02040503050406030204" pitchFamily="18" charset="0"/>
                                      </a:rPr>
                                      <m:t>𝑘</m:t>
                                    </m:r>
                                  </m:den>
                                </m:f>
                              </m:sup>
                            </m:sSup>
                          </m:e>
                        </m:nary>
                      </m:den>
                    </m:f>
                  </m:oMath>
                </a14:m>
                <a:endParaRPr lang="en-US" dirty="0"/>
              </a:p>
              <a:p>
                <a:r>
                  <a:rPr lang="en-US" dirty="0"/>
                  <a:t>The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parameter (called temperature) controls probability of picking non-optimal actions.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is large, all actions are chosen uniformly (explore), if </a:t>
                </a:r>
                <a14:m>
                  <m:oMath xmlns:m="http://schemas.openxmlformats.org/officeDocument/2006/math">
                    <m:r>
                      <a:rPr lang="en-US" b="0" i="1" smtClean="0">
                        <a:latin typeface="Cambria Math" panose="02040503050406030204" pitchFamily="18" charset="0"/>
                      </a:rPr>
                      <m:t>𝑘</m:t>
                    </m:r>
                  </m:oMath>
                </a14:m>
                <a:r>
                  <a:rPr lang="en-US" dirty="0"/>
                  <a:t> is small, then the best actions are chosen</a:t>
                </a:r>
              </a:p>
            </p:txBody>
          </p:sp>
        </mc:Choice>
        <mc:Fallback xmlns="">
          <p:sp>
            <p:nvSpPr>
              <p:cNvPr id="2" name="Content Placeholder 1">
                <a:extLst>
                  <a:ext uri="{FF2B5EF4-FFF2-40B4-BE49-F238E27FC236}">
                    <a16:creationId xmlns:a16="http://schemas.microsoft.com/office/drawing/2014/main" id="{27FE4BA6-B739-4F7A-953F-5004B086AE9A}"/>
                  </a:ext>
                </a:extLst>
              </p:cNvPr>
              <p:cNvSpPr>
                <a:spLocks noGrp="1" noRot="1" noChangeAspect="1" noMove="1" noResize="1" noEditPoints="1" noAdjustHandles="1" noChangeArrowheads="1" noChangeShapeType="1" noTextEdit="1"/>
              </p:cNvSpPr>
              <p:nvPr>
                <p:ph idx="1"/>
              </p:nvPr>
            </p:nvSpPr>
            <p:spPr>
              <a:blipFill>
                <a:blip r:embed="rId2"/>
                <a:stretch>
                  <a:fillRect l="-625" t="-2384" r="-1615" b="-4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2D5747-C46B-4244-B397-5FF42224ACE1}"/>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729B33E1-03E5-4035-A9DC-DB3A6182BC2D}"/>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163051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45EEF9-7D3C-4563-AB3E-BB0F3489B5EF}"/>
                  </a:ext>
                </a:extLst>
              </p:cNvPr>
              <p:cNvSpPr>
                <a:spLocks noGrp="1"/>
              </p:cNvSpPr>
              <p:nvPr>
                <p:ph idx="1"/>
              </p:nvPr>
            </p:nvSpPr>
            <p:spPr/>
            <p:txBody>
              <a:bodyPr/>
              <a:lstStyle/>
              <a:p>
                <a:r>
                  <a:rPr lang="en-US" dirty="0"/>
                  <a:t>MC methods and TD methods form a spectrum</a:t>
                </a:r>
              </a:p>
              <a:p>
                <a:pPr lvl="1"/>
                <a:r>
                  <a:rPr lang="en-US" dirty="0"/>
                  <a:t>In MC methods: you wait till the episode finishes</a:t>
                </a:r>
              </a:p>
              <a:p>
                <a:pPr lvl="1"/>
                <a:r>
                  <a:rPr lang="en-US" dirty="0"/>
                  <a:t>In TD-methods: you update the value after each step of the episode</a:t>
                </a:r>
              </a:p>
              <a:p>
                <a14:m>
                  <m:oMath xmlns:m="http://schemas.openxmlformats.org/officeDocument/2006/math">
                    <m:r>
                      <a:rPr lang="en-US" b="0" i="1" smtClean="0">
                        <a:latin typeface="Cambria Math" panose="02040503050406030204" pitchFamily="18" charset="0"/>
                      </a:rPr>
                      <m:t>𝑛</m:t>
                    </m:r>
                  </m:oMath>
                </a14:m>
                <a:r>
                  <a:rPr lang="en-US" dirty="0"/>
                  <a:t>-step methods: update value after </a:t>
                </a:r>
                <a14:m>
                  <m:oMath xmlns:m="http://schemas.openxmlformats.org/officeDocument/2006/math">
                    <m:r>
                      <a:rPr lang="en-US" b="0" i="1" smtClean="0">
                        <a:latin typeface="Cambria Math" panose="02040503050406030204" pitchFamily="18" charset="0"/>
                      </a:rPr>
                      <m:t>𝑛</m:t>
                    </m:r>
                  </m:oMath>
                </a14:m>
                <a:r>
                  <a:rPr lang="en-US" dirty="0"/>
                  <a:t> steps of the episode</a:t>
                </a:r>
              </a:p>
              <a:p>
                <a:r>
                  <a:rPr lang="en-US" dirty="0"/>
                  <a:t>Bootstrapping: Estimating the value of a state based on estimates of the value of the next state</a:t>
                </a:r>
              </a:p>
              <a:p>
                <a:r>
                  <a:rPr lang="en-US" dirty="0"/>
                  <a:t>MC methods don’t usually do bootstrapping, but TD methods do</a:t>
                </a:r>
              </a:p>
            </p:txBody>
          </p:sp>
        </mc:Choice>
        <mc:Fallback xmlns="">
          <p:sp>
            <p:nvSpPr>
              <p:cNvPr id="2" name="Content Placeholder 1">
                <a:extLst>
                  <a:ext uri="{FF2B5EF4-FFF2-40B4-BE49-F238E27FC236}">
                    <a16:creationId xmlns:a16="http://schemas.microsoft.com/office/drawing/2014/main" id="{5C45EEF9-7D3C-4563-AB3E-BB0F3489B5E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E74CF7B-8FC8-4A55-A528-9C7EE6F05827}"/>
              </a:ext>
            </a:extLst>
          </p:cNvPr>
          <p:cNvSpPr>
            <a:spLocks noGrp="1"/>
          </p:cNvSpPr>
          <p:nvPr>
            <p:ph type="title"/>
          </p:nvPr>
        </p:nvSpPr>
        <p:spPr/>
        <p:txBody>
          <a:bodyPr/>
          <a:lstStyle/>
          <a:p>
            <a:r>
              <a:rPr lang="en-US" dirty="0"/>
              <a:t>n-step methods</a:t>
            </a:r>
          </a:p>
        </p:txBody>
      </p:sp>
      <p:sp>
        <p:nvSpPr>
          <p:cNvPr id="4" name="Slide Number Placeholder 3">
            <a:extLst>
              <a:ext uri="{FF2B5EF4-FFF2-40B4-BE49-F238E27FC236}">
                <a16:creationId xmlns:a16="http://schemas.microsoft.com/office/drawing/2014/main" id="{D0E7155C-4670-4E5B-94E8-416C9A1EC8A5}"/>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895844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58619-0CB6-4083-8341-8D0890A6975F}"/>
              </a:ext>
            </a:extLst>
          </p:cNvPr>
          <p:cNvSpPr>
            <a:spLocks noGrp="1"/>
          </p:cNvSpPr>
          <p:nvPr>
            <p:ph idx="1"/>
          </p:nvPr>
        </p:nvSpPr>
        <p:spPr>
          <a:xfrm>
            <a:off x="166681" y="1332703"/>
            <a:ext cx="6888169" cy="4351338"/>
          </a:xfrm>
        </p:spPr>
        <p:txBody>
          <a:bodyPr>
            <a:normAutofit fontScale="92500"/>
          </a:bodyPr>
          <a:lstStyle/>
          <a:p>
            <a:r>
              <a:rPr lang="en-US" dirty="0"/>
              <a:t>R</a:t>
            </a:r>
            <a:r>
              <a:rPr lang="en-US" i="1" dirty="0"/>
              <a:t>ollout </a:t>
            </a:r>
            <a:r>
              <a:rPr lang="en-US" dirty="0"/>
              <a:t>algorithms: simulate trajectories using some kind of a model, and pick optimal action based on return (compare with MPC)</a:t>
            </a:r>
          </a:p>
          <a:p>
            <a:r>
              <a:rPr lang="en-US" dirty="0"/>
              <a:t>Used in the best chess programs, AlphaGo</a:t>
            </a:r>
          </a:p>
          <a:p>
            <a:r>
              <a:rPr lang="en-US" sz="2200" dirty="0"/>
              <a:t>Do while there is time</a:t>
            </a:r>
          </a:p>
          <a:p>
            <a:pPr lvl="1"/>
            <a:r>
              <a:rPr lang="en-US" sz="1900" dirty="0"/>
              <a:t>Selection: Use tree policy to select an optimal value leaf node</a:t>
            </a:r>
          </a:p>
          <a:p>
            <a:pPr lvl="1"/>
            <a:r>
              <a:rPr lang="en-US" sz="1900" dirty="0"/>
              <a:t>Expansion: Expand tree by picking unexplored actions (optional)</a:t>
            </a:r>
          </a:p>
          <a:p>
            <a:pPr lvl="1"/>
            <a:r>
              <a:rPr lang="en-US" sz="1900" dirty="0"/>
              <a:t>Simulation: Simulate using rollout policy</a:t>
            </a:r>
          </a:p>
          <a:p>
            <a:pPr lvl="1"/>
            <a:r>
              <a:rPr lang="en-US" sz="1900" dirty="0"/>
              <a:t>Backup: Update Q-values</a:t>
            </a:r>
          </a:p>
          <a:p>
            <a:r>
              <a:rPr lang="en-US" sz="2200" dirty="0"/>
              <a:t>Finally: select action from root node that gives best return</a:t>
            </a:r>
          </a:p>
          <a:p>
            <a:endParaRPr lang="en-US" dirty="0"/>
          </a:p>
        </p:txBody>
      </p:sp>
      <p:sp>
        <p:nvSpPr>
          <p:cNvPr id="3" name="Title 2">
            <a:extLst>
              <a:ext uri="{FF2B5EF4-FFF2-40B4-BE49-F238E27FC236}">
                <a16:creationId xmlns:a16="http://schemas.microsoft.com/office/drawing/2014/main" id="{A1FDE516-2F86-4442-B993-FCDBA2295E8D}"/>
              </a:ext>
            </a:extLst>
          </p:cNvPr>
          <p:cNvSpPr>
            <a:spLocks noGrp="1"/>
          </p:cNvSpPr>
          <p:nvPr>
            <p:ph type="title"/>
          </p:nvPr>
        </p:nvSpPr>
        <p:spPr/>
        <p:txBody>
          <a:bodyPr/>
          <a:lstStyle/>
          <a:p>
            <a:r>
              <a:rPr lang="en-US" dirty="0"/>
              <a:t>Monte Carlo Tree Search</a:t>
            </a:r>
          </a:p>
        </p:txBody>
      </p:sp>
      <p:sp>
        <p:nvSpPr>
          <p:cNvPr id="4" name="Slide Number Placeholder 3">
            <a:extLst>
              <a:ext uri="{FF2B5EF4-FFF2-40B4-BE49-F238E27FC236}">
                <a16:creationId xmlns:a16="http://schemas.microsoft.com/office/drawing/2014/main" id="{B585C9DA-E29B-40BE-9DED-06D75EE9B638}"/>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4AD217DE-9500-4A4B-A166-D9CD61068B6E}"/>
              </a:ext>
            </a:extLst>
          </p:cNvPr>
          <p:cNvPicPr>
            <a:picLocks noChangeAspect="1"/>
          </p:cNvPicPr>
          <p:nvPr/>
        </p:nvPicPr>
        <p:blipFill rotWithShape="1">
          <a:blip r:embed="rId2"/>
          <a:srcRect l="7845" r="12459" b="1723"/>
          <a:stretch/>
        </p:blipFill>
        <p:spPr>
          <a:xfrm>
            <a:off x="7329858" y="1209202"/>
            <a:ext cx="4762500" cy="3259919"/>
          </a:xfrm>
          <a:prstGeom prst="rect">
            <a:avLst/>
          </a:prstGeom>
        </p:spPr>
      </p:pic>
    </p:spTree>
    <p:extLst>
      <p:ext uri="{BB962C8B-B14F-4D97-AF65-F5344CB8AC3E}">
        <p14:creationId xmlns:p14="http://schemas.microsoft.com/office/powerpoint/2010/main" val="1256227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6E00B-7B15-424C-B0A8-A08D9693C46D}"/>
              </a:ext>
            </a:extLst>
          </p:cNvPr>
          <p:cNvSpPr>
            <a:spLocks noGrp="1"/>
          </p:cNvSpPr>
          <p:nvPr>
            <p:ph idx="1"/>
          </p:nvPr>
        </p:nvSpPr>
        <p:spPr/>
        <p:txBody>
          <a:bodyPr anchor="ctr"/>
          <a:lstStyle/>
          <a:p>
            <a:pPr marL="0" indent="0" algn="ctr">
              <a:buNone/>
            </a:pPr>
            <a:r>
              <a:rPr lang="en-US" dirty="0"/>
              <a:t>Deep Reinforcement Learning</a:t>
            </a:r>
          </a:p>
        </p:txBody>
      </p:sp>
      <p:sp>
        <p:nvSpPr>
          <p:cNvPr id="4" name="Slide Number Placeholder 3">
            <a:extLst>
              <a:ext uri="{FF2B5EF4-FFF2-40B4-BE49-F238E27FC236}">
                <a16:creationId xmlns:a16="http://schemas.microsoft.com/office/drawing/2014/main" id="{AF55137B-3A5D-438F-85CB-DD872949738A}"/>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15385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6B5CFF-B18F-4A69-89C9-6FB30536ECF3}"/>
              </a:ext>
            </a:extLst>
          </p:cNvPr>
          <p:cNvSpPr>
            <a:spLocks noGrp="1"/>
          </p:cNvSpPr>
          <p:nvPr>
            <p:ph type="sldNum" sz="quarter" idx="12"/>
          </p:nvPr>
        </p:nvSpPr>
        <p:spPr/>
        <p:txBody>
          <a:bodyPr/>
          <a:lstStyle/>
          <a:p>
            <a:fld id="{29AAD378-655A-49C6-813C-9FD132EF7440}" type="slidenum">
              <a:rPr lang="en-US" smtClean="0"/>
              <a:pPr/>
              <a:t>39</a:t>
            </a:fld>
            <a:endParaRPr lang="en-US" dirty="0"/>
          </a:p>
        </p:txBody>
      </p:sp>
      <p:pic>
        <p:nvPicPr>
          <p:cNvPr id="15" name="Picture 14">
            <a:extLst>
              <a:ext uri="{FF2B5EF4-FFF2-40B4-BE49-F238E27FC236}">
                <a16:creationId xmlns:a16="http://schemas.microsoft.com/office/drawing/2014/main" id="{4024CC62-C2C3-4F57-9CFA-63AA8D22370B}"/>
              </a:ext>
            </a:extLst>
          </p:cNvPr>
          <p:cNvPicPr>
            <a:picLocks noChangeAspect="1"/>
          </p:cNvPicPr>
          <p:nvPr/>
        </p:nvPicPr>
        <p:blipFill>
          <a:blip r:embed="rId2"/>
          <a:stretch>
            <a:fillRect/>
          </a:stretch>
        </p:blipFill>
        <p:spPr>
          <a:xfrm>
            <a:off x="287646" y="529702"/>
            <a:ext cx="11172825" cy="5638800"/>
          </a:xfrm>
          <a:prstGeom prst="rect">
            <a:avLst/>
          </a:prstGeom>
        </p:spPr>
      </p:pic>
    </p:spTree>
    <p:extLst>
      <p:ext uri="{BB962C8B-B14F-4D97-AF65-F5344CB8AC3E}">
        <p14:creationId xmlns:p14="http://schemas.microsoft.com/office/powerpoint/2010/main" val="286791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EE89FF7-734A-4AF9-B482-1CDC2B57F98E}"/>
                  </a:ext>
                </a:extLst>
              </p:cNvPr>
              <p:cNvSpPr>
                <a:spLocks noGrp="1"/>
              </p:cNvSpPr>
              <p:nvPr>
                <p:ph idx="1"/>
              </p:nvPr>
            </p:nvSpPr>
            <p:spPr/>
            <p:txBody>
              <a:bodyPr/>
              <a:lstStyle/>
              <a:p>
                <a:r>
                  <a:rPr lang="en-US" dirty="0"/>
                  <a:t>Different ways of defining payoffs/returns obtained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a:t>
                </a:r>
              </a:p>
              <a:p>
                <a:pPr lvl="1"/>
                <a:r>
                  <a:rPr lang="en-US" dirty="0"/>
                  <a:t>Expected long-term discounted sum: </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b="0" dirty="0"/>
              </a:p>
              <a:p>
                <a:pPr lvl="1"/>
                <a:r>
                  <a:rPr lang="en-US" dirty="0"/>
                  <a:t>Average payoff or mean payoff:</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lim>
                    </m:limLow>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oMath>
                </a14:m>
                <a:endParaRPr lang="en-US" dirty="0"/>
              </a:p>
              <a:p>
                <a:r>
                  <a:rPr lang="en-US" dirty="0"/>
                  <a:t>RL algorithms vary </a:t>
                </a:r>
                <a:r>
                  <a:rPr lang="en-US" dirty="0" err="1"/>
                  <a:t>vased</a:t>
                </a:r>
                <a:r>
                  <a:rPr lang="en-US" dirty="0"/>
                  <a:t> on kind of payoff! </a:t>
                </a:r>
              </a:p>
              <a:p>
                <a:pPr>
                  <a:tabLst>
                    <a:tab pos="742950" algn="l"/>
                  </a:tabLst>
                </a:pPr>
                <a:r>
                  <a:rPr lang="en-US" dirty="0"/>
                  <a:t>Most RL algorithms assume discounted sum based returns as there are efficient algorithms for these</a:t>
                </a:r>
              </a:p>
            </p:txBody>
          </p:sp>
        </mc:Choice>
        <mc:Fallback xmlns="">
          <p:sp>
            <p:nvSpPr>
              <p:cNvPr id="2" name="Content Placeholder 1">
                <a:extLst>
                  <a:ext uri="{FF2B5EF4-FFF2-40B4-BE49-F238E27FC236}">
                    <a16:creationId xmlns:a16="http://schemas.microsoft.com/office/drawing/2014/main" id="{CEE89FF7-734A-4AF9-B482-1CDC2B57F98E}"/>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1EA7D52-0F19-491C-8C55-D250A7D0088E}"/>
              </a:ext>
            </a:extLst>
          </p:cNvPr>
          <p:cNvSpPr>
            <a:spLocks noGrp="1"/>
          </p:cNvSpPr>
          <p:nvPr>
            <p:ph type="title"/>
          </p:nvPr>
        </p:nvSpPr>
        <p:spPr/>
        <p:txBody>
          <a:bodyPr/>
          <a:lstStyle/>
          <a:p>
            <a:r>
              <a:rPr lang="en-US" dirty="0"/>
              <a:t>Payoff</a:t>
            </a:r>
          </a:p>
        </p:txBody>
      </p:sp>
      <p:sp>
        <p:nvSpPr>
          <p:cNvPr id="4" name="Slide Number Placeholder 3">
            <a:extLst>
              <a:ext uri="{FF2B5EF4-FFF2-40B4-BE49-F238E27FC236}">
                <a16:creationId xmlns:a16="http://schemas.microsoft.com/office/drawing/2014/main" id="{BCB86068-F680-4CAD-8512-B85925AECD78}"/>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593659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FCD516-0E33-453E-B6FE-B38B18F76523}"/>
                  </a:ext>
                </a:extLst>
              </p:cNvPr>
              <p:cNvSpPr>
                <a:spLocks noGrp="1"/>
              </p:cNvSpPr>
              <p:nvPr>
                <p:ph idx="1"/>
              </p:nvPr>
            </p:nvSpPr>
            <p:spPr/>
            <p:txBody>
              <a:bodyPr>
                <a:normAutofit fontScale="92500" lnSpcReduction="10000"/>
              </a:bodyPr>
              <a:lstStyle/>
              <a:p>
                <a:r>
                  <a:rPr lang="en-US" dirty="0"/>
                  <a:t>Model-based or Model-free methods introduced earlier are mostly for finite (discrete) state and action spaces</a:t>
                </a:r>
              </a:p>
              <a:p>
                <a:r>
                  <a:rPr lang="en-US" dirty="0"/>
                  <a:t>State-space can be infinite (e.g. dense set of locations for a robot) </a:t>
                </a:r>
              </a:p>
              <a:p>
                <a:r>
                  <a:rPr lang="en-US" dirty="0"/>
                  <a:t>Action-space can be infinite (e.g. apply throttle at some angle in </a:t>
                </a:r>
                <a14:m>
                  <m:oMath xmlns:m="http://schemas.openxmlformats.org/officeDocument/2006/math">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0,90</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oMath>
                </a14:m>
                <a:r>
                  <a:rPr lang="en-US" dirty="0"/>
                  <a:t>)</a:t>
                </a:r>
              </a:p>
              <a:p>
                <a:r>
                  <a:rPr lang="en-US" dirty="0"/>
                  <a:t>Finite state-spaces can be humongous (space of all possible images)</a:t>
                </a:r>
              </a:p>
              <a:p>
                <a:r>
                  <a:rPr lang="en-US" dirty="0"/>
                  <a:t>General idea 1: use </a:t>
                </a:r>
                <a:r>
                  <a:rPr lang="en-US" i="1" dirty="0"/>
                  <a:t>function approximation</a:t>
                </a:r>
                <a:r>
                  <a:rPr lang="en-US" dirty="0"/>
                  <a:t> for functions used in RL </a:t>
                </a:r>
              </a:p>
              <a:p>
                <a:pPr lvl="1"/>
                <a:r>
                  <a:rPr lang="en-US" dirty="0"/>
                  <a:t>Q-function, Value function</a:t>
                </a:r>
              </a:p>
              <a:p>
                <a:pPr lvl="1"/>
                <a:r>
                  <a:rPr lang="en-US" dirty="0"/>
                  <a:t>Policy</a:t>
                </a:r>
              </a:p>
              <a:p>
                <a:pPr lvl="1">
                  <a:tabLst>
                    <a:tab pos="8058150" algn="l"/>
                  </a:tabLst>
                </a:pPr>
                <a:r>
                  <a:rPr lang="en-US" dirty="0"/>
                  <a:t>Learned Model (e.g. in MCTS, rollout methods)</a:t>
                </a:r>
              </a:p>
              <a:p>
                <a:pPr>
                  <a:tabLst>
                    <a:tab pos="8058150" algn="l"/>
                  </a:tabLst>
                </a:pPr>
                <a:r>
                  <a:rPr lang="en-US" dirty="0"/>
                  <a:t>General idea 2 (the “Deep” in DRL): use </a:t>
                </a:r>
                <a:r>
                  <a:rPr lang="en-US" i="1" dirty="0"/>
                  <a:t>artificial neural networks </a:t>
                </a:r>
                <a:r>
                  <a:rPr lang="en-US" dirty="0"/>
                  <a:t>for function approximation (esp. deep neural networks)</a:t>
                </a:r>
              </a:p>
            </p:txBody>
          </p:sp>
        </mc:Choice>
        <mc:Fallback xmlns="">
          <p:sp>
            <p:nvSpPr>
              <p:cNvPr id="2" name="Content Placeholder 1">
                <a:extLst>
                  <a:ext uri="{FF2B5EF4-FFF2-40B4-BE49-F238E27FC236}">
                    <a16:creationId xmlns:a16="http://schemas.microsoft.com/office/drawing/2014/main" id="{95FCD516-0E33-453E-B6FE-B38B18F76523}"/>
                  </a:ext>
                </a:extLst>
              </p:cNvPr>
              <p:cNvSpPr>
                <a:spLocks noGrp="1" noRot="1" noChangeAspect="1" noMove="1" noResize="1" noEditPoints="1" noAdjustHandles="1" noChangeArrowheads="1" noChangeShapeType="1" noTextEdit="1"/>
              </p:cNvSpPr>
              <p:nvPr>
                <p:ph idx="1"/>
              </p:nvPr>
            </p:nvSpPr>
            <p:spPr>
              <a:blipFill>
                <a:blip r:embed="rId2"/>
                <a:stretch>
                  <a:fillRect l="-521" t="-2945" b="-168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35887DB-5D9C-46AD-9A4D-30EEE0C65953}"/>
              </a:ext>
            </a:extLst>
          </p:cNvPr>
          <p:cNvSpPr>
            <a:spLocks noGrp="1"/>
          </p:cNvSpPr>
          <p:nvPr>
            <p:ph type="title"/>
          </p:nvPr>
        </p:nvSpPr>
        <p:spPr/>
        <p:txBody>
          <a:bodyPr/>
          <a:lstStyle/>
          <a:p>
            <a:r>
              <a:rPr lang="en-US" dirty="0"/>
              <a:t>Deep Reinforcement Learning: Motivation</a:t>
            </a:r>
          </a:p>
        </p:txBody>
      </p:sp>
      <p:sp>
        <p:nvSpPr>
          <p:cNvPr id="4" name="Slide Number Placeholder 3">
            <a:extLst>
              <a:ext uri="{FF2B5EF4-FFF2-40B4-BE49-F238E27FC236}">
                <a16:creationId xmlns:a16="http://schemas.microsoft.com/office/drawing/2014/main" id="{7B8F8FD6-7090-444F-906A-543678DFB6E7}"/>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1495091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Value function approximator is a parametric function with parameters </a:t>
                </a:r>
                <a14:m>
                  <m:oMath xmlns:m="http://schemas.openxmlformats.org/officeDocument/2006/math">
                    <m:r>
                      <a:rPr lang="en-US" b="0" i="1" smtClean="0">
                        <a:latin typeface="Cambria Math" panose="02040503050406030204" pitchFamily="18" charset="0"/>
                      </a:rPr>
                      <m:t>𝜃</m:t>
                    </m:r>
                  </m:oMath>
                </a14:m>
                <a:endParaRPr lang="en-US" dirty="0"/>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oMath>
                </a14:m>
                <a:r>
                  <a:rPr lang="en-US" dirty="0"/>
                  <a:t> is the predicted value for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using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endParaRPr lang="en-US" dirty="0"/>
              </a:p>
              <a:p>
                <a:pPr lvl="1"/>
                <a:r>
                  <a:rPr lang="en-US" dirty="0"/>
                  <a:t>In MC methods,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the value function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b="0" dirty="0"/>
              </a:p>
              <a:p>
                <a:pPr lvl="1"/>
                <a:r>
                  <a:rPr lang="en-US" dirty="0"/>
                  <a:t>In TD(0),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oMath>
                </a14:m>
                <a:endParaRPr lang="en-US" dirty="0"/>
              </a:p>
              <a:p>
                <a:r>
                  <a:rPr lang="en-US" dirty="0"/>
                  <a:t>Goal: minimize error, 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e>
                            </m:d>
                          </m:e>
                          <m:sup>
                            <m:r>
                              <a:rPr lang="en-US" b="0" i="1" smtClean="0">
                                <a:latin typeface="Cambria Math" panose="02040503050406030204" pitchFamily="18" charset="0"/>
                              </a:rPr>
                              <m:t>2</m:t>
                            </m:r>
                          </m:sup>
                        </m:sSup>
                      </m:e>
                    </m:rad>
                  </m:oMath>
                </a14:m>
                <a:r>
                  <a:rPr lang="en-US" dirty="0"/>
                  <a:t> </a:t>
                </a:r>
              </a:p>
              <a:p>
                <a:pPr lvl="1"/>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some distribution on the state itself, e.g. how many times it is visited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true value </a:t>
                </a:r>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4232310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E.g.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𝜃</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𝜃</m:t>
                        </m:r>
                      </m:e>
                      <m:sup>
                        <m:r>
                          <a:rPr lang="en-US" b="0" i="1" dirty="0" smtClean="0">
                            <a:latin typeface="Cambria Math" panose="02040503050406030204" pitchFamily="18" charset="0"/>
                          </a:rPr>
                          <m:t>𝑇</m:t>
                        </m:r>
                      </m:sup>
                    </m:sSup>
                    <m:r>
                      <a:rPr lang="en-US" b="1" i="0" dirty="0" smtClean="0">
                        <a:latin typeface="Cambria Math" panose="02040503050406030204" pitchFamily="18" charset="0"/>
                      </a:rPr>
                      <m:t>𝐱</m:t>
                    </m:r>
                    <m:d>
                      <m:dPr>
                        <m:ctrlPr>
                          <a:rPr lang="en-US" b="1" i="1" dirty="0" smtClean="0">
                            <a:latin typeface="Cambria Math" panose="02040503050406030204" pitchFamily="18" charset="0"/>
                          </a:rPr>
                        </m:ctrlPr>
                      </m:dPr>
                      <m:e>
                        <m:r>
                          <a:rPr lang="en-US" b="0" i="1" dirty="0" smtClean="0">
                            <a:latin typeface="Cambria Math" panose="02040503050406030204" pitchFamily="18" charset="0"/>
                          </a:rPr>
                          <m:t>𝑠</m:t>
                        </m:r>
                      </m:e>
                    </m:d>
                  </m:oMath>
                </a14:m>
                <a:r>
                  <a:rPr lang="en-US" b="1" dirty="0"/>
                  <a:t> </a:t>
                </a:r>
                <a:r>
                  <a:rPr lang="en-US" dirty="0"/>
                  <a:t>is a linear approximation, where </a:t>
                </a:r>
                <a14:m>
                  <m:oMath xmlns:m="http://schemas.openxmlformats.org/officeDocument/2006/math">
                    <m:r>
                      <a:rPr lang="en-US" b="0" i="1" smtClean="0">
                        <a:latin typeface="Cambria Math" panose="02040503050406030204" pitchFamily="18" charset="0"/>
                      </a:rPr>
                      <m:t>𝜃</m:t>
                    </m:r>
                  </m:oMath>
                </a14:m>
                <a:r>
                  <a:rPr lang="en-US" b="1" dirty="0"/>
                  <a:t> </a:t>
                </a:r>
                <a:r>
                  <a:rPr lang="en-US" dirty="0"/>
                  <a:t>is some matrix, and </a:t>
                </a:r>
                <a14:m>
                  <m:oMath xmlns:m="http://schemas.openxmlformats.org/officeDocument/2006/math">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b="1" dirty="0"/>
                  <a:t> </a:t>
                </a:r>
                <a:r>
                  <a:rPr lang="en-US" dirty="0"/>
                  <a:t>is a feature vector, mapping state </a:t>
                </a:r>
                <a14:m>
                  <m:oMath xmlns:m="http://schemas.openxmlformats.org/officeDocument/2006/math">
                    <m:r>
                      <a:rPr lang="en-US" b="0" i="1" smtClean="0">
                        <a:latin typeface="Cambria Math" panose="02040503050406030204" pitchFamily="18" charset="0"/>
                      </a:rPr>
                      <m:t>𝑠</m:t>
                    </m:r>
                  </m:oMath>
                </a14:m>
                <a:r>
                  <a:rPr lang="en-US" dirty="0"/>
                  <a:t> to the same dimension as </a:t>
                </a:r>
                <a14:m>
                  <m:oMath xmlns:m="http://schemas.openxmlformats.org/officeDocument/2006/math">
                    <m:r>
                      <a:rPr lang="en-US" b="0" i="1" smtClean="0">
                        <a:latin typeface="Cambria Math" panose="02040503050406030204" pitchFamily="18" charset="0"/>
                      </a:rPr>
                      <m:t>𝜃</m:t>
                    </m:r>
                  </m:oMath>
                </a14:m>
                <a:endParaRPr lang="en-US" dirty="0"/>
              </a:p>
              <a:p>
                <a:r>
                  <a:rPr lang="en-US" dirty="0"/>
                  <a:t>Later approaches used </a:t>
                </a:r>
                <a:r>
                  <a:rPr lang="en-US" i="1" dirty="0"/>
                  <a:t>nonparametric function approximation methods</a:t>
                </a:r>
                <a:r>
                  <a:rPr lang="en-US" dirty="0"/>
                  <a:t> such as those based on artificial neural networks</a:t>
                </a:r>
              </a:p>
              <a:p>
                <a:pPr lvl="1"/>
                <a:r>
                  <a:rPr lang="en-US" sz="1800" i="1" dirty="0"/>
                  <a:t>The word nonparametric can be confusing: nonparametric simply means that there is no fixed form such as linear, polynomial, etc. for the approximator, but it can take an arbitrary nonlinear form. The function approximator is still parameterized by the weights and biases of the neural network!</a:t>
                </a:r>
              </a:p>
              <a:p>
                <a:r>
                  <a:rPr lang="en-US" dirty="0"/>
                  <a:t>How do we learn the parameters (e.g. weights/biases of the NN, or coefficients of a linear approximation)?</a:t>
                </a:r>
              </a:p>
              <a:p>
                <a:pPr lvl="1"/>
                <a:r>
                  <a:rPr lang="en-US" dirty="0"/>
                  <a:t>Stochastic Gradient Descent (SGD)</a:t>
                </a:r>
              </a:p>
              <a:p>
                <a:endParaRPr lang="en-US" sz="2200" i="1" dirty="0"/>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104" r="-14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61272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6358147-A988-48C1-BD75-8C9AA94C70B5}"/>
                  </a:ext>
                </a:extLst>
              </p:cNvPr>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𝛼</m:t>
                    </m:r>
                    <m:r>
                      <m:rPr>
                        <m:sty m:val="p"/>
                      </m:rP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2</m:t>
                        </m:r>
                      </m:sup>
                    </m:sSup>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m:t>
                        </m:r>
                      </m:e>
                    </m:acc>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oMath>
                </a14:m>
                <a:endParaRPr lang="en-US" dirty="0"/>
              </a:p>
              <a:p>
                <a14:m>
                  <m:oMath xmlns:m="http://schemas.openxmlformats.org/officeDocument/2006/math">
                    <m:r>
                      <m:rPr>
                        <m:sty m:val="p"/>
                      </m:rPr>
                      <a:rPr lang="en-US" b="0" i="0" smtClean="0">
                        <a:latin typeface="Cambria Math" panose="02040503050406030204" pitchFamily="18" charset="0"/>
                      </a:rPr>
                      <m:t>∇</m:t>
                    </m:r>
                  </m:oMath>
                </a14:m>
                <a:r>
                  <a:rPr lang="en-US" dirty="0"/>
                  <a:t> denotes the gradient or </a:t>
                </a:r>
                <a14:m>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𝑛</m:t>
                                </m:r>
                              </m:sub>
                            </m:sSub>
                          </m:den>
                        </m:f>
                        <m:r>
                          <m:rPr>
                            <m:nor/>
                          </m:rPr>
                          <a:rPr lang="en-US" dirty="0"/>
                          <m:t> </m:t>
                        </m:r>
                      </m:e>
                    </m:d>
                  </m:oMath>
                </a14:m>
                <a:r>
                  <a:rPr lang="en-US" dirty="0"/>
                  <a:t> of its argument</a:t>
                </a:r>
              </a:p>
              <a:p>
                <a:r>
                  <a:rPr lang="en-US" dirty="0"/>
                  <a:t>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is not usually known! Then how do we do the update?</a:t>
                </a:r>
              </a:p>
              <a:p>
                <a:r>
                  <a:rPr lang="en-US" dirty="0"/>
                  <a:t>We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instead, which is some approximation of the value as returned by the specific RL algorithm. Under appropriate conditions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then using SGD we can usually converge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r>
                  <a:rPr lang="en-US" dirty="0"/>
                  <a:t> to some local optimum</a:t>
                </a:r>
              </a:p>
              <a:p>
                <a:r>
                  <a:rPr lang="en-US" dirty="0"/>
                  <a:t>For NNs: computing gradient can be done using, e.g. backpropagation</a:t>
                </a:r>
              </a:p>
            </p:txBody>
          </p:sp>
        </mc:Choice>
        <mc:Fallback xmlns="">
          <p:sp>
            <p:nvSpPr>
              <p:cNvPr id="2" name="Content Placeholder 1">
                <a:extLst>
                  <a:ext uri="{FF2B5EF4-FFF2-40B4-BE49-F238E27FC236}">
                    <a16:creationId xmlns:a16="http://schemas.microsoft.com/office/drawing/2014/main" id="{36358147-A988-48C1-BD75-8C9AA94C70B5}"/>
                  </a:ext>
                </a:extLst>
              </p:cNvPr>
              <p:cNvSpPr>
                <a:spLocks noGrp="1" noRot="1" noChangeAspect="1" noMove="1" noResize="1" noEditPoints="1" noAdjustHandles="1" noChangeArrowheads="1" noChangeShapeType="1" noTextEdit="1"/>
              </p:cNvSpPr>
              <p:nvPr>
                <p:ph idx="1"/>
              </p:nvPr>
            </p:nvSpPr>
            <p:spPr>
              <a:blipFill>
                <a:blip r:embed="rId2"/>
                <a:stretch>
                  <a:fillRect l="-625" r="-1146" b="-364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4B97997-9178-421E-9098-37211A6C76A5}"/>
              </a:ext>
            </a:extLst>
          </p:cNvPr>
          <p:cNvSpPr>
            <a:spLocks noGrp="1"/>
          </p:cNvSpPr>
          <p:nvPr>
            <p:ph type="title"/>
          </p:nvPr>
        </p:nvSpPr>
        <p:spPr/>
        <p:txBody>
          <a:bodyPr/>
          <a:lstStyle/>
          <a:p>
            <a:r>
              <a:rPr lang="en-US" dirty="0"/>
              <a:t>SGD in RL</a:t>
            </a:r>
          </a:p>
        </p:txBody>
      </p:sp>
      <p:sp>
        <p:nvSpPr>
          <p:cNvPr id="4" name="Slide Number Placeholder 3">
            <a:extLst>
              <a:ext uri="{FF2B5EF4-FFF2-40B4-BE49-F238E27FC236}">
                <a16:creationId xmlns:a16="http://schemas.microsoft.com/office/drawing/2014/main" id="{4251A897-9796-4FE8-B873-EE2BF36C408C}"/>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487765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lnSpcReduction="10000"/>
              </a:bodyPr>
              <a:lstStyle/>
              <a:p>
                <a:r>
                  <a:rPr lang="en-US" dirty="0"/>
                  <a:t>Model </a:t>
                </a:r>
                <a14:m>
                  <m:oMath xmlns:m="http://schemas.openxmlformats.org/officeDocument/2006/math">
                    <m:r>
                      <a:rPr lang="en-US" b="0" i="1" smtClean="0">
                        <a:latin typeface="Cambria Math" panose="02040503050406030204" pitchFamily="18" charset="0"/>
                      </a:rPr>
                      <m:t>𝑄</m:t>
                    </m:r>
                  </m:oMath>
                </a14:m>
                <a:r>
                  <a:rPr lang="en-US" dirty="0"/>
                  <a:t>-function as a function approximator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where </a:t>
                </a:r>
                <a14:m>
                  <m:oMath xmlns:m="http://schemas.openxmlformats.org/officeDocument/2006/math">
                    <m:r>
                      <a:rPr lang="en-US" b="0" i="1" smtClean="0">
                        <a:latin typeface="Cambria Math" panose="02040503050406030204" pitchFamily="18" charset="0"/>
                      </a:rPr>
                      <m:t>𝜃</m:t>
                    </m:r>
                    <m:r>
                      <a:rPr lang="en-US" b="0" i="0" smtClean="0">
                        <a:latin typeface="Cambria Math" panose="02040503050406030204" pitchFamily="18" charset="0"/>
                      </a:rPr>
                      <m:t> </m:t>
                    </m:r>
                  </m:oMath>
                </a14:m>
                <a:r>
                  <a:rPr lang="en-US" dirty="0"/>
                  <a:t>are NN parameters</a:t>
                </a:r>
              </a:p>
              <a:p>
                <a:r>
                  <a:rPr lang="en-US" dirty="0"/>
                  <a:t>Tries to minimize the mean-squared Bellman error function (also called loss function)</a:t>
                </a:r>
              </a:p>
              <a:p>
                <a14:m>
                  <m:oMath xmlns:m="http://schemas.openxmlformats.org/officeDocument/2006/math">
                    <m:r>
                      <a:rPr lang="en-US" b="0" i="1" smtClean="0">
                        <a:latin typeface="Cambria Math" panose="02040503050406030204" pitchFamily="18" charset="0"/>
                      </a:rPr>
                      <m:t>ℒ</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𝐷</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𝑡𝑎𝑟𝑔𝑒𝑡</m:t>
                                    </m:r>
                                  </m:sub>
                                </m:sSub>
                              </m:e>
                            </m:d>
                          </m:e>
                        </m:func>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e>
                    </m:d>
                  </m:oMath>
                </a14:m>
                <a:endParaRPr lang="en-US" dirty="0"/>
              </a:p>
              <a:p>
                <a:r>
                  <a:rPr lang="en-US" dirty="0"/>
                  <a:t>Original DQN paper uses:</a:t>
                </a:r>
              </a:p>
              <a:p>
                <a:pPr lvl="1"/>
                <a:r>
                  <a:rPr lang="en-US" dirty="0"/>
                  <a:t>Experience replay: All previous state transitions and their associated rewards are stored in one replay memory </a:t>
                </a:r>
                <a14:m>
                  <m:oMath xmlns:m="http://schemas.openxmlformats.org/officeDocument/2006/math">
                    <m:r>
                      <a:rPr lang="en-US" b="0" i="1" smtClean="0">
                        <a:latin typeface="Cambria Math" panose="02040503050406030204" pitchFamily="18" charset="0"/>
                      </a:rPr>
                      <m:t>𝐷</m:t>
                    </m:r>
                  </m:oMath>
                </a14:m>
                <a:r>
                  <a:rPr lang="en-US" dirty="0"/>
                  <a:t>. During update, a batch of experiences are sampled from this memory and used to compute the loss gradient for the NN.</a:t>
                </a:r>
              </a:p>
              <a:p>
                <a:pPr lvl="1"/>
                <a:r>
                  <a:rPr lang="en-US" dirty="0"/>
                  <a:t>Target for loss is computed against a fixed older </a:t>
                </a:r>
                <a14:m>
                  <m:oMath xmlns:m="http://schemas.openxmlformats.org/officeDocument/2006/math">
                    <m:r>
                      <a:rPr lang="en-US" b="0" i="1" smtClean="0">
                        <a:latin typeface="Cambria Math" panose="02040503050406030204" pitchFamily="18" charset="0"/>
                      </a:rPr>
                      <m:t>𝑄</m:t>
                    </m:r>
                  </m:oMath>
                </a14:m>
                <a:r>
                  <a:rPr lang="en-US" dirty="0"/>
                  <a:t> function that is frozen</a:t>
                </a:r>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3226" r="-11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Deep Q Learning</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825797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lstStyle/>
              <a:p>
                <a:r>
                  <a:rPr lang="en-US" dirty="0"/>
                  <a:t>Most methods so far have been value-based or action-value based</a:t>
                </a:r>
              </a:p>
              <a:p>
                <a:r>
                  <a:rPr lang="en-US" dirty="0"/>
                  <a:t>Policy Gradient methods try to optimize policy directly</a:t>
                </a:r>
              </a:p>
              <a:p>
                <a:r>
                  <a:rPr lang="en-US" dirty="0"/>
                  <a:t>Policy is represented as a parameterized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US" dirty="0"/>
              </a:p>
              <a:p>
                <a:pPr lvl="1"/>
                <a:r>
                  <a:rPr lang="en-US" dirty="0"/>
                  <a:t>Value of reward objective depends on policy and we try to optimize </a:t>
                </a:r>
                <a14:m>
                  <m:oMath xmlns:m="http://schemas.openxmlformats.org/officeDocument/2006/math">
                    <m:r>
                      <a:rPr lang="en-US" b="0" i="1" smtClean="0">
                        <a:latin typeface="Cambria Math" panose="02040503050406030204" pitchFamily="18" charset="0"/>
                      </a:rPr>
                      <m:t>𝜃</m:t>
                    </m:r>
                  </m:oMath>
                </a14:m>
                <a:r>
                  <a:rPr lang="en-US" dirty="0"/>
                  <a:t> for best reward</a:t>
                </a:r>
              </a:p>
              <a:p>
                <a:r>
                  <a:rPr lang="en-US" dirty="0"/>
                  <a:t>Define scalar performance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and we try to maximize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r>
                  <a:rPr lang="en-US" dirty="0"/>
                  <a:t>Try to approximate gradient ascent: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e>
                    </m:acc>
                  </m:oMath>
                </a14:m>
                <a:endParaRPr lang="en-US" dirty="0"/>
              </a:p>
              <a:p>
                <a14:m>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acc>
                  </m:oMath>
                </a14:m>
                <a:r>
                  <a:rPr lang="en-US" dirty="0"/>
                  <a:t>: stochastic estimate whose expected value estimates gradient of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Policy Gradient Methods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096809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AC8F9F6-94AC-4407-9421-AA6BD411C11D}"/>
                  </a:ext>
                </a:extLst>
              </p:cNvPr>
              <p:cNvSpPr>
                <a:spLocks noGrp="1"/>
              </p:cNvSpPr>
              <p:nvPr>
                <p:ph idx="1"/>
              </p:nvPr>
            </p:nvSpPr>
            <p:spPr>
              <a:xfrm>
                <a:off x="166680" y="1332703"/>
                <a:ext cx="11699087" cy="4351338"/>
              </a:xfrm>
            </p:spPr>
            <p:txBody>
              <a:bodyPr>
                <a:normAutofit lnSpcReduction="10000"/>
              </a:bodyPr>
              <a:lstStyle/>
              <a:p>
                <a:r>
                  <a:rPr lang="en-US" dirty="0">
                    <a:solidFill>
                      <a:srgbClr val="000000"/>
                    </a:solidFill>
                    <a:latin typeface="TT30BFo00"/>
                  </a:rPr>
                  <a:t>Policy affects which states you see: how to estimate gradient </a:t>
                </a:r>
                <a:r>
                  <a:rPr lang="en-US" dirty="0" err="1">
                    <a:solidFill>
                      <a:srgbClr val="000000"/>
                    </a:solidFill>
                    <a:latin typeface="TT30BFo00"/>
                  </a:rPr>
                  <a:t>w.r.t.</a:t>
                </a:r>
                <a:r>
                  <a:rPr lang="en-US" dirty="0">
                    <a:solidFill>
                      <a:srgbClr val="000000"/>
                    </a:solidFill>
                    <a:latin typeface="TT30BFo00"/>
                  </a:rPr>
                  <a:t> </a:t>
                </a:r>
                <a14:m>
                  <m:oMath xmlns:m="http://schemas.openxmlformats.org/officeDocument/2006/math">
                    <m:r>
                      <a:rPr lang="en-US" b="0" i="1" smtClean="0">
                        <a:solidFill>
                          <a:srgbClr val="000000"/>
                        </a:solidFill>
                        <a:latin typeface="Cambria Math" panose="02040503050406030204" pitchFamily="18" charset="0"/>
                      </a:rPr>
                      <m:t>𝜃</m:t>
                    </m:r>
                  </m:oMath>
                </a14:m>
                <a:r>
                  <a:rPr lang="en-US" dirty="0">
                    <a:solidFill>
                      <a:srgbClr val="000000"/>
                    </a:solidFill>
                    <a:latin typeface="TT30BFo00"/>
                  </a:rPr>
                  <a:t> when it depends on unknown effect of policy changes on state distribution? </a:t>
                </a:r>
              </a:p>
              <a:p>
                <a:r>
                  <a:rPr lang="en-US" b="0" i="0" dirty="0">
                    <a:solidFill>
                      <a:srgbClr val="000000"/>
                    </a:solidFill>
                    <a:latin typeface="TT30BFo00"/>
                  </a:rPr>
                  <a:t>Policy Gradient Theorem shows that:</a:t>
                </a:r>
                <a:endParaRPr lang="en-US" dirty="0">
                  <a:latin typeface="Cambria Math" panose="02040503050406030204" pitchFamily="18" charset="0"/>
                </a:endParaRPr>
              </a:p>
              <a:p>
                <a:pPr marL="0" indent="0" algn="ctr">
                  <a:buNone/>
                </a:pPr>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t>
                </a:r>
                <a:r>
                  <a:rPr lang="en-US" dirty="0">
                    <a:solidFill>
                      <a:srgbClr val="000000"/>
                    </a:solidFill>
                    <a:latin typeface="TT30BFo00"/>
                  </a:rPr>
                  <a:t>∝ </a:t>
                </a:r>
                <a14:m>
                  <m:oMath xmlns:m="http://schemas.openxmlformats.org/officeDocument/2006/math">
                    <m:nary>
                      <m:naryPr>
                        <m:chr m:val="∑"/>
                        <m:supHide m:val="on"/>
                        <m:ctrlPr>
                          <a:rPr lang="en-US"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𝑠</m:t>
                        </m:r>
                      </m:sub>
                      <m:sup/>
                      <m:e>
                        <m:r>
                          <a:rPr lang="en-US" b="0" i="1" smtClean="0">
                            <a:solidFill>
                              <a:srgbClr val="000000"/>
                            </a:solidFill>
                            <a:latin typeface="Cambria Math" panose="02040503050406030204" pitchFamily="18" charset="0"/>
                          </a:rPr>
                          <m:t>𝜇</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e>
                        </m:d>
                        <m:nary>
                          <m:naryPr>
                            <m:chr m:val="∑"/>
                            <m:supHide m:val="on"/>
                            <m:ctrlPr>
                              <a:rPr lang="en-US" b="0"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𝑎</m:t>
                            </m:r>
                          </m:sub>
                          <m:sup/>
                          <m:e>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𝑄</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𝑎</m:t>
                                </m:r>
                              </m:e>
                            </m:d>
                            <m:sSup>
                              <m:sSupPr>
                                <m:ctrlPr>
                                  <a:rPr lang="en-US" b="0" i="1" smtClean="0">
                                    <a:solidFill>
                                      <a:srgbClr val="000000"/>
                                    </a:solidFill>
                                    <a:latin typeface="Cambria Math" panose="02040503050406030204" pitchFamily="18" charset="0"/>
                                  </a:rPr>
                                </m:ctrlPr>
                              </m:sSupPr>
                              <m:e>
                                <m:r>
                                  <m:rPr>
                                    <m:sty m:val="p"/>
                                  </m:rPr>
                                  <a:rPr lang="en-US" b="0" i="0" smtClean="0">
                                    <a:solidFill>
                                      <a:srgbClr val="000000"/>
                                    </a:solidFill>
                                    <a:latin typeface="Cambria Math" panose="02040503050406030204" pitchFamily="18" charset="0"/>
                                  </a:rPr>
                                  <m:t>∇</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𝑎</m:t>
                                </m:r>
                              </m:e>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𝜃</m:t>
                                </m:r>
                              </m:e>
                            </m:d>
                          </m:e>
                        </m:nary>
                      </m:e>
                    </m:nary>
                  </m:oMath>
                </a14:m>
                <a:r>
                  <a:rPr lang="en-US" dirty="0">
                    <a:solidFill>
                      <a:srgbClr val="000000"/>
                    </a:solidFill>
                    <a:latin typeface="TT30BFo00"/>
                  </a:rPr>
                  <a:t>  </a:t>
                </a:r>
              </a:p>
              <a:p>
                <a:r>
                  <a:rPr lang="en-US" dirty="0">
                    <a:solidFill>
                      <a:srgbClr val="000000"/>
                    </a:solidFill>
                    <a:latin typeface="TT30BFo00"/>
                  </a:rPr>
                  <a:t>Gradient of the policy is proportional to the product of the stationary distribution of the state </a:t>
                </a:r>
                <a14:m>
                  <m:oMath xmlns:m="http://schemas.openxmlformats.org/officeDocument/2006/math">
                    <m:r>
                      <a:rPr lang="en-US" b="0" i="1" smtClean="0">
                        <a:solidFill>
                          <a:srgbClr val="000000"/>
                        </a:solidFill>
                        <a:latin typeface="Cambria Math" panose="02040503050406030204" pitchFamily="18" charset="0"/>
                      </a:rPr>
                      <m:t>𝑠</m:t>
                    </m:r>
                  </m:oMath>
                </a14:m>
                <a:r>
                  <a:rPr lang="en-US" dirty="0">
                    <a:solidFill>
                      <a:srgbClr val="000000"/>
                    </a:solidFill>
                    <a:latin typeface="TT30BFo00"/>
                  </a:rPr>
                  <a:t>, the </a:t>
                </a:r>
                <a14:m>
                  <m:oMath xmlns:m="http://schemas.openxmlformats.org/officeDocument/2006/math">
                    <m:r>
                      <a:rPr lang="en-US" b="0" i="1" smtClean="0">
                        <a:solidFill>
                          <a:srgbClr val="000000"/>
                        </a:solidFill>
                        <a:latin typeface="Cambria Math" panose="02040503050406030204" pitchFamily="18" charset="0"/>
                      </a:rPr>
                      <m:t>𝑄</m:t>
                    </m:r>
                  </m:oMath>
                </a14:m>
                <a:r>
                  <a:rPr lang="en-US" dirty="0">
                    <a:solidFill>
                      <a:srgbClr val="000000"/>
                    </a:solidFill>
                    <a:latin typeface="TT30BFo00"/>
                  </a:rPr>
                  <a:t> function and the gradient of the policy, but not the derivative of the state distribution</a:t>
                </a:r>
              </a:p>
              <a:p>
                <a:r>
                  <a:rPr lang="en-US" dirty="0"/>
                  <a:t>Algorithm REINFORCE:</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num>
                        <m:den>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den>
                      </m:f>
                    </m:oMath>
                  </m:oMathPara>
                </a14:m>
                <a:endParaRPr lang="en-US" dirty="0"/>
              </a:p>
              <a:p>
                <a:endParaRPr lang="en-US" dirty="0"/>
              </a:p>
            </p:txBody>
          </p:sp>
        </mc:Choice>
        <mc:Fallback xmlns="">
          <p:sp>
            <p:nvSpPr>
              <p:cNvPr id="2" name="Content Placeholder 1">
                <a:extLst>
                  <a:ext uri="{FF2B5EF4-FFF2-40B4-BE49-F238E27FC236}">
                    <a16:creationId xmlns:a16="http://schemas.microsoft.com/office/drawing/2014/main" id="{CAC8F9F6-94AC-4407-9421-AA6BD411C11D}"/>
                  </a:ext>
                </a:extLst>
              </p:cNvPr>
              <p:cNvSpPr>
                <a:spLocks noGrp="1" noRot="1" noChangeAspect="1" noMove="1" noResize="1" noEditPoints="1" noAdjustHandles="1" noChangeArrowheads="1" noChangeShapeType="1" noTextEdit="1"/>
              </p:cNvSpPr>
              <p:nvPr>
                <p:ph idx="1"/>
              </p:nvPr>
            </p:nvSpPr>
            <p:spPr>
              <a:xfrm>
                <a:off x="166680" y="1332703"/>
                <a:ext cx="11699087" cy="4351338"/>
              </a:xfrm>
              <a:blipFill>
                <a:blip r:embed="rId2"/>
                <a:stretch>
                  <a:fillRect l="-625" t="-3226"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FA33BDA-A0B5-47F7-80B2-664DDCD45D0C}"/>
              </a:ext>
            </a:extLst>
          </p:cNvPr>
          <p:cNvSpPr>
            <a:spLocks noGrp="1"/>
          </p:cNvSpPr>
          <p:nvPr>
            <p:ph type="title"/>
          </p:nvPr>
        </p:nvSpPr>
        <p:spPr/>
        <p:txBody>
          <a:bodyPr/>
          <a:lstStyle/>
          <a:p>
            <a:r>
              <a:rPr lang="en-US" dirty="0"/>
              <a:t>Policy Gradient Theorem</a:t>
            </a:r>
          </a:p>
        </p:txBody>
      </p:sp>
      <p:sp>
        <p:nvSpPr>
          <p:cNvPr id="4" name="Slide Number Placeholder 3">
            <a:extLst>
              <a:ext uri="{FF2B5EF4-FFF2-40B4-BE49-F238E27FC236}">
                <a16:creationId xmlns:a16="http://schemas.microsoft.com/office/drawing/2014/main" id="{EFEB3A16-F2A5-4C55-AE79-D64BBD278683}"/>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8" name="Rectangle 2">
            <a:extLst>
              <a:ext uri="{FF2B5EF4-FFF2-40B4-BE49-F238E27FC236}">
                <a16:creationId xmlns:a16="http://schemas.microsoft.com/office/drawing/2014/main" id="{183CD539-4C52-404D-AA2F-550331B9EFA9}"/>
              </a:ext>
            </a:extLst>
          </p:cNvPr>
          <p:cNvSpPr>
            <a:spLocks noChangeArrowheads="1"/>
          </p:cNvSpPr>
          <p:nvPr/>
        </p:nvSpPr>
        <p:spPr bwMode="auto">
          <a:xfrm>
            <a:off x="5895975" y="3787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732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F1C6996-F91D-4679-97AE-50AF24297174}"/>
                  </a:ext>
                </a:extLst>
              </p:cNvPr>
              <p:cNvSpPr>
                <a:spLocks noGrp="1"/>
              </p:cNvSpPr>
              <p:nvPr>
                <p:ph idx="1"/>
              </p:nvPr>
            </p:nvSpPr>
            <p:spPr>
              <a:xfrm>
                <a:off x="166681" y="1765299"/>
                <a:ext cx="11699087" cy="3918741"/>
              </a:xfrm>
            </p:spPr>
            <p:txBody>
              <a:bodyPr/>
              <a:lstStyle/>
              <a:p>
                <a:r>
                  <a:rPr lang="en-US" dirty="0"/>
                  <a:t>Policy can be parameterized in any way as long as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differentiable with respect to </a:t>
                </a:r>
                <a14:m>
                  <m:oMath xmlns:m="http://schemas.openxmlformats.org/officeDocument/2006/math">
                    <m:r>
                      <a:rPr lang="en-US" b="0" i="1" smtClean="0">
                        <a:latin typeface="Cambria Math" panose="02040503050406030204" pitchFamily="18" charset="0"/>
                      </a:rPr>
                      <m:t>𝜃</m:t>
                    </m:r>
                  </m:oMath>
                </a14:m>
                <a:endParaRPr lang="en-US" dirty="0"/>
              </a:p>
              <a:p>
                <a:r>
                  <a:rPr lang="en-US" dirty="0"/>
                  <a:t>Exploration requires policy to not become deterministic </a:t>
                </a:r>
              </a:p>
              <a:p>
                <a:r>
                  <a:rPr lang="en-US" dirty="0"/>
                  <a:t>Discrete action spaces:</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up>
                            </m:sSup>
                          </m:e>
                        </m:nary>
                      </m:den>
                    </m:f>
                  </m:oMath>
                </a14:m>
                <a:r>
                  <a:rPr lang="en-US" b="0" dirty="0"/>
                  <a:t> [soft-max in action-preferences]</a:t>
                </a:r>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b="0" dirty="0"/>
                  <a:t>: parameterized preferences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b="0" dirty="0"/>
                  <a:t>  </a:t>
                </a:r>
              </a:p>
              <a:p>
                <a:pPr lvl="2"/>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b="1" dirty="0"/>
                  <a:t> : </a:t>
                </a:r>
                <a14:m>
                  <m:oMath xmlns:m="http://schemas.openxmlformats.org/officeDocument/2006/math">
                    <m:r>
                      <a:rPr lang="en-US" b="1" i="0" smtClean="0">
                        <a:latin typeface="Cambria Math" panose="02040503050406030204" pitchFamily="18" charset="0"/>
                      </a:rPr>
                      <m:t>𝐱</m:t>
                    </m:r>
                  </m:oMath>
                </a14:m>
                <a:r>
                  <a:rPr lang="en-US" b="1" dirty="0"/>
                  <a:t> </a:t>
                </a:r>
                <a:r>
                  <a:rPr lang="en-US" dirty="0"/>
                  <a:t>is some </a:t>
                </a:r>
                <a:r>
                  <a:rPr lang="en-US" i="1" dirty="0"/>
                  <a:t>feature vector. Features </a:t>
                </a:r>
                <a:r>
                  <a:rPr lang="en-US" dirty="0"/>
                  <a:t>are some task-specific, domain-knowledge-aware encoding for the states</a:t>
                </a:r>
                <a:r>
                  <a:rPr lang="en-US" i="1" dirty="0"/>
                  <a:t> </a:t>
                </a:r>
              </a:p>
              <a:p>
                <a:pPr marL="0" indent="0">
                  <a:buNone/>
                </a:pPr>
                <a:endParaRPr lang="en-US" b="1" dirty="0"/>
              </a:p>
              <a:p>
                <a:pPr lvl="1"/>
                <a:endParaRPr lang="en-US" b="0" dirty="0"/>
              </a:p>
              <a:p>
                <a:pPr lvl="1"/>
                <a:endParaRPr lang="en-US" dirty="0"/>
              </a:p>
            </p:txBody>
          </p:sp>
        </mc:Choice>
        <mc:Fallback xmlns="">
          <p:sp>
            <p:nvSpPr>
              <p:cNvPr id="2" name="Content Placeholder 1">
                <a:extLst>
                  <a:ext uri="{FF2B5EF4-FFF2-40B4-BE49-F238E27FC236}">
                    <a16:creationId xmlns:a16="http://schemas.microsoft.com/office/drawing/2014/main" id="{5F1C6996-F91D-4679-97AE-50AF24297174}"/>
                  </a:ext>
                </a:extLst>
              </p:cNvPr>
              <p:cNvSpPr>
                <a:spLocks noGrp="1" noRot="1" noChangeAspect="1" noMove="1" noResize="1" noEditPoints="1" noAdjustHandles="1" noChangeArrowheads="1" noChangeShapeType="1" noTextEdit="1"/>
              </p:cNvSpPr>
              <p:nvPr>
                <p:ph idx="1"/>
              </p:nvPr>
            </p:nvSpPr>
            <p:spPr>
              <a:xfrm>
                <a:off x="166681" y="1765299"/>
                <a:ext cx="11699087" cy="3918741"/>
              </a:xfrm>
              <a:blipFill>
                <a:blip r:embed="rId2"/>
                <a:stretch>
                  <a:fillRect l="-625" t="-2648" r="-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B731417-CE03-430D-83CD-831BBAFF056A}"/>
              </a:ext>
            </a:extLst>
          </p:cNvPr>
          <p:cNvSpPr>
            <a:spLocks noGrp="1"/>
          </p:cNvSpPr>
          <p:nvPr>
            <p:ph type="title"/>
          </p:nvPr>
        </p:nvSpPr>
        <p:spPr/>
        <p:txBody>
          <a:bodyPr/>
          <a:lstStyle/>
          <a:p>
            <a:r>
              <a:rPr lang="en-US" dirty="0"/>
              <a:t>Parameterizing the policy</a:t>
            </a:r>
          </a:p>
        </p:txBody>
      </p:sp>
      <p:sp>
        <p:nvSpPr>
          <p:cNvPr id="4" name="Slide Number Placeholder 3">
            <a:extLst>
              <a:ext uri="{FF2B5EF4-FFF2-40B4-BE49-F238E27FC236}">
                <a16:creationId xmlns:a16="http://schemas.microsoft.com/office/drawing/2014/main" id="{84D794A1-9F92-4FC5-9C7F-CABCB07826C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977682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9D39365-1337-4CBE-9B17-F6563F5D2A88}"/>
                  </a:ext>
                </a:extLst>
              </p:cNvPr>
              <p:cNvSpPr>
                <a:spLocks noGrp="1"/>
              </p:cNvSpPr>
              <p:nvPr>
                <p:ph idx="1"/>
              </p:nvPr>
            </p:nvSpPr>
            <p:spPr>
              <a:xfrm>
                <a:off x="166681" y="1917577"/>
                <a:ext cx="11699087" cy="3766464"/>
              </a:xfrm>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oMath>
                </a14:m>
                <a:endParaRPr lang="en-US" b="0" dirty="0"/>
              </a:p>
              <a:p>
                <a:r>
                  <a:rPr lang="en-US" dirty="0"/>
                  <a:t>So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oMath>
                </a14:m>
                <a:endParaRPr lang="en-US" dirty="0"/>
              </a:p>
              <a:p>
                <a:pPr marL="0" indent="0">
                  <a:buNone/>
                </a:pPr>
                <a:endParaRPr lang="en-US" dirty="0"/>
              </a:p>
              <a:p>
                <a:r>
                  <a:rPr lang="en-US" dirty="0"/>
                  <a:t>Logarithms help with problem of vanishing or exploding gradients </a:t>
                </a:r>
              </a:p>
            </p:txBody>
          </p:sp>
        </mc:Choice>
        <mc:Fallback xmlns="">
          <p:sp>
            <p:nvSpPr>
              <p:cNvPr id="2" name="Content Placeholder 1">
                <a:extLst>
                  <a:ext uri="{FF2B5EF4-FFF2-40B4-BE49-F238E27FC236}">
                    <a16:creationId xmlns:a16="http://schemas.microsoft.com/office/drawing/2014/main" id="{69D39365-1337-4CBE-9B17-F6563F5D2A88}"/>
                  </a:ext>
                </a:extLst>
              </p:cNvPr>
              <p:cNvSpPr>
                <a:spLocks noGrp="1" noRot="1" noChangeAspect="1" noMove="1" noResize="1" noEditPoints="1" noAdjustHandles="1" noChangeArrowheads="1" noChangeShapeType="1" noTextEdit="1"/>
              </p:cNvSpPr>
              <p:nvPr>
                <p:ph idx="1"/>
              </p:nvPr>
            </p:nvSpPr>
            <p:spPr>
              <a:xfrm>
                <a:off x="166681" y="1917577"/>
                <a:ext cx="11699087" cy="3766464"/>
              </a:xfrm>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151A687-15E3-4285-B554-5C628DFE7AB4}"/>
              </a:ext>
            </a:extLst>
          </p:cNvPr>
          <p:cNvSpPr>
            <a:spLocks noGrp="1"/>
          </p:cNvSpPr>
          <p:nvPr>
            <p:ph type="title"/>
          </p:nvPr>
        </p:nvSpPr>
        <p:spPr/>
        <p:txBody>
          <a:bodyPr/>
          <a:lstStyle/>
          <a:p>
            <a:r>
              <a:rPr lang="en-US" dirty="0"/>
              <a:t>Common trick in RL and PG methods</a:t>
            </a:r>
          </a:p>
        </p:txBody>
      </p:sp>
      <p:sp>
        <p:nvSpPr>
          <p:cNvPr id="4" name="Slide Number Placeholder 3">
            <a:extLst>
              <a:ext uri="{FF2B5EF4-FFF2-40B4-BE49-F238E27FC236}">
                <a16:creationId xmlns:a16="http://schemas.microsoft.com/office/drawing/2014/main" id="{ABBEA58C-3853-44F2-BC25-E533DDB834AF}"/>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548464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Monte Carlo Policy Gradients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6B72805-E02B-4611-9505-ACDA1255719F}"/>
                  </a:ext>
                </a:extLst>
              </p:cNvPr>
              <p:cNvSpPr>
                <a:spLocks noGrp="1"/>
              </p:cNvSpPr>
              <p:nvPr>
                <p:ph idx="1"/>
              </p:nvPr>
            </p:nvSpPr>
            <p:spPr>
              <a:xfrm>
                <a:off x="166681" y="1332703"/>
                <a:ext cx="11699087" cy="4351338"/>
              </a:xfrm>
            </p:spPr>
            <p:txBody>
              <a:bodyPr>
                <a:normAutofit/>
              </a:bodyPr>
              <a:lstStyle/>
              <a:p>
                <a:r>
                  <a:rPr lang="en-US" dirty="0"/>
                  <a:t>Algorithm called </a:t>
                </a:r>
                <a:r>
                  <a:rPr lang="en-US" cap="small" dirty="0"/>
                  <a:t>reinforce</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den>
                    </m:f>
                  </m:oMath>
                </a14:m>
                <a:r>
                  <a:rPr lang="en-US" dirty="0"/>
                  <a:t> </a:t>
                </a:r>
              </a:p>
              <a:p>
                <a:pPr marL="0" indent="0">
                  <a:buNone/>
                </a:pPr>
                <a:endParaRPr lang="en-US" dirty="0"/>
              </a:p>
              <a:p>
                <a:pPr marL="0" indent="0">
                  <a:buNone/>
                </a:pPr>
                <a:r>
                  <a:rPr lang="en-US" b="0" dirty="0"/>
                  <a:t>[ or compactly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func>
                  </m:oMath>
                </a14:m>
                <a:r>
                  <a:rPr lang="en-US"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e>
                    </m:nary>
                  </m:oMath>
                </a14:m>
                <a:endParaRPr lang="en-US" dirty="0"/>
              </a:p>
              <a:p>
                <a:r>
                  <a:rPr lang="en-US" dirty="0"/>
                  <a:t>Advantage: good theoretical convergence, Disadvantage: High variance and slow learning</a:t>
                </a:r>
              </a:p>
            </p:txBody>
          </p:sp>
        </mc:Choice>
        <mc:Fallback xmlns="">
          <p:sp>
            <p:nvSpPr>
              <p:cNvPr id="5" name="Content Placeholder 1">
                <a:extLst>
                  <a:ext uri="{FF2B5EF4-FFF2-40B4-BE49-F238E27FC236}">
                    <a16:creationId xmlns:a16="http://schemas.microsoft.com/office/drawing/2014/main" id="{36B72805-E02B-4611-9505-ACDA1255719F}"/>
                  </a:ext>
                </a:extLst>
              </p:cNvPr>
              <p:cNvSpPr>
                <a:spLocks noGrp="1" noRot="1" noChangeAspect="1" noMove="1" noResize="1" noEditPoints="1" noAdjustHandles="1" noChangeArrowheads="1" noChangeShapeType="1" noTextEdit="1"/>
              </p:cNvSpPr>
              <p:nvPr>
                <p:ph idx="1"/>
              </p:nvPr>
            </p:nvSpPr>
            <p:spPr>
              <a:xfrm>
                <a:off x="166681" y="1332703"/>
                <a:ext cx="11699087" cy="4351338"/>
              </a:xfrm>
              <a:blipFill>
                <a:blip r:embed="rId2"/>
                <a:stretch>
                  <a:fillRect l="-1042" t="-2384"/>
                </a:stretch>
              </a:blipFill>
            </p:spPr>
            <p:txBody>
              <a:bodyPr/>
              <a:lstStyle/>
              <a:p>
                <a:r>
                  <a:rPr lang="en-US">
                    <a:noFill/>
                  </a:rPr>
                  <a:t> </a:t>
                </a:r>
              </a:p>
            </p:txBody>
          </p:sp>
        </mc:Fallback>
      </mc:AlternateContent>
    </p:spTree>
    <p:extLst>
      <p:ext uri="{BB962C8B-B14F-4D97-AF65-F5344CB8AC3E}">
        <p14:creationId xmlns:p14="http://schemas.microsoft.com/office/powerpoint/2010/main" val="317064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E2EA99E-5B6D-4FDA-AED6-6B91DDFD3F4D}"/>
                  </a:ext>
                </a:extLst>
              </p:cNvPr>
              <p:cNvSpPr>
                <a:spLocks noGrp="1"/>
              </p:cNvSpPr>
              <p:nvPr>
                <p:ph idx="1"/>
              </p:nvPr>
            </p:nvSpPr>
            <p:spPr/>
            <p:txBody>
              <a:bodyPr>
                <a:normAutofit fontScale="92500" lnSpcReduction="10000"/>
              </a:bodyPr>
              <a:lstStyle/>
              <a:p>
                <a:r>
                  <a:rPr lang="en-US" dirty="0"/>
                  <a:t>Most RL algorithms assume that the agent and the environment operate in an environment that satisfies </a:t>
                </a:r>
                <a:r>
                  <a:rPr lang="en-US" i="1" dirty="0"/>
                  <a:t>Markovian assumptions</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I.e. the probability distribution for state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+1 </m:t>
                    </m:r>
                  </m:oMath>
                </a14:m>
                <a:r>
                  <a:rPr lang="en-US" dirty="0"/>
                  <a:t>depends only on the state and actions at time </a:t>
                </a:r>
                <a14:m>
                  <m:oMath xmlns:m="http://schemas.openxmlformats.org/officeDocument/2006/math">
                    <m:r>
                      <a:rPr lang="en-US" b="0" i="1" smtClean="0">
                        <a:latin typeface="Cambria Math" panose="02040503050406030204" pitchFamily="18" charset="0"/>
                      </a:rPr>
                      <m:t>𝑡</m:t>
                    </m:r>
                  </m:oMath>
                </a14:m>
                <a:r>
                  <a:rPr lang="en-US" dirty="0"/>
                  <a:t>, and not an arbitrary history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reward obtained at time </a:t>
                </a:r>
                <a14:m>
                  <m:oMath xmlns:m="http://schemas.openxmlformats.org/officeDocument/2006/math">
                    <m:r>
                      <a:rPr lang="en-US" b="0" i="1" smtClean="0">
                        <a:latin typeface="Cambria Math" panose="02040503050406030204" pitchFamily="18" charset="0"/>
                      </a:rPr>
                      <m:t>𝑡</m:t>
                    </m:r>
                  </m:oMath>
                </a14:m>
                <a:endParaRPr lang="en-US" dirty="0"/>
              </a:p>
              <a:p>
                <a:r>
                  <a:rPr lang="en-US" dirty="0"/>
                  <a:t>Thus, MDPs define a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where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r>
                  <a:rPr lang="en-US" dirty="0"/>
                  <a:t>Note that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m:rPr>
                              <m:sty m:val="p"/>
                            </m:rPr>
                            <a:rPr lang="en-US" b="0" i="1" smtClean="0">
                              <a:latin typeface="Cambria Math" panose="02040503050406030204" pitchFamily="18" charset="0"/>
                            </a:rPr>
                            <m:t>S</m:t>
                          </m:r>
                        </m:sub>
                        <m:sup/>
                        <m:e>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𝐴</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e>
                          </m:nary>
                          <m:r>
                            <a:rPr lang="en-US" b="0" i="1" smtClean="0">
                              <a:latin typeface="Cambria Math" panose="02040503050406030204" pitchFamily="18" charset="0"/>
                            </a:rPr>
                            <m:t>=1</m:t>
                          </m:r>
                        </m:e>
                      </m:nary>
                    </m:oMath>
                  </m:oMathPara>
                </a14:m>
                <a:endParaRPr lang="en-US" dirty="0"/>
              </a:p>
            </p:txBody>
          </p:sp>
        </mc:Choice>
        <mc:Fallback xmlns="">
          <p:sp>
            <p:nvSpPr>
              <p:cNvPr id="2" name="Content Placeholder 1">
                <a:extLst>
                  <a:ext uri="{FF2B5EF4-FFF2-40B4-BE49-F238E27FC236}">
                    <a16:creationId xmlns:a16="http://schemas.microsoft.com/office/drawing/2014/main" id="{6E2EA99E-5B6D-4FDA-AED6-6B91DDFD3F4D}"/>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5CB0AEA-90AB-4BDC-9A27-E47A328FDC0B}"/>
              </a:ext>
            </a:extLst>
          </p:cNvPr>
          <p:cNvSpPr>
            <a:spLocks noGrp="1"/>
          </p:cNvSpPr>
          <p:nvPr>
            <p:ph type="title"/>
          </p:nvPr>
        </p:nvSpPr>
        <p:spPr/>
        <p:txBody>
          <a:bodyPr/>
          <a:lstStyle/>
          <a:p>
            <a:r>
              <a:rPr lang="en-US" dirty="0"/>
              <a:t>Modeling the environment</a:t>
            </a:r>
          </a:p>
        </p:txBody>
      </p:sp>
      <p:sp>
        <p:nvSpPr>
          <p:cNvPr id="4" name="Slide Number Placeholder 3">
            <a:extLst>
              <a:ext uri="{FF2B5EF4-FFF2-40B4-BE49-F238E27FC236}">
                <a16:creationId xmlns:a16="http://schemas.microsoft.com/office/drawing/2014/main" id="{1BB19855-8AD6-4FEE-B4A1-E80C54EB8554}"/>
              </a:ext>
            </a:extLst>
          </p:cNvPr>
          <p:cNvSpPr>
            <a:spLocks noGrp="1"/>
          </p:cNvSpPr>
          <p:nvPr>
            <p:ph type="sldNum" sz="quarter" idx="12"/>
          </p:nvPr>
        </p:nvSpPr>
        <p:spPr/>
        <p:txBody>
          <a:bodyPr/>
          <a:lstStyle/>
          <a:p>
            <a:fld id="{29AAD378-655A-49C6-813C-9FD132EF7440}" type="slidenum">
              <a:rPr lang="en-US" smtClean="0"/>
              <a:pPr/>
              <a:t>5</a:t>
            </a:fld>
            <a:endParaRPr lang="en-US" dirty="0"/>
          </a:p>
        </p:txBody>
      </p:sp>
    </p:spTree>
    <p:extLst>
      <p:ext uri="{BB962C8B-B14F-4D97-AF65-F5344CB8AC3E}">
        <p14:creationId xmlns:p14="http://schemas.microsoft.com/office/powerpoint/2010/main" val="466389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6D1017-33E6-40F0-91D2-31C7851A71C3}"/>
                  </a:ext>
                </a:extLst>
              </p:cNvPr>
              <p:cNvSpPr>
                <a:spLocks noGrp="1"/>
              </p:cNvSpPr>
              <p:nvPr>
                <p:ph idx="1"/>
              </p:nvPr>
            </p:nvSpPr>
            <p:spPr>
              <a:xfrm>
                <a:off x="166681" y="1523999"/>
                <a:ext cx="11699087" cy="4160041"/>
              </a:xfrm>
            </p:spPr>
            <p:txBody>
              <a:bodyPr/>
              <a:lstStyle/>
              <a:p>
                <a:r>
                  <a:rPr lang="en-US" dirty="0"/>
                  <a:t>Actor critic methods use estimate of value to get a better estimate of the return [instead of using the return under the policy]</a:t>
                </a:r>
              </a:p>
              <a:p>
                <a:r>
                  <a:rPr lang="en-US" dirty="0"/>
                  <a:t>Critic updates estimate of the value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oMath>
                </a14:m>
                <a:r>
                  <a:rPr lang="en-US" dirty="0"/>
                  <a:t>is the parameter for the critic network</a:t>
                </a:r>
              </a:p>
              <a:p>
                <a:r>
                  <a:rPr lang="en-US" dirty="0"/>
                  <a:t>Actor outputs the action and models the parameterized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886D1017-33E6-40F0-91D2-31C7851A71C3}"/>
                  </a:ext>
                </a:extLst>
              </p:cNvPr>
              <p:cNvSpPr>
                <a:spLocks noGrp="1" noRot="1" noChangeAspect="1" noMove="1" noResize="1" noEditPoints="1" noAdjustHandles="1" noChangeArrowheads="1" noChangeShapeType="1" noTextEdit="1"/>
              </p:cNvSpPr>
              <p:nvPr>
                <p:ph idx="1"/>
              </p:nvPr>
            </p:nvSpPr>
            <p:spPr>
              <a:xfrm>
                <a:off x="166681" y="1523999"/>
                <a:ext cx="11699087" cy="4160041"/>
              </a:xfrm>
              <a:blipFill>
                <a:blip r:embed="rId2"/>
                <a:stretch>
                  <a:fillRect l="-625" t="-23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7C2A20F-7CF4-47B3-8EC3-B5F885392D5A}"/>
              </a:ext>
            </a:extLst>
          </p:cNvPr>
          <p:cNvSpPr>
            <a:spLocks noGrp="1"/>
          </p:cNvSpPr>
          <p:nvPr>
            <p:ph type="title"/>
          </p:nvPr>
        </p:nvSpPr>
        <p:spPr/>
        <p:txBody>
          <a:bodyPr/>
          <a:lstStyle/>
          <a:p>
            <a:r>
              <a:rPr lang="en-US" dirty="0"/>
              <a:t>Actor Critic Methods</a:t>
            </a:r>
          </a:p>
        </p:txBody>
      </p:sp>
      <p:sp>
        <p:nvSpPr>
          <p:cNvPr id="4" name="Slide Number Placeholder 3">
            <a:extLst>
              <a:ext uri="{FF2B5EF4-FFF2-40B4-BE49-F238E27FC236}">
                <a16:creationId xmlns:a16="http://schemas.microsoft.com/office/drawing/2014/main" id="{09BB7327-AF6F-4A02-96B4-1CDB9445E079}"/>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739488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Actor-Critic Models </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pic>
        <p:nvPicPr>
          <p:cNvPr id="6" name="Picture 5">
            <a:extLst>
              <a:ext uri="{FF2B5EF4-FFF2-40B4-BE49-F238E27FC236}">
                <a16:creationId xmlns:a16="http://schemas.microsoft.com/office/drawing/2014/main" id="{2935004B-CC30-465E-81AA-63409DECEE82}"/>
              </a:ext>
            </a:extLst>
          </p:cNvPr>
          <p:cNvPicPr>
            <a:picLocks noChangeAspect="1"/>
          </p:cNvPicPr>
          <p:nvPr/>
        </p:nvPicPr>
        <p:blipFill>
          <a:blip r:embed="rId2"/>
          <a:stretch>
            <a:fillRect/>
          </a:stretch>
        </p:blipFill>
        <p:spPr>
          <a:xfrm>
            <a:off x="1124998" y="1405592"/>
            <a:ext cx="8308276" cy="4608302"/>
          </a:xfrm>
          <a:prstGeom prst="rect">
            <a:avLst/>
          </a:prstGeom>
        </p:spPr>
      </p:pic>
    </p:spTree>
    <p:extLst>
      <p:ext uri="{BB962C8B-B14F-4D97-AF65-F5344CB8AC3E}">
        <p14:creationId xmlns:p14="http://schemas.microsoft.com/office/powerpoint/2010/main" val="2168077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Advantage Actor Critic (A2C)</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52</a:t>
            </a:fld>
            <a:endParaRPr lang="en-US" dirty="0"/>
          </a:p>
        </p:txBody>
      </p:sp>
      <p:pic>
        <p:nvPicPr>
          <p:cNvPr id="6" name="Picture 5">
            <a:extLst>
              <a:ext uri="{FF2B5EF4-FFF2-40B4-BE49-F238E27FC236}">
                <a16:creationId xmlns:a16="http://schemas.microsoft.com/office/drawing/2014/main" id="{09164757-3768-4E39-A2EB-4B33C27AE4D0}"/>
              </a:ext>
            </a:extLst>
          </p:cNvPr>
          <p:cNvPicPr>
            <a:picLocks noChangeAspect="1"/>
          </p:cNvPicPr>
          <p:nvPr/>
        </p:nvPicPr>
        <p:blipFill>
          <a:blip r:embed="rId2"/>
          <a:stretch>
            <a:fillRect/>
          </a:stretch>
        </p:blipFill>
        <p:spPr>
          <a:xfrm>
            <a:off x="752475" y="1412631"/>
            <a:ext cx="8972550" cy="4711943"/>
          </a:xfrm>
          <a:prstGeom prst="rect">
            <a:avLst/>
          </a:prstGeom>
        </p:spPr>
      </p:pic>
    </p:spTree>
    <p:extLst>
      <p:ext uri="{BB962C8B-B14F-4D97-AF65-F5344CB8AC3E}">
        <p14:creationId xmlns:p14="http://schemas.microsoft.com/office/powerpoint/2010/main" val="3325137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2D35BE-FB37-4B03-86F1-EE69F7408723}"/>
              </a:ext>
            </a:extLst>
          </p:cNvPr>
          <p:cNvSpPr>
            <a:spLocks noGrp="1"/>
          </p:cNvSpPr>
          <p:nvPr>
            <p:ph type="title"/>
          </p:nvPr>
        </p:nvSpPr>
        <p:spPr/>
        <p:txBody>
          <a:bodyPr/>
          <a:lstStyle/>
          <a:p>
            <a:r>
              <a:rPr lang="en-US" dirty="0"/>
              <a:t>A2C</a:t>
            </a:r>
          </a:p>
        </p:txBody>
      </p:sp>
      <p:sp>
        <p:nvSpPr>
          <p:cNvPr id="4" name="Slide Number Placeholder 3">
            <a:extLst>
              <a:ext uri="{FF2B5EF4-FFF2-40B4-BE49-F238E27FC236}">
                <a16:creationId xmlns:a16="http://schemas.microsoft.com/office/drawing/2014/main" id="{1094C8A4-4F60-4813-94A1-EB1F5CB2CE53}"/>
              </a:ext>
            </a:extLst>
          </p:cNvPr>
          <p:cNvSpPr>
            <a:spLocks noGrp="1"/>
          </p:cNvSpPr>
          <p:nvPr>
            <p:ph type="sldNum" sz="quarter" idx="12"/>
          </p:nvPr>
        </p:nvSpPr>
        <p:spPr/>
        <p:txBody>
          <a:bodyPr/>
          <a:lstStyle/>
          <a:p>
            <a:fld id="{29AAD378-655A-49C6-813C-9FD132EF7440}" type="slidenum">
              <a:rPr lang="en-US" smtClean="0"/>
              <a:pPr/>
              <a:t>53</a:t>
            </a:fld>
            <a:endParaRPr lang="en-US" dirty="0"/>
          </a:p>
        </p:txBody>
      </p:sp>
      <p:pic>
        <p:nvPicPr>
          <p:cNvPr id="6" name="Picture 5">
            <a:extLst>
              <a:ext uri="{FF2B5EF4-FFF2-40B4-BE49-F238E27FC236}">
                <a16:creationId xmlns:a16="http://schemas.microsoft.com/office/drawing/2014/main" id="{BC4B51ED-C58F-4C3F-BEB9-EB05FA76AC6B}"/>
              </a:ext>
            </a:extLst>
          </p:cNvPr>
          <p:cNvPicPr>
            <a:picLocks noChangeAspect="1"/>
          </p:cNvPicPr>
          <p:nvPr/>
        </p:nvPicPr>
        <p:blipFill>
          <a:blip r:embed="rId2"/>
          <a:stretch>
            <a:fillRect/>
          </a:stretch>
        </p:blipFill>
        <p:spPr>
          <a:xfrm>
            <a:off x="971550" y="1209202"/>
            <a:ext cx="8701087" cy="4797955"/>
          </a:xfrm>
          <a:prstGeom prst="rect">
            <a:avLst/>
          </a:prstGeom>
        </p:spPr>
      </p:pic>
    </p:spTree>
    <p:extLst>
      <p:ext uri="{BB962C8B-B14F-4D97-AF65-F5344CB8AC3E}">
        <p14:creationId xmlns:p14="http://schemas.microsoft.com/office/powerpoint/2010/main" val="3016051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Other extensions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pic>
        <p:nvPicPr>
          <p:cNvPr id="6" name="Picture 5">
            <a:extLst>
              <a:ext uri="{FF2B5EF4-FFF2-40B4-BE49-F238E27FC236}">
                <a16:creationId xmlns:a16="http://schemas.microsoft.com/office/drawing/2014/main" id="{F662CFA5-34D9-47B7-8CB8-213578E47DB9}"/>
              </a:ext>
            </a:extLst>
          </p:cNvPr>
          <p:cNvPicPr>
            <a:picLocks noChangeAspect="1"/>
          </p:cNvPicPr>
          <p:nvPr/>
        </p:nvPicPr>
        <p:blipFill>
          <a:blip r:embed="rId2"/>
          <a:stretch>
            <a:fillRect/>
          </a:stretch>
        </p:blipFill>
        <p:spPr>
          <a:xfrm>
            <a:off x="602963" y="2132231"/>
            <a:ext cx="9544050" cy="2124075"/>
          </a:xfrm>
          <a:prstGeom prst="rect">
            <a:avLst/>
          </a:prstGeom>
        </p:spPr>
      </p:pic>
    </p:spTree>
    <p:extLst>
      <p:ext uri="{BB962C8B-B14F-4D97-AF65-F5344CB8AC3E}">
        <p14:creationId xmlns:p14="http://schemas.microsoft.com/office/powerpoint/2010/main" val="3412760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Large steps in policy parameter updates can lead to lack of convergence</a:t>
            </a:r>
          </a:p>
          <a:p>
            <a:r>
              <a:rPr lang="en-US" dirty="0"/>
              <a:t>Small steps make learning too small</a:t>
            </a:r>
          </a:p>
          <a:p>
            <a:r>
              <a:rPr lang="en-US" dirty="0"/>
              <a:t>How can we find a learning rate that causes PG methods to converge?</a:t>
            </a:r>
          </a:p>
          <a:p>
            <a:r>
              <a:rPr lang="en-US" dirty="0"/>
              <a:t>Can we </a:t>
            </a:r>
            <a:r>
              <a:rPr lang="en-US" dirty="0" err="1"/>
              <a:t>cosntrain</a:t>
            </a:r>
            <a:r>
              <a:rPr lang="en-US" dirty="0"/>
              <a:t> policy changes so that we don’t move drastically over the cost surface?</a:t>
            </a:r>
          </a:p>
          <a:p>
            <a:r>
              <a:rPr lang="en-US" dirty="0"/>
              <a:t>TRPO: Updates policy by taking largest possible step to improve performance of policy, while ensuring that old and new policies are apart</a:t>
            </a:r>
          </a:p>
          <a:p>
            <a:r>
              <a:rPr lang="en-US" dirty="0"/>
              <a:t>Uses </a:t>
            </a:r>
            <a:r>
              <a:rPr lang="en-US" dirty="0" err="1"/>
              <a:t>Kullback-Liebler</a:t>
            </a:r>
            <a:r>
              <a:rPr lang="en-US" dirty="0"/>
              <a:t> (KL) divergence: a way to estimate “distance” between probability distributions</a:t>
            </a:r>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Trust Region Policy Optimization (TRPO)</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578985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B1CAA9D-38FB-4541-9D41-D3D93F9CAE4A}"/>
                  </a:ext>
                </a:extLst>
              </p:cNvPr>
              <p:cNvSpPr>
                <a:spLocks noGrp="1"/>
              </p:cNvSpPr>
              <p:nvPr>
                <p:ph idx="1"/>
              </p:nvPr>
            </p:nvSpPr>
            <p:spPr/>
            <p:txBody>
              <a:bodyPr>
                <a:normAutofit fontScale="92500" lnSpcReduction="20000"/>
              </a:bodyPr>
              <a:lstStyle/>
              <a:p>
                <a:r>
                  <a:rPr lang="en-US" dirty="0"/>
                  <a:t>On-policy algorithm, sample whole trajectory for one policy update</a:t>
                </a:r>
              </a:p>
              <a:p>
                <a:r>
                  <a:rPr lang="en-US" dirty="0"/>
                  <a:t>Uses idea of “trust regions” from nonlinear optimization theory</a:t>
                </a:r>
              </a:p>
              <a:p>
                <a:pPr lvl="1"/>
                <a:r>
                  <a:rPr lang="en-US" dirty="0"/>
                  <a:t>Defines a region around current solution where some function (usually quadratic) can approximate the original objective function (called trust region); then determine the step size using the function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r>
                              <a:rPr lang="en-US" b="0" i="1" smtClean="0">
                                <a:latin typeface="Cambria Math" panose="02040503050406030204" pitchFamily="18" charset="0"/>
                              </a:rPr>
                              <m:t>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e>
                            </m:d>
                          </m:e>
                        </m:func>
                      </m:e>
                    </m:func>
                  </m:oMath>
                </a14:m>
                <a:r>
                  <a:rPr lang="en-US" dirty="0"/>
                  <a:t> s</a:t>
                </a:r>
                <a:r>
                  <a:rPr lang="en-US" dirty="0" err="1"/>
                  <a:t>.t.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dirty="0"/>
              </a:p>
              <a:p>
                <a14:m>
                  <m:oMath xmlns:m="http://schemas.openxmlformats.org/officeDocument/2006/math">
                    <m:r>
                      <a:rPr lang="en-US" b="0" i="1" smtClean="0">
                        <a:latin typeface="Cambria Math" panose="02040503050406030204" pitchFamily="18" charset="0"/>
                      </a:rPr>
                      <m:t>ℒ</m:t>
                    </m:r>
                  </m:oMath>
                </a14:m>
                <a:r>
                  <a:rPr lang="en-US" dirty="0"/>
                  <a:t> is called the surrogate advantage function, and measures how an arbitrary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 performs relative to old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oMath>
                </a14:m>
                <a:r>
                  <a:rPr lang="en-US" dirty="0"/>
                  <a:t> using data from the old policy</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oMath>
                </a14:m>
                <a:r>
                  <a:rPr lang="en-US" dirty="0"/>
                  <a:t> term is the average KL-divergence between policies across states visited by the old policy</a:t>
                </a:r>
              </a:p>
              <a:p>
                <a:r>
                  <a:rPr lang="en-US" dirty="0"/>
                  <a:t>KL-divergence: or relative entropy </a:t>
                </a:r>
                <a14:m>
                  <m:oMath xmlns:m="http://schemas.openxmlformats.org/officeDocument/2006/math">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func>
                        <m:r>
                          <a:rPr lang="en-US" b="0" i="1" smtClean="0">
                            <a:latin typeface="Cambria Math" panose="02040503050406030204" pitchFamily="18" charset="0"/>
                          </a:rPr>
                          <m:t>𝑑𝑥</m:t>
                        </m:r>
                      </m:e>
                    </m:nary>
                  </m:oMath>
                </a14:m>
                <a:r>
                  <a:rPr lang="en-US" dirty="0"/>
                  <a:t> where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are </a:t>
                </a:r>
                <a:r>
                  <a:rPr lang="en-US" dirty="0" err="1"/>
                  <a:t>dists</a:t>
                </a:r>
                <a:r>
                  <a:rPr lang="en-US" dirty="0"/>
                  <a:t>.</a:t>
                </a:r>
              </a:p>
            </p:txBody>
          </p:sp>
        </mc:Choice>
        <mc:Fallback xmlns="">
          <p:sp>
            <p:nvSpPr>
              <p:cNvPr id="2" name="Content Placeholder 1">
                <a:extLst>
                  <a:ext uri="{FF2B5EF4-FFF2-40B4-BE49-F238E27FC236}">
                    <a16:creationId xmlns:a16="http://schemas.microsoft.com/office/drawing/2014/main" id="{EB1CAA9D-38FB-4541-9D41-D3D93F9CAE4A}"/>
                  </a:ext>
                </a:extLst>
              </p:cNvPr>
              <p:cNvSpPr>
                <a:spLocks noGrp="1" noRot="1" noChangeAspect="1" noMove="1" noResize="1" noEditPoints="1" noAdjustHandles="1" noChangeArrowheads="1" noChangeShapeType="1" noTextEdit="1"/>
              </p:cNvSpPr>
              <p:nvPr>
                <p:ph idx="1"/>
              </p:nvPr>
            </p:nvSpPr>
            <p:spPr>
              <a:blipFill>
                <a:blip r:embed="rId2"/>
                <a:stretch>
                  <a:fillRect l="-521" t="-3647" b="-22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846A79C-A8E7-4907-B92C-3B4E0892A3E3}"/>
              </a:ext>
            </a:extLst>
          </p:cNvPr>
          <p:cNvSpPr>
            <a:spLocks noGrp="1"/>
          </p:cNvSpPr>
          <p:nvPr>
            <p:ph type="title"/>
          </p:nvPr>
        </p:nvSpPr>
        <p:spPr/>
        <p:txBody>
          <a:bodyPr/>
          <a:lstStyle/>
          <a:p>
            <a:r>
              <a:rPr lang="en-US" dirty="0"/>
              <a:t>TRPO</a:t>
            </a:r>
          </a:p>
        </p:txBody>
      </p:sp>
      <p:sp>
        <p:nvSpPr>
          <p:cNvPr id="4" name="Slide Number Placeholder 3">
            <a:extLst>
              <a:ext uri="{FF2B5EF4-FFF2-40B4-BE49-F238E27FC236}">
                <a16:creationId xmlns:a16="http://schemas.microsoft.com/office/drawing/2014/main" id="{5366ABA4-2892-4122-9636-C44938A58CC0}"/>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3722490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FF6EA4F-9DA6-440C-9BAB-55E2E1FC644E}"/>
                  </a:ext>
                </a:extLst>
              </p:cNvPr>
              <p:cNvSpPr>
                <a:spLocks noGrp="1"/>
              </p:cNvSpPr>
              <p:nvPr>
                <p:ph idx="1"/>
              </p:nvPr>
            </p:nvSpPr>
            <p:spPr/>
            <p:txBody>
              <a:bodyPr>
                <a:normAutofit lnSpcReduction="10000"/>
              </a:bodyPr>
              <a:lstStyle/>
              <a:p>
                <a:r>
                  <a:rPr lang="en-US" dirty="0"/>
                  <a:t>TRPO is a complex second-order method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i="1">
                                            <a:latin typeface="Cambria Math" panose="02040503050406030204" pitchFamily="18" charset="0"/>
                                          </a:rPr>
                                          <m:t>𝜃</m:t>
                                        </m:r>
                                      </m:sub>
                                    </m:sSub>
                                  </m:e>
                                  <m:sub>
                                    <m:r>
                                      <a:rPr lang="en-US" b="0" i="1" smtClean="0">
                                        <a:latin typeface="Cambria Math" panose="02040503050406030204" pitchFamily="18" charset="0"/>
                                      </a:rPr>
                                      <m:t>𝑘</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𝜃</m:t>
                                    </m:r>
                                  </m:e>
                                </m:d>
                              </m:e>
                            </m:d>
                          </m:e>
                        </m:func>
                      </m:e>
                    </m:func>
                  </m:oMath>
                </a14:m>
                <a:endParaRPr lang="en-US" b="0" dirty="0"/>
              </a:p>
              <a:p>
                <a:r>
                  <a:rPr lang="en-US" dirty="0"/>
                  <a:t>Advantage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𝐿</m:t>
                    </m:r>
                  </m:oMath>
                </a14:m>
                <a:r>
                  <a:rPr lang="en-US" dirty="0"/>
                  <a:t> depends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oMath>
                </a14:m>
                <a:r>
                  <a:rPr lang="en-US" dirty="0"/>
                  <a:t> and a ratio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 basically ensures that new policy does not benefit from going far away from old policy, </a:t>
                </a:r>
                <a14:m>
                  <m:oMath xmlns:m="http://schemas.openxmlformats.org/officeDocument/2006/math">
                    <m:r>
                      <a:rPr lang="en-US" b="0" i="1" smtClean="0">
                        <a:latin typeface="Cambria Math" panose="02040503050406030204" pitchFamily="18" charset="0"/>
                      </a:rPr>
                      <m:t>𝜖</m:t>
                    </m:r>
                  </m:oMath>
                </a14:m>
                <a:r>
                  <a:rPr lang="en-US" dirty="0"/>
                  <a:t> is a hyperparameter controlling how far away policy is allowed to go</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m:rPr>
                                  <m:sty m:val="p"/>
                                </m:rPr>
                                <a:rPr lang="en-US" b="0" i="0" smtClean="0">
                                  <a:latin typeface="Cambria Math" panose="02040503050406030204" pitchFamily="18" charset="0"/>
                                </a:rPr>
                                <m:t>clip</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den>
                                  </m:f>
                                  <m:r>
                                    <a:rPr lang="en-US" b="0" i="1" smtClean="0">
                                      <a:latin typeface="Cambria Math" panose="02040503050406030204" pitchFamily="18" charset="0"/>
                                    </a:rPr>
                                    <m:t>,1−</m:t>
                                  </m:r>
                                  <m:r>
                                    <a:rPr lang="en-US" b="0" i="1" smtClean="0">
                                      <a:latin typeface="Cambria Math" panose="02040503050406030204" pitchFamily="18" charset="0"/>
                                    </a:rPr>
                                    <m:t>𝜖</m:t>
                                  </m:r>
                                  <m:r>
                                    <a:rPr lang="en-US" b="0" i="1" smtClean="0">
                                      <a:latin typeface="Cambria Math" panose="02040503050406030204" pitchFamily="18" charset="0"/>
                                    </a:rPr>
                                    <m:t>,1+</m:t>
                                  </m:r>
                                  <m:r>
                                    <a:rPr lang="en-US" b="0" i="1" smtClean="0">
                                      <a:latin typeface="Cambria Math" panose="02040503050406030204" pitchFamily="18" charset="0"/>
                                    </a:rPr>
                                    <m:t>𝜖</m:t>
                                  </m:r>
                                </m:e>
                              </m:d>
                              <m:sSup>
                                <m:sSupPr>
                                  <m:ctrlPr>
                                    <a:rPr lang="en-US" i="1">
                                      <a:latin typeface="Cambria Math" panose="02040503050406030204" pitchFamily="18" charset="0"/>
                                    </a:rPr>
                                  </m:ctrlPr>
                                </m:sSupPr>
                                <m:e>
                                  <m:r>
                                    <a:rPr lang="en-US" i="1">
                                      <a:latin typeface="Cambria Math" panose="02040503050406030204" pitchFamily="18" charset="0"/>
                                    </a:rPr>
                                    <m:t>𝐴</m:t>
                                  </m:r>
                                </m:e>
                                <m:sup>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oMath>
                  </m:oMathPara>
                </a14:m>
                <a:endParaRPr lang="en-US" dirty="0"/>
              </a:p>
            </p:txBody>
          </p:sp>
        </mc:Choice>
        <mc:Fallback xmlns="">
          <p:sp>
            <p:nvSpPr>
              <p:cNvPr id="2" name="Content Placeholder 1">
                <a:extLst>
                  <a:ext uri="{FF2B5EF4-FFF2-40B4-BE49-F238E27FC236}">
                    <a16:creationId xmlns:a16="http://schemas.microsoft.com/office/drawing/2014/main" id="{9FF6EA4F-9DA6-440C-9BAB-55E2E1FC644E}"/>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921B593-1780-482D-A14E-461A09FE33F3}"/>
              </a:ext>
            </a:extLst>
          </p:cNvPr>
          <p:cNvSpPr>
            <a:spLocks noGrp="1"/>
          </p:cNvSpPr>
          <p:nvPr>
            <p:ph type="title"/>
          </p:nvPr>
        </p:nvSpPr>
        <p:spPr/>
        <p:txBody>
          <a:bodyPr/>
          <a:lstStyle/>
          <a:p>
            <a:r>
              <a:rPr lang="en-US" dirty="0"/>
              <a:t>Proximal Policy Optimization</a:t>
            </a:r>
          </a:p>
        </p:txBody>
      </p:sp>
      <p:sp>
        <p:nvSpPr>
          <p:cNvPr id="4" name="Slide Number Placeholder 3">
            <a:extLst>
              <a:ext uri="{FF2B5EF4-FFF2-40B4-BE49-F238E27FC236}">
                <a16:creationId xmlns:a16="http://schemas.microsoft.com/office/drawing/2014/main" id="{5E1C2E88-B99A-4052-9583-6F445749A18B}"/>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53497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a:xfrm>
            <a:off x="166681" y="2377439"/>
            <a:ext cx="11699087" cy="3306601"/>
          </a:xfrm>
        </p:spPr>
        <p:txBody>
          <a:bodyPr/>
          <a:lstStyle/>
          <a:p>
            <a:r>
              <a:rPr lang="en-US" dirty="0"/>
              <a:t>DDPG is an off-policy algorithm very similar to DQN</a:t>
            </a:r>
          </a:p>
          <a:p>
            <a:r>
              <a:rPr lang="en-US" dirty="0"/>
              <a:t>In DQN target network is copied over from main network every fixed number of steps</a:t>
            </a:r>
          </a:p>
          <a:p>
            <a:r>
              <a:rPr lang="en-US" dirty="0"/>
              <a:t>In DDPG, target network is updated once per main network update by averaging</a:t>
            </a:r>
          </a:p>
          <a:p>
            <a:endParaRPr lang="en-US" dirty="0"/>
          </a:p>
          <a:p>
            <a:endParaRPr lang="en-US" dirty="0"/>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DDPG: Deep Deterministic Policy Gradient</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1766219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chor="ctr"/>
          <a:lstStyle/>
          <a:p>
            <a:pPr marL="0" indent="0" algn="ctr">
              <a:buNone/>
            </a:pPr>
            <a:r>
              <a:rPr lang="en-US" dirty="0"/>
              <a:t>Reinforcement Learning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232268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2401B6-77B1-426D-847F-E51450C0E03B}"/>
                  </a:ext>
                </a:extLst>
              </p:cNvPr>
              <p:cNvSpPr>
                <a:spLocks noGrp="1"/>
              </p:cNvSpPr>
              <p:nvPr>
                <p:ph idx="1"/>
              </p:nvPr>
            </p:nvSpPr>
            <p:spPr/>
            <p:txBody>
              <a:bodyPr>
                <a:normAutofit/>
              </a:bodyPr>
              <a:lstStyle/>
              <a:p>
                <a:r>
                  <a:rPr lang="en-US" dirty="0"/>
                  <a:t>An environment satisfying these conditions is called a Markov Decision Process</a:t>
                </a:r>
              </a:p>
              <a:p>
                <a:r>
                  <a:rPr lang="en-US" dirty="0"/>
                  <a:t>MDP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t>, where:</a:t>
                </a:r>
              </a:p>
              <a:p>
                <a:pPr lvl="1"/>
                <a14:m>
                  <m:oMath xmlns:m="http://schemas.openxmlformats.org/officeDocument/2006/math">
                    <m:r>
                      <a:rPr lang="en-US" b="0" i="1" smtClean="0">
                        <a:latin typeface="Cambria Math" panose="02040503050406030204" pitchFamily="18" charset="0"/>
                      </a:rPr>
                      <m:t>𝑆</m:t>
                    </m:r>
                  </m:oMath>
                </a14:m>
                <a:r>
                  <a:rPr lang="en-US" dirty="0"/>
                  <a:t>: Finite/Infinite set of states</a:t>
                </a:r>
              </a:p>
              <a:p>
                <a:pPr lvl="1"/>
                <a14:m>
                  <m:oMath xmlns:m="http://schemas.openxmlformats.org/officeDocument/2006/math">
                    <m:r>
                      <a:rPr lang="en-US" b="0" i="1" smtClean="0">
                        <a:latin typeface="Cambria Math" panose="02040503050406030204" pitchFamily="18" charset="0"/>
                      </a:rPr>
                      <m:t>𝐴𝑐𝑡</m:t>
                    </m:r>
                  </m:oMath>
                </a14:m>
                <a:r>
                  <a:rPr lang="en-US" dirty="0"/>
                  <a:t>: Finite/Infinite set of actions</a:t>
                </a:r>
              </a:p>
              <a:p>
                <a:pPr lvl="1"/>
                <a14:m>
                  <m:oMath xmlns:m="http://schemas.openxmlformats.org/officeDocument/2006/math">
                    <m:r>
                      <a:rPr lang="en-US" b="0" i="1" smtClean="0">
                        <a:latin typeface="Cambria Math" panose="02040503050406030204" pitchFamily="18" charset="0"/>
                      </a:rPr>
                      <m:t>𝑃</m:t>
                    </m:r>
                  </m:oMath>
                </a14:m>
                <a:r>
                  <a:rPr lang="en-US" dirty="0"/>
                  <a:t>: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e>
                    </m:d>
                  </m:oMath>
                </a14:m>
                <a:r>
                  <a:rPr lang="en-US" dirty="0"/>
                  <a:t>, where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ℝ</m:t>
                    </m:r>
                  </m:oMath>
                </a14:m>
                <a:endParaRPr lang="en-US" dirty="0"/>
              </a:p>
              <a:p>
                <a:pPr lvl="1"/>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r>
                  <a:rPr lang="en-US" dirty="0"/>
                  <a:t> Discount factor</a:t>
                </a:r>
              </a:p>
            </p:txBody>
          </p:sp>
        </mc:Choice>
        <mc:Fallback xmlns="">
          <p:sp>
            <p:nvSpPr>
              <p:cNvPr id="2" name="Content Placeholder 1">
                <a:extLst>
                  <a:ext uri="{FF2B5EF4-FFF2-40B4-BE49-F238E27FC236}">
                    <a16:creationId xmlns:a16="http://schemas.microsoft.com/office/drawing/2014/main" id="{462401B6-77B1-426D-847F-E51450C0E03B}"/>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E9CC8C1-CEF3-46D7-8998-8B6BA013682B}"/>
              </a:ext>
            </a:extLst>
          </p:cNvPr>
          <p:cNvSpPr>
            <a:spLocks noGrp="1"/>
          </p:cNvSpPr>
          <p:nvPr>
            <p:ph type="title"/>
          </p:nvPr>
        </p:nvSpPr>
        <p:spPr/>
        <p:txBody>
          <a:bodyPr/>
          <a:lstStyle/>
          <a:p>
            <a:r>
              <a:rPr lang="en-US" dirty="0"/>
              <a:t>Markov Decision Process</a:t>
            </a:r>
          </a:p>
        </p:txBody>
      </p:sp>
      <p:sp>
        <p:nvSpPr>
          <p:cNvPr id="4" name="Slide Number Placeholder 3">
            <a:extLst>
              <a:ext uri="{FF2B5EF4-FFF2-40B4-BE49-F238E27FC236}">
                <a16:creationId xmlns:a16="http://schemas.microsoft.com/office/drawing/2014/main" id="{2D6AC6A8-88BE-4536-B9CC-7B98E16F51AE}"/>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Tree>
    <p:extLst>
      <p:ext uri="{BB962C8B-B14F-4D97-AF65-F5344CB8AC3E}">
        <p14:creationId xmlns:p14="http://schemas.microsoft.com/office/powerpoint/2010/main" val="1717620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60</a:t>
            </a:fld>
            <a:endParaRPr lang="en-US" dirty="0"/>
          </a:p>
        </p:txBody>
      </p:sp>
      <p:pic>
        <p:nvPicPr>
          <p:cNvPr id="6" name="Picture 5">
            <a:extLst>
              <a:ext uri="{FF2B5EF4-FFF2-40B4-BE49-F238E27FC236}">
                <a16:creationId xmlns:a16="http://schemas.microsoft.com/office/drawing/2014/main" id="{00DF6349-9D00-46CC-AFAB-CFE1E75FB3A0}"/>
              </a:ext>
            </a:extLst>
          </p:cNvPr>
          <p:cNvPicPr>
            <a:picLocks noChangeAspect="1"/>
          </p:cNvPicPr>
          <p:nvPr/>
        </p:nvPicPr>
        <p:blipFill>
          <a:blip r:embed="rId2"/>
          <a:stretch>
            <a:fillRect/>
          </a:stretch>
        </p:blipFill>
        <p:spPr>
          <a:xfrm>
            <a:off x="847725" y="1338262"/>
            <a:ext cx="9334500" cy="4352925"/>
          </a:xfrm>
          <a:prstGeom prst="rect">
            <a:avLst/>
          </a:prstGeom>
        </p:spPr>
      </p:pic>
    </p:spTree>
    <p:extLst>
      <p:ext uri="{BB962C8B-B14F-4D97-AF65-F5344CB8AC3E}">
        <p14:creationId xmlns:p14="http://schemas.microsoft.com/office/powerpoint/2010/main" val="2264735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6BBFE4-405C-47E8-9B21-1D81A9D24F40}"/>
              </a:ext>
            </a:extLst>
          </p:cNvPr>
          <p:cNvSpPr>
            <a:spLocks noGrp="1"/>
          </p:cNvSpPr>
          <p:nvPr>
            <p:ph type="title"/>
          </p:nvPr>
        </p:nvSpPr>
        <p:spPr/>
        <p:txBody>
          <a:bodyPr/>
          <a:lstStyle/>
          <a:p>
            <a:r>
              <a:rPr lang="en-US" dirty="0"/>
              <a:t>How to solve </a:t>
            </a:r>
            <a:r>
              <a:rPr lang="en-US" dirty="0" err="1"/>
              <a:t>PoMDPs</a:t>
            </a:r>
            <a:r>
              <a:rPr lang="en-US" dirty="0"/>
              <a:t>?</a:t>
            </a:r>
          </a:p>
        </p:txBody>
      </p:sp>
      <p:sp>
        <p:nvSpPr>
          <p:cNvPr id="4" name="Slide Number Placeholder 3">
            <a:extLst>
              <a:ext uri="{FF2B5EF4-FFF2-40B4-BE49-F238E27FC236}">
                <a16:creationId xmlns:a16="http://schemas.microsoft.com/office/drawing/2014/main" id="{A3BDE81B-0D91-4509-A3BA-EF1EC148FD69}"/>
              </a:ext>
            </a:extLst>
          </p:cNvPr>
          <p:cNvSpPr>
            <a:spLocks noGrp="1"/>
          </p:cNvSpPr>
          <p:nvPr>
            <p:ph type="sldNum" sz="quarter" idx="12"/>
          </p:nvPr>
        </p:nvSpPr>
        <p:spPr/>
        <p:txBody>
          <a:bodyPr/>
          <a:lstStyle/>
          <a:p>
            <a:fld id="{29AAD378-655A-49C6-813C-9FD132EF7440}" type="slidenum">
              <a:rPr lang="en-US" smtClean="0"/>
              <a:pPr/>
              <a:t>61</a:t>
            </a:fld>
            <a:endParaRPr lang="en-US" dirty="0"/>
          </a:p>
        </p:txBody>
      </p:sp>
      <p:pic>
        <p:nvPicPr>
          <p:cNvPr id="6" name="Picture 5">
            <a:extLst>
              <a:ext uri="{FF2B5EF4-FFF2-40B4-BE49-F238E27FC236}">
                <a16:creationId xmlns:a16="http://schemas.microsoft.com/office/drawing/2014/main" id="{AF452268-B7D2-43C2-9F02-C58985437AE8}"/>
              </a:ext>
            </a:extLst>
          </p:cNvPr>
          <p:cNvPicPr>
            <a:picLocks noChangeAspect="1"/>
          </p:cNvPicPr>
          <p:nvPr/>
        </p:nvPicPr>
        <p:blipFill>
          <a:blip r:embed="rId2"/>
          <a:stretch>
            <a:fillRect/>
          </a:stretch>
        </p:blipFill>
        <p:spPr>
          <a:xfrm>
            <a:off x="647700" y="1500187"/>
            <a:ext cx="9315450" cy="4086225"/>
          </a:xfrm>
          <a:prstGeom prst="rect">
            <a:avLst/>
          </a:prstGeom>
        </p:spPr>
      </p:pic>
    </p:spTree>
    <p:extLst>
      <p:ext uri="{BB962C8B-B14F-4D97-AF65-F5344CB8AC3E}">
        <p14:creationId xmlns:p14="http://schemas.microsoft.com/office/powerpoint/2010/main" val="19378524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0A20A-CED8-412E-8AE4-58D9167A2312}"/>
              </a:ext>
            </a:extLst>
          </p:cNvPr>
          <p:cNvSpPr>
            <a:spLocks noGrp="1"/>
          </p:cNvSpPr>
          <p:nvPr>
            <p:ph idx="1"/>
          </p:nvPr>
        </p:nvSpPr>
        <p:spPr>
          <a:xfrm>
            <a:off x="166681" y="1332703"/>
            <a:ext cx="11699087" cy="524672"/>
          </a:xfrm>
        </p:spPr>
        <p:txBody>
          <a:bodyPr/>
          <a:lstStyle/>
          <a:p>
            <a:r>
              <a:rPr lang="en-US" dirty="0"/>
              <a:t>Point-based value iteration</a:t>
            </a:r>
          </a:p>
        </p:txBody>
      </p:sp>
      <p:sp>
        <p:nvSpPr>
          <p:cNvPr id="3" name="Title 2">
            <a:extLst>
              <a:ext uri="{FF2B5EF4-FFF2-40B4-BE49-F238E27FC236}">
                <a16:creationId xmlns:a16="http://schemas.microsoft.com/office/drawing/2014/main" id="{F8A9899D-2590-438B-89E3-7481D284E478}"/>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4E2A495D-511A-4592-87DD-13B5D29A6BF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pic>
        <p:nvPicPr>
          <p:cNvPr id="6" name="Picture 5">
            <a:extLst>
              <a:ext uri="{FF2B5EF4-FFF2-40B4-BE49-F238E27FC236}">
                <a16:creationId xmlns:a16="http://schemas.microsoft.com/office/drawing/2014/main" id="{28AEB1F7-3755-43EB-95D1-77BCB04822AD}"/>
              </a:ext>
            </a:extLst>
          </p:cNvPr>
          <p:cNvPicPr>
            <a:picLocks noChangeAspect="1"/>
          </p:cNvPicPr>
          <p:nvPr/>
        </p:nvPicPr>
        <p:blipFill>
          <a:blip r:embed="rId2"/>
          <a:stretch>
            <a:fillRect/>
          </a:stretch>
        </p:blipFill>
        <p:spPr>
          <a:xfrm>
            <a:off x="628650" y="1980876"/>
            <a:ext cx="9601200" cy="356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9155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E08A3D-D257-4006-9A43-E4481540732E}"/>
              </a:ext>
            </a:extLst>
          </p:cNvPr>
          <p:cNvSpPr>
            <a:spLocks noGrp="1"/>
          </p:cNvSpPr>
          <p:nvPr>
            <p:ph type="title"/>
          </p:nvPr>
        </p:nvSpPr>
        <p:spPr/>
        <p:txBody>
          <a:bodyPr/>
          <a:lstStyle/>
          <a:p>
            <a:r>
              <a:rPr lang="en-US" dirty="0"/>
              <a:t>Deep RL for POMDPS</a:t>
            </a:r>
          </a:p>
        </p:txBody>
      </p:sp>
      <p:sp>
        <p:nvSpPr>
          <p:cNvPr id="4" name="Slide Number Placeholder 3">
            <a:extLst>
              <a:ext uri="{FF2B5EF4-FFF2-40B4-BE49-F238E27FC236}">
                <a16:creationId xmlns:a16="http://schemas.microsoft.com/office/drawing/2014/main" id="{CDB051E0-A713-4E25-A07D-DF5F31E272C8}"/>
              </a:ext>
            </a:extLst>
          </p:cNvPr>
          <p:cNvSpPr>
            <a:spLocks noGrp="1"/>
          </p:cNvSpPr>
          <p:nvPr>
            <p:ph type="sldNum" sz="quarter" idx="12"/>
          </p:nvPr>
        </p:nvSpPr>
        <p:spPr/>
        <p:txBody>
          <a:bodyPr/>
          <a:lstStyle/>
          <a:p>
            <a:fld id="{29AAD378-655A-49C6-813C-9FD132EF7440}" type="slidenum">
              <a:rPr lang="en-US" smtClean="0"/>
              <a:pPr/>
              <a:t>63</a:t>
            </a:fld>
            <a:endParaRPr lang="en-US" dirty="0"/>
          </a:p>
        </p:txBody>
      </p:sp>
      <p:pic>
        <p:nvPicPr>
          <p:cNvPr id="6" name="Picture 5">
            <a:extLst>
              <a:ext uri="{FF2B5EF4-FFF2-40B4-BE49-F238E27FC236}">
                <a16:creationId xmlns:a16="http://schemas.microsoft.com/office/drawing/2014/main" id="{51DAEE4A-DCB9-4AC8-9F1B-FEE0D85EAD2D}"/>
              </a:ext>
            </a:extLst>
          </p:cNvPr>
          <p:cNvPicPr>
            <a:picLocks noChangeAspect="1"/>
          </p:cNvPicPr>
          <p:nvPr/>
        </p:nvPicPr>
        <p:blipFill>
          <a:blip r:embed="rId2"/>
          <a:stretch>
            <a:fillRect/>
          </a:stretch>
        </p:blipFill>
        <p:spPr>
          <a:xfrm>
            <a:off x="338137" y="1419225"/>
            <a:ext cx="9705975" cy="4019550"/>
          </a:xfrm>
          <a:prstGeom prst="rect">
            <a:avLst/>
          </a:prstGeom>
        </p:spPr>
      </p:pic>
    </p:spTree>
    <p:extLst>
      <p:ext uri="{BB962C8B-B14F-4D97-AF65-F5344CB8AC3E}">
        <p14:creationId xmlns:p14="http://schemas.microsoft.com/office/powerpoint/2010/main" val="4046328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B7FA8-E2C1-4335-ACA3-CE01F0476FEB}"/>
              </a:ext>
            </a:extLst>
          </p:cNvPr>
          <p:cNvSpPr>
            <a:spLocks noGrp="1"/>
          </p:cNvSpPr>
          <p:nvPr>
            <p:ph idx="1"/>
          </p:nvPr>
        </p:nvSpPr>
        <p:spPr/>
        <p:txBody>
          <a:bodyPr/>
          <a:lstStyle/>
          <a:p>
            <a:r>
              <a:rPr lang="en-US" dirty="0"/>
              <a:t>Safe RL: how can we explore safely, or guarantee worse-case loss, or show that the RL algorithm guarantees satisfaction of some temporal logic objective </a:t>
            </a:r>
          </a:p>
          <a:p>
            <a:pPr marL="411480" lvl="1" indent="0">
              <a:buNone/>
            </a:pPr>
            <a:endParaRPr lang="en-US" dirty="0"/>
          </a:p>
        </p:txBody>
      </p:sp>
      <p:sp>
        <p:nvSpPr>
          <p:cNvPr id="3" name="Title 2">
            <a:extLst>
              <a:ext uri="{FF2B5EF4-FFF2-40B4-BE49-F238E27FC236}">
                <a16:creationId xmlns:a16="http://schemas.microsoft.com/office/drawing/2014/main" id="{B97819CE-3BCB-4CDF-AF4D-2B2E5D9982C3}"/>
              </a:ext>
            </a:extLst>
          </p:cNvPr>
          <p:cNvSpPr>
            <a:spLocks noGrp="1"/>
          </p:cNvSpPr>
          <p:nvPr>
            <p:ph type="title"/>
          </p:nvPr>
        </p:nvSpPr>
        <p:spPr/>
        <p:txBody>
          <a:bodyPr/>
          <a:lstStyle/>
          <a:p>
            <a:r>
              <a:rPr lang="en-US" dirty="0"/>
              <a:t>Final thoughts</a:t>
            </a:r>
          </a:p>
        </p:txBody>
      </p:sp>
      <p:sp>
        <p:nvSpPr>
          <p:cNvPr id="4" name="Slide Number Placeholder 3">
            <a:extLst>
              <a:ext uri="{FF2B5EF4-FFF2-40B4-BE49-F238E27FC236}">
                <a16:creationId xmlns:a16="http://schemas.microsoft.com/office/drawing/2014/main" id="{15EA4EE4-1B37-4543-A54E-64882E2370C9}"/>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2460488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7A7F8-E658-4EEC-9D17-1E5FA6C5B776}"/>
              </a:ext>
            </a:extLst>
          </p:cNvPr>
          <p:cNvSpPr>
            <a:spLocks noGrp="1"/>
          </p:cNvSpPr>
          <p:nvPr>
            <p:ph idx="1"/>
          </p:nvPr>
        </p:nvSpPr>
        <p:spPr>
          <a:xfrm>
            <a:off x="166681" y="2510117"/>
            <a:ext cx="11699087" cy="3173923"/>
          </a:xfrm>
        </p:spPr>
        <p:txBody>
          <a:bodyPr>
            <a:normAutofit/>
          </a:bodyPr>
          <a:lstStyle/>
          <a:p>
            <a:r>
              <a:rPr lang="en-US" sz="1600" dirty="0"/>
              <a:t>Sutton, Richard S. and Andrew G. </a:t>
            </a:r>
            <a:r>
              <a:rPr lang="en-US" sz="1600" dirty="0" err="1"/>
              <a:t>Barto</a:t>
            </a:r>
            <a:r>
              <a:rPr lang="en-US" sz="1600" dirty="0"/>
              <a:t>. Reinforcement Learning: An Introduction. Cambridge, MA: The MIT Press, 2018. Print. Adaptive Computation and Machine Learning Series. (</a:t>
            </a:r>
            <a:r>
              <a:rPr lang="en-US" sz="1600" dirty="0">
                <a:hlinkClick r:id="rId2"/>
              </a:rPr>
              <a:t>http://incompleteideas.net/book/the-book-2nd.html</a:t>
            </a:r>
            <a:r>
              <a:rPr lang="en-US" sz="1600" dirty="0"/>
              <a:t>)</a:t>
            </a:r>
            <a:endParaRPr lang="en-US" sz="1600" b="0" i="0" dirty="0">
              <a:solidFill>
                <a:srgbClr val="000000"/>
              </a:solidFill>
              <a:effectLst/>
              <a:latin typeface="CMCSC10"/>
            </a:endParaRPr>
          </a:p>
          <a:p>
            <a:r>
              <a:rPr lang="en-US" sz="1600" b="0" i="0" dirty="0">
                <a:solidFill>
                  <a:srgbClr val="000000"/>
                </a:solidFill>
                <a:effectLst/>
                <a:latin typeface="CMCSC10"/>
              </a:rPr>
              <a:t>Martin L. </a:t>
            </a:r>
            <a:r>
              <a:rPr lang="en-US" sz="1600" b="0" i="0" dirty="0" err="1">
                <a:solidFill>
                  <a:srgbClr val="000000"/>
                </a:solidFill>
                <a:effectLst/>
                <a:latin typeface="CMCSC10"/>
              </a:rPr>
              <a:t>Puterman</a:t>
            </a:r>
            <a:r>
              <a:rPr lang="en-US" sz="1600" b="0" i="0" dirty="0">
                <a:solidFill>
                  <a:srgbClr val="000000"/>
                </a:solidFill>
                <a:effectLst/>
                <a:latin typeface="CMR8"/>
              </a:rPr>
              <a:t>, </a:t>
            </a:r>
            <a:r>
              <a:rPr lang="en-US" sz="1600" b="0" i="0" dirty="0">
                <a:solidFill>
                  <a:srgbClr val="000000"/>
                </a:solidFill>
                <a:effectLst/>
                <a:latin typeface="CMTI8"/>
              </a:rPr>
              <a:t>Markov Decision Processes: Discrete Stochastic Dynamic Programming</a:t>
            </a:r>
            <a:r>
              <a:rPr lang="en-US" sz="1600" b="0" i="0" dirty="0">
                <a:solidFill>
                  <a:srgbClr val="000000"/>
                </a:solidFill>
                <a:effectLst/>
                <a:latin typeface="CMR8"/>
              </a:rPr>
              <a:t>, John Wiley &amp; Sons, Inc., New York, NY, USA, 1994</a:t>
            </a:r>
            <a:r>
              <a:rPr lang="en-US" sz="1600" dirty="0"/>
              <a:t> </a:t>
            </a:r>
          </a:p>
          <a:p>
            <a:r>
              <a:rPr lang="en-US" sz="1600" dirty="0"/>
              <a:t>Dimitri </a:t>
            </a:r>
            <a:r>
              <a:rPr lang="en-US" sz="1600" dirty="0" err="1"/>
              <a:t>Bertsekas</a:t>
            </a:r>
            <a:r>
              <a:rPr lang="en-US" sz="1600" dirty="0"/>
              <a:t>, Reinforcement Learning and Optimal Control, Athena Scientific, 2019</a:t>
            </a:r>
            <a:br>
              <a:rPr lang="en-US" sz="1600" dirty="0"/>
            </a:br>
            <a:endParaRPr lang="en-US" sz="1600" dirty="0"/>
          </a:p>
        </p:txBody>
      </p:sp>
      <p:sp>
        <p:nvSpPr>
          <p:cNvPr id="3" name="Title 2">
            <a:extLst>
              <a:ext uri="{FF2B5EF4-FFF2-40B4-BE49-F238E27FC236}">
                <a16:creationId xmlns:a16="http://schemas.microsoft.com/office/drawing/2014/main" id="{B8E36B42-0429-47E3-B5D0-A1E370FA9ABE}"/>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53E6F203-A83F-4210-9D6A-2CD3AF9B8E2F}"/>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185507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E14A60-C6BD-461C-95FB-458AFFFC1F4D}"/>
                  </a:ext>
                </a:extLst>
              </p:cNvPr>
              <p:cNvSpPr>
                <a:spLocks noGrp="1"/>
              </p:cNvSpPr>
              <p:nvPr>
                <p:ph idx="1"/>
              </p:nvPr>
            </p:nvSpPr>
            <p:spPr>
              <a:xfrm>
                <a:off x="166680" y="1332703"/>
                <a:ext cx="9031107" cy="4351338"/>
              </a:xfrm>
            </p:spPr>
            <p:txBody>
              <a:bodyPr>
                <a:normAutofit/>
              </a:bodyPr>
              <a:lstStyle/>
              <a:p>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∈[0,3]}</m:t>
                    </m:r>
                  </m:oMath>
                </a14:m>
                <a:endParaRPr lang="en-US" sz="2000" dirty="0"/>
              </a:p>
              <a:p>
                <a14:m>
                  <m:oMath xmlns:m="http://schemas.openxmlformats.org/officeDocument/2006/math">
                    <m:r>
                      <a:rPr lang="en-US" sz="2000" i="1" dirty="0" smtClean="0">
                        <a:latin typeface="Cambria Math" panose="02040503050406030204" pitchFamily="18" charset="0"/>
                      </a:rPr>
                      <m:t>𝐴</m:t>
                    </m:r>
                  </m:oMath>
                </a14:m>
                <a:r>
                  <a:rPr lang="en-US" sz="2000" dirty="0"/>
                  <a:t> = {</a:t>
                </a:r>
                <a14:m>
                  <m:oMath xmlns:m="http://schemas.openxmlformats.org/officeDocument/2006/math">
                    <m:r>
                      <m:rPr>
                        <m:sty m:val="p"/>
                      </m:rPr>
                      <a:rPr lang="en-US" sz="2000" b="0" i="0" smtClean="0">
                        <a:latin typeface="Cambria Math" panose="02040503050406030204" pitchFamily="18" charset="0"/>
                      </a:rPr>
                      <m:t>up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dn</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lf</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rt</m:t>
                    </m:r>
                  </m:oMath>
                </a14:m>
                <a:r>
                  <a:rPr lang="en-US" sz="2000" dirty="0"/>
                  <a:t>}</a:t>
                </a:r>
              </a:p>
              <a:p>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r>
                                <a:rPr lang="en-US" sz="2000" b="0" i="1" smtClean="0">
                                  <a:latin typeface="Cambria Math" panose="02040503050406030204" pitchFamily="18" charset="0"/>
                                </a:rPr>
                                <m:t>8</m:t>
                              </m:r>
                            </m:e>
                          </m:mr>
                          <m:m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0.1</m:t>
                                  </m:r>
                                </m:e>
                                <m:e>
                                  <m:r>
                                    <a:rPr lang="en-US" sz="2000" b="0" i="1" smtClean="0">
                                      <a:latin typeface="Cambria Math" panose="02040503050406030204" pitchFamily="18" charset="0"/>
                                    </a:rPr>
                                    <m:t>0</m:t>
                                  </m:r>
                                </m:e>
                              </m:eqArr>
                            </m:e>
                          </m:mr>
                        </m:m>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   </m:t>
                              </m:r>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m:rPr>
                                          <m:brk m:alnAt="7"/>
                                        </m:rP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m:rPr>
                                          <m:brk m:alnAt="7"/>
                                        </m:rP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m:rPr>
                                  <m:brk m:alnAt="7"/>
                                </m:rPr>
                                <a:rPr lang="en-US" sz="2000" b="0" i="0" smtClean="0">
                                  <a:latin typeface="Cambria Math" panose="02040503050406030204" pitchFamily="18" charset="0"/>
                                </a:rPr>
                                <m:t> </m:t>
                              </m:r>
                              <m:r>
                                <m:rPr>
                                  <m:sty m:val="p"/>
                                </m:rPr>
                                <a:rPr lang="en-US" sz="2000">
                                  <a:latin typeface="Cambria Math" panose="02040503050406030204" pitchFamily="18" charset="0"/>
                                </a:rPr>
                                <m:t>in</m:t>
                              </m:r>
                              <m:r>
                                <a:rPr lang="en-US" sz="2000">
                                  <a:latin typeface="Cambria Math" panose="02040503050406030204" pitchFamily="18" charset="0"/>
                                </a:rPr>
                                <m:t> </m:t>
                              </m:r>
                              <m:r>
                                <m:rPr>
                                  <m:sty m:val="p"/>
                                </m:rPr>
                                <a:rPr lang="en-US" sz="2000">
                                  <a:latin typeface="Cambria Math" panose="02040503050406030204" pitchFamily="18" charset="0"/>
                                </a:rPr>
                                <m:t>the</m:t>
                              </m:r>
                              <m:r>
                                <a:rPr lang="en-US" sz="2000">
                                  <a:latin typeface="Cambria Math" panose="02040503050406030204" pitchFamily="18" charset="0"/>
                                </a:rPr>
                                <m:t> </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a</m:t>
                              </m:r>
                              <m:r>
                                <m:rPr>
                                  <m:nor/>
                                </m:rPr>
                                <a:rPr lang="en-US" sz="2000" b="0" i="0" smtClean="0">
                                  <a:latin typeface="Cambria Math" panose="02040503050406030204" pitchFamily="18" charset="0"/>
                                </a:rPr>
                                <m:t>" </m:t>
                              </m:r>
                              <m:r>
                                <m:rPr>
                                  <m:sty m:val="p"/>
                                </m:rPr>
                                <a:rPr lang="en-US" sz="2000" i="0">
                                  <a:latin typeface="Cambria Math" panose="02040503050406030204" pitchFamily="18" charset="0"/>
                                </a:rPr>
                                <m:t>dir</m:t>
                              </m:r>
                              <m:r>
                                <m:rPr>
                                  <m:sty m:val="p"/>
                                </m:rPr>
                                <a:rPr lang="en-US" sz="2000" b="0" i="0" smtClean="0">
                                  <a:latin typeface="Cambria Math" panose="02040503050406030204" pitchFamily="18" charset="0"/>
                                </a:rPr>
                                <m:t>ection</m:t>
                              </m:r>
                            </m:e>
                          </m:mr>
                          <m:mr>
                            <m:e>
                              <m:eqArr>
                                <m:eqArrPr>
                                  <m:ctrlPr>
                                    <a:rPr lang="en-US" sz="2000" b="0" i="1" smtClean="0">
                                      <a:latin typeface="Cambria Math" panose="02040503050406030204" pitchFamily="18" charset="0"/>
                                    </a:rPr>
                                  </m:ctrlPr>
                                </m:eqArrPr>
                                <m:e>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direction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orthogonal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to</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e>
                                <m:e>
                                  <m:r>
                                    <m:rPr>
                                      <m:sty m:val="p"/>
                                    </m:rPr>
                                    <a:rPr lang="en-US" sz="2000" b="0" i="0" smtClean="0">
                                      <a:latin typeface="Cambria Math" panose="02040503050406030204" pitchFamily="18" charset="0"/>
                                    </a:rPr>
                                    <m:t>otherwise</m:t>
                                  </m:r>
                                </m:e>
                              </m:eqArr>
                            </m:e>
                          </m:mr>
                        </m:m>
                      </m:e>
                    </m:d>
                  </m:oMath>
                </a14:m>
                <a:endParaRPr lang="en-US" sz="2000" b="0" dirty="0"/>
              </a:p>
              <a:p>
                <a14:m>
                  <m:oMath xmlns:m="http://schemas.openxmlformats.org/officeDocument/2006/math">
                    <m:r>
                      <a:rPr lang="en-US" sz="2000" b="0" i="1" smtClean="0">
                        <a:latin typeface="Cambria Math" panose="02040503050406030204" pitchFamily="18" charset="0"/>
                      </a:rPr>
                      <m:t>𝑅</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 +1 </m:t>
                    </m:r>
                  </m:oMath>
                </a14:m>
                <a:r>
                  <a:rPr lang="en-US" sz="2000" b="0" dirty="0"/>
                  <a:t>for goal (green), </a:t>
                </a:r>
                <a14:m>
                  <m:oMath xmlns:m="http://schemas.openxmlformats.org/officeDocument/2006/math">
                    <m:r>
                      <a:rPr lang="en-US" sz="2000" b="0" i="1" smtClean="0">
                        <a:latin typeface="Cambria Math" panose="02040503050406030204" pitchFamily="18" charset="0"/>
                      </a:rPr>
                      <m:t>−1</m:t>
                    </m:r>
                  </m:oMath>
                </a14:m>
                <a:r>
                  <a:rPr lang="en-US" sz="2000" b="0" dirty="0"/>
                  <a:t> for obstacle (red), else </a:t>
                </a:r>
                <a14:m>
                  <m:oMath xmlns:m="http://schemas.openxmlformats.org/officeDocument/2006/math">
                    <m:r>
                      <a:rPr lang="en-US" sz="2000" b="0" i="1" dirty="0" smtClean="0">
                        <a:latin typeface="Cambria Math" panose="02040503050406030204" pitchFamily="18" charset="0"/>
                      </a:rPr>
                      <m:t>0</m:t>
                    </m:r>
                  </m:oMath>
                </a14:m>
                <a:endParaRPr lang="en-US" sz="2000" b="0" dirty="0"/>
              </a:p>
              <a:p>
                <a:endParaRPr lang="en-US" sz="2000" dirty="0"/>
              </a:p>
            </p:txBody>
          </p:sp>
        </mc:Choice>
        <mc:Fallback xmlns="">
          <p:sp>
            <p:nvSpPr>
              <p:cNvPr id="2" name="Content Placeholder 1">
                <a:extLst>
                  <a:ext uri="{FF2B5EF4-FFF2-40B4-BE49-F238E27FC236}">
                    <a16:creationId xmlns:a16="http://schemas.microsoft.com/office/drawing/2014/main" id="{7DE14A60-C6BD-461C-95FB-458AFFFC1F4D}"/>
                  </a:ext>
                </a:extLst>
              </p:cNvPr>
              <p:cNvSpPr>
                <a:spLocks noGrp="1" noRot="1" noChangeAspect="1" noMove="1" noResize="1" noEditPoints="1" noAdjustHandles="1" noChangeArrowheads="1" noChangeShapeType="1" noTextEdit="1"/>
              </p:cNvSpPr>
              <p:nvPr>
                <p:ph idx="1"/>
              </p:nvPr>
            </p:nvSpPr>
            <p:spPr>
              <a:xfrm>
                <a:off x="166680" y="1332703"/>
                <a:ext cx="9031107" cy="4351338"/>
              </a:xfrm>
              <a:blipFill>
                <a:blip r:embed="rId2"/>
                <a:stretch>
                  <a:fillRect l="-2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8C975AC-B5D1-4841-98AF-E502F60FBD1C}"/>
              </a:ext>
            </a:extLst>
          </p:cNvPr>
          <p:cNvSpPr>
            <a:spLocks noGrp="1"/>
          </p:cNvSpPr>
          <p:nvPr>
            <p:ph type="title"/>
          </p:nvPr>
        </p:nvSpPr>
        <p:spPr/>
        <p:txBody>
          <a:bodyPr/>
          <a:lstStyle/>
          <a:p>
            <a:r>
              <a:rPr lang="en-US" dirty="0"/>
              <a:t>Example: MDP</a:t>
            </a:r>
          </a:p>
        </p:txBody>
      </p:sp>
      <p:pic>
        <p:nvPicPr>
          <p:cNvPr id="5" name="Picture 4">
            <a:extLst>
              <a:ext uri="{FF2B5EF4-FFF2-40B4-BE49-F238E27FC236}">
                <a16:creationId xmlns:a16="http://schemas.microsoft.com/office/drawing/2014/main" id="{C6C94CFD-C171-4CD4-819B-0A679E65193B}"/>
              </a:ext>
            </a:extLst>
          </p:cNvPr>
          <p:cNvPicPr>
            <a:picLocks noChangeAspect="1"/>
          </p:cNvPicPr>
          <p:nvPr/>
        </p:nvPicPr>
        <p:blipFill>
          <a:blip r:embed="rId3"/>
          <a:stretch>
            <a:fillRect/>
          </a:stretch>
        </p:blipFill>
        <p:spPr>
          <a:xfrm>
            <a:off x="8895042" y="1416374"/>
            <a:ext cx="3381375" cy="2819400"/>
          </a:xfrm>
          <a:prstGeom prst="rect">
            <a:avLst/>
          </a:prstGeom>
        </p:spPr>
      </p:pic>
    </p:spTree>
    <p:extLst>
      <p:ext uri="{BB962C8B-B14F-4D97-AF65-F5344CB8AC3E}">
        <p14:creationId xmlns:p14="http://schemas.microsoft.com/office/powerpoint/2010/main" val="7518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400E9-052F-4311-9AA9-D9C9815601C8}"/>
              </a:ext>
            </a:extLst>
          </p:cNvPr>
          <p:cNvSpPr>
            <a:spLocks noGrp="1"/>
          </p:cNvSpPr>
          <p:nvPr>
            <p:ph idx="1"/>
          </p:nvPr>
        </p:nvSpPr>
        <p:spPr>
          <a:xfrm>
            <a:off x="5661361" y="2374814"/>
            <a:ext cx="6555599" cy="2326976"/>
          </a:xfrm>
        </p:spPr>
        <p:txBody>
          <a:bodyPr>
            <a:normAutofit/>
          </a:bodyPr>
          <a:lstStyle/>
          <a:p>
            <a:r>
              <a:rPr lang="en-US" dirty="0"/>
              <a:t>Assume fixed target location</a:t>
            </a:r>
          </a:p>
          <a:p>
            <a:r>
              <a:rPr lang="en-US" dirty="0"/>
              <a:t>Just part of the robot MDP showing two different actions, each action leading to next states with some probability</a:t>
            </a:r>
          </a:p>
          <a:p>
            <a:r>
              <a:rPr lang="en-US" dirty="0"/>
              <a:t>Which action to choose from each cell?</a:t>
            </a:r>
          </a:p>
        </p:txBody>
      </p:sp>
      <p:sp>
        <p:nvSpPr>
          <p:cNvPr id="3" name="Title 2">
            <a:extLst>
              <a:ext uri="{FF2B5EF4-FFF2-40B4-BE49-F238E27FC236}">
                <a16:creationId xmlns:a16="http://schemas.microsoft.com/office/drawing/2014/main" id="{48D44824-6728-4ECD-A6CF-F6933BA07E2C}"/>
              </a:ext>
            </a:extLst>
          </p:cNvPr>
          <p:cNvSpPr>
            <a:spLocks noGrp="1"/>
          </p:cNvSpPr>
          <p:nvPr>
            <p:ph type="title"/>
          </p:nvPr>
        </p:nvSpPr>
        <p:spPr/>
        <p:txBody>
          <a:bodyPr/>
          <a:lstStyle/>
          <a:p>
            <a:r>
              <a:rPr lang="en-US" dirty="0"/>
              <a:t>Autonomous Robot controlling its actions</a:t>
            </a:r>
          </a:p>
        </p:txBody>
      </p:sp>
      <p:sp>
        <p:nvSpPr>
          <p:cNvPr id="4" name="Slide Number Placeholder 3">
            <a:extLst>
              <a:ext uri="{FF2B5EF4-FFF2-40B4-BE49-F238E27FC236}">
                <a16:creationId xmlns:a16="http://schemas.microsoft.com/office/drawing/2014/main" id="{C718CF3C-3A5A-40A6-9A53-7FFC1AE299DE}"/>
              </a:ext>
            </a:extLst>
          </p:cNvPr>
          <p:cNvSpPr>
            <a:spLocks noGrp="1"/>
          </p:cNvSpPr>
          <p:nvPr>
            <p:ph type="sldNum" sz="quarter" idx="12"/>
          </p:nvPr>
        </p:nvSpPr>
        <p:spPr/>
        <p:txBody>
          <a:bodyPr/>
          <a:lstStyle/>
          <a:p>
            <a:fld id="{29AAD378-655A-49C6-813C-9FD132EF7440}" type="slidenum">
              <a:rPr lang="en-US" smtClean="0"/>
              <a:pPr/>
              <a:t>8</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C9F15D-428A-447F-BA50-01EA6FA3C9CB}"/>
                  </a:ext>
                </a:extLst>
              </p:cNvPr>
              <p:cNvSpPr/>
              <p:nvPr/>
            </p:nvSpPr>
            <p:spPr>
              <a:xfrm>
                <a:off x="602974" y="2726636"/>
                <a:ext cx="121920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5" name="Oval 4">
                <a:extLst>
                  <a:ext uri="{FF2B5EF4-FFF2-40B4-BE49-F238E27FC236}">
                    <a16:creationId xmlns:a16="http://schemas.microsoft.com/office/drawing/2014/main" id="{40C9F15D-428A-447F-BA50-01EA6FA3C9CB}"/>
                  </a:ext>
                </a:extLst>
              </p:cNvPr>
              <p:cNvSpPr>
                <a:spLocks noRot="1" noChangeAspect="1" noMove="1" noResize="1" noEditPoints="1" noAdjustHandles="1" noChangeArrowheads="1" noChangeShapeType="1" noTextEdit="1"/>
              </p:cNvSpPr>
              <p:nvPr/>
            </p:nvSpPr>
            <p:spPr>
              <a:xfrm>
                <a:off x="602974" y="2726636"/>
                <a:ext cx="1219200" cy="50026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EA5392D-FDF1-404E-B159-6E0B4DE81AC2}"/>
                  </a:ext>
                </a:extLst>
              </p:cNvPr>
              <p:cNvSpPr/>
              <p:nvPr/>
            </p:nvSpPr>
            <p:spPr>
              <a:xfrm>
                <a:off x="4136019" y="1971262"/>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6" name="Oval 5">
                <a:extLst>
                  <a:ext uri="{FF2B5EF4-FFF2-40B4-BE49-F238E27FC236}">
                    <a16:creationId xmlns:a16="http://schemas.microsoft.com/office/drawing/2014/main" id="{4EA5392D-FDF1-404E-B159-6E0B4DE81AC2}"/>
                  </a:ext>
                </a:extLst>
              </p:cNvPr>
              <p:cNvSpPr>
                <a:spLocks noRot="1" noChangeAspect="1" noMove="1" noResize="1" noEditPoints="1" noAdjustHandles="1" noChangeArrowheads="1" noChangeShapeType="1" noTextEdit="1"/>
              </p:cNvSpPr>
              <p:nvPr/>
            </p:nvSpPr>
            <p:spPr>
              <a:xfrm>
                <a:off x="4136019" y="1971262"/>
                <a:ext cx="1490870" cy="500268"/>
              </a:xfrm>
              <a:prstGeom prst="ellipse">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8FAB99B-887F-48A5-92C7-D6F22072E61E}"/>
              </a:ext>
            </a:extLst>
          </p:cNvPr>
          <p:cNvCxnSpPr>
            <a:cxnSpLocks/>
            <a:stCxn id="5" idx="7"/>
          </p:cNvCxnSpPr>
          <p:nvPr/>
        </p:nvCxnSpPr>
        <p:spPr>
          <a:xfrm flipV="1">
            <a:off x="1643626" y="2471531"/>
            <a:ext cx="761644" cy="328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9A5970A-2EA8-4EC9-8C1F-9CF7862D4525}"/>
              </a:ext>
            </a:extLst>
          </p:cNvPr>
          <p:cNvSpPr/>
          <p:nvPr/>
        </p:nvSpPr>
        <p:spPr>
          <a:xfrm>
            <a:off x="2405270" y="2093843"/>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up</a:t>
            </a: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9048311E-EF15-4323-88A1-FEA00DEA39F6}"/>
                  </a:ext>
                </a:extLst>
              </p:cNvPr>
              <p:cNvSpPr/>
              <p:nvPr/>
            </p:nvSpPr>
            <p:spPr>
              <a:xfrm>
                <a:off x="4101547" y="265578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15" name="Oval 14">
                <a:extLst>
                  <a:ext uri="{FF2B5EF4-FFF2-40B4-BE49-F238E27FC236}">
                    <a16:creationId xmlns:a16="http://schemas.microsoft.com/office/drawing/2014/main" id="{9048311E-EF15-4323-88A1-FEA00DEA39F6}"/>
                  </a:ext>
                </a:extLst>
              </p:cNvPr>
              <p:cNvSpPr>
                <a:spLocks noRot="1" noChangeAspect="1" noMove="1" noResize="1" noEditPoints="1" noAdjustHandles="1" noChangeArrowheads="1" noChangeShapeType="1" noTextEdit="1"/>
              </p:cNvSpPr>
              <p:nvPr/>
            </p:nvSpPr>
            <p:spPr>
              <a:xfrm>
                <a:off x="4101547" y="2655786"/>
                <a:ext cx="1490870" cy="500268"/>
              </a:xfrm>
              <a:prstGeom prst="ellipse">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B485A865-0EE3-4620-B640-9F16B78D237E}"/>
              </a:ext>
            </a:extLst>
          </p:cNvPr>
          <p:cNvCxnSpPr>
            <a:cxnSpLocks/>
            <a:endCxn id="6" idx="2"/>
          </p:cNvCxnSpPr>
          <p:nvPr/>
        </p:nvCxnSpPr>
        <p:spPr>
          <a:xfrm flipV="1">
            <a:off x="2928730" y="2221396"/>
            <a:ext cx="1207289" cy="89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02A8460-5AC2-4B5B-8975-CD2639EB4314}"/>
              </a:ext>
            </a:extLst>
          </p:cNvPr>
          <p:cNvCxnSpPr>
            <a:cxnSpLocks/>
            <a:endCxn id="15" idx="2"/>
          </p:cNvCxnSpPr>
          <p:nvPr/>
        </p:nvCxnSpPr>
        <p:spPr>
          <a:xfrm>
            <a:off x="2934014" y="2374814"/>
            <a:ext cx="1167533" cy="531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9C719ED2-CF5B-4623-B959-E36E6D11965B}"/>
              </a:ext>
            </a:extLst>
          </p:cNvPr>
          <p:cNvSpPr txBox="1"/>
          <p:nvPr/>
        </p:nvSpPr>
        <p:spPr>
          <a:xfrm>
            <a:off x="3273620" y="1837286"/>
            <a:ext cx="476412" cy="369332"/>
          </a:xfrm>
          <a:prstGeom prst="rect">
            <a:avLst/>
          </a:prstGeom>
          <a:noFill/>
        </p:spPr>
        <p:txBody>
          <a:bodyPr wrap="none" rtlCol="0">
            <a:spAutoFit/>
          </a:bodyPr>
          <a:lstStyle/>
          <a:p>
            <a:r>
              <a:rPr lang="en-US" dirty="0"/>
              <a:t>0.8</a:t>
            </a:r>
          </a:p>
        </p:txBody>
      </p:sp>
      <p:sp>
        <p:nvSpPr>
          <p:cNvPr id="21" name="TextBox 20">
            <a:extLst>
              <a:ext uri="{FF2B5EF4-FFF2-40B4-BE49-F238E27FC236}">
                <a16:creationId xmlns:a16="http://schemas.microsoft.com/office/drawing/2014/main" id="{8EA6AEB5-4041-4CA5-A369-011F108E3820}"/>
              </a:ext>
            </a:extLst>
          </p:cNvPr>
          <p:cNvSpPr txBox="1"/>
          <p:nvPr/>
        </p:nvSpPr>
        <p:spPr>
          <a:xfrm>
            <a:off x="3294168" y="2671713"/>
            <a:ext cx="476412" cy="369332"/>
          </a:xfrm>
          <a:prstGeom prst="rect">
            <a:avLst/>
          </a:prstGeom>
          <a:noFill/>
        </p:spPr>
        <p:txBody>
          <a:bodyPr wrap="none" rtlCol="0">
            <a:spAutoFit/>
          </a:bodyPr>
          <a:lstStyle/>
          <a:p>
            <a:r>
              <a:rPr lang="en-US" dirty="0"/>
              <a:t>0.1</a:t>
            </a:r>
          </a:p>
        </p:txBody>
      </p:sp>
      <p:sp>
        <p:nvSpPr>
          <p:cNvPr id="22" name="Rectangle 21">
            <a:extLst>
              <a:ext uri="{FF2B5EF4-FFF2-40B4-BE49-F238E27FC236}">
                <a16:creationId xmlns:a16="http://schemas.microsoft.com/office/drawing/2014/main" id="{86669024-302C-4971-9008-C4CEF9F9A6F3}"/>
              </a:ext>
            </a:extLst>
          </p:cNvPr>
          <p:cNvSpPr/>
          <p:nvPr/>
        </p:nvSpPr>
        <p:spPr>
          <a:xfrm>
            <a:off x="2439742" y="4365451"/>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dn</a:t>
            </a:r>
            <a:endParaRPr lang="en-US" dirty="0"/>
          </a:p>
        </p:txBody>
      </p:sp>
      <p:cxnSp>
        <p:nvCxnSpPr>
          <p:cNvPr id="23" name="Straight Arrow Connector 22">
            <a:extLst>
              <a:ext uri="{FF2B5EF4-FFF2-40B4-BE49-F238E27FC236}">
                <a16:creationId xmlns:a16="http://schemas.microsoft.com/office/drawing/2014/main" id="{BA2FC668-2B3D-4346-A840-DE92F8B291CC}"/>
              </a:ext>
            </a:extLst>
          </p:cNvPr>
          <p:cNvCxnSpPr>
            <a:cxnSpLocks/>
            <a:stCxn id="5" idx="5"/>
            <a:endCxn id="22" idx="1"/>
          </p:cNvCxnSpPr>
          <p:nvPr/>
        </p:nvCxnSpPr>
        <p:spPr>
          <a:xfrm>
            <a:off x="1643626" y="3153641"/>
            <a:ext cx="796116" cy="1429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F702B5B-7EED-4445-9C5C-237169A78087}"/>
                  </a:ext>
                </a:extLst>
              </p:cNvPr>
              <p:cNvSpPr/>
              <p:nvPr/>
            </p:nvSpPr>
            <p:spPr>
              <a:xfrm>
                <a:off x="4136019" y="431580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29" name="Oval 28">
                <a:extLst>
                  <a:ext uri="{FF2B5EF4-FFF2-40B4-BE49-F238E27FC236}">
                    <a16:creationId xmlns:a16="http://schemas.microsoft.com/office/drawing/2014/main" id="{0F702B5B-7EED-4445-9C5C-237169A78087}"/>
                  </a:ext>
                </a:extLst>
              </p:cNvPr>
              <p:cNvSpPr>
                <a:spLocks noRot="1" noChangeAspect="1" noMove="1" noResize="1" noEditPoints="1" noAdjustHandles="1" noChangeArrowheads="1" noChangeShapeType="1" noTextEdit="1"/>
              </p:cNvSpPr>
              <p:nvPr/>
            </p:nvSpPr>
            <p:spPr>
              <a:xfrm>
                <a:off x="4136019" y="4315806"/>
                <a:ext cx="1490870" cy="50026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5593824C-FD57-4848-895E-D21509490E35}"/>
                  </a:ext>
                </a:extLst>
              </p:cNvPr>
              <p:cNvSpPr/>
              <p:nvPr/>
            </p:nvSpPr>
            <p:spPr>
              <a:xfrm>
                <a:off x="4101547" y="5000330"/>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5593824C-FD57-4848-895E-D21509490E35}"/>
                  </a:ext>
                </a:extLst>
              </p:cNvPr>
              <p:cNvSpPr>
                <a:spLocks noRot="1" noChangeAspect="1" noMove="1" noResize="1" noEditPoints="1" noAdjustHandles="1" noChangeArrowheads="1" noChangeShapeType="1" noTextEdit="1"/>
              </p:cNvSpPr>
              <p:nvPr/>
            </p:nvSpPr>
            <p:spPr>
              <a:xfrm>
                <a:off x="4101547" y="5000330"/>
                <a:ext cx="1490870" cy="500268"/>
              </a:xfrm>
              <a:prstGeom prst="ellipse">
                <a:avLst/>
              </a:prstGeom>
              <a:blipFill>
                <a:blip r:embed="rId6"/>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765D0F52-F3F8-4FE9-B723-79D9480301CD}"/>
              </a:ext>
            </a:extLst>
          </p:cNvPr>
          <p:cNvCxnSpPr>
            <a:cxnSpLocks/>
            <a:endCxn id="29" idx="2"/>
          </p:cNvCxnSpPr>
          <p:nvPr/>
        </p:nvCxnSpPr>
        <p:spPr>
          <a:xfrm flipV="1">
            <a:off x="2971129" y="4565940"/>
            <a:ext cx="1164890" cy="6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A9C2981-9AEE-4D8B-98E4-AAE52B676CD5}"/>
              </a:ext>
            </a:extLst>
          </p:cNvPr>
          <p:cNvSpPr txBox="1"/>
          <p:nvPr/>
        </p:nvSpPr>
        <p:spPr>
          <a:xfrm>
            <a:off x="3409997" y="2991882"/>
            <a:ext cx="476412" cy="369332"/>
          </a:xfrm>
          <a:prstGeom prst="rect">
            <a:avLst/>
          </a:prstGeom>
          <a:noFill/>
        </p:spPr>
        <p:txBody>
          <a:bodyPr wrap="square" rtlCol="0">
            <a:spAutoFit/>
          </a:bodyPr>
          <a:lstStyle/>
          <a:p>
            <a:r>
              <a:rPr lang="en-US" dirty="0"/>
              <a:t>0.1</a:t>
            </a:r>
          </a:p>
        </p:txBody>
      </p:sp>
      <p:cxnSp>
        <p:nvCxnSpPr>
          <p:cNvPr id="35" name="Straight Arrow Connector 34">
            <a:extLst>
              <a:ext uri="{FF2B5EF4-FFF2-40B4-BE49-F238E27FC236}">
                <a16:creationId xmlns:a16="http://schemas.microsoft.com/office/drawing/2014/main" id="{CC273026-A497-40B5-8F49-7D7AB6733231}"/>
              </a:ext>
            </a:extLst>
          </p:cNvPr>
          <p:cNvCxnSpPr>
            <a:cxnSpLocks/>
            <a:endCxn id="30" idx="2"/>
          </p:cNvCxnSpPr>
          <p:nvPr/>
        </p:nvCxnSpPr>
        <p:spPr>
          <a:xfrm>
            <a:off x="2968486" y="4748285"/>
            <a:ext cx="1133061" cy="502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7F3BE19-8C25-4331-9B49-1CA2436A6316}"/>
              </a:ext>
            </a:extLst>
          </p:cNvPr>
          <p:cNvSpPr txBox="1"/>
          <p:nvPr/>
        </p:nvSpPr>
        <p:spPr>
          <a:xfrm>
            <a:off x="3437716" y="4701790"/>
            <a:ext cx="476412" cy="369332"/>
          </a:xfrm>
          <a:prstGeom prst="rect">
            <a:avLst/>
          </a:prstGeom>
          <a:noFill/>
        </p:spPr>
        <p:txBody>
          <a:bodyPr wrap="square" rtlCol="0">
            <a:spAutoFit/>
          </a:bodyPr>
          <a:lstStyle/>
          <a:p>
            <a:r>
              <a:rPr lang="en-US" dirty="0"/>
              <a:t>0.1</a:t>
            </a:r>
          </a:p>
        </p:txBody>
      </p:sp>
      <p:cxnSp>
        <p:nvCxnSpPr>
          <p:cNvPr id="24" name="Straight Arrow Connector 23">
            <a:extLst>
              <a:ext uri="{FF2B5EF4-FFF2-40B4-BE49-F238E27FC236}">
                <a16:creationId xmlns:a16="http://schemas.microsoft.com/office/drawing/2014/main" id="{713596A4-8EFA-4D52-ADD0-3FF0B3650812}"/>
              </a:ext>
            </a:extLst>
          </p:cNvPr>
          <p:cNvCxnSpPr>
            <a:cxnSpLocks/>
          </p:cNvCxnSpPr>
          <p:nvPr/>
        </p:nvCxnSpPr>
        <p:spPr>
          <a:xfrm>
            <a:off x="2929565" y="2408846"/>
            <a:ext cx="718638" cy="11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84E5AAB-524E-4375-8EF4-39C51E76A796}"/>
                  </a:ext>
                </a:extLst>
              </p:cNvPr>
              <p:cNvSpPr/>
              <p:nvPr/>
            </p:nvSpPr>
            <p:spPr>
              <a:xfrm>
                <a:off x="3648203" y="3371324"/>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84E5AAB-524E-4375-8EF4-39C51E76A796}"/>
                  </a:ext>
                </a:extLst>
              </p:cNvPr>
              <p:cNvSpPr>
                <a:spLocks noRot="1" noChangeAspect="1" noMove="1" noResize="1" noEditPoints="1" noAdjustHandles="1" noChangeArrowheads="1" noChangeShapeType="1" noTextEdit="1"/>
              </p:cNvSpPr>
              <p:nvPr/>
            </p:nvSpPr>
            <p:spPr>
              <a:xfrm>
                <a:off x="3648203" y="3371324"/>
                <a:ext cx="1490870" cy="500268"/>
              </a:xfrm>
              <a:prstGeom prst="ellipse">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AAD0773-3A14-4A6A-9847-EAB7B786AFDE}"/>
              </a:ext>
            </a:extLst>
          </p:cNvPr>
          <p:cNvSpPr txBox="1"/>
          <p:nvPr/>
        </p:nvSpPr>
        <p:spPr>
          <a:xfrm>
            <a:off x="3256494" y="4180785"/>
            <a:ext cx="476412" cy="369332"/>
          </a:xfrm>
          <a:prstGeom prst="rect">
            <a:avLst/>
          </a:prstGeom>
          <a:noFill/>
        </p:spPr>
        <p:txBody>
          <a:bodyPr wrap="none" rtlCol="0">
            <a:spAutoFit/>
          </a:bodyPr>
          <a:lstStyle/>
          <a:p>
            <a:r>
              <a:rPr lang="en-US" dirty="0"/>
              <a:t>0.8</a:t>
            </a:r>
          </a:p>
        </p:txBody>
      </p:sp>
      <p:sp>
        <p:nvSpPr>
          <p:cNvPr id="27" name="TextBox 26">
            <a:extLst>
              <a:ext uri="{FF2B5EF4-FFF2-40B4-BE49-F238E27FC236}">
                <a16:creationId xmlns:a16="http://schemas.microsoft.com/office/drawing/2014/main" id="{4171CF95-D23E-4406-8995-D139429B3591}"/>
              </a:ext>
            </a:extLst>
          </p:cNvPr>
          <p:cNvSpPr txBox="1"/>
          <p:nvPr/>
        </p:nvSpPr>
        <p:spPr>
          <a:xfrm>
            <a:off x="3082559" y="5168781"/>
            <a:ext cx="476412" cy="369332"/>
          </a:xfrm>
          <a:prstGeom prst="rect">
            <a:avLst/>
          </a:prstGeom>
          <a:noFill/>
        </p:spPr>
        <p:txBody>
          <a:bodyPr wrap="square" rtlCol="0">
            <a:spAutoFit/>
          </a:bodyPr>
          <a:lstStyle/>
          <a:p>
            <a:r>
              <a:rPr lang="en-US" dirty="0"/>
              <a:t>0.1</a:t>
            </a:r>
          </a:p>
        </p:txBody>
      </p:sp>
      <p:cxnSp>
        <p:nvCxnSpPr>
          <p:cNvPr id="28" name="Straight Arrow Connector 27">
            <a:extLst>
              <a:ext uri="{FF2B5EF4-FFF2-40B4-BE49-F238E27FC236}">
                <a16:creationId xmlns:a16="http://schemas.microsoft.com/office/drawing/2014/main" id="{AF4B5C4D-4172-4A33-AF02-A32C1D42AE42}"/>
              </a:ext>
            </a:extLst>
          </p:cNvPr>
          <p:cNvCxnSpPr>
            <a:cxnSpLocks/>
            <a:endCxn id="31" idx="2"/>
          </p:cNvCxnSpPr>
          <p:nvPr/>
        </p:nvCxnSpPr>
        <p:spPr>
          <a:xfrm>
            <a:off x="2787124" y="4799449"/>
            <a:ext cx="745250" cy="1095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163ECDE9-284D-4032-BD5E-0128DBB5FD6D}"/>
                  </a:ext>
                </a:extLst>
              </p:cNvPr>
              <p:cNvSpPr/>
              <p:nvPr/>
            </p:nvSpPr>
            <p:spPr>
              <a:xfrm>
                <a:off x="3532374" y="5644587"/>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1" name="Oval 30">
                <a:extLst>
                  <a:ext uri="{FF2B5EF4-FFF2-40B4-BE49-F238E27FC236}">
                    <a16:creationId xmlns:a16="http://schemas.microsoft.com/office/drawing/2014/main" id="{163ECDE9-284D-4032-BD5E-0128DBB5FD6D}"/>
                  </a:ext>
                </a:extLst>
              </p:cNvPr>
              <p:cNvSpPr>
                <a:spLocks noRot="1" noChangeAspect="1" noMove="1" noResize="1" noEditPoints="1" noAdjustHandles="1" noChangeArrowheads="1" noChangeShapeType="1" noTextEdit="1"/>
              </p:cNvSpPr>
              <p:nvPr/>
            </p:nvSpPr>
            <p:spPr>
              <a:xfrm>
                <a:off x="3532374" y="5644587"/>
                <a:ext cx="1490870" cy="500268"/>
              </a:xfrm>
              <a:prstGeom prst="ellipse">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460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753DFBC-B298-45AB-94B0-27214FF2C601}"/>
                  </a:ext>
                </a:extLst>
              </p:cNvPr>
              <p:cNvSpPr>
                <a:spLocks noGrp="1"/>
              </p:cNvSpPr>
              <p:nvPr>
                <p:ph idx="1"/>
              </p:nvPr>
            </p:nvSpPr>
            <p:spPr/>
            <p:txBody>
              <a:bodyPr/>
              <a:lstStyle/>
              <a:p>
                <a:r>
                  <a:rPr lang="en-US" dirty="0"/>
                  <a:t>Deterministic Policy </a:t>
                </a:r>
                <a14:m>
                  <m:oMath xmlns:m="http://schemas.openxmlformats.org/officeDocument/2006/math">
                    <m:r>
                      <a:rPr lang="en-US" b="0" i="1" smtClean="0">
                        <a:latin typeface="Cambria Math" panose="02040503050406030204" pitchFamily="18" charset="0"/>
                      </a:rPr>
                      <m:t>𝜋</m:t>
                    </m:r>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lvl="1"/>
                <a:r>
                  <a:rPr lang="en-US" dirty="0"/>
                  <a:t>Function that outputs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r>
                  <a:rPr lang="en-US" dirty="0"/>
                  <a:t>Agent takes fixed action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whenever it visits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𝑠</m:t>
                    </m:r>
                  </m:oMath>
                </a14:m>
                <a:endParaRPr lang="en-US" dirty="0"/>
              </a:p>
              <a:p>
                <a:pPr lvl="1"/>
                <a:endParaRPr lang="en-US" dirty="0"/>
              </a:p>
              <a:p>
                <a:r>
                  <a:rPr lang="en-US" dirty="0"/>
                  <a:t>Stochastic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a:t>
                </a:r>
              </a:p>
              <a:p>
                <a:pPr lvl="1"/>
                <a:r>
                  <a:rPr lang="en-US" dirty="0"/>
                  <a:t>Distribution on the set of actions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pPr lvl="1"/>
                <a:r>
                  <a:rPr lang="en-US" dirty="0"/>
                  <a:t>Agent samples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endParaRPr lang="en-US" dirty="0"/>
              </a:p>
            </p:txBody>
          </p:sp>
        </mc:Choice>
        <mc:Fallback xmlns="">
          <p:sp>
            <p:nvSpPr>
              <p:cNvPr id="2" name="Content Placeholder 1">
                <a:extLst>
                  <a:ext uri="{FF2B5EF4-FFF2-40B4-BE49-F238E27FC236}">
                    <a16:creationId xmlns:a16="http://schemas.microsoft.com/office/drawing/2014/main" id="{E753DFBC-B298-45AB-94B0-27214FF2C601}"/>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8D09613-D046-4150-87F5-1A2B529D7AD2}"/>
              </a:ext>
            </a:extLst>
          </p:cNvPr>
          <p:cNvSpPr>
            <a:spLocks noGrp="1"/>
          </p:cNvSpPr>
          <p:nvPr>
            <p:ph type="title"/>
          </p:nvPr>
        </p:nvSpPr>
        <p:spPr/>
        <p:txBody>
          <a:bodyPr/>
          <a:lstStyle/>
          <a:p>
            <a:r>
              <a:rPr lang="en-US" dirty="0"/>
              <a:t>Policy</a:t>
            </a:r>
          </a:p>
        </p:txBody>
      </p:sp>
      <p:sp>
        <p:nvSpPr>
          <p:cNvPr id="4" name="Slide Number Placeholder 3">
            <a:extLst>
              <a:ext uri="{FF2B5EF4-FFF2-40B4-BE49-F238E27FC236}">
                <a16:creationId xmlns:a16="http://schemas.microsoft.com/office/drawing/2014/main" id="{50F8A3A8-18EC-48BD-BC42-F3880EF9FE19}"/>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2002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26741</TotalTime>
  <Words>4278</Words>
  <Application>Microsoft Office PowerPoint</Application>
  <PresentationFormat>Widescreen</PresentationFormat>
  <Paragraphs>684</Paragraphs>
  <Slides>65</Slides>
  <Notes>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Calibri</vt:lpstr>
      <vt:lpstr>Calibri Light</vt:lpstr>
      <vt:lpstr>Cambria Math</vt:lpstr>
      <vt:lpstr>CMCSC10</vt:lpstr>
      <vt:lpstr>CMR8</vt:lpstr>
      <vt:lpstr>CMTI8</vt:lpstr>
      <vt:lpstr>Garamond</vt:lpstr>
      <vt:lpstr>Times New Roman</vt:lpstr>
      <vt:lpstr>TT30BFo00</vt:lpstr>
      <vt:lpstr>Wingdings 3</vt:lpstr>
      <vt:lpstr>Office Theme</vt:lpstr>
      <vt:lpstr>CSCI 513: Autonomous Cyber-Physical Systems: Reinforcement Learning </vt:lpstr>
      <vt:lpstr>Reinforcement Learning</vt:lpstr>
      <vt:lpstr>Classical RL setting</vt:lpstr>
      <vt:lpstr>Payoff</vt:lpstr>
      <vt:lpstr>Modeling the environment</vt:lpstr>
      <vt:lpstr>Markov Decision Process</vt:lpstr>
      <vt:lpstr>Example: MDP</vt:lpstr>
      <vt:lpstr>Autonomous Robot controlling its actions</vt:lpstr>
      <vt:lpstr>Policy</vt:lpstr>
      <vt:lpstr>Random Policy</vt:lpstr>
      <vt:lpstr>Special case: Deterministic MDP</vt:lpstr>
      <vt:lpstr>Value Function</vt:lpstr>
      <vt:lpstr>Action value Function or Q function</vt:lpstr>
      <vt:lpstr>Bellman Equation</vt:lpstr>
      <vt:lpstr>Bellman Equation</vt:lpstr>
      <vt:lpstr>Policy evaluation and the Bellman equation</vt:lpstr>
      <vt:lpstr>Bellman optimality condition</vt:lpstr>
      <vt:lpstr>Value iteration</vt:lpstr>
      <vt:lpstr>Value iteration</vt:lpstr>
      <vt:lpstr>Value iteration example (γ=0.9)</vt:lpstr>
      <vt:lpstr>Value iteration example (γ=0.9)</vt:lpstr>
      <vt:lpstr>Value iteration example (γ=0.9)</vt:lpstr>
      <vt:lpstr>Policy iteration</vt:lpstr>
      <vt:lpstr>Policy iteration</vt:lpstr>
      <vt:lpstr>Policy Evalution</vt:lpstr>
      <vt:lpstr>Challenges</vt:lpstr>
      <vt:lpstr>Generalized Policy iteration</vt:lpstr>
      <vt:lpstr>Model-based vs. Model-free RL</vt:lpstr>
      <vt:lpstr>Monte Carlo Methods</vt:lpstr>
      <vt:lpstr>Off-policy vs. On-policy</vt:lpstr>
      <vt:lpstr>Off-policy methods</vt:lpstr>
      <vt:lpstr>Temporal Difference Learning (TD-learning)</vt:lpstr>
      <vt:lpstr>Q-learning</vt:lpstr>
      <vt:lpstr>Q-learning</vt:lpstr>
      <vt:lpstr>Q-learning</vt:lpstr>
      <vt:lpstr>n-step methods</vt:lpstr>
      <vt:lpstr>Monte Carlo Tree Search</vt:lpstr>
      <vt:lpstr>PowerPoint Presentation</vt:lpstr>
      <vt:lpstr>PowerPoint Presentation</vt:lpstr>
      <vt:lpstr>Deep Reinforcement Learning: Motivation</vt:lpstr>
      <vt:lpstr>Parametric value functions</vt:lpstr>
      <vt:lpstr>Parametric value functions</vt:lpstr>
      <vt:lpstr>SGD in RL</vt:lpstr>
      <vt:lpstr>Deep Q Learning</vt:lpstr>
      <vt:lpstr>Policy Gradient Methods</vt:lpstr>
      <vt:lpstr>Policy Gradient Theorem</vt:lpstr>
      <vt:lpstr>Parameterizing the policy</vt:lpstr>
      <vt:lpstr>Common trick in RL and PG methods</vt:lpstr>
      <vt:lpstr>Monte Carlo Policy Gradients</vt:lpstr>
      <vt:lpstr>Actor Critic Methods</vt:lpstr>
      <vt:lpstr>Actor-Critic Models </vt:lpstr>
      <vt:lpstr>Advantage Actor Critic (A2C)</vt:lpstr>
      <vt:lpstr>A2C</vt:lpstr>
      <vt:lpstr>Other extensions</vt:lpstr>
      <vt:lpstr>Trust Region Policy Optimization (TRPO)</vt:lpstr>
      <vt:lpstr>TRPO</vt:lpstr>
      <vt:lpstr>Proximal Policy Optimization</vt:lpstr>
      <vt:lpstr>DDPG: Deep Deterministic Policy Gradient</vt:lpstr>
      <vt:lpstr>PowerPoint Presentation</vt:lpstr>
      <vt:lpstr>RL for PoMDPs</vt:lpstr>
      <vt:lpstr>How to solve PoMDPs?</vt:lpstr>
      <vt:lpstr>RL for PoMDPS</vt:lpstr>
      <vt:lpstr>Deep RL for POMDPS</vt:lpstr>
      <vt:lpstr>Final thoughts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417</cp:revision>
  <dcterms:created xsi:type="dcterms:W3CDTF">2018-01-04T23:14:16Z</dcterms:created>
  <dcterms:modified xsi:type="dcterms:W3CDTF">2021-12-01T00:16:07Z</dcterms:modified>
</cp:coreProperties>
</file>