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423" r:id="rId3"/>
    <p:sldId id="443" r:id="rId4"/>
    <p:sldId id="424" r:id="rId5"/>
    <p:sldId id="436" r:id="rId6"/>
    <p:sldId id="444" r:id="rId7"/>
    <p:sldId id="425" r:id="rId8"/>
    <p:sldId id="437" r:id="rId9"/>
    <p:sldId id="446" r:id="rId10"/>
    <p:sldId id="445" r:id="rId11"/>
    <p:sldId id="426" r:id="rId12"/>
    <p:sldId id="451" r:id="rId13"/>
    <p:sldId id="452" r:id="rId14"/>
    <p:sldId id="450" r:id="rId15"/>
    <p:sldId id="427" r:id="rId16"/>
    <p:sldId id="429" r:id="rId17"/>
    <p:sldId id="430" r:id="rId18"/>
    <p:sldId id="431" r:id="rId19"/>
    <p:sldId id="432" r:id="rId20"/>
    <p:sldId id="447" r:id="rId21"/>
    <p:sldId id="407" r:id="rId22"/>
    <p:sldId id="404" r:id="rId23"/>
    <p:sldId id="409" r:id="rId24"/>
    <p:sldId id="408" r:id="rId25"/>
    <p:sldId id="410" r:id="rId26"/>
    <p:sldId id="438" r:id="rId27"/>
    <p:sldId id="448" r:id="rId28"/>
    <p:sldId id="439" r:id="rId29"/>
    <p:sldId id="440" r:id="rId30"/>
    <p:sldId id="449" r:id="rId31"/>
    <p:sldId id="441" r:id="rId32"/>
    <p:sldId id="415" r:id="rId33"/>
    <p:sldId id="41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CA"/>
    <a:srgbClr val="EBF7FF"/>
    <a:srgbClr val="CCFFFF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91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685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DD2CC4-523A-4F15-AB10-FEDBA6FA6374}"/>
              </a:ext>
            </a:extLst>
          </p:cNvPr>
          <p:cNvSpPr/>
          <p:nvPr userDrawn="1"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3C535D-E047-47F9-889C-BC43C5F0D03D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33922" y="6321494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8E6472-F639-4466-B56C-1D9207B99FA6}"/>
              </a:ext>
            </a:extLst>
          </p:cNvPr>
          <p:cNvSpPr/>
          <p:nvPr userDrawn="1"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42ADB-2C7D-43F0-AE64-F0BB8E03DBC2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0.png"/><Relationship Id="rId3" Type="http://schemas.openxmlformats.org/officeDocument/2006/relationships/image" Target="../media/image1000.png"/><Relationship Id="rId7" Type="http://schemas.openxmlformats.org/officeDocument/2006/relationships/image" Target="../media/image10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0.png"/><Relationship Id="rId5" Type="http://schemas.openxmlformats.org/officeDocument/2006/relationships/image" Target="../media/image1020.png"/><Relationship Id="rId4" Type="http://schemas.openxmlformats.org/officeDocument/2006/relationships/image" Target="../media/image1011.png"/><Relationship Id="rId9" Type="http://schemas.openxmlformats.org/officeDocument/2006/relationships/image" Target="../media/image10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0.png"/><Relationship Id="rId7" Type="http://schemas.openxmlformats.org/officeDocument/2006/relationships/image" Target="../media/image1120.png"/><Relationship Id="rId2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1.png"/><Relationship Id="rId5" Type="http://schemas.openxmlformats.org/officeDocument/2006/relationships/image" Target="../media/image1100.png"/><Relationship Id="rId4" Type="http://schemas.openxmlformats.org/officeDocument/2006/relationships/image" Target="../media/image109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0.png"/><Relationship Id="rId7" Type="http://schemas.openxmlformats.org/officeDocument/2006/relationships/image" Target="../media/image118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0.png"/><Relationship Id="rId5" Type="http://schemas.openxmlformats.org/officeDocument/2006/relationships/image" Target="../media/image1160.png"/><Relationship Id="rId4" Type="http://schemas.openxmlformats.org/officeDocument/2006/relationships/image" Target="../media/image115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10" Type="http://schemas.openxmlformats.org/officeDocument/2006/relationships/image" Target="../media/image159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sa=t&amp;rct=j&amp;q=&amp;esrc=s&amp;source=web&amp;cd=2&amp;cad=rja&amp;uact=8&amp;ved=2ahUKEwiJo4flkpHgAhVUIjQIHTy3BqcQFjABegQICBAC&amp;url=https%3A%2F%2Fresources.mpi-inf.mpg.de%2Fdepartments%2Frg1%2Fconferences%2Fvtsa11%2Fslides%2Fkatoen%2Flec01_handout.pdf&amp;usg=AOvVaw2z6LvFRiIJRQvrGSGTxik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Probabilistic Models &amp; Classical RL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7866" y="315527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Fall 2021. CS 513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A7DD-D17C-40BC-A055-744B6A9FE579}"/>
              </a:ext>
            </a:extLst>
          </p:cNvPr>
          <p:cNvSpPr txBox="1"/>
          <p:nvPr/>
        </p:nvSpPr>
        <p:spPr>
          <a:xfrm>
            <a:off x="2290879" y="5366305"/>
            <a:ext cx="763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Full bibliography for material used in these slides is included at the end.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2C3C957-5901-4C43-B8C1-CFED6FB2C7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470928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Residence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a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a Markov chain is an </a:t>
                </a:r>
                <a:r>
                  <a:rPr lang="en-US" dirty="0" err="1"/>
                  <a:t>r.v.</a:t>
                </a:r>
                <a:r>
                  <a:rPr lang="en-US" dirty="0"/>
                  <a:t> with geometric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=1 −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2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endParaRPr lang="en-US" sz="2200" b="0" dirty="0"/>
              </a:p>
              <a:p>
                <a:pPr lvl="1"/>
                <a:r>
                  <a:rPr lang="en-US" sz="2200" dirty="0"/>
                  <a:t>…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What is the expected time you stay in a state?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is the variance?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2C3C957-5901-4C43-B8C1-CFED6FB2C7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4709282"/>
              </a:xfrm>
              <a:blipFill>
                <a:blip r:embed="rId2"/>
                <a:stretch>
                  <a:fillRect l="-625" t="-2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D3FFABB-10C3-4EC3-92A9-111EFCFC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Residence times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371B9-D892-4EC7-BA28-1D01902B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35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431A1EE-EB03-4FB3-86D3-5169A3EB2E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600199"/>
                <a:ext cx="11699087" cy="408384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Transition probabilities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Chapman-Kolmogorov Equation: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: probability of going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steps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′′,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Corollary: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431A1EE-EB03-4FB3-86D3-5169A3EB2E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600199"/>
                <a:ext cx="11699087" cy="4083841"/>
              </a:xfrm>
              <a:blipFill>
                <a:blip r:embed="rId3"/>
                <a:stretch>
                  <a:fillRect l="-625" t="-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6C880BE8-AD6C-4848-91CE-6C734E7A59D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Probability of moving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steps</a:t>
                </a:r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6C880BE8-AD6C-4848-91CE-6C734E7A59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232" t="-19685" b="-3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0F049-B28C-4F43-8702-8C3ED4AE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649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7653E5-25E8-4C91-A9AC-BEDCB9D1D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2344189"/>
            <a:ext cx="11699087" cy="3339852"/>
          </a:xfrm>
        </p:spPr>
        <p:txBody>
          <a:bodyPr/>
          <a:lstStyle/>
          <a:p>
            <a:r>
              <a:rPr lang="en-US" dirty="0"/>
              <a:t>Absorbing: once you enter this state, you cannot leave</a:t>
            </a:r>
          </a:p>
          <a:p>
            <a:r>
              <a:rPr lang="en-US" dirty="0"/>
              <a:t>Recurrent/Persistent: return to this state at some future time is certain</a:t>
            </a:r>
          </a:p>
          <a:p>
            <a:r>
              <a:rPr lang="en-US" dirty="0"/>
              <a:t>Transient: Return some time in the future is uncertain</a:t>
            </a:r>
          </a:p>
          <a:p>
            <a:r>
              <a:rPr lang="en-US" dirty="0"/>
              <a:t>Periodic: States which can be visited at only certain time epochs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D08DAF-6412-4B58-A3BC-BF3117BD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states in Markov chains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88BC5-8C9D-41F7-BAC3-23925237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61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292D42-8256-4332-ADC5-839DB2E98A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First passage : reaching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from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/>
                  <a:t>for the first time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Probability of ever reaching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each constitutes a probability distribution, but we cannot say anything about the infinite sum in general</a:t>
                </a:r>
              </a:p>
              <a:p>
                <a:r>
                  <a:rPr lang="en-US" dirty="0"/>
                  <a:t>Persistent if: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Transient if: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292D42-8256-4332-ADC5-839DB2E98A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5894D20-227F-4D79-8093-CA8A9654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passage probability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EAC05-7443-4826-9F19-5BCE87AD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529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38CE824-9E27-4631-9987-BE82C7DFCC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2"/>
                <a:ext cx="11699087" cy="468074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Probability distribution that remains unchanged in the Markov chain as time progresses</a:t>
                </a:r>
              </a:p>
              <a:p>
                <a:r>
                  <a:rPr lang="en-US" dirty="0"/>
                  <a:t>Given as a row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whose entries sum to 1</a:t>
                </a:r>
              </a:p>
              <a:p>
                <a:r>
                  <a:rPr lang="en-US" dirty="0"/>
                  <a:t>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Gives information about the “limiting” behavior of the Markov chain or stability of the random process</a:t>
                </a:r>
              </a:p>
              <a:p>
                <a:r>
                  <a:rPr lang="en-US" dirty="0"/>
                  <a:t>How to find it?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dirty="0"/>
                  <a:t>transposed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has eigenvectors with eigenvalue 1 that are stationary distributions expressed as column vectors</a:t>
                </a:r>
              </a:p>
              <a:p>
                <a:r>
                  <a:rPr lang="en-US" dirty="0"/>
                  <a:t>Stationary distribution: left eigenvector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Related to limiting distribution of Markov chain: over very long time horizons, how does the MC behave?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38CE824-9E27-4631-9987-BE82C7DFCC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2"/>
                <a:ext cx="11699087" cy="4680747"/>
              </a:xfrm>
              <a:blipFill>
                <a:blip r:embed="rId2"/>
                <a:stretch>
                  <a:fillRect l="-625" t="-2999" r="-1146" b="-2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D280137-0C2B-4F33-ABC7-FD1D5077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distributions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BFC24-08FF-45F2-A050-BACCD057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348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A8247E3-76FE-4D69-A110-D06C804EBD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Full system state is never observable, so HMMs only make observations or outputs available</a:t>
                </a:r>
              </a:p>
              <a:p>
                <a:r>
                  <a:rPr lang="en-US" dirty="0"/>
                  <a:t>HMM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as before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: set of observations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: Conditional probability of observing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when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A8247E3-76FE-4D69-A110-D06C804EBD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8F954D2-CCB3-4333-A4DF-5DBC0C4CD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7C221-7223-4414-972C-DF37C798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378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C20705-C3FC-4B11-993D-8796CB43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trying to reach moving target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CEF55-18D4-41FF-86CC-F1FA9EA1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32BEE40-E805-4887-9BD3-58B3F9D2759F}"/>
              </a:ext>
            </a:extLst>
          </p:cNvPr>
          <p:cNvSpPr txBox="1">
            <a:spLocks/>
          </p:cNvSpPr>
          <p:nvPr/>
        </p:nvSpPr>
        <p:spPr>
          <a:xfrm>
            <a:off x="4671391" y="1332703"/>
            <a:ext cx="7194377" cy="22917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What is the expected time before robot reaches target?</a:t>
            </a:r>
          </a:p>
          <a:p>
            <a:r>
              <a:rPr lang="en-US" sz="2400" dirty="0"/>
              <a:t>What’s the probability that robot reaches target within the next 2 steps?</a:t>
            </a:r>
          </a:p>
          <a:p>
            <a:r>
              <a:rPr lang="en-US" sz="2400" dirty="0"/>
              <a:t>What’s the probability that the robot hits a wall before getting to the target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781863FA-644D-4A8A-8566-2C93D6BF4508}"/>
              </a:ext>
            </a:extLst>
          </p:cNvPr>
          <p:cNvSpPr txBox="1">
            <a:spLocks/>
          </p:cNvSpPr>
          <p:nvPr/>
        </p:nvSpPr>
        <p:spPr>
          <a:xfrm>
            <a:off x="166680" y="3545816"/>
            <a:ext cx="7069007" cy="22917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Blackadder ITC" panose="04020505051007020D02" pitchFamily="82" charset="0"/>
              </a:rPr>
              <a:t>Rules of the Game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Each timestep the target and robot move randomly to an adjacent cell or stay in the same cell (with some probability, possibly different for each cell)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When the robot and target occupy the same cell, robot declares victory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825C5BFF-66DA-4785-A5DA-2631AC0C8C39}"/>
              </a:ext>
            </a:extLst>
          </p:cNvPr>
          <p:cNvGraphicFramePr>
            <a:graphicFrameLocks/>
          </p:cNvGraphicFramePr>
          <p:nvPr/>
        </p:nvGraphicFramePr>
        <p:xfrm>
          <a:off x="496956" y="1487456"/>
          <a:ext cx="3276960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532146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584439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915115840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643900125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1209232634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16066594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53222302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77353622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20840035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640583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6336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58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655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044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382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375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82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234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374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5CC16DA-719B-43A0-A647-41A59CDBB2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6956" y="1487456"/>
          <a:ext cx="3276960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532146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584439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915115840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643900125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1209232634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16066594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53222302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77353622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20840035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640583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6336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58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655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044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382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375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82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23401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FC20705-C3FC-4B11-993D-8796CB43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trying to reach moving target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CEF55-18D4-41FF-86CC-F1FA9EA1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781863FA-644D-4A8A-8566-2C93D6BF45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26037" y="1626470"/>
                <a:ext cx="7069007" cy="40322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If robot knows the cell in which the target is (fully observable), then this is simply a Markov chain</a:t>
                </a:r>
              </a:p>
              <a:p>
                <a:r>
                  <a:rPr lang="en-US" sz="2400" dirty="0"/>
                  <a:t>Each state is a pair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the cell occupied by R,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is the cell occupied by G</a:t>
                </a:r>
              </a:p>
              <a:p>
                <a:r>
                  <a:rPr lang="en-US" sz="2400" dirty="0"/>
                  <a:t>Movement of robot and target is independent,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Compute new transition probability matrix</a:t>
                </a:r>
              </a:p>
              <a:p>
                <a:pPr lvl="1"/>
                <a:r>
                  <a:rPr lang="en-US" sz="2400" dirty="0"/>
                  <a:t>For any initial configuration, you can find answers by using the Chapman-Kolmogorov equations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781863FA-644D-4A8A-8566-2C93D6BF4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037" y="1626470"/>
                <a:ext cx="7069007" cy="4032208"/>
              </a:xfrm>
              <a:prstGeom prst="rect">
                <a:avLst/>
              </a:prstGeom>
              <a:blipFill>
                <a:blip r:embed="rId2"/>
                <a:stretch>
                  <a:fillRect l="-690" t="-2118" r="-1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9E2A6C19-14E4-4A73-A008-4256FC70BC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0" y="3710033"/>
                <a:ext cx="4220818" cy="6640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=(1,1),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=(3,3)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=(2,2),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=(2,2)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,(3,3)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2,2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,(2,2)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9E2A6C19-14E4-4A73-A008-4256FC70B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3710033"/>
                <a:ext cx="4220818" cy="6640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844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3E9C1A-48BB-4DF8-87F0-3D84D6236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529227"/>
          </a:xfrm>
        </p:spPr>
        <p:txBody>
          <a:bodyPr/>
          <a:lstStyle/>
          <a:p>
            <a:r>
              <a:rPr lang="en-US" dirty="0"/>
              <a:t>Robot with noisy proximity sensors: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408BCD-5049-4139-BE71-52889FC1A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robot cannot see all the state?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568CB-39E8-4C44-B45B-998EC0C7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B7FF73-0934-40C2-A687-7CBB8E13D387}"/>
              </a:ext>
            </a:extLst>
          </p:cNvPr>
          <p:cNvGraphicFramePr>
            <a:graphicFrameLocks noGrp="1"/>
          </p:cNvGraphicFramePr>
          <p:nvPr/>
        </p:nvGraphicFramePr>
        <p:xfrm>
          <a:off x="1278835" y="2067337"/>
          <a:ext cx="1565964" cy="11099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988">
                  <a:extLst>
                    <a:ext uri="{9D8B030D-6E8A-4147-A177-3AD203B41FA5}">
                      <a16:colId xmlns:a16="http://schemas.microsoft.com/office/drawing/2014/main" val="1619276630"/>
                    </a:ext>
                  </a:extLst>
                </a:gridCol>
                <a:gridCol w="521988">
                  <a:extLst>
                    <a:ext uri="{9D8B030D-6E8A-4147-A177-3AD203B41FA5}">
                      <a16:colId xmlns:a16="http://schemas.microsoft.com/office/drawing/2014/main" val="770342419"/>
                    </a:ext>
                  </a:extLst>
                </a:gridCol>
                <a:gridCol w="521988">
                  <a:extLst>
                    <a:ext uri="{9D8B030D-6E8A-4147-A177-3AD203B41FA5}">
                      <a16:colId xmlns:a16="http://schemas.microsoft.com/office/drawing/2014/main" val="2334020499"/>
                    </a:ext>
                  </a:extLst>
                </a:gridCol>
              </a:tblGrid>
              <a:tr h="36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620568"/>
                  </a:ext>
                </a:extLst>
              </a:tr>
              <a:tr h="36998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959298"/>
                  </a:ext>
                </a:extLst>
              </a:tr>
              <a:tr h="36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9665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23EA5CA-6061-4C9B-AC8D-C6C2EFB3570C}"/>
              </a:ext>
            </a:extLst>
          </p:cNvPr>
          <p:cNvSpPr txBox="1"/>
          <p:nvPr/>
        </p:nvSpPr>
        <p:spPr>
          <a:xfrm>
            <a:off x="1444487" y="3167410"/>
            <a:ext cx="111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state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D92FEBE-DE3D-4638-A1CC-882915A60625}"/>
              </a:ext>
            </a:extLst>
          </p:cNvPr>
          <p:cNvGraphicFramePr>
            <a:graphicFrameLocks noGrp="1"/>
          </p:cNvGraphicFramePr>
          <p:nvPr/>
        </p:nvGraphicFramePr>
        <p:xfrm>
          <a:off x="3670852" y="2043147"/>
          <a:ext cx="1565964" cy="11099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988">
                  <a:extLst>
                    <a:ext uri="{9D8B030D-6E8A-4147-A177-3AD203B41FA5}">
                      <a16:colId xmlns:a16="http://schemas.microsoft.com/office/drawing/2014/main" val="1619276630"/>
                    </a:ext>
                  </a:extLst>
                </a:gridCol>
                <a:gridCol w="521988">
                  <a:extLst>
                    <a:ext uri="{9D8B030D-6E8A-4147-A177-3AD203B41FA5}">
                      <a16:colId xmlns:a16="http://schemas.microsoft.com/office/drawing/2014/main" val="770342419"/>
                    </a:ext>
                  </a:extLst>
                </a:gridCol>
                <a:gridCol w="521988">
                  <a:extLst>
                    <a:ext uri="{9D8B030D-6E8A-4147-A177-3AD203B41FA5}">
                      <a16:colId xmlns:a16="http://schemas.microsoft.com/office/drawing/2014/main" val="2334020499"/>
                    </a:ext>
                  </a:extLst>
                </a:gridCol>
              </a:tblGrid>
              <a:tr h="36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620568"/>
                  </a:ext>
                </a:extLst>
              </a:tr>
              <a:tr h="36998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959298"/>
                  </a:ext>
                </a:extLst>
              </a:tr>
              <a:tr h="36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96650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138B878-2183-49F0-9AFA-C2E312019D7B}"/>
              </a:ext>
            </a:extLst>
          </p:cNvPr>
          <p:cNvSpPr txBox="1"/>
          <p:nvPr/>
        </p:nvSpPr>
        <p:spPr>
          <a:xfrm>
            <a:off x="3490791" y="3149641"/>
            <a:ext cx="213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noisy state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64E2FA5A-0934-4C2E-BC5B-9B1FF79DAD71}"/>
              </a:ext>
            </a:extLst>
          </p:cNvPr>
          <p:cNvSpPr txBox="1">
            <a:spLocks/>
          </p:cNvSpPr>
          <p:nvPr/>
        </p:nvSpPr>
        <p:spPr>
          <a:xfrm>
            <a:off x="166681" y="3500955"/>
            <a:ext cx="11699087" cy="21312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Target state is </a:t>
            </a:r>
            <a:r>
              <a:rPr lang="en-US" sz="2000" i="1" dirty="0"/>
              <a:t>hidden : </a:t>
            </a:r>
            <a:r>
              <a:rPr lang="en-US" sz="2000" dirty="0"/>
              <a:t>if it is not proximal, robot does not know where the target is, and if it is proximal, robot only has noisy estimates</a:t>
            </a:r>
          </a:p>
          <a:p>
            <a:r>
              <a:rPr lang="en-US" sz="2000" dirty="0"/>
              <a:t>We can assume robot knows how the target moves (left, right, top, down), and the uncertainty (as captured by the transition probability matrix): this is like the process model in KF</a:t>
            </a:r>
          </a:p>
          <a:p>
            <a:r>
              <a:rPr lang="en-US" sz="2000" dirty="0"/>
              <a:t>The robot’s sensors are noisy, this is like the measurement model in KF</a:t>
            </a:r>
          </a:p>
          <a:p>
            <a:r>
              <a:rPr lang="en-US" sz="2000" dirty="0"/>
              <a:t>Question: Given a series of (noisy) observations, can the robot estimate where the target is?</a:t>
            </a:r>
          </a:p>
          <a:p>
            <a:r>
              <a:rPr lang="en-US" sz="2000" dirty="0"/>
              <a:t>Problem very similar to KF! In fact, HMM can be viewed as a discrete-variable version of KF</a:t>
            </a:r>
          </a:p>
        </p:txBody>
      </p:sp>
    </p:spTree>
    <p:extLst>
      <p:ext uri="{BB962C8B-B14F-4D97-AF65-F5344CB8AC3E}">
        <p14:creationId xmlns:p14="http://schemas.microsoft.com/office/powerpoint/2010/main" val="1749034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681554-540F-46B6-BA05-098FA89A2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b="1" dirty="0"/>
              <a:t>Decoding</a:t>
            </a:r>
            <a:r>
              <a:rPr lang="en-US" dirty="0"/>
              <a:t>] Given a sequence of observations, can you estimate the hidden state sequence? [Solution with the Viterbi Algorithm]</a:t>
            </a:r>
          </a:p>
          <a:p>
            <a:r>
              <a:rPr lang="en-US" dirty="0"/>
              <a:t>[</a:t>
            </a:r>
            <a:r>
              <a:rPr lang="en-US" b="1" dirty="0"/>
              <a:t>Likelihood</a:t>
            </a:r>
            <a:r>
              <a:rPr lang="en-US" dirty="0"/>
              <a:t>] Given an HMM and an observation sequence, what is the likelihood of that observation sequence [Dynamic Programming based Forward Algorithm]</a:t>
            </a:r>
          </a:p>
          <a:p>
            <a:r>
              <a:rPr lang="en-US" dirty="0"/>
              <a:t>[</a:t>
            </a:r>
            <a:r>
              <a:rPr lang="en-US" b="1" dirty="0"/>
              <a:t>Learning</a:t>
            </a:r>
            <a:r>
              <a:rPr lang="en-US" dirty="0"/>
              <a:t>] Given an observation sequence (or sequences), learn the HMM that maximizes the likelihood of that sequence [Baum-Welch or forward-backward algorithm]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5A4C78-10E5-46BE-B21D-6428C7E8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Problems for HMMs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F9282-8DA1-466E-9C8F-6DB2A0AE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82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983FCE-9381-432C-9DE5-FFD3FBBF3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for components that we studied so far were either deterministic or nondeterministic.</a:t>
            </a:r>
          </a:p>
          <a:p>
            <a:r>
              <a:rPr lang="en-US" dirty="0"/>
              <a:t>The goal of such models is to represent computation or time-evolution of a physical phenomenon.</a:t>
            </a:r>
          </a:p>
          <a:p>
            <a:r>
              <a:rPr lang="en-US" dirty="0"/>
              <a:t>These models </a:t>
            </a:r>
            <a:r>
              <a:rPr lang="en-US" i="1" dirty="0"/>
              <a:t>do not </a:t>
            </a:r>
            <a:r>
              <a:rPr lang="en-US" dirty="0"/>
              <a:t>do a great job of capturing uncertainty.</a:t>
            </a:r>
          </a:p>
          <a:p>
            <a:r>
              <a:rPr lang="en-US" dirty="0"/>
              <a:t>We can usually model uncertainty using probabilities, so probabilistic models allow us to account for likelihood of environment behaviors</a:t>
            </a:r>
          </a:p>
          <a:p>
            <a:r>
              <a:rPr lang="en-US" dirty="0"/>
              <a:t>Machine learning/AI algorithms also require probabilistic modelling!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945410-3B95-4C9F-9E1C-3D5F1746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A2776-0511-4188-9784-2686BE2B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37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EF8EE8-BC7B-4C70-9B67-D538C578A8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Generate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a sequence of (hidden) states, that generate observations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Two 2-dimensional tables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b="0" i="1" dirty="0"/>
                  <a:t> </a:t>
                </a:r>
                <a:r>
                  <a:rPr lang="en-US" b="0" dirty="0"/>
                  <a:t>probability of most likely path that reaches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in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b="0" dirty="0"/>
                  <a:t>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of the most likely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:2≤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Table entries filled recursively (dynamic programming approach):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EF8EE8-BC7B-4C70-9B67-D538C578A8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54DEF02-43A9-4164-8395-7A4607FF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E1F26-0DA9-4D0F-8571-74C8A68F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18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99DFF9-2C5C-43D5-83CE-535557F69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LTL </a:t>
            </a:r>
          </a:p>
          <a:p>
            <a:pPr lvl="1"/>
            <a:r>
              <a:rPr lang="en-US" dirty="0"/>
              <a:t>Can be interpreted over individual executions </a:t>
            </a:r>
          </a:p>
          <a:p>
            <a:pPr lvl="1"/>
            <a:r>
              <a:rPr lang="en-US" dirty="0"/>
              <a:t>Can be interpreted over a state machine: do all paths satisfy property</a:t>
            </a:r>
          </a:p>
          <a:p>
            <a:r>
              <a:rPr lang="en-US" dirty="0"/>
              <a:t>CTL</a:t>
            </a:r>
          </a:p>
          <a:p>
            <a:pPr lvl="1"/>
            <a:r>
              <a:rPr lang="en-US" dirty="0"/>
              <a:t>Is interpreted over a computation tree</a:t>
            </a:r>
          </a:p>
          <a:p>
            <a:r>
              <a:rPr lang="en-US" dirty="0"/>
              <a:t>PCTL</a:t>
            </a:r>
          </a:p>
          <a:p>
            <a:pPr lvl="1"/>
            <a:r>
              <a:rPr lang="en-US" dirty="0"/>
              <a:t>Is interpreted over a discrete-time Markov chain</a:t>
            </a:r>
          </a:p>
          <a:p>
            <a:pPr lvl="1"/>
            <a:r>
              <a:rPr lang="en-US" dirty="0"/>
              <a:t>Encodes uncertainties in computation due to environment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B75241-C3C0-40A5-9482-441233D1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9A47E-7F32-43F2-8029-1DE835D5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78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A1E641-94C2-4032-A2D6-9A50E5ED5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488C8-DC3C-40AD-BB89-1FD73E7E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8638FD2-E0C5-4AFC-B3D9-FE71462FCDC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85920" y="1313371"/>
              <a:ext cx="11506872" cy="3688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0419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272701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34075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71053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PCTL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¬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Prop. in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𝐴𝑃</m:t>
                              </m:r>
                            </m:oMath>
                          </a14:m>
                          <a:r>
                            <a:rPr lang="en-US" sz="2400" dirty="0"/>
                            <a:t>, negation, 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(State)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∼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∼∈{&lt;,≤,&gt;,≥}</m:t>
                              </m:r>
                            </m:oMath>
                          </a14:m>
                          <a:r>
                            <a:rPr lang="en-US" sz="24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∈[0,1]</m:t>
                              </m:r>
                            </m:oMath>
                          </a14:m>
                          <a:r>
                            <a:rPr lang="en-US" sz="2400" dirty="0"/>
                            <a:t> : Probability of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oMath>
                          </a14:m>
                          <a:r>
                            <a:rPr lang="en-US" sz="2400" dirty="0"/>
                            <a:t> being</a:t>
                          </a:r>
                          <a:r>
                            <a:rPr lang="en-US" sz="2400" baseline="0" dirty="0"/>
                            <a:t> true </a:t>
                          </a:r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Time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(Path)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𝐔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Bounded </a:t>
                          </a:r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(</a:t>
                          </a:r>
                          <a:r>
                            <a:rPr lang="en-US" sz="2400" dirty="0" err="1"/>
                            <a:t>upto</a:t>
                          </a:r>
                          <a:r>
                            <a:rPr lang="en-US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sz="2400" dirty="0"/>
                            <a:t> steps) 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  (Recall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𝑡𝑟𝑢𝑒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𝐔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400" dirty="0"/>
                            <a:t>, and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=¬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764734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8638FD2-E0C5-4AFC-B3D9-FE71462FCD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2171586"/>
                  </p:ext>
                </p:extLst>
              </p:nvPr>
            </p:nvGraphicFramePr>
            <p:xfrm>
              <a:off x="285920" y="1313371"/>
              <a:ext cx="11506872" cy="3688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0419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272701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34075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71053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PCTL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6471" r="-910695" b="-5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116471" r="-280134" b="-5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116471" r="-86" b="-52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(State)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216471" r="-280134" b="-4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216471" r="-86" b="-42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16471" r="-910695" b="-2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416471" r="-280134" b="-2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Time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2578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(Path)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504598" r="-280134" b="-1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504598" r="-86" b="-1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618824" r="-28013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618824" r="-86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4734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DFC32115-E8F6-4749-9A63-158CC6B6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5039265"/>
            <a:ext cx="11739400" cy="60995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PCTL formulas are state formulas, path formulas used to define how to build a PCTL formula</a:t>
            </a:r>
          </a:p>
        </p:txBody>
      </p:sp>
    </p:spTree>
    <p:extLst>
      <p:ext uri="{BB962C8B-B14F-4D97-AF65-F5344CB8AC3E}">
        <p14:creationId xmlns:p14="http://schemas.microsoft.com/office/powerpoint/2010/main" val="2437563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F704D4B-FAF0-4721-848C-44E08A0D88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Semantics of path formulas is straightforward (similar to LTL/CTL)</a:t>
                </a:r>
              </a:p>
              <a:p>
                <a:r>
                  <a:rPr lang="en-US" dirty="0"/>
                  <a:t>Semantics of state formula with Probabilistic operator: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𝑃𝑟𝑜𝑏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pPr lvl="1"/>
                <a:r>
                  <a:rPr lang="en-US" b="0" dirty="0"/>
                  <a:t>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≥0.5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hold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No,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=0.1+0.2=0.3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Semantics of state formula with Until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𝑃𝑟𝑜𝑏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dirty="0" smtClean="0">
                                <a:latin typeface="Cambria Math" panose="02040503050406030204" pitchFamily="18" charset="0"/>
                              </a:rPr>
                              <m:t>𝐔</m:t>
                            </m:r>
                          </m:e>
                          <m:sup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dirty="0"/>
                  <a:t>: </a:t>
                </a:r>
              </a:p>
              <a:p>
                <a:pPr lvl="2"/>
                <a:r>
                  <a:rPr lang="en-US" dirty="0"/>
                  <a:t>1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otherwise </a:t>
                </a:r>
              </a:p>
              <a:p>
                <a:pPr lvl="2"/>
                <a:r>
                  <a:rPr lang="en-US" dirty="0"/>
                  <a:t>0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/>
                      <m:t>⊭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otherwise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𝑃𝑟𝑜𝑏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pPr marL="411480" lvl="1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F704D4B-FAF0-4721-848C-44E08A0D88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19A2BF0-A53D-441F-BE12-D181E97B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A08C5-4797-4119-B373-E2FD9FF1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4E9E15A-92FC-4C77-A0F5-95E6FBBBA953}"/>
              </a:ext>
            </a:extLst>
          </p:cNvPr>
          <p:cNvGrpSpPr/>
          <p:nvPr/>
        </p:nvGrpSpPr>
        <p:grpSpPr>
          <a:xfrm>
            <a:off x="8745283" y="2023009"/>
            <a:ext cx="3269737" cy="2006823"/>
            <a:chOff x="3660662" y="2352661"/>
            <a:chExt cx="2618111" cy="11764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B4DD0BEA-1C7D-433B-988C-E890C3BEEAAA}"/>
                    </a:ext>
                  </a:extLst>
                </p:cNvPr>
                <p:cNvSpPr/>
                <p:nvPr/>
              </p:nvSpPr>
              <p:spPr>
                <a:xfrm>
                  <a:off x="4724400" y="2352661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B4DD0BEA-1C7D-433B-988C-E890C3BEEA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2352661"/>
                  <a:ext cx="381119" cy="37031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2DC7237-F811-4F31-87E6-9FE0482219B0}"/>
                    </a:ext>
                  </a:extLst>
                </p:cNvPr>
                <p:cNvSpPr/>
                <p:nvPr/>
              </p:nvSpPr>
              <p:spPr>
                <a:xfrm>
                  <a:off x="3882034" y="2788457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2DC7237-F811-4F31-87E6-9FE0482219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2034" y="2788457"/>
                  <a:ext cx="381119" cy="37031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941D442-33A9-48D1-9B0F-E318AA404D4F}"/>
                    </a:ext>
                  </a:extLst>
                </p:cNvPr>
                <p:cNvSpPr/>
                <p:nvPr/>
              </p:nvSpPr>
              <p:spPr>
                <a:xfrm>
                  <a:off x="4724399" y="3158767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941D442-33A9-48D1-9B0F-E318AA404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399" y="3158767"/>
                  <a:ext cx="381119" cy="37031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896885E-99BE-41C9-A1C3-FBCB6A6EC299}"/>
                    </a:ext>
                  </a:extLst>
                </p:cNvPr>
                <p:cNvSpPr/>
                <p:nvPr/>
              </p:nvSpPr>
              <p:spPr>
                <a:xfrm>
                  <a:off x="5635105" y="2788457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896885E-99BE-41C9-A1C3-FBCB6A6EC2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5105" y="2788457"/>
                  <a:ext cx="381119" cy="37031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FA7389-310B-4C7D-B090-EEFDB99C103C}"/>
                </a:ext>
              </a:extLst>
            </p:cNvPr>
            <p:cNvCxnSpPr>
              <a:stCxn id="6" idx="3"/>
              <a:endCxn id="8" idx="7"/>
            </p:cNvCxnSpPr>
            <p:nvPr/>
          </p:nvCxnSpPr>
          <p:spPr>
            <a:xfrm flipH="1">
              <a:off x="4207339" y="2668740"/>
              <a:ext cx="572875" cy="173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1B84DCA-8B9E-4452-9E90-41ADB3701186}"/>
                </a:ext>
              </a:extLst>
            </p:cNvPr>
            <p:cNvCxnSpPr>
              <a:cxnSpLocks/>
              <a:stCxn id="6" idx="4"/>
              <a:endCxn id="9" idx="0"/>
            </p:cNvCxnSpPr>
            <p:nvPr/>
          </p:nvCxnSpPr>
          <p:spPr>
            <a:xfrm flipH="1">
              <a:off x="4914959" y="2722971"/>
              <a:ext cx="1" cy="4357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1BE52B7-5A33-4340-9DDD-CFEE51E6B89C}"/>
                </a:ext>
              </a:extLst>
            </p:cNvPr>
            <p:cNvCxnSpPr>
              <a:cxnSpLocks/>
              <a:stCxn id="6" idx="5"/>
              <a:endCxn id="10" idx="1"/>
            </p:cNvCxnSpPr>
            <p:nvPr/>
          </p:nvCxnSpPr>
          <p:spPr>
            <a:xfrm>
              <a:off x="5049705" y="2668740"/>
              <a:ext cx="641214" cy="173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607A59-AD38-4BB6-92D1-0C0551D79A05}"/>
                </a:ext>
              </a:extLst>
            </p:cNvPr>
            <p:cNvSpPr txBox="1"/>
            <p:nvPr/>
          </p:nvSpPr>
          <p:spPr>
            <a:xfrm>
              <a:off x="5184451" y="2445212"/>
              <a:ext cx="414442" cy="26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0.4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D276DB4-69D7-493C-8CDD-F41DF10FC325}"/>
                </a:ext>
              </a:extLst>
            </p:cNvPr>
            <p:cNvSpPr txBox="1"/>
            <p:nvPr/>
          </p:nvSpPr>
          <p:spPr>
            <a:xfrm>
              <a:off x="4881922" y="2797081"/>
              <a:ext cx="414442" cy="26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0.1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527749-E19E-41E8-B6F9-C403E6BDBFAD}"/>
                </a:ext>
              </a:extLst>
            </p:cNvPr>
            <p:cNvSpPr txBox="1"/>
            <p:nvPr/>
          </p:nvSpPr>
          <p:spPr>
            <a:xfrm>
              <a:off x="4338131" y="2735953"/>
              <a:ext cx="414442" cy="26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0.2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1A8F9CC-3C35-4194-B7DC-35DDA4057068}"/>
                    </a:ext>
                  </a:extLst>
                </p:cNvPr>
                <p:cNvSpPr txBox="1"/>
                <p:nvPr/>
              </p:nvSpPr>
              <p:spPr>
                <a:xfrm>
                  <a:off x="3660662" y="2607781"/>
                  <a:ext cx="384025" cy="343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1A8F9CC-3C35-4194-B7DC-35DDA40570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0662" y="2607781"/>
                  <a:ext cx="384025" cy="3432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8A6AAD7-D161-4E72-BD28-0655C6088462}"/>
                    </a:ext>
                  </a:extLst>
                </p:cNvPr>
                <p:cNvSpPr txBox="1"/>
                <p:nvPr/>
              </p:nvSpPr>
              <p:spPr>
                <a:xfrm>
                  <a:off x="5084824" y="3135635"/>
                  <a:ext cx="384025" cy="343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8A6AAD7-D161-4E72-BD28-0655C60884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4824" y="3135635"/>
                  <a:ext cx="384025" cy="3432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63CF44D-3FC1-4492-AF25-F0ED8F10F894}"/>
                    </a:ext>
                  </a:extLst>
                </p:cNvPr>
                <p:cNvSpPr txBox="1"/>
                <p:nvPr/>
              </p:nvSpPr>
              <p:spPr>
                <a:xfrm>
                  <a:off x="5676552" y="2523835"/>
                  <a:ext cx="602221" cy="343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63CF44D-3FC1-4492-AF25-F0ED8F10F8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6552" y="2523835"/>
                  <a:ext cx="602221" cy="3432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14406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21B8CD-F864-4CAA-B414-E5712DB9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E04FC-52DF-430E-8151-7B8C2D06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9B65B9A-5692-4A2B-8F1E-BF5F10116F15}"/>
              </a:ext>
            </a:extLst>
          </p:cNvPr>
          <p:cNvGrpSpPr/>
          <p:nvPr/>
        </p:nvGrpSpPr>
        <p:grpSpPr>
          <a:xfrm>
            <a:off x="5152929" y="1810461"/>
            <a:ext cx="7039071" cy="3986553"/>
            <a:chOff x="679386" y="1598616"/>
            <a:chExt cx="6984124" cy="398655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77E69E-65B3-42B3-9EE2-42964E0C0116}"/>
                </a:ext>
              </a:extLst>
            </p:cNvPr>
            <p:cNvSpPr txBox="1"/>
            <p:nvPr/>
          </p:nvSpPr>
          <p:spPr>
            <a:xfrm>
              <a:off x="2116331" y="5123504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F777FE-6948-4FD1-B7C6-A1FAD63D27A2}"/>
                </a:ext>
              </a:extLst>
            </p:cNvPr>
            <p:cNvSpPr txBox="1"/>
            <p:nvPr/>
          </p:nvSpPr>
          <p:spPr>
            <a:xfrm>
              <a:off x="4716748" y="503019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5C3B920-0AD0-49C6-B82D-FE468D091F27}"/>
                </a:ext>
              </a:extLst>
            </p:cNvPr>
            <p:cNvSpPr/>
            <p:nvPr/>
          </p:nvSpPr>
          <p:spPr>
            <a:xfrm>
              <a:off x="1423851" y="2397325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Accelerate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CC0F15-28FD-44EA-96D5-D6855DA34831}"/>
                </a:ext>
              </a:extLst>
            </p:cNvPr>
            <p:cNvSpPr/>
            <p:nvPr/>
          </p:nvSpPr>
          <p:spPr>
            <a:xfrm>
              <a:off x="4841966" y="2397325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Constant Speed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39DEC02-2EC7-474C-B06E-9CBD34AE09AD}"/>
                </a:ext>
              </a:extLst>
            </p:cNvPr>
            <p:cNvSpPr/>
            <p:nvPr/>
          </p:nvSpPr>
          <p:spPr>
            <a:xfrm>
              <a:off x="1423850" y="3974862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Idling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F8EBBB7-975D-4DF7-97FE-BC10FF1F5635}"/>
                </a:ext>
              </a:extLst>
            </p:cNvPr>
            <p:cNvSpPr/>
            <p:nvPr/>
          </p:nvSpPr>
          <p:spPr>
            <a:xfrm>
              <a:off x="4841966" y="3974862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Brake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07450CD-46D3-40D2-8F59-E170809EB762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3396342" y="2786739"/>
              <a:ext cx="144562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FF12551-2DD1-404B-AC4A-CAA6BA2EE35D}"/>
                </a:ext>
              </a:extLst>
            </p:cNvPr>
            <p:cNvCxnSpPr>
              <a:cxnSpLocks/>
              <a:stCxn id="9" idx="6"/>
              <a:endCxn id="12" idx="1"/>
            </p:cNvCxnSpPr>
            <p:nvPr/>
          </p:nvCxnSpPr>
          <p:spPr>
            <a:xfrm>
              <a:off x="3396342" y="2786739"/>
              <a:ext cx="1734489" cy="13021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2D15FEE-B0EE-407D-88C7-EDD48EA141B2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>
              <a:off x="5828212" y="3176153"/>
              <a:ext cx="0" cy="7987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8D6722F-3917-4B96-A03A-3B669322FF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176153"/>
              <a:ext cx="0" cy="7987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9EE049D-3122-4619-8683-AD5B9464B923}"/>
                </a:ext>
              </a:extLst>
            </p:cNvPr>
            <p:cNvCxnSpPr>
              <a:cxnSpLocks/>
              <a:stCxn id="12" idx="2"/>
              <a:endCxn id="11" idx="6"/>
            </p:cNvCxnSpPr>
            <p:nvPr/>
          </p:nvCxnSpPr>
          <p:spPr>
            <a:xfrm flipH="1">
              <a:off x="3396341" y="4364276"/>
              <a:ext cx="14456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E69F1B0-2E21-4101-A31A-45001D0819AC}"/>
                </a:ext>
              </a:extLst>
            </p:cNvPr>
            <p:cNvCxnSpPr>
              <a:cxnSpLocks/>
              <a:stCxn id="11" idx="0"/>
              <a:endCxn id="9" idx="4"/>
            </p:cNvCxnSpPr>
            <p:nvPr/>
          </p:nvCxnSpPr>
          <p:spPr>
            <a:xfrm flipV="1">
              <a:off x="2410096" y="3176153"/>
              <a:ext cx="1" cy="7987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F2DD06E-EB05-44E0-B0E2-7CEC2808ADEC}"/>
                </a:ext>
              </a:extLst>
            </p:cNvPr>
            <p:cNvSpPr/>
            <p:nvPr/>
          </p:nvSpPr>
          <p:spPr>
            <a:xfrm>
              <a:off x="6643007" y="2227824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2E67106-E5E3-4A4C-862F-EA7A35475B2C}"/>
                </a:ext>
              </a:extLst>
            </p:cNvPr>
            <p:cNvSpPr/>
            <p:nvPr/>
          </p:nvSpPr>
          <p:spPr>
            <a:xfrm rot="5619972">
              <a:off x="6602190" y="4385003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8FF1ABB-7FDC-4000-8BC1-1DFE601AFCC2}"/>
                </a:ext>
              </a:extLst>
            </p:cNvPr>
            <p:cNvSpPr/>
            <p:nvPr/>
          </p:nvSpPr>
          <p:spPr>
            <a:xfrm rot="7308126">
              <a:off x="2131419" y="4682439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FF8CC2B-2BA8-4EC9-89C2-83523FFB9642}"/>
                </a:ext>
              </a:extLst>
            </p:cNvPr>
            <p:cNvSpPr/>
            <p:nvPr/>
          </p:nvSpPr>
          <p:spPr>
            <a:xfrm rot="18334946">
              <a:off x="2123951" y="1883845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2648324-EF24-4A56-AFCB-DDC211E417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3264" y="2971800"/>
              <a:ext cx="1651703" cy="12596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AFA131-57F1-4CB5-ADC0-4EF573D950AD}"/>
                </a:ext>
              </a:extLst>
            </p:cNvPr>
            <p:cNvSpPr txBox="1"/>
            <p:nvPr/>
          </p:nvSpPr>
          <p:spPr>
            <a:xfrm>
              <a:off x="3974805" y="2705394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53DCFB6-4BC4-4F57-98B3-FCE6EAB3309E}"/>
                </a:ext>
              </a:extLst>
            </p:cNvPr>
            <p:cNvSpPr txBox="1"/>
            <p:nvPr/>
          </p:nvSpPr>
          <p:spPr>
            <a:xfrm>
              <a:off x="4270729" y="3087658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0F44F12-9168-40C4-B3C5-DF6E3A2B4848}"/>
                </a:ext>
              </a:extLst>
            </p:cNvPr>
            <p:cNvSpPr txBox="1"/>
            <p:nvPr/>
          </p:nvSpPr>
          <p:spPr>
            <a:xfrm>
              <a:off x="2123798" y="1598616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77A4D35-5872-4388-B832-3A98A73F1C7E}"/>
                </a:ext>
              </a:extLst>
            </p:cNvPr>
            <p:cNvSpPr txBox="1"/>
            <p:nvPr/>
          </p:nvSpPr>
          <p:spPr>
            <a:xfrm>
              <a:off x="2431173" y="3318490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545B69-7D0A-4A72-B4A6-9C6DD086FB8C}"/>
                </a:ext>
              </a:extLst>
            </p:cNvPr>
            <p:cNvSpPr txBox="1"/>
            <p:nvPr/>
          </p:nvSpPr>
          <p:spPr>
            <a:xfrm>
              <a:off x="6935426" y="4689595"/>
              <a:ext cx="728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0.05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17BE69-5DC7-4FBD-BE4D-B931B6F16F89}"/>
                </a:ext>
              </a:extLst>
            </p:cNvPr>
            <p:cNvSpPr txBox="1"/>
            <p:nvPr/>
          </p:nvSpPr>
          <p:spPr>
            <a:xfrm>
              <a:off x="6086373" y="3387461"/>
              <a:ext cx="728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0.05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C03C62-0B26-4424-B4D3-853D184FB940}"/>
                </a:ext>
              </a:extLst>
            </p:cNvPr>
            <p:cNvSpPr txBox="1"/>
            <p:nvPr/>
          </p:nvSpPr>
          <p:spPr>
            <a:xfrm>
              <a:off x="3793474" y="4344295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D66609C-02FA-40A6-A8F7-5F860863CF50}"/>
                </a:ext>
              </a:extLst>
            </p:cNvPr>
            <p:cNvSpPr txBox="1"/>
            <p:nvPr/>
          </p:nvSpPr>
          <p:spPr>
            <a:xfrm>
              <a:off x="3437408" y="3467705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458E97A-6852-4B96-92B2-0AFF2CE0C7A4}"/>
                </a:ext>
              </a:extLst>
            </p:cNvPr>
            <p:cNvSpPr txBox="1"/>
            <p:nvPr/>
          </p:nvSpPr>
          <p:spPr>
            <a:xfrm>
              <a:off x="5265247" y="3220442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8339334-843D-43D5-9348-7D63652A300F}"/>
                </a:ext>
              </a:extLst>
            </p:cNvPr>
            <p:cNvSpPr txBox="1"/>
            <p:nvPr/>
          </p:nvSpPr>
          <p:spPr>
            <a:xfrm>
              <a:off x="7090917" y="2186138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FDE88A5-CE1C-40A3-B25C-6542D69B52E3}"/>
                    </a:ext>
                  </a:extLst>
                </p:cNvPr>
                <p:cNvSpPr txBox="1"/>
                <p:nvPr/>
              </p:nvSpPr>
              <p:spPr>
                <a:xfrm>
                  <a:off x="880297" y="2093784"/>
                  <a:ext cx="71343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FDE88A5-CE1C-40A3-B25C-6542D69B52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297" y="2093784"/>
                  <a:ext cx="713430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F90E5AC-E909-4D43-A802-49CFAFB53AB4}"/>
                    </a:ext>
                  </a:extLst>
                </p:cNvPr>
                <p:cNvSpPr txBox="1"/>
                <p:nvPr/>
              </p:nvSpPr>
              <p:spPr>
                <a:xfrm>
                  <a:off x="679386" y="4113462"/>
                  <a:ext cx="6898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F90E5AC-E909-4D43-A802-49CFAFB53A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386" y="4113462"/>
                  <a:ext cx="689891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B61C382-3455-4182-8BFF-4701127C3337}"/>
                    </a:ext>
                  </a:extLst>
                </p:cNvPr>
                <p:cNvSpPr txBox="1"/>
                <p:nvPr/>
              </p:nvSpPr>
              <p:spPr>
                <a:xfrm>
                  <a:off x="5548994" y="1891371"/>
                  <a:ext cx="71711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B61C382-3455-4182-8BFF-4701127C3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8994" y="1891371"/>
                  <a:ext cx="71711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081E813-C2AC-4DC8-AF94-F2A4F27C46EE}"/>
                    </a:ext>
                  </a:extLst>
                </p:cNvPr>
                <p:cNvSpPr txBox="1"/>
                <p:nvPr/>
              </p:nvSpPr>
              <p:spPr>
                <a:xfrm>
                  <a:off x="5590558" y="4729282"/>
                  <a:ext cx="9173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081E813-C2AC-4DC8-AF94-F2A4F27C46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558" y="4729282"/>
                  <a:ext cx="917331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D3B1AD6-7E05-4852-99B1-62676C1BFDBD}"/>
                </a:ext>
              </a:extLst>
            </p:cNvPr>
            <p:cNvCxnSpPr/>
            <p:nvPr/>
          </p:nvCxnSpPr>
          <p:spPr>
            <a:xfrm>
              <a:off x="1509576" y="1829448"/>
              <a:ext cx="376374" cy="5875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4BD2374-6A54-4D86-B019-33EB4451E53C}"/>
                </a:ext>
              </a:extLst>
            </p:cNvPr>
            <p:cNvCxnSpPr/>
            <p:nvPr/>
          </p:nvCxnSpPr>
          <p:spPr>
            <a:xfrm>
              <a:off x="1275526" y="3541231"/>
              <a:ext cx="376374" cy="5875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0436C96-FC54-48BF-985B-2525DBF1E7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1000" y="4753691"/>
              <a:ext cx="424616" cy="4459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364514E-A4B7-4DA3-A7D3-B98DBB41B63B}"/>
                </a:ext>
              </a:extLst>
            </p:cNvPr>
            <p:cNvCxnSpPr/>
            <p:nvPr/>
          </p:nvCxnSpPr>
          <p:spPr>
            <a:xfrm>
              <a:off x="4974903" y="1838527"/>
              <a:ext cx="376374" cy="5875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757EAA3-ADC3-4872-AB21-399987BD7E62}"/>
                </a:ext>
              </a:extLst>
            </p:cNvPr>
            <p:cNvSpPr txBox="1"/>
            <p:nvPr/>
          </p:nvSpPr>
          <p:spPr>
            <a:xfrm>
              <a:off x="992799" y="309403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C0C196C-5941-4542-A118-FE4580B7C2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1763" y="2520334"/>
              <a:ext cx="1831410" cy="26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BD80C8D-0814-4C92-BD8B-A23122558702}"/>
                </a:ext>
              </a:extLst>
            </p:cNvPr>
            <p:cNvSpPr txBox="1"/>
            <p:nvPr/>
          </p:nvSpPr>
          <p:spPr>
            <a:xfrm>
              <a:off x="3844847" y="2144729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ontent Placeholder 1">
                <a:extLst>
                  <a:ext uri="{FF2B5EF4-FFF2-40B4-BE49-F238E27FC236}">
                    <a16:creationId xmlns:a16="http://schemas.microsoft.com/office/drawing/2014/main" id="{7AFB2237-784B-45AE-ADCF-1B33D48915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043" y="1209202"/>
                <a:ext cx="5042426" cy="43847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Does this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≥0.5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hold in state Brake?</a:t>
                </a:r>
              </a:p>
              <a:p>
                <a:pPr lvl="1"/>
                <a:r>
                  <a:rPr lang="en-US" sz="2400" dirty="0"/>
                  <a:t>Yes</a:t>
                </a:r>
              </a:p>
              <a:p>
                <a:r>
                  <a:rPr lang="en-US" sz="2400" dirty="0"/>
                  <a:t>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/>
                  <a:t>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𝑃𝑟𝑜𝑏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, pick smallest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411480" lvl="1" indent="0">
                  <a:buNone/>
                </a:pPr>
                <a:r>
                  <a:rPr lang="en-US" sz="2400" dirty="0"/>
                  <a:t>    = 0.5 + 0.2 + 0.3*0.5 + 0.3*0.2</a:t>
                </a:r>
              </a:p>
              <a:p>
                <a:pPr marL="411480" lvl="1" indent="0">
                  <a:buNone/>
                </a:pPr>
                <a:r>
                  <a:rPr lang="en-US" sz="2400" dirty="0"/>
                  <a:t>    = 0.91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=0.91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I.e. with probability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 0.91, driver checks cell phone within 2 steps</a:t>
                </a:r>
              </a:p>
            </p:txBody>
          </p:sp>
        </mc:Choice>
        <mc:Fallback xmlns="">
          <p:sp>
            <p:nvSpPr>
              <p:cNvPr id="49" name="Content Placeholder 1">
                <a:extLst>
                  <a:ext uri="{FF2B5EF4-FFF2-40B4-BE49-F238E27FC236}">
                    <a16:creationId xmlns:a16="http://schemas.microsoft.com/office/drawing/2014/main" id="{7AFB2237-784B-45AE-ADCF-1B33D4891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43" y="1209202"/>
                <a:ext cx="5042426" cy="4384773"/>
              </a:xfrm>
              <a:prstGeom prst="rect">
                <a:avLst/>
              </a:prstGeom>
              <a:blipFill>
                <a:blip r:embed="rId6"/>
                <a:stretch>
                  <a:fillRect l="-846" t="-2222"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194338D4-9312-4DC8-8BB8-3DBFDC1FE954}"/>
              </a:ext>
            </a:extLst>
          </p:cNvPr>
          <p:cNvSpPr txBox="1"/>
          <p:nvPr/>
        </p:nvSpPr>
        <p:spPr>
          <a:xfrm>
            <a:off x="5684616" y="1832327"/>
            <a:ext cx="34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E003D9-1B25-49C7-85DF-51231A042718}"/>
              </a:ext>
            </a:extLst>
          </p:cNvPr>
          <p:cNvSpPr txBox="1"/>
          <p:nvPr/>
        </p:nvSpPr>
        <p:spPr>
          <a:xfrm>
            <a:off x="9162245" y="1831922"/>
            <a:ext cx="34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07C388-E3FA-49B4-BB9D-2937ED49405A}"/>
                  </a:ext>
                </a:extLst>
              </p:cNvPr>
              <p:cNvSpPr txBox="1"/>
              <p:nvPr/>
            </p:nvSpPr>
            <p:spPr>
              <a:xfrm>
                <a:off x="6779099" y="653316"/>
                <a:ext cx="336489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: Checking cellphone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Feeling sleepy 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07C388-E3FA-49B4-BB9D-2937ED494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099" y="653316"/>
                <a:ext cx="3364896" cy="954107"/>
              </a:xfrm>
              <a:prstGeom prst="rect">
                <a:avLst/>
              </a:prstGeom>
              <a:blipFill>
                <a:blip r:embed="rId7"/>
                <a:stretch>
                  <a:fillRect t="-5732" r="-2355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438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D159515-6111-4061-ADE0-B966AB0797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7367004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Toss a coin repeatedly until “tails” is thrown</a:t>
                </a:r>
              </a:p>
              <a:p>
                <a:r>
                  <a:rPr lang="en-US" dirty="0"/>
                  <a:t>Is “tails” eventually thrown along all paths?</a:t>
                </a:r>
              </a:p>
              <a:p>
                <a:pPr lvl="1"/>
                <a:r>
                  <a:rPr lang="en-US" dirty="0"/>
                  <a:t>CTL: AF tails</a:t>
                </a:r>
              </a:p>
              <a:p>
                <a:pPr lvl="1"/>
                <a:r>
                  <a:rPr lang="en-US" dirty="0"/>
                  <a:t>Result: false</a:t>
                </a:r>
              </a:p>
              <a:p>
                <a:pPr lvl="1"/>
                <a:r>
                  <a:rPr lang="en-US" dirty="0"/>
                  <a:t>Why?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Is the probability of eventually thrown “tails” equal to 1?</a:t>
                </a:r>
              </a:p>
              <a:p>
                <a:pPr lvl="1"/>
                <a:r>
                  <a:rPr lang="en-US" dirty="0"/>
                  <a:t>PCTL: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𝑡𝑎𝑖𝑙𝑠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Result</a:t>
                </a:r>
                <a:r>
                  <a:rPr lang="en-US" i="1" dirty="0"/>
                  <a:t>: true</a:t>
                </a:r>
              </a:p>
              <a:p>
                <a:pPr lvl="1"/>
                <a:r>
                  <a:rPr lang="en-US" dirty="0"/>
                  <a:t>Probability of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/>
                  <a:t> is zero!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D159515-6111-4061-ADE0-B966AB079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7367004" cy="4351338"/>
              </a:xfrm>
              <a:blipFill>
                <a:blip r:embed="rId2"/>
                <a:stretch>
                  <a:fillRect l="-993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17295EB-4CBB-4681-AC16-2CBE106F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in PCTL vs. Qualitative in 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31C10-22F5-4F81-BD09-C6A5D73F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64310DD-E1BA-4035-B9A0-F5AADBA79D45}"/>
                  </a:ext>
                </a:extLst>
              </p:cNvPr>
              <p:cNvSpPr/>
              <p:nvPr/>
            </p:nvSpPr>
            <p:spPr>
              <a:xfrm>
                <a:off x="8341609" y="2708809"/>
                <a:ext cx="968783" cy="890124"/>
              </a:xfrm>
              <a:prstGeom prst="ellipse">
                <a:avLst/>
              </a:prstGeom>
              <a:ln w="3175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64310DD-E1BA-4035-B9A0-F5AADBA79D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609" y="2708809"/>
                <a:ext cx="968783" cy="89012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17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D73396C-1AC5-4663-ABC7-CDDF7FCFB681}"/>
                  </a:ext>
                </a:extLst>
              </p:cNvPr>
              <p:cNvSpPr/>
              <p:nvPr/>
            </p:nvSpPr>
            <p:spPr>
              <a:xfrm>
                <a:off x="9867463" y="1533231"/>
                <a:ext cx="863586" cy="778828"/>
              </a:xfrm>
              <a:prstGeom prst="ellipse">
                <a:avLst/>
              </a:prstGeom>
              <a:ln w="3175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D73396C-1AC5-4663-ABC7-CDDF7FCFB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463" y="1533231"/>
                <a:ext cx="863586" cy="77882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17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5D654F1-3432-403E-A9C9-BBADB2F7A0CF}"/>
                  </a:ext>
                </a:extLst>
              </p:cNvPr>
              <p:cNvSpPr/>
              <p:nvPr/>
            </p:nvSpPr>
            <p:spPr>
              <a:xfrm>
                <a:off x="9904140" y="3904882"/>
                <a:ext cx="968783" cy="890124"/>
              </a:xfrm>
              <a:prstGeom prst="ellipse">
                <a:avLst/>
              </a:prstGeom>
              <a:ln w="3175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5D654F1-3432-403E-A9C9-BBADB2F7A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40" y="3904882"/>
                <a:ext cx="968783" cy="89012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17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2CF0C6-A500-491F-92A0-C26D6CDBACE0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9168517" y="2198002"/>
            <a:ext cx="825415" cy="641163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222A96-3601-4180-9B47-71ABD3864AC8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9168517" y="3468577"/>
            <a:ext cx="877498" cy="566661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EA94DA-7450-4CCF-9F93-45E492A9E0F3}"/>
              </a:ext>
            </a:extLst>
          </p:cNvPr>
          <p:cNvSpPr/>
          <p:nvPr/>
        </p:nvSpPr>
        <p:spPr>
          <a:xfrm>
            <a:off x="8820319" y="1861168"/>
            <a:ext cx="1027688" cy="825388"/>
          </a:xfrm>
          <a:custGeom>
            <a:avLst/>
            <a:gdLst>
              <a:gd name="connsiteX0" fmla="*/ 1027688 w 1027688"/>
              <a:gd name="connsiteY0" fmla="*/ 0 h 825388"/>
              <a:gd name="connsiteX1" fmla="*/ 315589 w 1027688"/>
              <a:gd name="connsiteY1" fmla="*/ 145657 h 825388"/>
              <a:gd name="connsiteX2" fmla="*/ 0 w 1027688"/>
              <a:gd name="connsiteY2" fmla="*/ 825388 h 82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7688" h="825388">
                <a:moveTo>
                  <a:pt x="1027688" y="0"/>
                </a:moveTo>
                <a:cubicBezTo>
                  <a:pt x="757279" y="4046"/>
                  <a:pt x="486870" y="8092"/>
                  <a:pt x="315589" y="145657"/>
                </a:cubicBezTo>
                <a:cubicBezTo>
                  <a:pt x="144308" y="283222"/>
                  <a:pt x="72154" y="554305"/>
                  <a:pt x="0" y="825388"/>
                </a:cubicBezTo>
              </a:path>
            </a:pathLst>
          </a:cu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A023399-4E06-455C-8022-A86B6F1DD24D}"/>
              </a:ext>
            </a:extLst>
          </p:cNvPr>
          <p:cNvSpPr/>
          <p:nvPr/>
        </p:nvSpPr>
        <p:spPr>
          <a:xfrm flipV="1">
            <a:off x="10603106" y="3575509"/>
            <a:ext cx="689472" cy="658384"/>
          </a:xfrm>
          <a:custGeom>
            <a:avLst/>
            <a:gdLst>
              <a:gd name="connsiteX0" fmla="*/ 1027688 w 1027688"/>
              <a:gd name="connsiteY0" fmla="*/ 0 h 825388"/>
              <a:gd name="connsiteX1" fmla="*/ 315589 w 1027688"/>
              <a:gd name="connsiteY1" fmla="*/ 145657 h 825388"/>
              <a:gd name="connsiteX2" fmla="*/ 0 w 1027688"/>
              <a:gd name="connsiteY2" fmla="*/ 825388 h 825388"/>
              <a:gd name="connsiteX0" fmla="*/ 1027688 w 1222235"/>
              <a:gd name="connsiteY0" fmla="*/ 0 h 836167"/>
              <a:gd name="connsiteX1" fmla="*/ 1191162 w 1222235"/>
              <a:gd name="connsiteY1" fmla="*/ 805712 h 836167"/>
              <a:gd name="connsiteX2" fmla="*/ 0 w 1222235"/>
              <a:gd name="connsiteY2" fmla="*/ 825388 h 836167"/>
              <a:gd name="connsiteX0" fmla="*/ 941846 w 1132304"/>
              <a:gd name="connsiteY0" fmla="*/ 0 h 810952"/>
              <a:gd name="connsiteX1" fmla="*/ 1105320 w 1132304"/>
              <a:gd name="connsiteY1" fmla="*/ 805712 h 810952"/>
              <a:gd name="connsiteX2" fmla="*/ 0 w 1132304"/>
              <a:gd name="connsiteY2" fmla="*/ 436427 h 810952"/>
              <a:gd name="connsiteX0" fmla="*/ 941846 w 954125"/>
              <a:gd name="connsiteY0" fmla="*/ 0 h 1151132"/>
              <a:gd name="connsiteX1" fmla="*/ 916469 w 954125"/>
              <a:gd name="connsiteY1" fmla="*/ 1147527 h 1151132"/>
              <a:gd name="connsiteX2" fmla="*/ 0 w 954125"/>
              <a:gd name="connsiteY2" fmla="*/ 436427 h 1151132"/>
              <a:gd name="connsiteX0" fmla="*/ 941846 w 977170"/>
              <a:gd name="connsiteY0" fmla="*/ 0 h 1158687"/>
              <a:gd name="connsiteX1" fmla="*/ 896224 w 977170"/>
              <a:gd name="connsiteY1" fmla="*/ 809335 h 1158687"/>
              <a:gd name="connsiteX2" fmla="*/ 916469 w 977170"/>
              <a:gd name="connsiteY2" fmla="*/ 1147527 h 1158687"/>
              <a:gd name="connsiteX3" fmla="*/ 0 w 977170"/>
              <a:gd name="connsiteY3" fmla="*/ 436427 h 1158687"/>
              <a:gd name="connsiteX0" fmla="*/ 941846 w 1462799"/>
              <a:gd name="connsiteY0" fmla="*/ 0 h 1147567"/>
              <a:gd name="connsiteX1" fmla="*/ 1462773 w 1462799"/>
              <a:gd name="connsiteY1" fmla="*/ 467520 h 1147567"/>
              <a:gd name="connsiteX2" fmla="*/ 916469 w 1462799"/>
              <a:gd name="connsiteY2" fmla="*/ 1147527 h 1147567"/>
              <a:gd name="connsiteX3" fmla="*/ 0 w 1462799"/>
              <a:gd name="connsiteY3" fmla="*/ 436427 h 1147567"/>
              <a:gd name="connsiteX0" fmla="*/ 941846 w 1462799"/>
              <a:gd name="connsiteY0" fmla="*/ 0 h 1053283"/>
              <a:gd name="connsiteX1" fmla="*/ 1462773 w 1462799"/>
              <a:gd name="connsiteY1" fmla="*/ 467520 h 1053283"/>
              <a:gd name="connsiteX2" fmla="*/ 521605 w 1462799"/>
              <a:gd name="connsiteY2" fmla="*/ 1053234 h 1053283"/>
              <a:gd name="connsiteX3" fmla="*/ 0 w 1462799"/>
              <a:gd name="connsiteY3" fmla="*/ 436427 h 1053283"/>
              <a:gd name="connsiteX0" fmla="*/ 564147 w 1462786"/>
              <a:gd name="connsiteY0" fmla="*/ 0 h 958990"/>
              <a:gd name="connsiteX1" fmla="*/ 1462773 w 1462786"/>
              <a:gd name="connsiteY1" fmla="*/ 373227 h 958990"/>
              <a:gd name="connsiteX2" fmla="*/ 521605 w 1462786"/>
              <a:gd name="connsiteY2" fmla="*/ 958941 h 958990"/>
              <a:gd name="connsiteX3" fmla="*/ 0 w 1462786"/>
              <a:gd name="connsiteY3" fmla="*/ 342134 h 95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2786" h="958990">
                <a:moveTo>
                  <a:pt x="564147" y="0"/>
                </a:moveTo>
                <a:cubicBezTo>
                  <a:pt x="556543" y="134889"/>
                  <a:pt x="1467002" y="181973"/>
                  <a:pt x="1462773" y="373227"/>
                </a:cubicBezTo>
                <a:cubicBezTo>
                  <a:pt x="1458544" y="564481"/>
                  <a:pt x="765400" y="964123"/>
                  <a:pt x="521605" y="958941"/>
                </a:cubicBezTo>
                <a:cubicBezTo>
                  <a:pt x="277810" y="953759"/>
                  <a:pt x="72154" y="71051"/>
                  <a:pt x="0" y="342134"/>
                </a:cubicBezTo>
              </a:path>
            </a:pathLst>
          </a:cu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4C910E-15DB-411E-B5A9-E682CE8B0CFB}"/>
              </a:ext>
            </a:extLst>
          </p:cNvPr>
          <p:cNvSpPr txBox="1"/>
          <p:nvPr/>
        </p:nvSpPr>
        <p:spPr>
          <a:xfrm>
            <a:off x="9476793" y="2482044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0.5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B1E9D0-DC0F-433A-9AEA-3C8B46EAD1B0}"/>
              </a:ext>
            </a:extLst>
          </p:cNvPr>
          <p:cNvSpPr txBox="1"/>
          <p:nvPr/>
        </p:nvSpPr>
        <p:spPr>
          <a:xfrm>
            <a:off x="9546702" y="3222662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0.5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1B8135-A886-4508-BD43-C2E647A14203}"/>
              </a:ext>
            </a:extLst>
          </p:cNvPr>
          <p:cNvSpPr txBox="1"/>
          <p:nvPr/>
        </p:nvSpPr>
        <p:spPr>
          <a:xfrm>
            <a:off x="11176888" y="33373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066EA9-A331-437F-A4B7-25DE7308F108}"/>
              </a:ext>
            </a:extLst>
          </p:cNvPr>
          <p:cNvSpPr txBox="1"/>
          <p:nvPr/>
        </p:nvSpPr>
        <p:spPr>
          <a:xfrm>
            <a:off x="8984813" y="144312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943ED33-20FD-406A-AF3B-0900DF429B1B}"/>
                  </a:ext>
                </a:extLst>
              </p:cNvPr>
              <p:cNvSpPr txBox="1"/>
              <p:nvPr/>
            </p:nvSpPr>
            <p:spPr>
              <a:xfrm>
                <a:off x="10638664" y="1661035"/>
                <a:ext cx="12243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h𝑒𝑎𝑑𝑠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943ED33-20FD-406A-AF3B-0900DF429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664" y="1661035"/>
                <a:ext cx="122437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8013B1-A306-4924-B6AB-FB26B2E07BD9}"/>
                  </a:ext>
                </a:extLst>
              </p:cNvPr>
              <p:cNvSpPr txBox="1"/>
              <p:nvPr/>
            </p:nvSpPr>
            <p:spPr>
              <a:xfrm>
                <a:off x="10803348" y="4227475"/>
                <a:ext cx="10079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8013B1-A306-4924-B6AB-FB26B2E07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3348" y="4227475"/>
                <a:ext cx="100796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932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CD25B1-7EA1-4F66-A82C-146EB778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953087"/>
            <a:ext cx="11699087" cy="3730954"/>
          </a:xfrm>
        </p:spPr>
        <p:txBody>
          <a:bodyPr/>
          <a:lstStyle/>
          <a:p>
            <a:r>
              <a:rPr lang="en-US" dirty="0"/>
              <a:t>Time in DTMC is discrete</a:t>
            </a:r>
          </a:p>
          <a:p>
            <a:r>
              <a:rPr lang="en-US" dirty="0"/>
              <a:t>CTMCs: </a:t>
            </a:r>
          </a:p>
          <a:p>
            <a:pPr lvl="1"/>
            <a:r>
              <a:rPr lang="en-US" dirty="0"/>
              <a:t>dense model of time</a:t>
            </a:r>
          </a:p>
          <a:p>
            <a:pPr lvl="1"/>
            <a:r>
              <a:rPr lang="en-US" dirty="0"/>
              <a:t>transitions can occur at any time</a:t>
            </a:r>
          </a:p>
          <a:p>
            <a:pPr lvl="1"/>
            <a:r>
              <a:rPr lang="en-US" dirty="0"/>
              <a:t>“dwell time” in a state is (negative) </a:t>
            </a:r>
            <a:r>
              <a:rPr lang="en-US" i="1" dirty="0"/>
              <a:t>exponentially distributed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604230-E351-45AB-86BA-ABA15D2A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Time Markov Chains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4F0C8-E8FA-41D2-952A-3C6AD22C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8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FFAE21-93A2-4CEA-8702-420335D22B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Continuous random variable : </a:t>
                </a:r>
                <a:r>
                  <a:rPr lang="en-US" dirty="0" err="1"/>
                  <a:t>probabilisty</a:t>
                </a:r>
                <a:r>
                  <a:rPr lang="en-US" dirty="0"/>
                  <a:t> density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(≥0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 negative exponentially distributed random variable </a:t>
                </a:r>
                <a:r>
                  <a:rPr lang="en-US" i="1" dirty="0"/>
                  <a:t>X </a:t>
                </a:r>
                <a:r>
                  <a:rPr lang="en-US" dirty="0"/>
                  <a:t>with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has probability density function (pdf)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defined as follows: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FFAE21-93A2-4CEA-8702-420335D22B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76A5FA1-89E4-428A-A6D7-24F0D8C31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E4E8B-2BAA-43BA-8AAB-A9C1BDA3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48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CC3032-2D6E-4A57-8B89-035CA79E46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Cumulative distribution function (CDF)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then: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mr>
                      <m:m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=(1−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I.e. zero probability of doing transition out of a state in duration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, but probability becomes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Fun exercise: show that above CDF is memoryless, i.e.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Fun exercise 2: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are </a:t>
                </a:r>
                <a:r>
                  <a:rPr lang="en-US" sz="2400" dirty="0" err="1"/>
                  <a:t>r.v.s</a:t>
                </a:r>
                <a:r>
                  <a:rPr lang="en-US" sz="2400" dirty="0"/>
                  <a:t> negatively exponentially distributed with rates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Fun exercise 3: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are negative exponentially distributed with rates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,…, 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CC3032-2D6E-4A57-8B89-035CA79E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3226" r="-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3359CB6-0DA7-4402-BE37-FB671380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 properties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C681D-7CCA-40F6-B3D7-4B02B0AD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67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03E670-FFE5-409E-8CBE-1D1FF34EB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30003" y="1332703"/>
                <a:ext cx="7335766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Tuple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a finite set of states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sz="2000" dirty="0"/>
                  <a:t> is a transition probability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sz="2000" dirty="0"/>
                  <a:t> is the </a:t>
                </a:r>
                <a:r>
                  <a:rPr lang="en-US" sz="2000" dirty="0" err="1"/>
                  <a:t>init.</a:t>
                </a:r>
                <a:r>
                  <a:rPr lang="en-US" sz="2000" dirty="0"/>
                  <a:t> dist.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sz="2000" dirty="0"/>
                  <a:t> is a set of Boolean propositions,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𝐴𝑃</m:t>
                        </m:r>
                      </m:sup>
                    </m:sSup>
                  </m:oMath>
                </a14:m>
                <a:r>
                  <a:rPr lang="en-US" sz="2000" dirty="0"/>
                  <a:t> is a function that assigns some subset of Boolean propositions to each state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p>
                    </m:sSup>
                  </m:oMath>
                </a14:m>
                <a:r>
                  <a:rPr lang="en-US" sz="2000" dirty="0"/>
                  <a:t> is the exit-rate function</a:t>
                </a:r>
              </a:p>
              <a:p>
                <a:r>
                  <a:rPr lang="en-US" sz="2000" dirty="0"/>
                  <a:t>Residence time in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/>
                  <a:t> negative exponentially distributed with rate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Average residence time in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den>
                    </m:f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Bigger the exit-rate, shorter the average residence time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03E670-FFE5-409E-8CBE-1D1FF34EB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0003" y="1332703"/>
                <a:ext cx="7335766" cy="4351338"/>
              </a:xfrm>
              <a:blipFill>
                <a:blip r:embed="rId2"/>
                <a:stretch>
                  <a:fillRect l="-665" t="-1964" r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648CE6F-B593-44C9-926A-76396878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CTMC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41BE3-81A0-4372-9ED1-7FD70BB2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14DDF01-3C9A-4C38-97BF-71B210F33EB7}"/>
                  </a:ext>
                </a:extLst>
              </p:cNvPr>
              <p:cNvSpPr/>
              <p:nvPr/>
            </p:nvSpPr>
            <p:spPr>
              <a:xfrm>
                <a:off x="1194179" y="2166583"/>
                <a:ext cx="825689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14DDF01-3C9A-4C38-97BF-71B210F33E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179" y="2166583"/>
                <a:ext cx="825689" cy="70286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E0BF4D9-38C1-46D2-8E8E-D3C17DC0EB68}"/>
                  </a:ext>
                </a:extLst>
              </p:cNvPr>
              <p:cNvSpPr/>
              <p:nvPr/>
            </p:nvSpPr>
            <p:spPr>
              <a:xfrm>
                <a:off x="3134435" y="2166583"/>
                <a:ext cx="900753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E0BF4D9-38C1-46D2-8E8E-D3C17DC0E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435" y="2166583"/>
                <a:ext cx="900753" cy="702860"/>
              </a:xfrm>
              <a:prstGeom prst="ellipse">
                <a:avLst/>
              </a:prstGeo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0FC37B-1F44-4675-B344-C5F1DDF83724}"/>
                  </a:ext>
                </a:extLst>
              </p:cNvPr>
              <p:cNvSpPr/>
              <p:nvPr/>
            </p:nvSpPr>
            <p:spPr>
              <a:xfrm>
                <a:off x="2019868" y="3508372"/>
                <a:ext cx="900753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0FC37B-1F44-4675-B344-C5F1DDF83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868" y="3508372"/>
                <a:ext cx="900753" cy="702860"/>
              </a:xfrm>
              <a:prstGeom prst="ellipse">
                <a:avLst/>
              </a:prstGeom>
              <a:blipFill>
                <a:blip r:embed="rId5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92DECF-880B-422C-95C4-01BF5D531D73}"/>
              </a:ext>
            </a:extLst>
          </p:cNvPr>
          <p:cNvSpPr/>
          <p:nvPr/>
        </p:nvSpPr>
        <p:spPr>
          <a:xfrm>
            <a:off x="1310185" y="2790967"/>
            <a:ext cx="696036" cy="975815"/>
          </a:xfrm>
          <a:custGeom>
            <a:avLst/>
            <a:gdLst>
              <a:gd name="connsiteX0" fmla="*/ 0 w 696036"/>
              <a:gd name="connsiteY0" fmla="*/ 0 h 975815"/>
              <a:gd name="connsiteX1" fmla="*/ 232012 w 696036"/>
              <a:gd name="connsiteY1" fmla="*/ 655093 h 975815"/>
              <a:gd name="connsiteX2" fmla="*/ 696036 w 696036"/>
              <a:gd name="connsiteY2" fmla="*/ 975815 h 97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6036" h="975815">
                <a:moveTo>
                  <a:pt x="0" y="0"/>
                </a:moveTo>
                <a:cubicBezTo>
                  <a:pt x="58003" y="246228"/>
                  <a:pt x="116006" y="492457"/>
                  <a:pt x="232012" y="655093"/>
                </a:cubicBezTo>
                <a:cubicBezTo>
                  <a:pt x="348018" y="817729"/>
                  <a:pt x="522027" y="896772"/>
                  <a:pt x="696036" y="975815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927A0E8-579A-41C5-9DDC-E6D6D5E4B38C}"/>
              </a:ext>
            </a:extLst>
          </p:cNvPr>
          <p:cNvSpPr/>
          <p:nvPr/>
        </p:nvSpPr>
        <p:spPr>
          <a:xfrm>
            <a:off x="1801504" y="2039487"/>
            <a:ext cx="1473959" cy="219217"/>
          </a:xfrm>
          <a:custGeom>
            <a:avLst/>
            <a:gdLst>
              <a:gd name="connsiteX0" fmla="*/ 0 w 1473959"/>
              <a:gd name="connsiteY0" fmla="*/ 157803 h 219217"/>
              <a:gd name="connsiteX1" fmla="*/ 696036 w 1473959"/>
              <a:gd name="connsiteY1" fmla="*/ 853 h 219217"/>
              <a:gd name="connsiteX2" fmla="*/ 1473959 w 1473959"/>
              <a:gd name="connsiteY2" fmla="*/ 219217 h 21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959" h="219217">
                <a:moveTo>
                  <a:pt x="0" y="157803"/>
                </a:moveTo>
                <a:cubicBezTo>
                  <a:pt x="225188" y="74210"/>
                  <a:pt x="450376" y="-9383"/>
                  <a:pt x="696036" y="853"/>
                </a:cubicBezTo>
                <a:cubicBezTo>
                  <a:pt x="941696" y="11089"/>
                  <a:pt x="1207827" y="115153"/>
                  <a:pt x="1473959" y="219217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70457C-DDED-4DA0-AFAD-0362288F0D8E}"/>
              </a:ext>
            </a:extLst>
          </p:cNvPr>
          <p:cNvSpPr/>
          <p:nvPr/>
        </p:nvSpPr>
        <p:spPr>
          <a:xfrm>
            <a:off x="1856096" y="2722728"/>
            <a:ext cx="1337480" cy="138450"/>
          </a:xfrm>
          <a:custGeom>
            <a:avLst/>
            <a:gdLst>
              <a:gd name="connsiteX0" fmla="*/ 1337480 w 1337480"/>
              <a:gd name="connsiteY0" fmla="*/ 0 h 138450"/>
              <a:gd name="connsiteX1" fmla="*/ 634620 w 1337480"/>
              <a:gd name="connsiteY1" fmla="*/ 136478 h 138450"/>
              <a:gd name="connsiteX2" fmla="*/ 0 w 1337480"/>
              <a:gd name="connsiteY2" fmla="*/ 68239 h 13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7480" h="138450">
                <a:moveTo>
                  <a:pt x="1337480" y="0"/>
                </a:moveTo>
                <a:cubicBezTo>
                  <a:pt x="1097506" y="62552"/>
                  <a:pt x="857533" y="125105"/>
                  <a:pt x="634620" y="136478"/>
                </a:cubicBezTo>
                <a:cubicBezTo>
                  <a:pt x="411707" y="147851"/>
                  <a:pt x="205853" y="108045"/>
                  <a:pt x="0" y="68239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D3C3602-8B7A-462E-84A2-14C0908D1E92}"/>
              </a:ext>
            </a:extLst>
          </p:cNvPr>
          <p:cNvSpPr/>
          <p:nvPr/>
        </p:nvSpPr>
        <p:spPr>
          <a:xfrm>
            <a:off x="1890215" y="2804615"/>
            <a:ext cx="354842" cy="736979"/>
          </a:xfrm>
          <a:custGeom>
            <a:avLst/>
            <a:gdLst>
              <a:gd name="connsiteX0" fmla="*/ 354842 w 354842"/>
              <a:gd name="connsiteY0" fmla="*/ 736979 h 736979"/>
              <a:gd name="connsiteX1" fmla="*/ 218364 w 354842"/>
              <a:gd name="connsiteY1" fmla="*/ 266131 h 736979"/>
              <a:gd name="connsiteX2" fmla="*/ 0 w 354842"/>
              <a:gd name="connsiteY2" fmla="*/ 0 h 73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842" h="736979">
                <a:moveTo>
                  <a:pt x="354842" y="736979"/>
                </a:moveTo>
                <a:cubicBezTo>
                  <a:pt x="316173" y="562970"/>
                  <a:pt x="277504" y="388961"/>
                  <a:pt x="218364" y="266131"/>
                </a:cubicBezTo>
                <a:cubicBezTo>
                  <a:pt x="159224" y="143301"/>
                  <a:pt x="79612" y="71650"/>
                  <a:pt x="0" y="0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E25D4D-1ECB-4183-813F-325ECE241102}"/>
              </a:ext>
            </a:extLst>
          </p:cNvPr>
          <p:cNvSpPr txBox="1"/>
          <p:nvPr/>
        </p:nvSpPr>
        <p:spPr>
          <a:xfrm>
            <a:off x="2057400" y="1729684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0.6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68344B-DB9C-4410-AB46-D03C0EC39CE8}"/>
              </a:ext>
            </a:extLst>
          </p:cNvPr>
          <p:cNvSpPr txBox="1"/>
          <p:nvPr/>
        </p:nvSpPr>
        <p:spPr>
          <a:xfrm>
            <a:off x="904164" y="3278874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0.8</a:t>
            </a:r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E990FB2-569B-4D54-B001-9AC1CCB9701C}"/>
              </a:ext>
            </a:extLst>
          </p:cNvPr>
          <p:cNvSpPr/>
          <p:nvPr/>
        </p:nvSpPr>
        <p:spPr>
          <a:xfrm>
            <a:off x="4026090" y="2353454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219290C-A0DE-48D1-8125-DE08AE7B9D0E}"/>
              </a:ext>
            </a:extLst>
          </p:cNvPr>
          <p:cNvSpPr/>
          <p:nvPr/>
        </p:nvSpPr>
        <p:spPr>
          <a:xfrm>
            <a:off x="2900258" y="3668333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8DEE245-9C19-4FA3-97D0-E73197ABEA03}"/>
              </a:ext>
            </a:extLst>
          </p:cNvPr>
          <p:cNvSpPr/>
          <p:nvPr/>
        </p:nvSpPr>
        <p:spPr>
          <a:xfrm rot="11686522">
            <a:off x="820823" y="2209864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AEA73B-ED8D-4799-B1F2-586FDEEBA961}"/>
              </a:ext>
            </a:extLst>
          </p:cNvPr>
          <p:cNvSpPr txBox="1"/>
          <p:nvPr/>
        </p:nvSpPr>
        <p:spPr>
          <a:xfrm>
            <a:off x="4076022" y="2140179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0.4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9FC6AB-90DE-4848-AAD9-ABAE38DA4744}"/>
              </a:ext>
            </a:extLst>
          </p:cNvPr>
          <p:cNvSpPr txBox="1"/>
          <p:nvPr/>
        </p:nvSpPr>
        <p:spPr>
          <a:xfrm>
            <a:off x="2071048" y="2579427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0.3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ACD0B1-FCB4-4AE6-A756-2E1CB64933C4}"/>
              </a:ext>
            </a:extLst>
          </p:cNvPr>
          <p:cNvSpPr txBox="1"/>
          <p:nvPr/>
        </p:nvSpPr>
        <p:spPr>
          <a:xfrm>
            <a:off x="1924336" y="3015498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0.6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1E2D6A-02D7-44CE-B493-B298FA387916}"/>
              </a:ext>
            </a:extLst>
          </p:cNvPr>
          <p:cNvSpPr txBox="1"/>
          <p:nvPr/>
        </p:nvSpPr>
        <p:spPr>
          <a:xfrm>
            <a:off x="3108387" y="3738640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0.2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D9DD44-308F-4A4A-BEBE-F5CACED5A477}"/>
              </a:ext>
            </a:extLst>
          </p:cNvPr>
          <p:cNvSpPr txBox="1"/>
          <p:nvPr/>
        </p:nvSpPr>
        <p:spPr>
          <a:xfrm>
            <a:off x="254758" y="2166583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0.1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4716AC-06AA-42E9-9D04-E4FF185827D4}"/>
              </a:ext>
            </a:extLst>
          </p:cNvPr>
          <p:cNvSpPr txBox="1"/>
          <p:nvPr/>
        </p:nvSpPr>
        <p:spPr>
          <a:xfrm>
            <a:off x="1288643" y="175715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B21908-FB8A-49F4-B4F6-336A331963B5}"/>
              </a:ext>
            </a:extLst>
          </p:cNvPr>
          <p:cNvSpPr txBox="1"/>
          <p:nvPr/>
        </p:nvSpPr>
        <p:spPr>
          <a:xfrm>
            <a:off x="2273612" y="41808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BAD7C2-FF50-4B1B-8FA4-8990C60E1DE1}"/>
              </a:ext>
            </a:extLst>
          </p:cNvPr>
          <p:cNvSpPr txBox="1"/>
          <p:nvPr/>
        </p:nvSpPr>
        <p:spPr>
          <a:xfrm>
            <a:off x="3475603" y="28353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6584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902A4C3-A641-446A-9C6D-91979502DA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Collection of finite or infinite random variables, indexed by time</a:t>
                </a:r>
              </a:p>
              <a:p>
                <a:r>
                  <a:rPr lang="en-US" dirty="0"/>
                  <a:t>Discrete</a:t>
                </a:r>
                <a:r>
                  <a:rPr lang="en-US" b="0" i="0" dirty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i="0" dirty="0">
                  <a:latin typeface="+mj-lt"/>
                </a:endParaRPr>
              </a:p>
              <a:p>
                <a:r>
                  <a:rPr lang="en-US" dirty="0"/>
                  <a:t>Continuous: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Joint distribution of a (discrete-time) stochastic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Many kinds of stochastic processes: Markov process, Martingales, Levy Process, </a:t>
                </a:r>
                <a:r>
                  <a:rPr lang="en-US" dirty="0" err="1"/>
                  <a:t>AutoRegressive</a:t>
                </a:r>
                <a:r>
                  <a:rPr lang="en-US" dirty="0"/>
                  <a:t> process, Moving Average process, ….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902A4C3-A641-446A-9C6D-91979502DA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31CDDF2-5F7E-4EB1-8B0F-15F483F1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6282A-36B8-45CE-9B0B-9D7739E9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45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8DD3C97-819A-4092-813B-3557C7A5FB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800" dirty="0"/>
                  <a:t>Transition rate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sz="2800" b="0" dirty="0"/>
              </a:p>
              <a:p>
                <a:endParaRPr lang="en-US" sz="2800" b="0" dirty="0"/>
              </a:p>
              <a:p>
                <a:endParaRPr lang="en-US" sz="2800" dirty="0"/>
              </a:p>
              <a:p>
                <a:r>
                  <a:rPr lang="en-US" sz="2800" dirty="0"/>
                  <a:t>Transition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dirty="0"/>
                  <a:t>modeled</a:t>
                </a:r>
                <a:r>
                  <a:rPr lang="en-US" sz="2800" dirty="0"/>
                  <a:t> as a </a:t>
                </a:r>
                <a:r>
                  <a:rPr lang="en-US" sz="2800" dirty="0" err="1"/>
                  <a:t>r.v.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sz="2800" dirty="0"/>
                  <a:t> that is neg</a:t>
                </a:r>
                <a:r>
                  <a:rPr lang="en-US" dirty="0"/>
                  <a:t>ative</a:t>
                </a:r>
                <a:r>
                  <a:rPr lang="en-US" sz="2800" dirty="0"/>
                  <a:t> exponentially distributed with rate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sz="2800" b="0" dirty="0"/>
              </a:p>
              <a:p>
                <a:r>
                  <a:rPr lang="en-US" sz="2800" b="0" dirty="0"/>
                  <a:t>Bigger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i="0" dirty="0"/>
                  <a:t>means </a:t>
                </a:r>
                <a:r>
                  <a:rPr lang="en-US" sz="2800" b="0" i="1" dirty="0"/>
                  <a:t>lower </a:t>
                </a:r>
                <a:r>
                  <a:rPr lang="en-US" dirty="0"/>
                  <a:t>probability of going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b="0" dirty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800" b="0" dirty="0"/>
              </a:p>
              <a:p>
                <a:r>
                  <a:rPr lang="en-US" sz="2800" dirty="0"/>
                  <a:t>Probability of reaching state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 dirty="0"/>
                  <a:t>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suc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𝑐𝑒𝑠𝑜𝑟𝑠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′}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func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Probability of moving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8DD3C97-819A-4092-813B-3557C7A5FB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945" r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BBC9F78-3875-48D4-A90C-C97D6D56E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CTMC transition probability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71804-ACFB-45D0-9073-A092560C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64F758-6C5C-4628-AF72-8743890F68A0}"/>
                  </a:ext>
                </a:extLst>
              </p:cNvPr>
              <p:cNvSpPr txBox="1"/>
              <p:nvPr/>
            </p:nvSpPr>
            <p:spPr>
              <a:xfrm>
                <a:off x="3186547" y="1964598"/>
                <a:ext cx="1716047" cy="369332"/>
              </a:xfrm>
              <a:prstGeom prst="wedgeRectCallout">
                <a:avLst>
                  <a:gd name="adj1" fmla="val 40893"/>
                  <a:gd name="adj2" fmla="val -92238"/>
                </a:avLst>
              </a:prstGeom>
              <a:noFill/>
              <a:ln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Rate of exiting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64F758-6C5C-4628-AF72-8743890F6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547" y="1964598"/>
                <a:ext cx="1716047" cy="369332"/>
              </a:xfrm>
              <a:prstGeom prst="wedgeRectCallout">
                <a:avLst>
                  <a:gd name="adj1" fmla="val 40893"/>
                  <a:gd name="adj2" fmla="val -92238"/>
                </a:avLst>
              </a:prstGeom>
              <a:blipFill>
                <a:blip r:embed="rId3"/>
                <a:stretch>
                  <a:fillRect l="-2827" b="-15730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3C7B3E-9B83-4BE8-8A66-9BE09ACB61A2}"/>
                  </a:ext>
                </a:extLst>
              </p:cNvPr>
              <p:cNvSpPr txBox="1"/>
              <p:nvPr/>
            </p:nvSpPr>
            <p:spPr>
              <a:xfrm>
                <a:off x="5353681" y="2022820"/>
                <a:ext cx="2482218" cy="369332"/>
              </a:xfrm>
              <a:prstGeom prst="wedgeRectCallout">
                <a:avLst>
                  <a:gd name="adj1" fmla="val -33493"/>
                  <a:gd name="adj2" fmla="val -87080"/>
                </a:avLst>
              </a:prstGeom>
              <a:noFill/>
              <a:ln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Probability of going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3C7B3E-9B83-4BE8-8A66-9BE09ACB6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681" y="2022820"/>
                <a:ext cx="2482218" cy="369332"/>
              </a:xfrm>
              <a:prstGeom prst="wedgeRectCallout">
                <a:avLst>
                  <a:gd name="adj1" fmla="val -33493"/>
                  <a:gd name="adj2" fmla="val -87080"/>
                </a:avLst>
              </a:prstGeom>
              <a:blipFill>
                <a:blip r:embed="rId4"/>
                <a:stretch>
                  <a:fillRect l="-1711" b="-17647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450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03E670-FFE5-409E-8CBE-1D1FF34EB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2928" y="921058"/>
                <a:ext cx="7377389" cy="501588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Probability to go from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𝑙𝑎𝑛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𝑙𝑎𝑛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r>
                  <a:rPr lang="en-US" sz="2000" dirty="0"/>
                  <a:t>What is the probability of changing to some lane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𝑙𝑎𝑛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seconds?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𝑙𝑎𝑛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𝑙𝑎𝑛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=(1−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𝑙𝑎𝑛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03E670-FFE5-409E-8CBE-1D1FF34EB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2928" y="921058"/>
                <a:ext cx="7377389" cy="5015883"/>
              </a:xfrm>
              <a:blipFill>
                <a:blip r:embed="rId2"/>
                <a:stretch>
                  <a:fillRect l="-331" t="-1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648CE6F-B593-44C9-926A-76396878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CTMC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41BE3-81A0-4372-9ED1-7FD70BB2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14DDF01-3C9A-4C38-97BF-71B210F33EB7}"/>
                  </a:ext>
                </a:extLst>
              </p:cNvPr>
              <p:cNvSpPr/>
              <p:nvPr/>
            </p:nvSpPr>
            <p:spPr>
              <a:xfrm>
                <a:off x="1194179" y="2166583"/>
                <a:ext cx="825689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14DDF01-3C9A-4C38-97BF-71B210F33E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179" y="2166583"/>
                <a:ext cx="825689" cy="70286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E0BF4D9-38C1-46D2-8E8E-D3C17DC0EB68}"/>
                  </a:ext>
                </a:extLst>
              </p:cNvPr>
              <p:cNvSpPr/>
              <p:nvPr/>
            </p:nvSpPr>
            <p:spPr>
              <a:xfrm>
                <a:off x="3134435" y="2166583"/>
                <a:ext cx="900753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E0BF4D9-38C1-46D2-8E8E-D3C17DC0E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435" y="2166583"/>
                <a:ext cx="900753" cy="702860"/>
              </a:xfrm>
              <a:prstGeom prst="ellipse">
                <a:avLst/>
              </a:prstGeo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0FC37B-1F44-4675-B344-C5F1DDF83724}"/>
                  </a:ext>
                </a:extLst>
              </p:cNvPr>
              <p:cNvSpPr/>
              <p:nvPr/>
            </p:nvSpPr>
            <p:spPr>
              <a:xfrm>
                <a:off x="2019868" y="3508372"/>
                <a:ext cx="900753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0FC37B-1F44-4675-B344-C5F1DDF83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868" y="3508372"/>
                <a:ext cx="900753" cy="702860"/>
              </a:xfrm>
              <a:prstGeom prst="ellipse">
                <a:avLst/>
              </a:prstGeom>
              <a:blipFill>
                <a:blip r:embed="rId5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92DECF-880B-422C-95C4-01BF5D531D73}"/>
              </a:ext>
            </a:extLst>
          </p:cNvPr>
          <p:cNvSpPr/>
          <p:nvPr/>
        </p:nvSpPr>
        <p:spPr>
          <a:xfrm>
            <a:off x="1310185" y="2790967"/>
            <a:ext cx="696036" cy="975815"/>
          </a:xfrm>
          <a:custGeom>
            <a:avLst/>
            <a:gdLst>
              <a:gd name="connsiteX0" fmla="*/ 0 w 696036"/>
              <a:gd name="connsiteY0" fmla="*/ 0 h 975815"/>
              <a:gd name="connsiteX1" fmla="*/ 232012 w 696036"/>
              <a:gd name="connsiteY1" fmla="*/ 655093 h 975815"/>
              <a:gd name="connsiteX2" fmla="*/ 696036 w 696036"/>
              <a:gd name="connsiteY2" fmla="*/ 975815 h 97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6036" h="975815">
                <a:moveTo>
                  <a:pt x="0" y="0"/>
                </a:moveTo>
                <a:cubicBezTo>
                  <a:pt x="58003" y="246228"/>
                  <a:pt x="116006" y="492457"/>
                  <a:pt x="232012" y="655093"/>
                </a:cubicBezTo>
                <a:cubicBezTo>
                  <a:pt x="348018" y="817729"/>
                  <a:pt x="522027" y="896772"/>
                  <a:pt x="696036" y="975815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927A0E8-579A-41C5-9DDC-E6D6D5E4B38C}"/>
              </a:ext>
            </a:extLst>
          </p:cNvPr>
          <p:cNvSpPr/>
          <p:nvPr/>
        </p:nvSpPr>
        <p:spPr>
          <a:xfrm>
            <a:off x="1801504" y="2039487"/>
            <a:ext cx="1473959" cy="219217"/>
          </a:xfrm>
          <a:custGeom>
            <a:avLst/>
            <a:gdLst>
              <a:gd name="connsiteX0" fmla="*/ 0 w 1473959"/>
              <a:gd name="connsiteY0" fmla="*/ 157803 h 219217"/>
              <a:gd name="connsiteX1" fmla="*/ 696036 w 1473959"/>
              <a:gd name="connsiteY1" fmla="*/ 853 h 219217"/>
              <a:gd name="connsiteX2" fmla="*/ 1473959 w 1473959"/>
              <a:gd name="connsiteY2" fmla="*/ 219217 h 21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959" h="219217">
                <a:moveTo>
                  <a:pt x="0" y="157803"/>
                </a:moveTo>
                <a:cubicBezTo>
                  <a:pt x="225188" y="74210"/>
                  <a:pt x="450376" y="-9383"/>
                  <a:pt x="696036" y="853"/>
                </a:cubicBezTo>
                <a:cubicBezTo>
                  <a:pt x="941696" y="11089"/>
                  <a:pt x="1207827" y="115153"/>
                  <a:pt x="1473959" y="219217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70457C-DDED-4DA0-AFAD-0362288F0D8E}"/>
              </a:ext>
            </a:extLst>
          </p:cNvPr>
          <p:cNvSpPr/>
          <p:nvPr/>
        </p:nvSpPr>
        <p:spPr>
          <a:xfrm>
            <a:off x="1856096" y="2722728"/>
            <a:ext cx="1337480" cy="138450"/>
          </a:xfrm>
          <a:custGeom>
            <a:avLst/>
            <a:gdLst>
              <a:gd name="connsiteX0" fmla="*/ 1337480 w 1337480"/>
              <a:gd name="connsiteY0" fmla="*/ 0 h 138450"/>
              <a:gd name="connsiteX1" fmla="*/ 634620 w 1337480"/>
              <a:gd name="connsiteY1" fmla="*/ 136478 h 138450"/>
              <a:gd name="connsiteX2" fmla="*/ 0 w 1337480"/>
              <a:gd name="connsiteY2" fmla="*/ 68239 h 13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7480" h="138450">
                <a:moveTo>
                  <a:pt x="1337480" y="0"/>
                </a:moveTo>
                <a:cubicBezTo>
                  <a:pt x="1097506" y="62552"/>
                  <a:pt x="857533" y="125105"/>
                  <a:pt x="634620" y="136478"/>
                </a:cubicBezTo>
                <a:cubicBezTo>
                  <a:pt x="411707" y="147851"/>
                  <a:pt x="205853" y="108045"/>
                  <a:pt x="0" y="68239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D3C3602-8B7A-462E-84A2-14C0908D1E92}"/>
              </a:ext>
            </a:extLst>
          </p:cNvPr>
          <p:cNvSpPr/>
          <p:nvPr/>
        </p:nvSpPr>
        <p:spPr>
          <a:xfrm>
            <a:off x="1890215" y="2804615"/>
            <a:ext cx="354842" cy="736979"/>
          </a:xfrm>
          <a:custGeom>
            <a:avLst/>
            <a:gdLst>
              <a:gd name="connsiteX0" fmla="*/ 354842 w 354842"/>
              <a:gd name="connsiteY0" fmla="*/ 736979 h 736979"/>
              <a:gd name="connsiteX1" fmla="*/ 218364 w 354842"/>
              <a:gd name="connsiteY1" fmla="*/ 266131 h 736979"/>
              <a:gd name="connsiteX2" fmla="*/ 0 w 354842"/>
              <a:gd name="connsiteY2" fmla="*/ 0 h 73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842" h="736979">
                <a:moveTo>
                  <a:pt x="354842" y="736979"/>
                </a:moveTo>
                <a:cubicBezTo>
                  <a:pt x="316173" y="562970"/>
                  <a:pt x="277504" y="388961"/>
                  <a:pt x="218364" y="266131"/>
                </a:cubicBezTo>
                <a:cubicBezTo>
                  <a:pt x="159224" y="143301"/>
                  <a:pt x="79612" y="71650"/>
                  <a:pt x="0" y="0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E25D4D-1ECB-4183-813F-325ECE241102}"/>
              </a:ext>
            </a:extLst>
          </p:cNvPr>
          <p:cNvSpPr txBox="1"/>
          <p:nvPr/>
        </p:nvSpPr>
        <p:spPr>
          <a:xfrm>
            <a:off x="2057400" y="1729684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0.6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68344B-DB9C-4410-AB46-D03C0EC39CE8}"/>
              </a:ext>
            </a:extLst>
          </p:cNvPr>
          <p:cNvSpPr txBox="1"/>
          <p:nvPr/>
        </p:nvSpPr>
        <p:spPr>
          <a:xfrm>
            <a:off x="904164" y="3278874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0.8</a:t>
            </a:r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E990FB2-569B-4D54-B001-9AC1CCB9701C}"/>
              </a:ext>
            </a:extLst>
          </p:cNvPr>
          <p:cNvSpPr/>
          <p:nvPr/>
        </p:nvSpPr>
        <p:spPr>
          <a:xfrm>
            <a:off x="4026090" y="2353454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219290C-A0DE-48D1-8125-DE08AE7B9D0E}"/>
              </a:ext>
            </a:extLst>
          </p:cNvPr>
          <p:cNvSpPr/>
          <p:nvPr/>
        </p:nvSpPr>
        <p:spPr>
          <a:xfrm>
            <a:off x="2900258" y="3668333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8DEE245-9C19-4FA3-97D0-E73197ABEA03}"/>
              </a:ext>
            </a:extLst>
          </p:cNvPr>
          <p:cNvSpPr/>
          <p:nvPr/>
        </p:nvSpPr>
        <p:spPr>
          <a:xfrm rot="11686522">
            <a:off x="820823" y="2209864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AEA73B-ED8D-4799-B1F2-586FDEEBA961}"/>
              </a:ext>
            </a:extLst>
          </p:cNvPr>
          <p:cNvSpPr txBox="1"/>
          <p:nvPr/>
        </p:nvSpPr>
        <p:spPr>
          <a:xfrm>
            <a:off x="4076022" y="2140179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0.4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9FC6AB-90DE-4848-AAD9-ABAE38DA4744}"/>
              </a:ext>
            </a:extLst>
          </p:cNvPr>
          <p:cNvSpPr txBox="1"/>
          <p:nvPr/>
        </p:nvSpPr>
        <p:spPr>
          <a:xfrm>
            <a:off x="2071048" y="2579427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0.3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ACD0B1-FCB4-4AE6-A756-2E1CB64933C4}"/>
              </a:ext>
            </a:extLst>
          </p:cNvPr>
          <p:cNvSpPr txBox="1"/>
          <p:nvPr/>
        </p:nvSpPr>
        <p:spPr>
          <a:xfrm>
            <a:off x="1924336" y="3015498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0.6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1E2D6A-02D7-44CE-B493-B298FA387916}"/>
              </a:ext>
            </a:extLst>
          </p:cNvPr>
          <p:cNvSpPr txBox="1"/>
          <p:nvPr/>
        </p:nvSpPr>
        <p:spPr>
          <a:xfrm>
            <a:off x="3108387" y="3738640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0.2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D9DD44-308F-4A4A-BEBE-F5CACED5A477}"/>
              </a:ext>
            </a:extLst>
          </p:cNvPr>
          <p:cNvSpPr txBox="1"/>
          <p:nvPr/>
        </p:nvSpPr>
        <p:spPr>
          <a:xfrm>
            <a:off x="254758" y="2166583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0.1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4716AC-06AA-42E9-9D04-E4FF185827D4}"/>
              </a:ext>
            </a:extLst>
          </p:cNvPr>
          <p:cNvSpPr txBox="1"/>
          <p:nvPr/>
        </p:nvSpPr>
        <p:spPr>
          <a:xfrm>
            <a:off x="1288643" y="175715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B21908-FB8A-49F4-B4F6-336A331963B5}"/>
              </a:ext>
            </a:extLst>
          </p:cNvPr>
          <p:cNvSpPr txBox="1"/>
          <p:nvPr/>
        </p:nvSpPr>
        <p:spPr>
          <a:xfrm>
            <a:off x="2273612" y="41808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BAD7C2-FF50-4B1B-8FA4-8990C60E1DE1}"/>
              </a:ext>
            </a:extLst>
          </p:cNvPr>
          <p:cNvSpPr txBox="1"/>
          <p:nvPr/>
        </p:nvSpPr>
        <p:spPr>
          <a:xfrm>
            <a:off x="3475603" y="28353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5368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4FA1A6-1968-426C-BD31-759337CD6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50557" y="1332703"/>
                <a:ext cx="7415212" cy="4351338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≥0.5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Recall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Also recall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Probability to go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0,0.5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enabled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0,0.5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×0.5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4FA1A6-1968-426C-BD31-759337CD6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0557" y="1332703"/>
                <a:ext cx="7415212" cy="4351338"/>
              </a:xfrm>
              <a:blipFill>
                <a:blip r:embed="rId2"/>
                <a:stretch>
                  <a:fillRect l="-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B63AEA5-F093-45C9-8431-78FC419C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CTMC + PCTL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5D284-A56E-41D8-8AB7-2056DEC1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C9249F9-0248-414D-8857-4344859CB743}"/>
                  </a:ext>
                </a:extLst>
              </p:cNvPr>
              <p:cNvSpPr/>
              <p:nvPr/>
            </p:nvSpPr>
            <p:spPr>
              <a:xfrm>
                <a:off x="857250" y="2886075"/>
                <a:ext cx="535781" cy="5429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C9249F9-0248-414D-8857-4344859CB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2886075"/>
                <a:ext cx="535781" cy="54292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5FDBE8-6A43-4BB6-B410-0F6ADA58D3C0}"/>
                  </a:ext>
                </a:extLst>
              </p:cNvPr>
              <p:cNvSpPr/>
              <p:nvPr/>
            </p:nvSpPr>
            <p:spPr>
              <a:xfrm>
                <a:off x="2580080" y="1874044"/>
                <a:ext cx="535781" cy="5429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5FDBE8-6A43-4BB6-B410-0F6ADA58D3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080" y="1874044"/>
                <a:ext cx="535781" cy="54292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218E2BA-059E-4D23-859B-583115DA6CE9}"/>
                  </a:ext>
                </a:extLst>
              </p:cNvPr>
              <p:cNvSpPr/>
              <p:nvPr/>
            </p:nvSpPr>
            <p:spPr>
              <a:xfrm>
                <a:off x="2559842" y="2886075"/>
                <a:ext cx="535781" cy="5429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218E2BA-059E-4D23-859B-583115DA6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842" y="2886075"/>
                <a:ext cx="535781" cy="54292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57A1F30-C124-4834-8928-44F69A430896}"/>
                  </a:ext>
                </a:extLst>
              </p:cNvPr>
              <p:cNvSpPr/>
              <p:nvPr/>
            </p:nvSpPr>
            <p:spPr>
              <a:xfrm>
                <a:off x="2559841" y="4108920"/>
                <a:ext cx="535781" cy="5429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57A1F30-C124-4834-8928-44F69A4308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841" y="4108920"/>
                <a:ext cx="535781" cy="54292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2EC12F-E143-4F9A-9ED6-B1E49B5B1D1E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1393031" y="3157538"/>
            <a:ext cx="116681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1AA939-0DEA-45B1-93FF-A262203C7D75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1314568" y="2337459"/>
            <a:ext cx="1343975" cy="6281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4D0806-D1E6-4766-8629-A8260B62296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1314568" y="3349490"/>
            <a:ext cx="1323736" cy="8389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038648B-0914-4B35-8822-AD6C86DBAF91}"/>
              </a:ext>
            </a:extLst>
          </p:cNvPr>
          <p:cNvSpPr txBox="1"/>
          <p:nvPr/>
        </p:nvSpPr>
        <p:spPr>
          <a:xfrm>
            <a:off x="1761889" y="223230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375536-ED99-4EF4-926D-24AEFCB90FB2}"/>
              </a:ext>
            </a:extLst>
          </p:cNvPr>
          <p:cNvSpPr txBox="1"/>
          <p:nvPr/>
        </p:nvSpPr>
        <p:spPr>
          <a:xfrm>
            <a:off x="1803193" y="315753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19FB3D-FA42-4EC4-9073-3ED6240FB744}"/>
              </a:ext>
            </a:extLst>
          </p:cNvPr>
          <p:cNvSpPr txBox="1"/>
          <p:nvPr/>
        </p:nvSpPr>
        <p:spPr>
          <a:xfrm>
            <a:off x="1734063" y="386613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47AB5F-DEC6-47C2-A08E-6E3B3C2E79A2}"/>
                  </a:ext>
                </a:extLst>
              </p:cNvPr>
              <p:cNvSpPr txBox="1"/>
              <p:nvPr/>
            </p:nvSpPr>
            <p:spPr>
              <a:xfrm>
                <a:off x="3002679" y="1757818"/>
                <a:ext cx="541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47AB5F-DEC6-47C2-A08E-6E3B3C2E7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679" y="1757818"/>
                <a:ext cx="541751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52E6AC-1829-4206-9FF9-64E7044EE58F}"/>
                  </a:ext>
                </a:extLst>
              </p:cNvPr>
              <p:cNvSpPr txBox="1"/>
              <p:nvPr/>
            </p:nvSpPr>
            <p:spPr>
              <a:xfrm>
                <a:off x="3089241" y="2965585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52E6AC-1829-4206-9FF9-64E7044EE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241" y="2965585"/>
                <a:ext cx="368626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A7F522-5630-4A1B-A3F2-02B803C53EDE}"/>
                  </a:ext>
                </a:extLst>
              </p:cNvPr>
              <p:cNvSpPr txBox="1"/>
              <p:nvPr/>
            </p:nvSpPr>
            <p:spPr>
              <a:xfrm>
                <a:off x="3082775" y="4195716"/>
                <a:ext cx="541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A7F522-5630-4A1B-A3F2-02B803C53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775" y="4195716"/>
                <a:ext cx="541750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6B3CB0-C035-4A48-A30A-EFF73AADDC39}"/>
                  </a:ext>
                </a:extLst>
              </p:cNvPr>
              <p:cNvSpPr txBox="1"/>
              <p:nvPr/>
            </p:nvSpPr>
            <p:spPr>
              <a:xfrm>
                <a:off x="306103" y="3476041"/>
                <a:ext cx="1181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6B3CB0-C035-4A48-A30A-EFF73AADD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03" y="3476041"/>
                <a:ext cx="118192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005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C57F5B-3C69-4BC1-8A99-F05590D23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Baier, Christel, Joost-Pieter Katoen, and Kim </a:t>
            </a:r>
            <a:r>
              <a:rPr lang="en-US" sz="1400" dirty="0" err="1"/>
              <a:t>Guldstrand</a:t>
            </a:r>
            <a:r>
              <a:rPr lang="en-US" sz="1400" dirty="0"/>
              <a:t> Larsen. </a:t>
            </a:r>
            <a:r>
              <a:rPr lang="en-US" sz="1400" i="1" dirty="0"/>
              <a:t>Principles of model checking</a:t>
            </a:r>
            <a:r>
              <a:rPr lang="en-US" sz="1400" dirty="0"/>
              <a:t>. MIT press, 2008.</a:t>
            </a:r>
          </a:p>
          <a:p>
            <a:r>
              <a:rPr lang="en-US" sz="1400" dirty="0"/>
              <a:t>Continuous Time Markov Chains</a:t>
            </a:r>
            <a:r>
              <a:rPr lang="en-US" sz="1400" i="1" dirty="0"/>
              <a:t>: </a:t>
            </a:r>
            <a:r>
              <a:rPr lang="en-US" sz="1400" i="1" dirty="0">
                <a:hlinkClick r:id="rId2"/>
              </a:rPr>
              <a:t>https://resources.mpi-inf.mpg.de/departments/rg1/conferences/vtsa11/slides/katoen/lec01_handout.pdf</a:t>
            </a:r>
            <a:endParaRPr lang="en-US" sz="1400" dirty="0">
              <a:hlinkClick r:id="rId2"/>
            </a:endParaRPr>
          </a:p>
          <a:p>
            <a:endParaRPr lang="en-US" sz="1400" dirty="0"/>
          </a:p>
          <a:p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345FEC-DE50-4BCF-B698-1F3452CE7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CDA71-7DFF-44CF-8A8C-E02CE766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8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269C43D-400F-49C1-9E74-5279B4F5D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Markov process: special case of a stochastic process</a:t>
                </a:r>
              </a:p>
              <a:p>
                <a:r>
                  <a:rPr lang="en-US" dirty="0"/>
                  <a:t>Markov property: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b="0" dirty="0"/>
              </a:p>
              <a:p>
                <a:pPr marL="411480" lvl="1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r>
                  <a:rPr lang="en-US" dirty="0"/>
                  <a:t>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only depends on the current state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269C43D-400F-49C1-9E74-5279B4F5D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52D10BB-B8AD-4270-BA4E-4648BE8F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E52A0-6254-4C62-9902-B07566D3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8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7FA895-FCF9-41B9-BA0D-AEE9E026BA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88256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DTMC is a </a:t>
                </a:r>
                <a:r>
                  <a:rPr lang="en-US" i="1" dirty="0"/>
                  <a:t>time-homogeneous </a:t>
                </a:r>
                <a:r>
                  <a:rPr lang="en-US" dirty="0"/>
                  <a:t>Markov process</a:t>
                </a:r>
              </a:p>
              <a:p>
                <a:pPr lvl="1"/>
                <a:r>
                  <a:rPr lang="en-US" dirty="0"/>
                  <a:t>Each step in the process takes the same time</a:t>
                </a:r>
              </a:p>
              <a:p>
                <a:pPr lvl="1"/>
                <a:r>
                  <a:rPr lang="en-US" dirty="0"/>
                  <a:t>Time-steps are discrete</a:t>
                </a:r>
              </a:p>
              <a:p>
                <a:pPr lvl="1"/>
                <a:r>
                  <a:rPr lang="en-US" dirty="0"/>
                  <a:t>State-space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discrete (values taken by the time-indexed random variables)</a:t>
                </a:r>
              </a:p>
              <a:p>
                <a:endParaRPr lang="en-US" dirty="0"/>
              </a:p>
              <a:p>
                <a:r>
                  <a:rPr lang="en-US" dirty="0"/>
                  <a:t>Transition probability to go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7FA895-FCF9-41B9-BA0D-AEE9E026BA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882565" cy="4351338"/>
              </a:xfrm>
              <a:blipFill>
                <a:blip r:embed="rId2"/>
                <a:stretch>
                  <a:fillRect l="-61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C27F35F-F2D0-484E-844F-9CD6E779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Discrete-time Markov chain (DTMC)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29FE8-766B-4D88-A9C2-F7883FE9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41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D504B68-D9D4-4B85-8A3A-68F1943098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Discrete-Time Markov chain (DTMC), described as a tuple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finite set of states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dirty="0"/>
                  <a:t> is a transition probability function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dirty="0"/>
                  <a:t> is the initial distribution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 is a set of Boolean propositions,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</m:sup>
                    </m:sSup>
                  </m:oMath>
                </a14:m>
                <a:r>
                  <a:rPr lang="en-US" dirty="0"/>
                  <a:t> is a function that assigns some subset of Boolean propositions to each state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D504B68-D9D4-4B85-8A3A-68F1943098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19B8AB-039E-44A7-A15A-52417723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definition: DTMC as a transition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C9736-0420-4177-B183-6CFB13DB8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E22FB8-D76F-4E67-8A3A-DA723934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example: Driver 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E4B41-ED80-456E-A978-A158B9A7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4176F8-B194-4EA3-B1FB-8F2ACD9E0BF5}"/>
              </a:ext>
            </a:extLst>
          </p:cNvPr>
          <p:cNvSpPr/>
          <p:nvPr/>
        </p:nvSpPr>
        <p:spPr>
          <a:xfrm>
            <a:off x="1423851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Accelerate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02712B-A395-4535-9963-45CED17835B9}"/>
              </a:ext>
            </a:extLst>
          </p:cNvPr>
          <p:cNvSpPr/>
          <p:nvPr/>
        </p:nvSpPr>
        <p:spPr>
          <a:xfrm>
            <a:off x="4841966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Constant Speed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4811A5-5DED-4CDC-8D36-DDB3577DC83B}"/>
              </a:ext>
            </a:extLst>
          </p:cNvPr>
          <p:cNvSpPr/>
          <p:nvPr/>
        </p:nvSpPr>
        <p:spPr>
          <a:xfrm>
            <a:off x="1423850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Idling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32AC3A-62AB-4890-AA2F-70CC4C44D3FB}"/>
              </a:ext>
            </a:extLst>
          </p:cNvPr>
          <p:cNvSpPr/>
          <p:nvPr/>
        </p:nvSpPr>
        <p:spPr>
          <a:xfrm>
            <a:off x="4841966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Brake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D6A2AD-AEC2-441B-8B1A-C110FF648ACF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3396342" y="2786739"/>
            <a:ext cx="14456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995C10-A039-446A-806D-F9F65FE09276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>
            <a:off x="3396342" y="2786739"/>
            <a:ext cx="1734489" cy="13021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7C0D3D-CA6A-4DFB-AA95-16660BE6B996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5828212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FED9FE-D133-412A-BF7C-EF2ECD5266D1}"/>
              </a:ext>
            </a:extLst>
          </p:cNvPr>
          <p:cNvCxnSpPr>
            <a:cxnSpLocks/>
          </p:cNvCxnSpPr>
          <p:nvPr/>
        </p:nvCxnSpPr>
        <p:spPr>
          <a:xfrm flipV="1">
            <a:off x="6096000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68E30C-C006-4507-8B19-85E923A1FC66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>
            <a:off x="3396341" y="4364276"/>
            <a:ext cx="14456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119A78-34CF-4240-9A82-A0B1F9035D4B}"/>
              </a:ext>
            </a:extLst>
          </p:cNvPr>
          <p:cNvCxnSpPr>
            <a:cxnSpLocks/>
            <a:stCxn id="11" idx="0"/>
            <a:endCxn id="7" idx="4"/>
          </p:cNvCxnSpPr>
          <p:nvPr/>
        </p:nvCxnSpPr>
        <p:spPr>
          <a:xfrm flipV="1">
            <a:off x="2410096" y="3176153"/>
            <a:ext cx="1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BE4C61-7F82-479B-AA5E-348A35FEFDFC}"/>
              </a:ext>
            </a:extLst>
          </p:cNvPr>
          <p:cNvSpPr/>
          <p:nvPr/>
        </p:nvSpPr>
        <p:spPr>
          <a:xfrm>
            <a:off x="6643007" y="2227824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E3A2C2E-3ED4-4092-BCB5-155091BABFFA}"/>
              </a:ext>
            </a:extLst>
          </p:cNvPr>
          <p:cNvSpPr/>
          <p:nvPr/>
        </p:nvSpPr>
        <p:spPr>
          <a:xfrm rot="5619972">
            <a:off x="6602190" y="4385003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6DE3873-D304-4226-81A5-57C0345257AF}"/>
              </a:ext>
            </a:extLst>
          </p:cNvPr>
          <p:cNvSpPr/>
          <p:nvPr/>
        </p:nvSpPr>
        <p:spPr>
          <a:xfrm rot="7308126">
            <a:off x="2131419" y="4682439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7A2624C-28EC-4A6B-A7A9-4ED8FD446E2F}"/>
              </a:ext>
            </a:extLst>
          </p:cNvPr>
          <p:cNvSpPr/>
          <p:nvPr/>
        </p:nvSpPr>
        <p:spPr>
          <a:xfrm rot="18334946">
            <a:off x="2123951" y="1883845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4BE69D-73E8-42B7-AA8D-B919B4A79D10}"/>
              </a:ext>
            </a:extLst>
          </p:cNvPr>
          <p:cNvCxnSpPr>
            <a:cxnSpLocks/>
          </p:cNvCxnSpPr>
          <p:nvPr/>
        </p:nvCxnSpPr>
        <p:spPr>
          <a:xfrm flipH="1" flipV="1">
            <a:off x="3243264" y="2971800"/>
            <a:ext cx="1651703" cy="12596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9F411EE-737B-4656-861A-46C59D88DF17}"/>
              </a:ext>
            </a:extLst>
          </p:cNvPr>
          <p:cNvSpPr txBox="1"/>
          <p:nvPr/>
        </p:nvSpPr>
        <p:spPr>
          <a:xfrm>
            <a:off x="3974805" y="270539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15A81FB-4A85-4477-BF7E-5436F9E0D9C7}"/>
              </a:ext>
            </a:extLst>
          </p:cNvPr>
          <p:cNvSpPr txBox="1"/>
          <p:nvPr/>
        </p:nvSpPr>
        <p:spPr>
          <a:xfrm>
            <a:off x="4270729" y="308765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EC0AF3-F433-435B-BAF2-34817364DA56}"/>
              </a:ext>
            </a:extLst>
          </p:cNvPr>
          <p:cNvSpPr txBox="1"/>
          <p:nvPr/>
        </p:nvSpPr>
        <p:spPr>
          <a:xfrm>
            <a:off x="2123798" y="1598616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A1EFF7-C058-4E7E-AD74-510E942D5968}"/>
              </a:ext>
            </a:extLst>
          </p:cNvPr>
          <p:cNvSpPr txBox="1"/>
          <p:nvPr/>
        </p:nvSpPr>
        <p:spPr>
          <a:xfrm>
            <a:off x="2116331" y="512350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01005C-1ABD-4C4F-B2D9-D8C30C803745}"/>
              </a:ext>
            </a:extLst>
          </p:cNvPr>
          <p:cNvSpPr txBox="1"/>
          <p:nvPr/>
        </p:nvSpPr>
        <p:spPr>
          <a:xfrm>
            <a:off x="2431173" y="331849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A6F671-1A84-46AC-A748-40E62E26779A}"/>
              </a:ext>
            </a:extLst>
          </p:cNvPr>
          <p:cNvSpPr txBox="1"/>
          <p:nvPr/>
        </p:nvSpPr>
        <p:spPr>
          <a:xfrm>
            <a:off x="6935426" y="4689595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6F70989-CE3F-42EA-8DB9-F2A4BA3C8796}"/>
              </a:ext>
            </a:extLst>
          </p:cNvPr>
          <p:cNvSpPr txBox="1"/>
          <p:nvPr/>
        </p:nvSpPr>
        <p:spPr>
          <a:xfrm>
            <a:off x="6086373" y="338746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4DC0F3-AA23-4B41-8CDB-15ACFBFDBFA0}"/>
              </a:ext>
            </a:extLst>
          </p:cNvPr>
          <p:cNvSpPr txBox="1"/>
          <p:nvPr/>
        </p:nvSpPr>
        <p:spPr>
          <a:xfrm>
            <a:off x="3793474" y="434429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C274D2-98BB-4577-8703-B9DBFABFD9AC}"/>
              </a:ext>
            </a:extLst>
          </p:cNvPr>
          <p:cNvSpPr txBox="1"/>
          <p:nvPr/>
        </p:nvSpPr>
        <p:spPr>
          <a:xfrm>
            <a:off x="3437408" y="346770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E3E8F3-3ABA-403D-84B5-73E44C8C1A0F}"/>
              </a:ext>
            </a:extLst>
          </p:cNvPr>
          <p:cNvSpPr txBox="1"/>
          <p:nvPr/>
        </p:nvSpPr>
        <p:spPr>
          <a:xfrm>
            <a:off x="5265247" y="3220442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3371590-12DC-418F-B273-08F5309B3537}"/>
              </a:ext>
            </a:extLst>
          </p:cNvPr>
          <p:cNvSpPr txBox="1"/>
          <p:nvPr/>
        </p:nvSpPr>
        <p:spPr>
          <a:xfrm>
            <a:off x="7090917" y="218613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CE82EC7-6B60-4AAC-8EF0-1EE416396E87}"/>
                  </a:ext>
                </a:extLst>
              </p:cNvPr>
              <p:cNvSpPr txBox="1"/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CE82EC7-6B60-4AAC-8EF0-1EE41639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4D09C59-62E1-4F78-AB79-C1E6924F6C5D}"/>
                  </a:ext>
                </a:extLst>
              </p:cNvPr>
              <p:cNvSpPr txBox="1"/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4D09C59-62E1-4F78-AB79-C1E6924F6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128B890-CB59-4E28-9771-363FCEA1700A}"/>
                  </a:ext>
                </a:extLst>
              </p:cNvPr>
              <p:cNvSpPr txBox="1"/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128B890-CB59-4E28-9771-363FCEA17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95CCE9D-C662-4421-8C14-9FF8CC06C364}"/>
                  </a:ext>
                </a:extLst>
              </p:cNvPr>
              <p:cNvSpPr txBox="1"/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95CCE9D-C662-4421-8C14-9FF8CC06C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128B986-5B54-4624-B28A-C2398A21E7FA}"/>
                  </a:ext>
                </a:extLst>
              </p:cNvPr>
              <p:cNvSpPr txBox="1"/>
              <p:nvPr/>
            </p:nvSpPr>
            <p:spPr>
              <a:xfrm>
                <a:off x="7815263" y="2910407"/>
                <a:ext cx="3390352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: Checking cellphone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Feeling sleepy 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128B986-5B54-4624-B28A-C2398A21E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263" y="2910407"/>
                <a:ext cx="3390352" cy="954107"/>
              </a:xfrm>
              <a:prstGeom prst="rect">
                <a:avLst/>
              </a:prstGeom>
              <a:blipFill>
                <a:blip r:embed="rId6"/>
                <a:stretch>
                  <a:fillRect t="-5732" r="-2338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31C825A-CD49-428D-BF41-449F5210B52F}"/>
              </a:ext>
            </a:extLst>
          </p:cNvPr>
          <p:cNvCxnSpPr/>
          <p:nvPr/>
        </p:nvCxnSpPr>
        <p:spPr>
          <a:xfrm>
            <a:off x="1509576" y="1829448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B352038-FDE7-4D22-B7D6-499563663CC8}"/>
              </a:ext>
            </a:extLst>
          </p:cNvPr>
          <p:cNvCxnSpPr/>
          <p:nvPr/>
        </p:nvCxnSpPr>
        <p:spPr>
          <a:xfrm>
            <a:off x="1275526" y="3541231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2A0D3B9-B2EA-4C71-8EA6-CA27437B4DA2}"/>
              </a:ext>
            </a:extLst>
          </p:cNvPr>
          <p:cNvCxnSpPr>
            <a:cxnSpLocks/>
          </p:cNvCxnSpPr>
          <p:nvPr/>
        </p:nvCxnSpPr>
        <p:spPr>
          <a:xfrm flipV="1">
            <a:off x="5041000" y="4753691"/>
            <a:ext cx="424616" cy="44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BFED78F-3ABB-473C-804D-4952E4F75C3F}"/>
              </a:ext>
            </a:extLst>
          </p:cNvPr>
          <p:cNvCxnSpPr/>
          <p:nvPr/>
        </p:nvCxnSpPr>
        <p:spPr>
          <a:xfrm>
            <a:off x="4974903" y="1838527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A31EFD9-8310-4C76-95C5-A87700804E41}"/>
              </a:ext>
            </a:extLst>
          </p:cNvPr>
          <p:cNvSpPr txBox="1"/>
          <p:nvPr/>
        </p:nvSpPr>
        <p:spPr>
          <a:xfrm>
            <a:off x="1296635" y="1412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BD1515C-D454-4FD0-B1C1-37B5FD4FD162}"/>
              </a:ext>
            </a:extLst>
          </p:cNvPr>
          <p:cNvSpPr txBox="1"/>
          <p:nvPr/>
        </p:nvSpPr>
        <p:spPr>
          <a:xfrm>
            <a:off x="992799" y="30940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DC5E81-6312-45DE-BD1C-258BA13B8989}"/>
              </a:ext>
            </a:extLst>
          </p:cNvPr>
          <p:cNvSpPr txBox="1"/>
          <p:nvPr/>
        </p:nvSpPr>
        <p:spPr>
          <a:xfrm>
            <a:off x="4804824" y="136222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CE3C8F-749D-4C50-B16A-15BE98755266}"/>
              </a:ext>
            </a:extLst>
          </p:cNvPr>
          <p:cNvSpPr txBox="1"/>
          <p:nvPr/>
        </p:nvSpPr>
        <p:spPr>
          <a:xfrm>
            <a:off x="4716748" y="5030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2727650-1640-4E63-B15E-7EDEB7ED0BFC}"/>
              </a:ext>
            </a:extLst>
          </p:cNvPr>
          <p:cNvCxnSpPr>
            <a:cxnSpLocks/>
          </p:cNvCxnSpPr>
          <p:nvPr/>
        </p:nvCxnSpPr>
        <p:spPr>
          <a:xfrm flipH="1">
            <a:off x="3161763" y="2520334"/>
            <a:ext cx="1831410" cy="264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E344B8F-0659-4F11-BE72-4DB02C765708}"/>
              </a:ext>
            </a:extLst>
          </p:cNvPr>
          <p:cNvSpPr txBox="1"/>
          <p:nvPr/>
        </p:nvSpPr>
        <p:spPr>
          <a:xfrm>
            <a:off x="3844847" y="2144729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239728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42C8E7-59BF-4DD5-8FA9-2A946246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chain: Transition probability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F630C-5EEB-4988-A958-1C57493C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9FD51F-3D56-4E2E-8490-0BEBB4E5BE57}"/>
              </a:ext>
            </a:extLst>
          </p:cNvPr>
          <p:cNvSpPr/>
          <p:nvPr/>
        </p:nvSpPr>
        <p:spPr>
          <a:xfrm>
            <a:off x="1423851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Accelerate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D92079-2283-4462-974B-A8B737A3D0E1}"/>
              </a:ext>
            </a:extLst>
          </p:cNvPr>
          <p:cNvSpPr/>
          <p:nvPr/>
        </p:nvSpPr>
        <p:spPr>
          <a:xfrm>
            <a:off x="4841966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Constant Speed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3832DE-6815-45A6-90BB-A7C93EDED134}"/>
              </a:ext>
            </a:extLst>
          </p:cNvPr>
          <p:cNvSpPr/>
          <p:nvPr/>
        </p:nvSpPr>
        <p:spPr>
          <a:xfrm>
            <a:off x="1423850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Idling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C5D0A6-E983-4CA4-A7F4-6715BB3EE0AD}"/>
              </a:ext>
            </a:extLst>
          </p:cNvPr>
          <p:cNvSpPr/>
          <p:nvPr/>
        </p:nvSpPr>
        <p:spPr>
          <a:xfrm>
            <a:off x="4841966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Brake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077EF8-F676-49EA-823C-4FFF30431D02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396342" y="2786739"/>
            <a:ext cx="14456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7CA7E3-F1A6-41A1-B5DA-8EAC480AAC17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3396342" y="2786739"/>
            <a:ext cx="1734489" cy="13021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E0DC5C-8C63-4DC3-AF7C-F532A4FD02EC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5828212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DA7FE6-E4FD-4154-B004-884F33079D2E}"/>
              </a:ext>
            </a:extLst>
          </p:cNvPr>
          <p:cNvCxnSpPr>
            <a:cxnSpLocks/>
          </p:cNvCxnSpPr>
          <p:nvPr/>
        </p:nvCxnSpPr>
        <p:spPr>
          <a:xfrm flipV="1">
            <a:off x="6096000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50B186-E56E-4756-8522-14B9BA690800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3396341" y="4364276"/>
            <a:ext cx="14456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33549E-0666-4F97-BEAA-EAF06233FB81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2410096" y="3176153"/>
            <a:ext cx="1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1DCF9A9-4965-4035-B8A9-557BEF716859}"/>
              </a:ext>
            </a:extLst>
          </p:cNvPr>
          <p:cNvSpPr/>
          <p:nvPr/>
        </p:nvSpPr>
        <p:spPr>
          <a:xfrm>
            <a:off x="6643007" y="2227824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3636093-DF70-4BEF-BB64-4D92BE17D746}"/>
              </a:ext>
            </a:extLst>
          </p:cNvPr>
          <p:cNvSpPr/>
          <p:nvPr/>
        </p:nvSpPr>
        <p:spPr>
          <a:xfrm rot="5619972">
            <a:off x="6602190" y="4385003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CA1A97A-65EA-464E-B1E8-D1669CAC9F9F}"/>
              </a:ext>
            </a:extLst>
          </p:cNvPr>
          <p:cNvSpPr/>
          <p:nvPr/>
        </p:nvSpPr>
        <p:spPr>
          <a:xfrm rot="7308126">
            <a:off x="2131419" y="4682439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82D9C51-0413-492C-82D5-805D60BD9BBA}"/>
              </a:ext>
            </a:extLst>
          </p:cNvPr>
          <p:cNvSpPr/>
          <p:nvPr/>
        </p:nvSpPr>
        <p:spPr>
          <a:xfrm rot="18334946">
            <a:off x="2123951" y="1883845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47E650-4010-45A4-A0AD-A93E24474390}"/>
              </a:ext>
            </a:extLst>
          </p:cNvPr>
          <p:cNvCxnSpPr>
            <a:cxnSpLocks/>
          </p:cNvCxnSpPr>
          <p:nvPr/>
        </p:nvCxnSpPr>
        <p:spPr>
          <a:xfrm flipH="1" flipV="1">
            <a:off x="3243264" y="2971800"/>
            <a:ext cx="1651703" cy="12596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1DC679-21BA-45EF-90F4-ECEEE4B49A65}"/>
              </a:ext>
            </a:extLst>
          </p:cNvPr>
          <p:cNvSpPr txBox="1"/>
          <p:nvPr/>
        </p:nvSpPr>
        <p:spPr>
          <a:xfrm>
            <a:off x="3974805" y="270539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67521A-D5A3-4A34-86FF-9BD5BBEC76CE}"/>
              </a:ext>
            </a:extLst>
          </p:cNvPr>
          <p:cNvSpPr txBox="1"/>
          <p:nvPr/>
        </p:nvSpPr>
        <p:spPr>
          <a:xfrm>
            <a:off x="4270729" y="308765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D6E1F4-EF25-446C-BDA8-1F9A0FAA569C}"/>
              </a:ext>
            </a:extLst>
          </p:cNvPr>
          <p:cNvSpPr txBox="1"/>
          <p:nvPr/>
        </p:nvSpPr>
        <p:spPr>
          <a:xfrm>
            <a:off x="2123798" y="1598616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B1CC53-1444-4056-A1C4-3750158963DB}"/>
              </a:ext>
            </a:extLst>
          </p:cNvPr>
          <p:cNvSpPr txBox="1"/>
          <p:nvPr/>
        </p:nvSpPr>
        <p:spPr>
          <a:xfrm>
            <a:off x="2116331" y="512350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0E2C0B-7138-4ECB-B9FF-679ED5094328}"/>
              </a:ext>
            </a:extLst>
          </p:cNvPr>
          <p:cNvSpPr txBox="1"/>
          <p:nvPr/>
        </p:nvSpPr>
        <p:spPr>
          <a:xfrm>
            <a:off x="2431173" y="331849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5DACF2-8BAB-4006-A717-E271B29BF3D7}"/>
              </a:ext>
            </a:extLst>
          </p:cNvPr>
          <p:cNvSpPr txBox="1"/>
          <p:nvPr/>
        </p:nvSpPr>
        <p:spPr>
          <a:xfrm>
            <a:off x="6935426" y="4689595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8C947B-9657-4D8C-A2C3-ECB256656B36}"/>
              </a:ext>
            </a:extLst>
          </p:cNvPr>
          <p:cNvSpPr txBox="1"/>
          <p:nvPr/>
        </p:nvSpPr>
        <p:spPr>
          <a:xfrm>
            <a:off x="6086373" y="338746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E98E55-1B76-4F51-9956-BBF957D3867C}"/>
              </a:ext>
            </a:extLst>
          </p:cNvPr>
          <p:cNvSpPr txBox="1"/>
          <p:nvPr/>
        </p:nvSpPr>
        <p:spPr>
          <a:xfrm>
            <a:off x="3793474" y="434429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9C6F22-217A-4917-90EE-C87900C43F81}"/>
              </a:ext>
            </a:extLst>
          </p:cNvPr>
          <p:cNvSpPr txBox="1"/>
          <p:nvPr/>
        </p:nvSpPr>
        <p:spPr>
          <a:xfrm>
            <a:off x="3437408" y="346770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0DFAF6-6D08-4C84-8A29-4573AA04B29F}"/>
              </a:ext>
            </a:extLst>
          </p:cNvPr>
          <p:cNvSpPr txBox="1"/>
          <p:nvPr/>
        </p:nvSpPr>
        <p:spPr>
          <a:xfrm>
            <a:off x="5265247" y="3220442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D5887-1C8B-4F78-B88D-54E5CD24FBE1}"/>
              </a:ext>
            </a:extLst>
          </p:cNvPr>
          <p:cNvSpPr txBox="1"/>
          <p:nvPr/>
        </p:nvSpPr>
        <p:spPr>
          <a:xfrm>
            <a:off x="7090917" y="218613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4330AC-74F3-4EAF-BE23-0B36650708FB}"/>
                  </a:ext>
                </a:extLst>
              </p:cNvPr>
              <p:cNvSpPr txBox="1"/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4330AC-74F3-4EAF-BE23-0B366507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46D544-88D3-442F-B4EB-17A41D7A4A95}"/>
                  </a:ext>
                </a:extLst>
              </p:cNvPr>
              <p:cNvSpPr txBox="1"/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46D544-88D3-442F-B4EB-17A41D7A4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5E9A42-A8CF-49A1-B8BC-4BEF0E72D48E}"/>
                  </a:ext>
                </a:extLst>
              </p:cNvPr>
              <p:cNvSpPr txBox="1"/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5E9A42-A8CF-49A1-B8BC-4BEF0E72D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E2338F-B981-4909-90E1-0081D8A87242}"/>
                  </a:ext>
                </a:extLst>
              </p:cNvPr>
              <p:cNvSpPr txBox="1"/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E2338F-B981-4909-90E1-0081D8A87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BA1704-CBB2-4135-B268-F722B89C2134}"/>
              </a:ext>
            </a:extLst>
          </p:cNvPr>
          <p:cNvCxnSpPr/>
          <p:nvPr/>
        </p:nvCxnSpPr>
        <p:spPr>
          <a:xfrm>
            <a:off x="1509576" y="1829448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F4905E-BE6B-4511-B1AC-62B211BD11C3}"/>
              </a:ext>
            </a:extLst>
          </p:cNvPr>
          <p:cNvCxnSpPr/>
          <p:nvPr/>
        </p:nvCxnSpPr>
        <p:spPr>
          <a:xfrm>
            <a:off x="1275526" y="3541231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6160B4F-7522-4EB5-B6AD-48011385B9BC}"/>
              </a:ext>
            </a:extLst>
          </p:cNvPr>
          <p:cNvCxnSpPr>
            <a:cxnSpLocks/>
          </p:cNvCxnSpPr>
          <p:nvPr/>
        </p:nvCxnSpPr>
        <p:spPr>
          <a:xfrm flipV="1">
            <a:off x="5041000" y="4753691"/>
            <a:ext cx="424616" cy="44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7F0A40-F3E6-495A-AE02-007E019EFA4C}"/>
              </a:ext>
            </a:extLst>
          </p:cNvPr>
          <p:cNvCxnSpPr/>
          <p:nvPr/>
        </p:nvCxnSpPr>
        <p:spPr>
          <a:xfrm>
            <a:off x="4974903" y="1838527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C8EF105-C01E-4536-8A2D-A3CAAC946353}"/>
              </a:ext>
            </a:extLst>
          </p:cNvPr>
          <p:cNvSpPr txBox="1"/>
          <p:nvPr/>
        </p:nvSpPr>
        <p:spPr>
          <a:xfrm>
            <a:off x="992799" y="30940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960EC2-2EC1-4626-BE8B-53E25063320A}"/>
              </a:ext>
            </a:extLst>
          </p:cNvPr>
          <p:cNvSpPr txBox="1"/>
          <p:nvPr/>
        </p:nvSpPr>
        <p:spPr>
          <a:xfrm>
            <a:off x="4716748" y="5030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970DE2A-9E5C-402B-92D6-81A080BE5106}"/>
              </a:ext>
            </a:extLst>
          </p:cNvPr>
          <p:cNvCxnSpPr>
            <a:cxnSpLocks/>
          </p:cNvCxnSpPr>
          <p:nvPr/>
        </p:nvCxnSpPr>
        <p:spPr>
          <a:xfrm flipH="1">
            <a:off x="3161763" y="2520334"/>
            <a:ext cx="1831410" cy="264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2070B1E-A74D-4394-B22C-63D2C5BA705E}"/>
              </a:ext>
            </a:extLst>
          </p:cNvPr>
          <p:cNvSpPr txBox="1"/>
          <p:nvPr/>
        </p:nvSpPr>
        <p:spPr>
          <a:xfrm>
            <a:off x="3844847" y="2144729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3D2056-033E-4C37-ADAF-3B52F3684892}"/>
                  </a:ext>
                </a:extLst>
              </p:cNvPr>
              <p:cNvSpPr txBox="1"/>
              <p:nvPr/>
            </p:nvSpPr>
            <p:spPr>
              <a:xfrm>
                <a:off x="8208168" y="2144729"/>
                <a:ext cx="3400419" cy="1854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        A         C          B          I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mr>
                    </m:m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3D2056-033E-4C37-ADAF-3B52F3684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168" y="2144729"/>
                <a:ext cx="3400419" cy="1854867"/>
              </a:xfrm>
              <a:prstGeom prst="rect">
                <a:avLst/>
              </a:prstGeom>
              <a:blipFill>
                <a:blip r:embed="rId6"/>
                <a:stretch>
                  <a:fillRect t="-2632"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3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C683A8C-5BAD-42AA-AEBF-6C800303FB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, the prob. mass function of a geometric distribution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C683A8C-5BAD-42AA-AEBF-6C800303FB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FD6E949-5F31-4A0B-AAEE-A82F9862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Geometric distribution for discrete random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0C066-0CE0-462C-9B7A-1796C99A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7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18650</TotalTime>
  <Words>2536</Words>
  <Application>Microsoft Office PowerPoint</Application>
  <PresentationFormat>Widescreen</PresentationFormat>
  <Paragraphs>464</Paragraphs>
  <Slides>33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Blackadder ITC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Probabilistic Models &amp; Classical RL</vt:lpstr>
      <vt:lpstr>Probabilistic Models</vt:lpstr>
      <vt:lpstr>Stochastic Process</vt:lpstr>
      <vt:lpstr>Markov chains</vt:lpstr>
      <vt:lpstr>Discrete-time Markov chain (DTMC)</vt:lpstr>
      <vt:lpstr>Formal definition: DTMC as a transition system</vt:lpstr>
      <vt:lpstr>Markov chain example: Driver modeling</vt:lpstr>
      <vt:lpstr>Markov chain: Transition probability matrix</vt:lpstr>
      <vt:lpstr>Geometric distribution for discrete random variables</vt:lpstr>
      <vt:lpstr>Residence times</vt:lpstr>
      <vt:lpstr>Probability of moving n steps</vt:lpstr>
      <vt:lpstr>Types of states in Markov chains</vt:lpstr>
      <vt:lpstr>First passage probability</vt:lpstr>
      <vt:lpstr>Stationary distributions</vt:lpstr>
      <vt:lpstr>Hidden Markov Models</vt:lpstr>
      <vt:lpstr>Robot trying to reach moving target example</vt:lpstr>
      <vt:lpstr>Robot trying to reach moving target example</vt:lpstr>
      <vt:lpstr>What if robot cannot see all the state?</vt:lpstr>
      <vt:lpstr>Interesting Problems for HMMs</vt:lpstr>
      <vt:lpstr>Viterbi Algorithm</vt:lpstr>
      <vt:lpstr>Probabilistic CTL</vt:lpstr>
      <vt:lpstr>Probabilistic CTL</vt:lpstr>
      <vt:lpstr>Semantics</vt:lpstr>
      <vt:lpstr>PCTL</vt:lpstr>
      <vt:lpstr>Quantitative in PCTL vs. Qualitative in CTL</vt:lpstr>
      <vt:lpstr>Continuous Time Markov Chains</vt:lpstr>
      <vt:lpstr>Exponential distribution</vt:lpstr>
      <vt:lpstr>Exponential distribution properties</vt:lpstr>
      <vt:lpstr>CTMC example</vt:lpstr>
      <vt:lpstr>CTMC transition probability</vt:lpstr>
      <vt:lpstr>CTMC example</vt:lpstr>
      <vt:lpstr>CTMC + PCTL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Jyotirmoy Vinay Deshmukh</cp:lastModifiedBy>
  <cp:revision>526</cp:revision>
  <dcterms:created xsi:type="dcterms:W3CDTF">2018-01-04T23:14:16Z</dcterms:created>
  <dcterms:modified xsi:type="dcterms:W3CDTF">2021-10-18T19:39:00Z</dcterms:modified>
</cp:coreProperties>
</file>