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79" r:id="rId4"/>
    <p:sldId id="282" r:id="rId5"/>
    <p:sldId id="283" r:id="rId6"/>
    <p:sldId id="284" r:id="rId7"/>
    <p:sldId id="275" r:id="rId8"/>
    <p:sldId id="286" r:id="rId9"/>
    <p:sldId id="280" r:id="rId10"/>
    <p:sldId id="285" r:id="rId11"/>
    <p:sldId id="287" r:id="rId12"/>
    <p:sldId id="288" r:id="rId13"/>
    <p:sldId id="289" r:id="rId14"/>
    <p:sldId id="290" r:id="rId15"/>
    <p:sldId id="277" r:id="rId16"/>
    <p:sldId id="291" r:id="rId17"/>
    <p:sldId id="292" r:id="rId18"/>
    <p:sldId id="293" r:id="rId19"/>
    <p:sldId id="270" r:id="rId20"/>
    <p:sldId id="29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6150112"/>
            <a:ext cx="12192000" cy="707888"/>
            <a:chOff x="50006" y="5719204"/>
            <a:chExt cx="12192000" cy="7078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719204"/>
              <a:ext cx="12192000" cy="707887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50006" y="5719206"/>
              <a:ext cx="571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18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05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6209616"/>
            <a:ext cx="12192000" cy="707887"/>
            <a:chOff x="50006" y="5777348"/>
            <a:chExt cx="12192000" cy="7078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777348"/>
              <a:ext cx="12192000" cy="649743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50006" y="5777349"/>
              <a:ext cx="57129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18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05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05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1086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29" y="572294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Formal Methods for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28" y="3602038"/>
            <a:ext cx="11966021" cy="1655762"/>
          </a:xfrm>
        </p:spPr>
        <p:txBody>
          <a:bodyPr>
            <a:normAutofit/>
          </a:bodyPr>
          <a:lstStyle/>
          <a:p>
            <a:r>
              <a:rPr lang="en-US" dirty="0"/>
              <a:t>Spring 2021: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066917-2B28-43B5-A3CA-D7E47BC6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methods community has focused on “correct by construction” design from specifications</a:t>
            </a:r>
          </a:p>
          <a:p>
            <a:r>
              <a:rPr lang="en-US" dirty="0"/>
              <a:t>Robotics community has traditionally focused on performance objectives</a:t>
            </a:r>
          </a:p>
          <a:p>
            <a:pPr lvl="1"/>
            <a:r>
              <a:rPr lang="en-US" dirty="0"/>
              <a:t>No one typically starts a new robot project by saying, “these are all the things I want my robot behaviors to formally satisfy”</a:t>
            </a:r>
          </a:p>
          <a:p>
            <a:r>
              <a:rPr lang="en-US" dirty="0"/>
              <a:t>Popular techniques for controlling a robot through software</a:t>
            </a:r>
          </a:p>
          <a:p>
            <a:pPr lvl="1"/>
            <a:r>
              <a:rPr lang="en-US" dirty="0"/>
              <a:t>Many hours of debugging</a:t>
            </a:r>
          </a:p>
          <a:p>
            <a:pPr lvl="1"/>
            <a:r>
              <a:rPr lang="en-US" dirty="0"/>
              <a:t>Reinforcement Learning (training the robot through carrots and sticks)</a:t>
            </a:r>
          </a:p>
          <a:p>
            <a:pPr lvl="1"/>
            <a:r>
              <a:rPr lang="en-US" dirty="0"/>
              <a:t>Learning from Demonstrations (training the robot by showing it what to do)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F865B7-5DAA-4A1A-86A0-C1F7134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Controller/Policy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DCB8-9D5B-4649-8641-E1136D0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1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309CF-81ED-4743-8619-2D009E84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How do we bridge the gap between formal methods </a:t>
            </a:r>
          </a:p>
          <a:p>
            <a:pPr marL="0" indent="0" algn="ctr">
              <a:buNone/>
            </a:pPr>
            <a:r>
              <a:rPr lang="en-US" i="1" dirty="0"/>
              <a:t>for reasoning about system correctness </a:t>
            </a:r>
            <a:r>
              <a:rPr lang="en-US" i="1" dirty="0" err="1"/>
              <a:t>w.r.t.</a:t>
            </a:r>
            <a:r>
              <a:rPr lang="en-US" i="1" dirty="0"/>
              <a:t> behavioral specifications </a:t>
            </a:r>
          </a:p>
          <a:p>
            <a:pPr marL="0" indent="0" algn="ctr">
              <a:buNone/>
            </a:pPr>
            <a:r>
              <a:rPr lang="en-US" dirty="0"/>
              <a:t>and </a:t>
            </a:r>
          </a:p>
          <a:p>
            <a:pPr marL="0" indent="0" algn="ctr">
              <a:buNone/>
            </a:pPr>
            <a:r>
              <a:rPr lang="en-US" i="1" dirty="0"/>
              <a:t>correct-by-construction design from logical specifications</a:t>
            </a:r>
          </a:p>
          <a:p>
            <a:pPr marL="0" indent="0" algn="ctr">
              <a:buNone/>
            </a:pPr>
            <a:r>
              <a:rPr lang="en-US" dirty="0"/>
              <a:t>with</a:t>
            </a:r>
          </a:p>
          <a:p>
            <a:pPr marL="0" indent="0" algn="ctr">
              <a:buNone/>
            </a:pPr>
            <a:r>
              <a:rPr lang="en-US" i="1" dirty="0"/>
              <a:t>techniques and applications from the robotics domain</a:t>
            </a:r>
            <a:r>
              <a:rPr lang="en-US" dirty="0"/>
              <a:t>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87F887-C591-4BBA-8BEB-A713FB2B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aim of this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9B0EA-11C3-42E8-ACB2-9CAD7F7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F00A16-C288-470E-B297-DA4DAE247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 to digest papers from formal methods and (theoretical) learning-based techniques in robotics </a:t>
            </a:r>
          </a:p>
          <a:p>
            <a:endParaRPr lang="en-US" dirty="0"/>
          </a:p>
          <a:p>
            <a:r>
              <a:rPr lang="en-US" dirty="0"/>
              <a:t>Learn to write papers in these areas</a:t>
            </a:r>
          </a:p>
          <a:p>
            <a:endParaRPr lang="en-US" dirty="0"/>
          </a:p>
          <a:p>
            <a:r>
              <a:rPr lang="en-US" dirty="0"/>
              <a:t>Learn to review papers in these areas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F25AB7-5A2B-4A52-AA2E-7C951FA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instructional goal of this course?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6E03-2D80-4AEC-8313-78DBFE0B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6328F0-67DC-445F-926C-F637FD69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Each one of you can take your term paper for this semester and submit it to a conference/journal with some extra effort</a:t>
            </a:r>
          </a:p>
          <a:p>
            <a:endParaRPr lang="en-US" dirty="0"/>
          </a:p>
          <a:p>
            <a:r>
              <a:rPr lang="en-US" dirty="0"/>
              <a:t>Your advisor says, “This is such a well-written paper review. Amazing!”</a:t>
            </a:r>
          </a:p>
          <a:p>
            <a:endParaRPr lang="en-US" dirty="0"/>
          </a:p>
          <a:p>
            <a:r>
              <a:rPr lang="en-US" dirty="0"/>
              <a:t>You feel like the </a:t>
            </a:r>
            <a:r>
              <a:rPr lang="en-US" dirty="0" err="1"/>
              <a:t>mathy</a:t>
            </a:r>
            <a:r>
              <a:rPr lang="en-US" dirty="0"/>
              <a:t> topics you read about in this course bring excitement to your life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EF7BA-C88A-4AC6-9EC6-7215B3C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Jyo will be very happy if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7ACA0-DC04-471E-88EC-D7FF9E6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68BD38-BCD8-4212-A3D8-5C87D05F4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31923"/>
            <a:ext cx="11699087" cy="3452118"/>
          </a:xfrm>
        </p:spPr>
        <p:txBody>
          <a:bodyPr/>
          <a:lstStyle/>
          <a:p>
            <a:r>
              <a:rPr lang="en-US" dirty="0"/>
              <a:t>Read papers in 6 different areas</a:t>
            </a:r>
          </a:p>
          <a:p>
            <a:pPr lvl="1"/>
            <a:r>
              <a:rPr lang="en-US" dirty="0"/>
              <a:t>Background for verification of robotic systems</a:t>
            </a:r>
          </a:p>
          <a:p>
            <a:pPr lvl="1"/>
            <a:r>
              <a:rPr lang="en-US" dirty="0"/>
              <a:t>Temporal logic specifications</a:t>
            </a:r>
          </a:p>
          <a:p>
            <a:pPr lvl="1"/>
            <a:r>
              <a:rPr lang="en-US" dirty="0"/>
              <a:t>Synthesis from logical specifications</a:t>
            </a:r>
          </a:p>
          <a:p>
            <a:pPr lvl="1"/>
            <a:r>
              <a:rPr lang="en-US" dirty="0"/>
              <a:t>Path planning from specifications</a:t>
            </a:r>
          </a:p>
          <a:p>
            <a:pPr lvl="1"/>
            <a:r>
              <a:rPr lang="en-US" dirty="0"/>
              <a:t>Reinforcement Learning from specifications, reasoning about correctness of RL/deep RL</a:t>
            </a:r>
          </a:p>
          <a:p>
            <a:pPr lvl="1"/>
            <a:r>
              <a:rPr lang="en-US" dirty="0"/>
              <a:t>Learning specifications and learning from demonstrations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D6CC7-D074-41BE-A250-A4DAA770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so what do we plan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2FB2B-6FAE-454A-BB92-A9D5A2BE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883EC-2A55-41D4-B74D-C903AA1D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73161"/>
            <a:ext cx="11699087" cy="4110880"/>
          </a:xfrm>
        </p:spPr>
        <p:txBody>
          <a:bodyPr>
            <a:normAutofit/>
          </a:bodyPr>
          <a:lstStyle/>
          <a:p>
            <a:r>
              <a:rPr lang="en-US" dirty="0"/>
              <a:t>Every week read one, two or three papers</a:t>
            </a:r>
          </a:p>
          <a:p>
            <a:r>
              <a:rPr lang="en-US" dirty="0"/>
              <a:t>Turn in a decent paragraph or two about each paper read on Slack</a:t>
            </a:r>
          </a:p>
          <a:p>
            <a:pPr lvl="1"/>
            <a:r>
              <a:rPr lang="en-US" dirty="0"/>
              <a:t>Early bird gets the worm: try to avoid overlap with your peers</a:t>
            </a:r>
          </a:p>
          <a:p>
            <a:pPr lvl="1"/>
            <a:r>
              <a:rPr lang="en-US" dirty="0"/>
              <a:t>Comment on some cool math trick you noticed in the paper</a:t>
            </a:r>
          </a:p>
          <a:p>
            <a:pPr lvl="1"/>
            <a:r>
              <a:rPr lang="en-US" dirty="0"/>
              <a:t>Comment on ideas that it inspired in you, ways to extend the paper</a:t>
            </a:r>
          </a:p>
          <a:p>
            <a:pPr lvl="1"/>
            <a:r>
              <a:rPr lang="en-US" dirty="0"/>
              <a:t>I will grade in the bulk: no individual grading for summaries, but subjective grading based on the bulk of your summaries and their quality </a:t>
            </a:r>
          </a:p>
          <a:p>
            <a:r>
              <a:rPr lang="en-US" dirty="0"/>
              <a:t>Volunteer (or be volunteered) for presenting </a:t>
            </a:r>
            <a:r>
              <a:rPr lang="en-US" b="1" dirty="0"/>
              <a:t>one </a:t>
            </a:r>
            <a:r>
              <a:rPr lang="en-US" dirty="0"/>
              <a:t>paper each week</a:t>
            </a:r>
          </a:p>
          <a:p>
            <a:pPr lvl="1"/>
            <a:r>
              <a:rPr lang="en-US" dirty="0"/>
              <a:t>Some papers may need two </a:t>
            </a:r>
            <a:r>
              <a:rPr lang="en-US" dirty="0" err="1"/>
              <a:t>voluneers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0D067-5415-4E92-B3AD-CC5ECE49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grunt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B5595-9550-4259-B1EB-A040DADD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B884D-D0BF-4295-B861-87796D7D4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the paper like its your own paper that you are presenting at a conference that is very generous in time</a:t>
            </a:r>
          </a:p>
          <a:p>
            <a:pPr lvl="1"/>
            <a:r>
              <a:rPr lang="en-US" dirty="0"/>
              <a:t>Plan for a 30-45 min presentation!</a:t>
            </a:r>
          </a:p>
          <a:p>
            <a:endParaRPr lang="en-US" dirty="0"/>
          </a:p>
          <a:p>
            <a:r>
              <a:rPr lang="en-US" dirty="0"/>
              <a:t>Discuss:</a:t>
            </a:r>
          </a:p>
          <a:p>
            <a:pPr lvl="1"/>
            <a:r>
              <a:rPr lang="en-US" dirty="0"/>
              <a:t>What did you “not get” in the paper? </a:t>
            </a:r>
          </a:p>
          <a:p>
            <a:pPr lvl="1"/>
            <a:r>
              <a:rPr lang="en-US" dirty="0"/>
              <a:t>What things did you find interesting and feel like sharing with others</a:t>
            </a:r>
          </a:p>
          <a:p>
            <a:pPr lvl="1"/>
            <a:r>
              <a:rPr lang="en-US" dirty="0"/>
              <a:t>Criticize! How could they have improved &lt;blah&gt;?</a:t>
            </a:r>
          </a:p>
          <a:p>
            <a:pPr lvl="1"/>
            <a:r>
              <a:rPr lang="en-US" dirty="0"/>
              <a:t>Explain! Whiteboard stuff!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EDCE0-B830-427D-BC3B-8BF14BE2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0336-A6C7-49EC-A81D-5F7511B5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72534D-A4FA-4FB1-880B-2F310F67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my opinion the most fun part of this class</a:t>
            </a:r>
          </a:p>
          <a:p>
            <a:r>
              <a:rPr lang="en-US" dirty="0"/>
              <a:t>First two weeks: we will reserve 30-45 mins to discuss your project ideas</a:t>
            </a:r>
          </a:p>
          <a:p>
            <a:r>
              <a:rPr lang="en-US" dirty="0"/>
              <a:t>March 1: Paper Skeleton Due</a:t>
            </a:r>
          </a:p>
          <a:p>
            <a:pPr lvl="1"/>
            <a:r>
              <a:rPr lang="en-US" dirty="0"/>
              <a:t>Intro + Related work + Prelims + Problem Definition + Solution Overview</a:t>
            </a:r>
          </a:p>
          <a:p>
            <a:r>
              <a:rPr lang="en-US" dirty="0"/>
              <a:t>March 15: You get reviews from a “PC” of your peers (2 to 3 reviews / paper)</a:t>
            </a:r>
          </a:p>
          <a:p>
            <a:pPr lvl="1"/>
            <a:r>
              <a:rPr lang="en-US" dirty="0"/>
              <a:t>Use the reviews to refine your paper</a:t>
            </a:r>
          </a:p>
          <a:p>
            <a:r>
              <a:rPr lang="en-US" dirty="0"/>
              <a:t>April 5 : “Almost-Paper” Due</a:t>
            </a:r>
          </a:p>
          <a:p>
            <a:pPr lvl="1"/>
            <a:r>
              <a:rPr lang="en-US" dirty="0"/>
              <a:t>Almost paper = Paper Skeleton + Summary of main results / experimental setup</a:t>
            </a:r>
          </a:p>
          <a:p>
            <a:r>
              <a:rPr lang="en-US" dirty="0"/>
              <a:t>April 19: You get reviews </a:t>
            </a:r>
          </a:p>
          <a:p>
            <a:r>
              <a:rPr lang="en-US" dirty="0"/>
              <a:t>May 12 : Polished paper due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9C5789-59FB-490D-8A65-372DE0FF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F869-AFB3-4F2A-8F5C-11F0332A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69B43-BFA7-4573-8896-7E627100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59741"/>
            <a:ext cx="11699087" cy="3324299"/>
          </a:xfrm>
        </p:spPr>
        <p:txBody>
          <a:bodyPr/>
          <a:lstStyle/>
          <a:p>
            <a:r>
              <a:rPr lang="en-US" dirty="0"/>
              <a:t>You grade your peers’ papers</a:t>
            </a:r>
          </a:p>
          <a:p>
            <a:pPr lvl="1"/>
            <a:r>
              <a:rPr lang="en-US" dirty="0"/>
              <a:t>Bad grade: Not clear motivation? Typos/Grammar issues? Problem not defined clearly? Solution sketch unclear? Related work not surveyed?</a:t>
            </a:r>
          </a:p>
          <a:p>
            <a:r>
              <a:rPr lang="en-US" dirty="0"/>
              <a:t>You grade your peers’ reviews</a:t>
            </a:r>
          </a:p>
          <a:p>
            <a:pPr lvl="1"/>
            <a:r>
              <a:rPr lang="en-US" dirty="0"/>
              <a:t>Bad review: &lt;1 page, single spaced, 11 size font, focuses only on one aspect (e.g. language/grammar)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6064E6-A10D-4344-96E5-B67D55C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505FF-382E-43A7-81C4-57B9FE39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6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689413"/>
          </a:xfrm>
        </p:spPr>
        <p:txBody>
          <a:bodyPr/>
          <a:lstStyle/>
          <a:p>
            <a:r>
              <a:rPr lang="en-US" dirty="0"/>
              <a:t>Paper Reviews: 45% (includes presentations)</a:t>
            </a:r>
          </a:p>
          <a:p>
            <a:r>
              <a:rPr lang="en-US" dirty="0"/>
              <a:t>Peer Review: 20%  (includes peer-assisted instructor assessment)</a:t>
            </a:r>
          </a:p>
          <a:p>
            <a:r>
              <a:rPr lang="en-US" dirty="0"/>
              <a:t>Final Paper: 35% (includes instructor assessment of each draft)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Sub-area of computer science, as old as computer science itself</a:t>
            </a:r>
          </a:p>
          <a:p>
            <a:r>
              <a:rPr lang="en-US" sz="3200" dirty="0"/>
              <a:t>Arguably at the dawn of CS, all of CS was formal methods</a:t>
            </a:r>
          </a:p>
          <a:p>
            <a:r>
              <a:rPr lang="en-US" sz="3200" dirty="0"/>
              <a:t>Meaning has evolved over the years, but favorite topics include</a:t>
            </a:r>
          </a:p>
          <a:p>
            <a:pPr lvl="1"/>
            <a:r>
              <a:rPr lang="en-US" sz="2800" dirty="0"/>
              <a:t>Use of Logic : Propositional, Temporal, First-order, Monadic second-order, Second-order, Higher-order logics</a:t>
            </a:r>
          </a:p>
          <a:p>
            <a:pPr lvl="1"/>
            <a:r>
              <a:rPr lang="en-US" sz="2800" dirty="0"/>
              <a:t>Emphasis on proving properties of programs, reasoning about programs</a:t>
            </a:r>
          </a:p>
          <a:p>
            <a:pPr lvl="1"/>
            <a:r>
              <a:rPr lang="en-US" sz="2800" dirty="0"/>
              <a:t>View of programs as “state machines” : Automata, Markov chains, Turing machines</a:t>
            </a:r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formal methods?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31C2C-571D-43CE-B414-D9FB73A4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Time Accommodations: discuss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A4098A-532A-4D1D-A521-47035181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on Slack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5F4F9-9CB4-4ED9-AA6D-6BFEFD0E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2044313"/>
            <a:ext cx="11699087" cy="2620256"/>
          </a:xfrm>
        </p:spPr>
        <p:txBody>
          <a:bodyPr/>
          <a:lstStyle/>
          <a:p>
            <a:r>
              <a:rPr lang="en-US" dirty="0"/>
              <a:t>What’s your background?</a:t>
            </a:r>
          </a:p>
          <a:p>
            <a:r>
              <a:rPr lang="en-US" dirty="0"/>
              <a:t>What do you expect to get out of it?</a:t>
            </a:r>
          </a:p>
          <a:p>
            <a:endParaRPr lang="en-US" dirty="0"/>
          </a:p>
          <a:p>
            <a:r>
              <a:rPr lang="en-US" dirty="0"/>
              <a:t>Do you have a project in mind?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3B388-0595-4F27-B380-96CB497B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</a:t>
            </a:r>
          </a:p>
          <a:p>
            <a:pPr lvl="1"/>
            <a:r>
              <a:rPr lang="en-US" dirty="0"/>
              <a:t>How do you prove that the program works correctly under all possible inputs?</a:t>
            </a:r>
          </a:p>
          <a:p>
            <a:pPr lvl="1"/>
            <a:r>
              <a:rPr lang="en-US" dirty="0"/>
              <a:t>How do you show that a program satisfies its given </a:t>
            </a:r>
            <a:r>
              <a:rPr lang="en-US" i="1" dirty="0"/>
              <a:t>specification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Verification Techniques </a:t>
            </a:r>
          </a:p>
          <a:p>
            <a:r>
              <a:rPr lang="en-US" dirty="0"/>
              <a:t>Theorem proving (deductive verification)</a:t>
            </a:r>
          </a:p>
          <a:p>
            <a:r>
              <a:rPr lang="en-US" dirty="0"/>
              <a:t>Model checking (inductive verification)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A565C-3D8A-41B2-AFC2-15614136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problems in formal methods: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8347-0113-40FA-9610-BD35681F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3FEA3D-F66F-419D-93C4-40AB37E0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Assertions </a:t>
            </a:r>
          </a:p>
          <a:p>
            <a:pPr marL="41148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assert(x&gt;0); // if the assertion fails, bad things happen</a:t>
            </a:r>
          </a:p>
          <a:p>
            <a:pPr marL="41148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Implicit assertions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Don’t dereference a null pointer, don’t exceed array bounds, don’t deallocate freed memory, don’t divide by zero, don’t get stuck in an infinite loop (i.e. do terminate)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Input/output examples (for terminating programs)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1148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4DE8C1-9B48-4BA2-90DE-1239749C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D33C-036C-40BC-8320-DF94183B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3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3FEA3D-F66F-419D-93C4-40AB37E0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02657"/>
            <a:ext cx="11699087" cy="4081383"/>
          </a:xfrm>
        </p:spPr>
        <p:txBody>
          <a:bodyPr>
            <a:normAutofit/>
          </a:bodyPr>
          <a:lstStyle/>
          <a:p>
            <a:r>
              <a:rPr lang="en-US" dirty="0"/>
              <a:t>First-order logic </a:t>
            </a:r>
            <a:r>
              <a:rPr lang="en-US" sz="2400" dirty="0"/>
              <a:t>(propositional logic + quantifiers + function symbols + operators) </a:t>
            </a:r>
            <a:endParaRPr lang="en-US" dirty="0"/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Reactive systems/Cyber-physical systems: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different style of specifications, because these systems do not terminate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Specifications reason about infinite program behaviors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Temporal logic specifications: Linear Temporal Logic (LTL), Signal Temporal Logic (STL), Probabilistic Computation-Tree Logic (PCTL)</a:t>
            </a:r>
          </a:p>
          <a:p>
            <a:pPr marL="41148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4DE8C1-9B48-4BA2-90DE-1239749C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D33C-036C-40BC-8320-DF94183B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5ED60-49CB-4C8B-80D2-076684AF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system of type ‘M’, do all its behaviors satisfy specification of type ‘S’?</a:t>
            </a:r>
          </a:p>
          <a:p>
            <a:r>
              <a:rPr lang="en-US" dirty="0"/>
              <a:t>M = deterministic, nondeterministic, probabilistic, stochastic, continuous-time, discrete-time, hybrid (</a:t>
            </a:r>
            <a:r>
              <a:rPr lang="en-US" dirty="0" err="1"/>
              <a:t>continuous+discrete</a:t>
            </a:r>
            <a:r>
              <a:rPr lang="en-US" dirty="0"/>
              <a:t>)</a:t>
            </a:r>
          </a:p>
          <a:p>
            <a:r>
              <a:rPr lang="en-US" dirty="0"/>
              <a:t>S = LTL, CTL, PCTL, STL, MTL etc.</a:t>
            </a:r>
          </a:p>
          <a:p>
            <a:endParaRPr lang="en-US" dirty="0"/>
          </a:p>
          <a:p>
            <a:r>
              <a:rPr lang="en-US" dirty="0"/>
              <a:t>Important considerations:</a:t>
            </a:r>
          </a:p>
          <a:p>
            <a:pPr lvl="1"/>
            <a:r>
              <a:rPr lang="en-US" dirty="0"/>
              <a:t>Is it decidable? </a:t>
            </a:r>
          </a:p>
          <a:p>
            <a:pPr lvl="1"/>
            <a:r>
              <a:rPr lang="en-US" dirty="0"/>
              <a:t>What is its complexity?</a:t>
            </a:r>
          </a:p>
          <a:p>
            <a:pPr lvl="1"/>
            <a:r>
              <a:rPr lang="en-US" dirty="0"/>
              <a:t>Abstraction/Refinement/Counterexamples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340826-371A-434E-8190-12B041F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02393-970A-40D6-B1E0-4AAFCC0A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Cyber-Physical / Robotic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28C7D4-7ED2-4F93-A28F-082DB105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17289"/>
            <a:ext cx="11699087" cy="3766751"/>
          </a:xfrm>
        </p:spPr>
        <p:txBody>
          <a:bodyPr/>
          <a:lstStyle/>
          <a:p>
            <a:r>
              <a:rPr lang="en-US" dirty="0"/>
              <a:t>What is the system model?</a:t>
            </a:r>
          </a:p>
          <a:p>
            <a:pPr lvl="1"/>
            <a:r>
              <a:rPr lang="en-US" dirty="0"/>
              <a:t>System model needs to also include model of the environment</a:t>
            </a:r>
          </a:p>
          <a:p>
            <a:pPr lvl="1"/>
            <a:r>
              <a:rPr lang="en-US" dirty="0"/>
              <a:t>Environment is noisy, continuous-time, time-varying, full of things you did not foresee</a:t>
            </a:r>
          </a:p>
          <a:p>
            <a:r>
              <a:rPr lang="en-US" dirty="0"/>
              <a:t>Lot more software than just the “control software”</a:t>
            </a:r>
          </a:p>
          <a:p>
            <a:pPr lvl="1"/>
            <a:r>
              <a:rPr lang="en-US" dirty="0"/>
              <a:t>Software for Perception, Communication</a:t>
            </a:r>
          </a:p>
          <a:p>
            <a:pPr lvl="1"/>
            <a:r>
              <a:rPr lang="en-US" dirty="0"/>
              <a:t>Software for Sensor/Actuator calibration</a:t>
            </a:r>
          </a:p>
          <a:p>
            <a:pPr lvl="1"/>
            <a:r>
              <a:rPr lang="en-US" dirty="0"/>
              <a:t>System subject to hardware failures : software is just one part of the robot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B0EFE-DB58-4FEB-AEB5-B73BA634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Challenges in Robotic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F5BB-32E3-4AEB-8DD3-EA9A8F66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9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F4A6FF-D9AF-4A97-A50B-2D80F821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15845"/>
            <a:ext cx="11699087" cy="4268196"/>
          </a:xfrm>
        </p:spPr>
        <p:txBody>
          <a:bodyPr/>
          <a:lstStyle/>
          <a:p>
            <a:r>
              <a:rPr lang="en-US" dirty="0"/>
              <a:t>(Functional) Program Synthesis</a:t>
            </a:r>
          </a:p>
          <a:p>
            <a:pPr lvl="1"/>
            <a:r>
              <a:rPr lang="en-US" dirty="0"/>
              <a:t>How do you find a program that matches given input/output data</a:t>
            </a:r>
          </a:p>
          <a:p>
            <a:r>
              <a:rPr lang="en-US" dirty="0"/>
              <a:t>Reactive Synthesis (from logical, temporal specifications)</a:t>
            </a:r>
          </a:p>
          <a:p>
            <a:pPr lvl="1"/>
            <a:r>
              <a:rPr lang="en-US" dirty="0"/>
              <a:t>Find a supervisor, controller, policy that ensures that the system satisfies its specification</a:t>
            </a:r>
          </a:p>
          <a:p>
            <a:pPr lvl="1"/>
            <a:endParaRPr lang="en-US" dirty="0"/>
          </a:p>
          <a:p>
            <a:r>
              <a:rPr lang="en-US" dirty="0"/>
              <a:t>Important problems:</a:t>
            </a:r>
          </a:p>
          <a:p>
            <a:pPr lvl="1"/>
            <a:r>
              <a:rPr lang="en-US" dirty="0"/>
              <a:t>Is it decidable?</a:t>
            </a:r>
          </a:p>
          <a:p>
            <a:pPr lvl="1"/>
            <a:r>
              <a:rPr lang="en-US" dirty="0"/>
              <a:t>What is its complexity?</a:t>
            </a:r>
          </a:p>
          <a:p>
            <a:pPr lvl="1"/>
            <a:r>
              <a:rPr lang="en-US" dirty="0"/>
              <a:t>What are the assumptions under which it is possible (what kinds of environments)?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E0C6C-827D-4901-B8CD-ED278E6B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Favorite problems in formal methods: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DB8F0-2D90-4622-AB5A-EA0EBE32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1233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Garamond</vt:lpstr>
      <vt:lpstr>Times New Roman</vt:lpstr>
      <vt:lpstr>Wingdings 3</vt:lpstr>
      <vt:lpstr>Office Theme</vt:lpstr>
      <vt:lpstr>Formal Methods for Robotics</vt:lpstr>
      <vt:lpstr>What are formal methods?</vt:lpstr>
      <vt:lpstr>Favorite problems in formal methods: I</vt:lpstr>
      <vt:lpstr>Specifications</vt:lpstr>
      <vt:lpstr>Specifications</vt:lpstr>
      <vt:lpstr>Model checking</vt:lpstr>
      <vt:lpstr>Cyber-Physical / Robotic systems</vt:lpstr>
      <vt:lpstr>Further Challenges in Robotic systems</vt:lpstr>
      <vt:lpstr>Favorite problems in formal methods: II</vt:lpstr>
      <vt:lpstr>Controller/Policy Synthesis</vt:lpstr>
      <vt:lpstr>What is the aim of this course?</vt:lpstr>
      <vt:lpstr>What is the instructional goal of this course?</vt:lpstr>
      <vt:lpstr>Jyo will be very happy if </vt:lpstr>
      <vt:lpstr>Okay, so what do we plan to learn?</vt:lpstr>
      <vt:lpstr>Course grunt work</vt:lpstr>
      <vt:lpstr>Presentation and Discussion</vt:lpstr>
      <vt:lpstr>Peer Review!</vt:lpstr>
      <vt:lpstr>Peer Review</vt:lpstr>
      <vt:lpstr>Grading and Evaluation Breakdown</vt:lpstr>
      <vt:lpstr>Everything is on Slack</vt:lpstr>
      <vt:lpstr>Introductions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53</cp:revision>
  <dcterms:created xsi:type="dcterms:W3CDTF">2018-01-04T23:14:16Z</dcterms:created>
  <dcterms:modified xsi:type="dcterms:W3CDTF">2021-01-25T21:53:18Z</dcterms:modified>
</cp:coreProperties>
</file>