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1"/>
  </p:notesMasterIdLst>
  <p:sldIdLst>
    <p:sldId id="256" r:id="rId2"/>
    <p:sldId id="263" r:id="rId3"/>
    <p:sldId id="259" r:id="rId4"/>
    <p:sldId id="262" r:id="rId5"/>
    <p:sldId id="264" r:id="rId6"/>
    <p:sldId id="265" r:id="rId7"/>
    <p:sldId id="266" r:id="rId8"/>
    <p:sldId id="270" r:id="rId9"/>
    <p:sldId id="267" r:id="rId10"/>
    <p:sldId id="268" r:id="rId11"/>
    <p:sldId id="269" r:id="rId12"/>
    <p:sldId id="271" r:id="rId13"/>
    <p:sldId id="282" r:id="rId14"/>
    <p:sldId id="283" r:id="rId15"/>
    <p:sldId id="284" r:id="rId16"/>
    <p:sldId id="285" r:id="rId17"/>
    <p:sldId id="286" r:id="rId18"/>
    <p:sldId id="287" r:id="rId19"/>
    <p:sldId id="288" r:id="rId20"/>
    <p:sldId id="289" r:id="rId21"/>
    <p:sldId id="290" r:id="rId22"/>
    <p:sldId id="291" r:id="rId23"/>
    <p:sldId id="292" r:id="rId24"/>
    <p:sldId id="293" r:id="rId25"/>
    <p:sldId id="294" r:id="rId26"/>
    <p:sldId id="295" r:id="rId27"/>
    <p:sldId id="296" r:id="rId28"/>
    <p:sldId id="297" r:id="rId29"/>
    <p:sldId id="298" r:id="rId30"/>
    <p:sldId id="299" r:id="rId31"/>
    <p:sldId id="300" r:id="rId32"/>
    <p:sldId id="302" r:id="rId33"/>
    <p:sldId id="303" r:id="rId34"/>
    <p:sldId id="301" r:id="rId35"/>
    <p:sldId id="304" r:id="rId36"/>
    <p:sldId id="305" r:id="rId37"/>
    <p:sldId id="306" r:id="rId38"/>
    <p:sldId id="307" r:id="rId39"/>
    <p:sldId id="315" r:id="rId40"/>
    <p:sldId id="308" r:id="rId41"/>
    <p:sldId id="309" r:id="rId42"/>
    <p:sldId id="310" r:id="rId43"/>
    <p:sldId id="311" r:id="rId44"/>
    <p:sldId id="312" r:id="rId45"/>
    <p:sldId id="316" r:id="rId46"/>
    <p:sldId id="317" r:id="rId47"/>
    <p:sldId id="318" r:id="rId48"/>
    <p:sldId id="319" r:id="rId49"/>
    <p:sldId id="320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828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80C23F-98B7-41D4-A9FA-15A275A51486}" type="datetimeFigureOut">
              <a:rPr lang="en-US" smtClean="0"/>
              <a:t>2/26/2024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86B107-AA8F-4C65-A94C-468C6EEC3A1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64699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D2B7E2-702A-452F-97D4-1A328EF1EA7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>
            <a:normAutofit/>
          </a:bodyPr>
          <a:lstStyle>
            <a:lvl1pPr algn="ctr">
              <a:defRPr sz="4400"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89C4EA2-83F7-4E6C-AB21-9BB929BCB4E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643AA60-7EC1-4F18-B7BD-3F73A7432489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0CFE9FEA-C466-4570-B6F3-EF90A69320FD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2199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57012751-8584-4D78-8A04-57CCF303336B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166681" y="988141"/>
            <a:ext cx="11699087" cy="4695899"/>
          </a:xfrm>
        </p:spPr>
        <p:txBody>
          <a:bodyPr/>
          <a:lstStyle>
            <a:lvl1pPr marL="457200" indent="-457200"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685800" indent="-274320">
              <a:buClr>
                <a:srgbClr val="FFA3A3"/>
              </a:buClr>
              <a:buSzPct val="80000"/>
              <a:buFont typeface="Wingdings 3" panose="05040102010807070707" pitchFamily="18" charset="2"/>
              <a:buChar char="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</a:lstStyle>
          <a:p>
            <a:pPr lvl="0"/>
            <a:r>
              <a:rPr lang="en-US" dirty="0"/>
              <a:t>Edit Master text styles</a:t>
            </a:r>
          </a:p>
          <a:p>
            <a:pPr lvl="0"/>
            <a:r>
              <a:rPr lang="en-US" dirty="0"/>
              <a:t>Second level</a:t>
            </a:r>
          </a:p>
          <a:p>
            <a:pPr lvl="1"/>
            <a:r>
              <a:rPr lang="en-US" dirty="0"/>
              <a:t>Third level</a:t>
            </a:r>
          </a:p>
          <a:p>
            <a:pPr lvl="2"/>
            <a:r>
              <a:rPr lang="en-US" dirty="0"/>
              <a:t>Fourth level</a:t>
            </a:r>
          </a:p>
          <a:p>
            <a:pPr lvl="3"/>
            <a:r>
              <a:rPr lang="en-US" dirty="0"/>
              <a:t>Fifth level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5287621-CCBF-4807-907B-7CA77EC1CF0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73742" y="6186948"/>
            <a:ext cx="1849645" cy="631191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401EDAC8-15FA-40A1-9618-040ED67C01B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6F6F6"/>
              </a:clrFrom>
              <a:clrTo>
                <a:srgbClr val="F6F6F6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1460098" y="6110216"/>
            <a:ext cx="658160" cy="707923"/>
          </a:xfrm>
          <a:prstGeom prst="rect">
            <a:avLst/>
          </a:prstGeom>
        </p:spPr>
      </p:pic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1EFACE60-EAFC-4BD3-B6DE-E4B904E893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B8DBC613-0A47-477A-800A-5F90A6B59A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0268612" y="6356350"/>
            <a:ext cx="1085187" cy="365125"/>
          </a:xfrm>
        </p:spPr>
        <p:txBody>
          <a:bodyPr/>
          <a:lstStyle>
            <a:lvl1pPr>
              <a:defRPr b="1">
                <a:solidFill>
                  <a:srgbClr val="C00000"/>
                </a:solidFill>
              </a:defRPr>
            </a:lvl1pPr>
          </a:lstStyle>
          <a:p>
            <a:fld id="{29AAD378-655A-49C6-813C-9FD132EF7440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AAA6AABC-6542-4F02-B461-D45960993E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0" y="73907"/>
            <a:ext cx="11699087" cy="840494"/>
          </a:xfrm>
        </p:spPr>
        <p:txBody>
          <a:bodyPr>
            <a:normAutofit/>
          </a:bodyPr>
          <a:lstStyle>
            <a:lvl1pPr>
              <a:defRPr sz="3200">
                <a:solidFill>
                  <a:srgbClr val="C00000"/>
                </a:solidFill>
                <a:latin typeface="Cambria" panose="02040503050406030204" pitchFamily="18" charset="0"/>
                <a:ea typeface="Cambria" panose="02040503050406030204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605362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3CD2EA5-422A-467D-930A-41ED577F50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0F7593A-9F1B-49A8-8A0B-64E38BAE73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73094C-DBE7-48F0-9120-878375E982D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EF6C25-968D-4498-A3AE-ACB04AF9B7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Theory and Algorithms for Formal Verification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99A7D7-077E-40D7-B42D-CE08C31841A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AAD378-655A-49C6-813C-9FD132EF744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2057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13" Type="http://schemas.openxmlformats.org/officeDocument/2006/relationships/image" Target="../media/image43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12" Type="http://schemas.openxmlformats.org/officeDocument/2006/relationships/image" Target="../media/image42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1" Type="http://schemas.openxmlformats.org/officeDocument/2006/relationships/image" Target="../media/image41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66.png"/><Relationship Id="rId7" Type="http://schemas.openxmlformats.org/officeDocument/2006/relationships/image" Target="../media/image58.png"/><Relationship Id="rId2" Type="http://schemas.openxmlformats.org/officeDocument/2006/relationships/image" Target="../media/image6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9.png"/><Relationship Id="rId5" Type="http://schemas.openxmlformats.org/officeDocument/2006/relationships/image" Target="../media/image68.png"/><Relationship Id="rId10" Type="http://schemas.openxmlformats.org/officeDocument/2006/relationships/image" Target="../media/image61.png"/><Relationship Id="rId4" Type="http://schemas.openxmlformats.org/officeDocument/2006/relationships/image" Target="../media/image67.png"/><Relationship Id="rId9" Type="http://schemas.openxmlformats.org/officeDocument/2006/relationships/image" Target="../media/image60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0.png"/><Relationship Id="rId13" Type="http://schemas.openxmlformats.org/officeDocument/2006/relationships/image" Target="../media/image85.png"/><Relationship Id="rId3" Type="http://schemas.openxmlformats.org/officeDocument/2006/relationships/image" Target="../media/image75.png"/><Relationship Id="rId7" Type="http://schemas.openxmlformats.org/officeDocument/2006/relationships/image" Target="../media/image79.png"/><Relationship Id="rId12" Type="http://schemas.openxmlformats.org/officeDocument/2006/relationships/image" Target="../media/image84.png"/><Relationship Id="rId17" Type="http://schemas.openxmlformats.org/officeDocument/2006/relationships/image" Target="../media/image89.png"/><Relationship Id="rId2" Type="http://schemas.openxmlformats.org/officeDocument/2006/relationships/image" Target="../media/image74.png"/><Relationship Id="rId16" Type="http://schemas.openxmlformats.org/officeDocument/2006/relationships/image" Target="../media/image8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8.png"/><Relationship Id="rId11" Type="http://schemas.openxmlformats.org/officeDocument/2006/relationships/image" Target="../media/image83.png"/><Relationship Id="rId5" Type="http://schemas.openxmlformats.org/officeDocument/2006/relationships/image" Target="../media/image77.png"/><Relationship Id="rId15" Type="http://schemas.openxmlformats.org/officeDocument/2006/relationships/image" Target="../media/image87.png"/><Relationship Id="rId10" Type="http://schemas.openxmlformats.org/officeDocument/2006/relationships/image" Target="../media/image82.png"/><Relationship Id="rId4" Type="http://schemas.openxmlformats.org/officeDocument/2006/relationships/image" Target="../media/image76.png"/><Relationship Id="rId9" Type="http://schemas.openxmlformats.org/officeDocument/2006/relationships/image" Target="../media/image81.png"/><Relationship Id="rId14" Type="http://schemas.openxmlformats.org/officeDocument/2006/relationships/image" Target="../media/image86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1.png"/><Relationship Id="rId7" Type="http://schemas.openxmlformats.org/officeDocument/2006/relationships/image" Target="../media/image95.png"/><Relationship Id="rId2" Type="http://schemas.openxmlformats.org/officeDocument/2006/relationships/image" Target="../media/image9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4.png"/><Relationship Id="rId5" Type="http://schemas.openxmlformats.org/officeDocument/2006/relationships/image" Target="../media/image93.png"/><Relationship Id="rId4" Type="http://schemas.openxmlformats.org/officeDocument/2006/relationships/image" Target="../media/image9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7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8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3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5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7.png"/><Relationship Id="rId2" Type="http://schemas.openxmlformats.org/officeDocument/2006/relationships/image" Target="../media/image10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9.png"/><Relationship Id="rId4" Type="http://schemas.openxmlformats.org/officeDocument/2006/relationships/image" Target="../media/image108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1.png"/><Relationship Id="rId7" Type="http://schemas.openxmlformats.org/officeDocument/2006/relationships/image" Target="../media/image115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4.png"/><Relationship Id="rId5" Type="http://schemas.openxmlformats.org/officeDocument/2006/relationships/image" Target="../media/image113.png"/><Relationship Id="rId4" Type="http://schemas.openxmlformats.org/officeDocument/2006/relationships/image" Target="../media/image1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2.png"/><Relationship Id="rId13" Type="http://schemas.openxmlformats.org/officeDocument/2006/relationships/image" Target="../media/image126.png"/><Relationship Id="rId18" Type="http://schemas.openxmlformats.org/officeDocument/2006/relationships/image" Target="../media/image130.png"/><Relationship Id="rId3" Type="http://schemas.openxmlformats.org/officeDocument/2006/relationships/image" Target="../media/image117.png"/><Relationship Id="rId21" Type="http://schemas.openxmlformats.org/officeDocument/2006/relationships/image" Target="../media/image132.png"/><Relationship Id="rId7" Type="http://schemas.openxmlformats.org/officeDocument/2006/relationships/image" Target="../media/image121.png"/><Relationship Id="rId12" Type="http://schemas.openxmlformats.org/officeDocument/2006/relationships/image" Target="../media/image125.png"/><Relationship Id="rId17" Type="http://schemas.openxmlformats.org/officeDocument/2006/relationships/image" Target="../media/image129.png"/><Relationship Id="rId2" Type="http://schemas.openxmlformats.org/officeDocument/2006/relationships/image" Target="../media/image116.png"/><Relationship Id="rId16" Type="http://schemas.openxmlformats.org/officeDocument/2006/relationships/image" Target="../media/image128.png"/><Relationship Id="rId20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0.png"/><Relationship Id="rId11" Type="http://schemas.openxmlformats.org/officeDocument/2006/relationships/image" Target="../media/image68.png"/><Relationship Id="rId5" Type="http://schemas.openxmlformats.org/officeDocument/2006/relationships/image" Target="../media/image119.png"/><Relationship Id="rId15" Type="http://schemas.openxmlformats.org/officeDocument/2006/relationships/image" Target="../media/image127.png"/><Relationship Id="rId10" Type="http://schemas.openxmlformats.org/officeDocument/2006/relationships/image" Target="../media/image124.png"/><Relationship Id="rId19" Type="http://schemas.openxmlformats.org/officeDocument/2006/relationships/image" Target="../media/image131.png"/><Relationship Id="rId4" Type="http://schemas.openxmlformats.org/officeDocument/2006/relationships/image" Target="../media/image118.png"/><Relationship Id="rId9" Type="http://schemas.openxmlformats.org/officeDocument/2006/relationships/image" Target="../media/image123.png"/><Relationship Id="rId14" Type="http://schemas.openxmlformats.org/officeDocument/2006/relationships/image" Target="../media/image58.png"/><Relationship Id="rId22" Type="http://schemas.openxmlformats.org/officeDocument/2006/relationships/image" Target="../media/image133.png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6.png"/><Relationship Id="rId2" Type="http://schemas.openxmlformats.org/officeDocument/2006/relationships/image" Target="../media/image135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7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8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2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4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5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6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8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0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2.png"/><Relationship Id="rId2" Type="http://schemas.openxmlformats.org/officeDocument/2006/relationships/image" Target="../media/image151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image" Target="../media/image6.png"/><Relationship Id="rId7" Type="http://schemas.openxmlformats.org/officeDocument/2006/relationships/image" Target="../media/image10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image" Target="../media/image14.png"/><Relationship Id="rId5" Type="http://schemas.openxmlformats.org/officeDocument/2006/relationships/image" Target="../media/image8.png"/><Relationship Id="rId10" Type="http://schemas.openxmlformats.org/officeDocument/2006/relationships/image" Target="../media/image13.png"/><Relationship Id="rId4" Type="http://schemas.openxmlformats.org/officeDocument/2006/relationships/image" Target="../media/image7.png"/><Relationship Id="rId9" Type="http://schemas.openxmlformats.org/officeDocument/2006/relationships/image" Target="../media/image12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png"/><Relationship Id="rId13" Type="http://schemas.openxmlformats.org/officeDocument/2006/relationships/image" Target="../media/image26.png"/><Relationship Id="rId18" Type="http://schemas.openxmlformats.org/officeDocument/2006/relationships/image" Target="../media/image31.pn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12" Type="http://schemas.openxmlformats.org/officeDocument/2006/relationships/image" Target="../media/image25.png"/><Relationship Id="rId17" Type="http://schemas.openxmlformats.org/officeDocument/2006/relationships/image" Target="../media/image30.png"/><Relationship Id="rId2" Type="http://schemas.openxmlformats.org/officeDocument/2006/relationships/image" Target="../media/image15.png"/><Relationship Id="rId16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png"/><Relationship Id="rId11" Type="http://schemas.openxmlformats.org/officeDocument/2006/relationships/image" Target="../media/image24.png"/><Relationship Id="rId5" Type="http://schemas.openxmlformats.org/officeDocument/2006/relationships/image" Target="../media/image18.png"/><Relationship Id="rId15" Type="http://schemas.openxmlformats.org/officeDocument/2006/relationships/image" Target="../media/image28.png"/><Relationship Id="rId10" Type="http://schemas.openxmlformats.org/officeDocument/2006/relationships/image" Target="../media/image23.png"/><Relationship Id="rId19" Type="http://schemas.openxmlformats.org/officeDocument/2006/relationships/image" Target="../media/image32.png"/><Relationship Id="rId4" Type="http://schemas.openxmlformats.org/officeDocument/2006/relationships/image" Target="../media/image17.png"/><Relationship Id="rId9" Type="http://schemas.openxmlformats.org/officeDocument/2006/relationships/image" Target="../media/image22.png"/><Relationship Id="rId14" Type="http://schemas.openxmlformats.org/officeDocument/2006/relationships/image" Target="../media/image27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9.png"/><Relationship Id="rId3" Type="http://schemas.openxmlformats.org/officeDocument/2006/relationships/image" Target="../media/image34.png"/><Relationship Id="rId7" Type="http://schemas.openxmlformats.org/officeDocument/2006/relationships/image" Target="../media/image38.png"/><Relationship Id="rId12" Type="http://schemas.openxmlformats.org/officeDocument/2006/relationships/image" Target="../media/image43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7.png"/><Relationship Id="rId11" Type="http://schemas.openxmlformats.org/officeDocument/2006/relationships/image" Target="../media/image42.png"/><Relationship Id="rId5" Type="http://schemas.openxmlformats.org/officeDocument/2006/relationships/image" Target="../media/image36.png"/><Relationship Id="rId10" Type="http://schemas.openxmlformats.org/officeDocument/2006/relationships/image" Target="../media/image41.png"/><Relationship Id="rId4" Type="http://schemas.openxmlformats.org/officeDocument/2006/relationships/image" Target="../media/image35.png"/><Relationship Id="rId9" Type="http://schemas.openxmlformats.org/officeDocument/2006/relationships/image" Target="../media/image4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50.png"/><Relationship Id="rId13" Type="http://schemas.openxmlformats.org/officeDocument/2006/relationships/image" Target="../media/image55.png"/><Relationship Id="rId18" Type="http://schemas.openxmlformats.org/officeDocument/2006/relationships/image" Target="../media/image60.png"/><Relationship Id="rId26" Type="http://schemas.openxmlformats.org/officeDocument/2006/relationships/image" Target="../media/image37.png"/><Relationship Id="rId3" Type="http://schemas.openxmlformats.org/officeDocument/2006/relationships/image" Target="../media/image45.png"/><Relationship Id="rId21" Type="http://schemas.openxmlformats.org/officeDocument/2006/relationships/image" Target="../media/image63.png"/><Relationship Id="rId7" Type="http://schemas.openxmlformats.org/officeDocument/2006/relationships/image" Target="../media/image49.png"/><Relationship Id="rId12" Type="http://schemas.openxmlformats.org/officeDocument/2006/relationships/image" Target="../media/image54.png"/><Relationship Id="rId17" Type="http://schemas.openxmlformats.org/officeDocument/2006/relationships/image" Target="../media/image59.png"/><Relationship Id="rId25" Type="http://schemas.openxmlformats.org/officeDocument/2006/relationships/image" Target="../media/image36.png"/><Relationship Id="rId2" Type="http://schemas.openxmlformats.org/officeDocument/2006/relationships/image" Target="../media/image44.png"/><Relationship Id="rId16" Type="http://schemas.openxmlformats.org/officeDocument/2006/relationships/image" Target="../media/image58.png"/><Relationship Id="rId20" Type="http://schemas.openxmlformats.org/officeDocument/2006/relationships/image" Target="../media/image62.png"/><Relationship Id="rId29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8.png"/><Relationship Id="rId11" Type="http://schemas.openxmlformats.org/officeDocument/2006/relationships/image" Target="../media/image53.png"/><Relationship Id="rId24" Type="http://schemas.openxmlformats.org/officeDocument/2006/relationships/image" Target="../media/image35.png"/><Relationship Id="rId32" Type="http://schemas.openxmlformats.org/officeDocument/2006/relationships/image" Target="../media/image43.png"/><Relationship Id="rId5" Type="http://schemas.openxmlformats.org/officeDocument/2006/relationships/image" Target="../media/image47.png"/><Relationship Id="rId15" Type="http://schemas.openxmlformats.org/officeDocument/2006/relationships/image" Target="../media/image57.png"/><Relationship Id="rId23" Type="http://schemas.openxmlformats.org/officeDocument/2006/relationships/image" Target="../media/image34.png"/><Relationship Id="rId28" Type="http://schemas.openxmlformats.org/officeDocument/2006/relationships/image" Target="../media/image39.png"/><Relationship Id="rId10" Type="http://schemas.openxmlformats.org/officeDocument/2006/relationships/image" Target="../media/image52.png"/><Relationship Id="rId19" Type="http://schemas.openxmlformats.org/officeDocument/2006/relationships/image" Target="../media/image61.png"/><Relationship Id="rId31" Type="http://schemas.openxmlformats.org/officeDocument/2006/relationships/image" Target="../media/image42.png"/><Relationship Id="rId4" Type="http://schemas.openxmlformats.org/officeDocument/2006/relationships/image" Target="../media/image46.png"/><Relationship Id="rId9" Type="http://schemas.openxmlformats.org/officeDocument/2006/relationships/image" Target="../media/image51.png"/><Relationship Id="rId14" Type="http://schemas.openxmlformats.org/officeDocument/2006/relationships/image" Target="../media/image56.png"/><Relationship Id="rId22" Type="http://schemas.openxmlformats.org/officeDocument/2006/relationships/image" Target="../media/image33.png"/><Relationship Id="rId27" Type="http://schemas.openxmlformats.org/officeDocument/2006/relationships/image" Target="../media/image38.png"/><Relationship Id="rId30" Type="http://schemas.openxmlformats.org/officeDocument/2006/relationships/image" Target="../media/image4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C79A87-9CBD-463B-9EB7-CB689591150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9785" y="1122363"/>
            <a:ext cx="11818044" cy="2387600"/>
          </a:xfrm>
        </p:spPr>
        <p:txBody>
          <a:bodyPr anchor="ctr" anchorCtr="0">
            <a:normAutofit/>
          </a:bodyPr>
          <a:lstStyle/>
          <a:p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Theory and Algorithms for Formal Verification</a:t>
            </a: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b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sz="3200" dirty="0">
                <a:latin typeface="Cambria" panose="02040503050406030204" pitchFamily="18" charset="0"/>
                <a:ea typeface="Cambria" panose="02040503050406030204" pitchFamily="18" charset="0"/>
              </a:rPr>
              <a:t>Safety, Liveness, Fairness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2CCF91D-4F26-4DEE-BD5B-2AD08F8DC93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80042" y="4118516"/>
            <a:ext cx="10222706" cy="1124415"/>
          </a:xfrm>
        </p:spPr>
        <p:txBody>
          <a:bodyPr>
            <a:normAutofit/>
          </a:bodyPr>
          <a:lstStyle/>
          <a:p>
            <a:r>
              <a:rPr lang="en-US" dirty="0"/>
              <a:t>Spring 2024: CSCI 699</a:t>
            </a:r>
          </a:p>
          <a:p>
            <a:r>
              <a:rPr lang="en-US" dirty="0"/>
              <a:t>Instructor: Jyo Deshmukh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905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i="1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sz="2400" i="1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∥</m:t>
                    </m:r>
                    <m:sSub>
                      <m:sSubPr>
                        <m:ctrlPr>
                          <a:rPr lang="en-US" sz="24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4</m:t>
                        </m:r>
                      </m:sub>
                    </m:sSub>
                  </m:oMath>
                </a14:m>
                <a:endParaRPr lang="en-US" sz="2400" dirty="0"/>
              </a:p>
              <a:p>
                <a:r>
                  <a:rPr lang="en-US" dirty="0"/>
                  <a:t>Consider state: 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4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0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, </m:t>
                          </m:r>
                          <m:limLow>
                            <m:limLowPr>
                              <m:ctrlPr>
                                <a:rPr lang="en-US" sz="2000" i="1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groupChr>
                                <m:groupChrPr>
                                  <m:chr m:val="⏟"/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groupChr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𝑝h𝑖</m:t>
                                  </m:r>
                                  <m:sSub>
                                    <m:sSubPr>
                                      <m:ctrlP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000" i="1">
                                          <a:latin typeface="Cambria Math" panose="02040503050406030204" pitchFamily="18" charset="0"/>
                                        </a:rPr>
                                        <m:t>𝑙</m:t>
                                      </m:r>
                                    </m:e>
                                    <m:sub>
                                      <m:r>
                                        <a:rPr lang="en-US" sz="2000" b="0" i="1" smtClean="0">
                                          <a:latin typeface="Cambria Math" panose="02040503050406030204" pitchFamily="18" charset="0"/>
                                        </a:rPr>
                                        <m:t>3</m:t>
                                      </m:r>
                                    </m:sub>
                                  </m:sSub>
                                </m:e>
                              </m:groupChr>
                            </m:e>
                            <m:lim>
                              <m:sSub>
                                <m:sSubPr>
                                  <m:ctrlP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000" i="1">
                                      <a:latin typeface="Cambria Math" panose="02040503050406030204" pitchFamily="18" charset="0"/>
                                    </a:rPr>
                                    <m:t>𝑆</m:t>
                                  </m:r>
                                </m:e>
                                <m:sub>
                                  <m:r>
                                    <a:rPr lang="en-US" sz="2000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</m:sub>
                              </m:sSub>
                            </m:lim>
                          </m:limLow>
                        </m:e>
                      </m:d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Each philosopher is waiting for the stick to the left</a:t>
                </a:r>
              </a:p>
              <a:p>
                <a:r>
                  <a:rPr lang="en-US" dirty="0"/>
                  <a:t>Deadlock!</a:t>
                </a:r>
              </a:p>
              <a:p>
                <a:endParaRPr lang="en-US" dirty="0"/>
              </a:p>
              <a:p>
                <a:r>
                  <a:rPr lang="en-US" dirty="0"/>
                  <a:t>How do we avoid the deadlock?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7C2FC0A-9CDD-47AA-9EDB-CE481DC3A6D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686743" cy="4695899"/>
              </a:xfrm>
              <a:blipFill>
                <a:blip r:embed="rId2"/>
                <a:stretch>
                  <a:fillRect l="-912" r="-23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3EFF16F-DD5C-4357-A415-EAC76005F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E26D43-96D5-492C-AB7C-BDD69437DA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330A2BA-02E1-4B2A-9EFF-DE6F4A80AB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Composed LTS</a:t>
            </a:r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03FDF0A-E859-4867-81FA-4542D40F8CA4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28AFCCA2-814A-45F9-B1A6-8E1439161487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E2455539-2F0E-4855-B0F3-135C726BDAB7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DF2E180E-AE00-4572-BDE8-88FF86726681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B2C08A91-7043-4B00-8C9B-0EAD94AC4E5D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C8530EED-70D4-4FB6-9572-5F7259A4B0D6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001D63F-F020-4341-B1A5-FC077C15C974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36" name="Straight Connector 35">
              <a:extLst>
                <a:ext uri="{FF2B5EF4-FFF2-40B4-BE49-F238E27FC236}">
                  <a16:creationId xmlns:a16="http://schemas.microsoft.com/office/drawing/2014/main" id="{1BD969AB-67D8-4A91-92D8-5894CAF8899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ADD5C41A-0313-46D6-90A7-1F5598A2992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DD820D7D-DED6-430B-9CE9-299025076155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78ED491E-2FA9-42C7-967D-79475283D05C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1F8AF503-8AD9-4AB1-8346-7B268F02965D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6D6428B5-8B39-4537-BC34-3195B66C6BD1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2" name="Picture 41">
              <a:extLst>
                <a:ext uri="{FF2B5EF4-FFF2-40B4-BE49-F238E27FC236}">
                  <a16:creationId xmlns:a16="http://schemas.microsoft.com/office/drawing/2014/main" id="{54720152-0B85-4979-BCEA-AD126AE3BF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3" name="TextBox 42">
                  <a:extLst>
                    <a:ext uri="{FF2B5EF4-FFF2-40B4-BE49-F238E27FC236}">
                      <a16:creationId xmlns:a16="http://schemas.microsoft.com/office/drawing/2014/main" id="{E46E6BA4-3213-4912-81C6-EE68B309826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90576E6F-6665-4297-94BC-3C4DC984104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AF9A1565-BE68-460A-BE89-0AD59179C5F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988E156-2DB5-4012-8B90-AE3E4A1FDE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542EB3C8-ACEA-41E9-A4FB-E6DA3425BB7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9E97570-C490-4F4A-BEB7-96172C98705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08BD7ED2-FBD9-40C8-958F-95656ED252E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1830E8BA-98ED-4A97-AE00-AA85350D2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A1E877D-E8C4-4896-AD56-1CD02AC87CF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3CABAC3A-8EA2-4F74-8E4E-D58AF88F05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12850616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en-US" dirty="0"/>
                  <a:t>Deadlocks happen due to cyclic dependencies: break the cycle!</a:t>
                </a:r>
              </a:p>
              <a:p>
                <a:r>
                  <a:rPr lang="en-US" dirty="0"/>
                  <a:t>Two ingredients: 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allow chopsticks to be available for only one philosopher at a time</a:t>
                </a:r>
              </a:p>
              <a:p>
                <a:pPr marL="868680" lvl="1" indent="-457200">
                  <a:buAutoNum type="arabicParenR"/>
                </a:pPr>
                <a:r>
                  <a:rPr lang="en-US" dirty="0"/>
                  <a:t>start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even, and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𝑎𝑣𝑎𝑖𝑙𝑎𝑏𝑙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𝑒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Symmetry breaking leads to deadlock-freedom and starvation-freedom</a:t>
                </a:r>
              </a:p>
              <a:p>
                <a:r>
                  <a:rPr lang="en-US" dirty="0"/>
                  <a:t>What happens if one of the philosopher decides to diet, and never exit thinking state? [Previous solution requires an alternating policy for chopsticks]</a:t>
                </a:r>
              </a:p>
              <a:p>
                <a:r>
                  <a:rPr lang="en-US" dirty="0"/>
                  <a:t>Related to </a:t>
                </a:r>
                <a:r>
                  <a:rPr lang="en-US" i="1" dirty="0"/>
                  <a:t>fault tolerance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9B13310-B9FE-45CE-8E89-E9ED1CB5521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8670166" cy="5044359"/>
              </a:xfrm>
              <a:blipFill>
                <a:blip r:embed="rId2"/>
                <a:stretch>
                  <a:fillRect l="-703" t="-2657" r="-4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04C664C-3C04-4544-84A4-EE2EDCCFD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A6EA56-C166-4AE4-B1E6-B8CC214235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EB4242-6044-4184-8204-53C8BE557E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 Deadlock-Freedom</a:t>
            </a:r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6E3437E8-88ED-442D-B8E0-3388B77E5939}"/>
              </a:ext>
            </a:extLst>
          </p:cNvPr>
          <p:cNvGrpSpPr/>
          <p:nvPr/>
        </p:nvGrpSpPr>
        <p:grpSpPr>
          <a:xfrm>
            <a:off x="8743950" y="1841556"/>
            <a:ext cx="2744254" cy="3174888"/>
            <a:chOff x="4321759" y="2144118"/>
            <a:chExt cx="2744254" cy="317488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/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" name="Oval 6">
                  <a:extLst>
                    <a:ext uri="{FF2B5EF4-FFF2-40B4-BE49-F238E27FC236}">
                      <a16:creationId xmlns:a16="http://schemas.microsoft.com/office/drawing/2014/main" id="{A5FCAAFC-016D-4CD9-A937-4A7A684F622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160515" y="2144118"/>
                  <a:ext cx="1069945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/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" name="Oval 7">
                  <a:extLst>
                    <a:ext uri="{FF2B5EF4-FFF2-40B4-BE49-F238E27FC236}">
                      <a16:creationId xmlns:a16="http://schemas.microsoft.com/office/drawing/2014/main" id="{B6EDD77C-F662-40C9-BA93-9FD754307E9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21759" y="3442939"/>
                  <a:ext cx="1069945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/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𝑝h𝑖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𝑙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9" name="Oval 8">
                  <a:extLst>
                    <a:ext uri="{FF2B5EF4-FFF2-40B4-BE49-F238E27FC236}">
                      <a16:creationId xmlns:a16="http://schemas.microsoft.com/office/drawing/2014/main" id="{89F5CC52-6246-45BE-8F41-F7D763A2661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6068" y="3442939"/>
                  <a:ext cx="1069945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D9B3253E-2B2C-4B3B-9204-15875396B1B9}"/>
                </a:ext>
              </a:extLst>
            </p:cNvPr>
            <p:cNvCxnSpPr>
              <a:cxnSpLocks/>
              <a:stCxn id="7" idx="3"/>
              <a:endCxn id="8" idx="0"/>
            </p:cNvCxnSpPr>
            <p:nvPr/>
          </p:nvCxnSpPr>
          <p:spPr>
            <a:xfrm flipH="1">
              <a:off x="4856732" y="2642194"/>
              <a:ext cx="460473" cy="800745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7488514-186B-46C8-A7EA-EE955755E574}"/>
                </a:ext>
              </a:extLst>
            </p:cNvPr>
            <p:cNvCxnSpPr>
              <a:cxnSpLocks/>
              <a:stCxn id="7" idx="5"/>
              <a:endCxn id="9" idx="0"/>
            </p:cNvCxnSpPr>
            <p:nvPr/>
          </p:nvCxnSpPr>
          <p:spPr>
            <a:xfrm>
              <a:off x="6073770" y="2642194"/>
              <a:ext cx="457271" cy="80074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non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/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solidFill>
                  <a:schemeClr val="accent6">
                    <a:lumMod val="60000"/>
                    <a:lumOff val="4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𝑎𝑣𝑎𝑖𝑙𝑎𝑏𝑙</m:t>
                        </m:r>
                        <m:sSub>
                          <m:sSubPr>
                            <m:ctrlP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𝑒</m:t>
                            </m:r>
                          </m:e>
                          <m:sub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14" name="Oval 13">
                  <a:extLst>
                    <a:ext uri="{FF2B5EF4-FFF2-40B4-BE49-F238E27FC236}">
                      <a16:creationId xmlns:a16="http://schemas.microsoft.com/office/drawing/2014/main" id="{8C4CA1C3-669E-41AB-A3BF-EFCE46FBBBC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21597" y="4735474"/>
                  <a:ext cx="1069945" cy="583532"/>
                </a:xfrm>
                <a:prstGeom prst="ellipse">
                  <a:avLst/>
                </a:prstGeom>
                <a:blipFill>
                  <a:blip r:embed="rId6"/>
                  <a:stretch>
                    <a:fillRect l="-3409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B2053888-1BE1-410F-80D7-43D43B2A20C3}"/>
                </a:ext>
              </a:extLst>
            </p:cNvPr>
            <p:cNvCxnSpPr>
              <a:cxnSpLocks/>
              <a:stCxn id="8" idx="4"/>
              <a:endCxn id="14" idx="1"/>
            </p:cNvCxnSpPr>
            <p:nvPr/>
          </p:nvCxnSpPr>
          <p:spPr>
            <a:xfrm>
              <a:off x="4856732" y="4026471"/>
              <a:ext cx="521555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6C6EF0F7-CAF9-464F-862B-B95D6104E211}"/>
                </a:ext>
              </a:extLst>
            </p:cNvPr>
            <p:cNvCxnSpPr>
              <a:cxnSpLocks/>
              <a:stCxn id="14" idx="7"/>
              <a:endCxn id="9" idx="4"/>
            </p:cNvCxnSpPr>
            <p:nvPr/>
          </p:nvCxnSpPr>
          <p:spPr>
            <a:xfrm flipV="1">
              <a:off x="6134852" y="4026471"/>
              <a:ext cx="396189" cy="79445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/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7AE247E1-61E9-451F-B7CC-1D291143FD0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5074" y="2804987"/>
                  <a:ext cx="566822" cy="285206"/>
                </a:xfrm>
                <a:prstGeom prst="rect">
                  <a:avLst/>
                </a:prstGeom>
                <a:blipFill>
                  <a:blip r:embed="rId7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/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08B84F0-8836-420B-90E5-9BEF5F51CE8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40393" y="4377159"/>
                  <a:ext cx="545983" cy="285206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/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29" name="TextBox 28">
                  <a:extLst>
                    <a:ext uri="{FF2B5EF4-FFF2-40B4-BE49-F238E27FC236}">
                      <a16:creationId xmlns:a16="http://schemas.microsoft.com/office/drawing/2014/main" id="{110E2D23-E8BF-4EEE-AA57-3F3B9CBA605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2013" y="2796343"/>
                  <a:ext cx="693460" cy="285206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/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30" name="TextBox 29">
                  <a:extLst>
                    <a:ext uri="{FF2B5EF4-FFF2-40B4-BE49-F238E27FC236}">
                      <a16:creationId xmlns:a16="http://schemas.microsoft.com/office/drawing/2014/main" id="{3275DB99-AD6D-4B8B-A1E6-59CA6D5C1B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91542" y="4377159"/>
                  <a:ext cx="714298" cy="285206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3645963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Specify traces that an LTS should exhibit</a:t>
                </a:r>
              </a:p>
              <a:p>
                <a:r>
                  <a:rPr lang="en-US" dirty="0"/>
                  <a:t>Recall: </a:t>
                </a:r>
              </a:p>
              <a:p>
                <a:r>
                  <a:rPr lang="en-US" dirty="0"/>
                  <a:t>Paths in an LTS:</a:t>
                </a:r>
              </a:p>
              <a:p>
                <a:pPr lvl="1"/>
                <a:r>
                  <a:rPr lang="en-US" dirty="0"/>
                  <a:t>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Infinite path fragment: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: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Infinite path fragment that begins at some initial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𝑃𝑎𝑡h𝑠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 = set of all paths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For path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r>
                  <a:rPr lang="en-US" dirty="0"/>
                  <a:t> trace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dirty="0"/>
                  <a:t> set of all traces starting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 </m:t>
                    </m:r>
                    <m:nary>
                      <m:naryPr>
                        <m:chr m:val="⋃"/>
                        <m:supHide m:val="on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nary>
                  </m:oMath>
                </a14:m>
                <a:r>
                  <a:rPr lang="en-US" dirty="0"/>
                  <a:t> </a:t>
                </a:r>
              </a:p>
              <a:p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EE9A6B-DA12-4EB1-96D2-DFF9D5F6DD6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753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1C5F6D-AE97-4D73-B0F2-ED6792C2A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E040EC-C3F4-4176-9283-97648DEA98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F64D01-1F1E-425C-A10E-DA4910E8A8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Linear-time properties</a:t>
            </a:r>
          </a:p>
        </p:txBody>
      </p:sp>
    </p:spTree>
    <p:extLst>
      <p:ext uri="{BB962C8B-B14F-4D97-AF65-F5344CB8AC3E}">
        <p14:creationId xmlns:p14="http://schemas.microsoft.com/office/powerpoint/2010/main" val="391255447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What is “linear-time”?</a:t>
                </a:r>
              </a:p>
              <a:p>
                <a:r>
                  <a:rPr lang="en-US" dirty="0"/>
                  <a:t>The word “linear” is a sorely over-used one</a:t>
                </a:r>
              </a:p>
              <a:p>
                <a:pPr lvl="1"/>
                <a:r>
                  <a:rPr lang="en-US" sz="2000" dirty="0"/>
                  <a:t>Linear algebraic expressions: </a:t>
                </a:r>
                <a:r>
                  <a:rPr lang="en-US" sz="2000" i="1" dirty="0"/>
                  <a:t>linear </a:t>
                </a:r>
                <a:r>
                  <a:rPr lang="en-US" sz="2000" dirty="0"/>
                  <a:t>combination of variables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000" dirty="0"/>
                  <a:t> i.e.,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supHide m:val="on"/>
                        <m:ctrlPr>
                          <a:rPr lang="en-US" sz="200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sSub>
                          <m:sSubPr>
                            <m:ctrlP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0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000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ℝ</m:t>
                    </m:r>
                  </m:oMath>
                </a14:m>
                <a:endParaRPr lang="en-US" sz="2000" b="0" dirty="0"/>
              </a:p>
              <a:p>
                <a:pPr lvl="1"/>
                <a:r>
                  <a:rPr lang="en-US" sz="2000" dirty="0"/>
                  <a:t>Linear time-invariant (LTI) systems: Systems described by ordinary differential equations where the RHS is a linear expression</a:t>
                </a:r>
              </a:p>
              <a:p>
                <a:pPr lvl="1"/>
                <a:r>
                  <a:rPr lang="en-US" sz="2000" dirty="0"/>
                  <a:t>Linear complexity : </a:t>
                </a:r>
                <a14:m>
                  <m:oMath xmlns:m="http://schemas.openxmlformats.org/officeDocument/2006/math">
                    <m:r>
                      <a:rPr lang="en-US" sz="20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0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0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000" dirty="0"/>
                  <a:t> : complexity increases linearly with number of variables</a:t>
                </a:r>
                <a:endParaRPr lang="en-US" sz="2200" dirty="0"/>
              </a:p>
              <a:p>
                <a:r>
                  <a:rPr lang="en-US" sz="2200" dirty="0"/>
                  <a:t>This is completely different “linear” : linear means time-points/program steps all lie in a straight line: time evolves along a “linear timeline”</a:t>
                </a:r>
              </a:p>
              <a:p>
                <a:r>
                  <a:rPr lang="en-US" sz="2200" dirty="0"/>
                  <a:t>Contrast with a multi-verse model of the universe, where at each time instant, time “branches” into many futures</a:t>
                </a:r>
              </a:p>
              <a:p>
                <a:r>
                  <a:rPr lang="en-US" sz="2200" dirty="0"/>
                  <a:t>Minus the philosophy: Linear-time properties = collections of traces (vs. </a:t>
                </a:r>
                <a:r>
                  <a:rPr lang="en-US" sz="2200" i="1" dirty="0"/>
                  <a:t>computation trees</a:t>
                </a:r>
                <a:r>
                  <a:rPr lang="en-US" sz="2200" dirty="0"/>
                  <a:t>)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757A22F-9F8D-49AC-93E4-14E422DEE4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0E9C8C47-830C-47B5-8145-80B2A4868A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Linear-time properties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800B80-0E52-4C58-AA63-FFCC0C085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17AE7F-8920-4017-B2BB-A15D60C3C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89239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Fix a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linear-time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subset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For a given set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(finite or infinite),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 is the set of words arising from infinite concatenation of words in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LT property is a language (set) of infinite words over the alphabet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Examples:</a:t>
                </a:r>
              </a:p>
              <a:p>
                <a:pPr lvl="1"/>
                <a:r>
                  <a:rPr lang="en-US" dirty="0"/>
                  <a:t>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sz="2400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sz="2400" b="0" dirty="0"/>
              </a:p>
              <a:p>
                <a:pPr lvl="1"/>
                <a:r>
                  <a:rPr lang="en-US" dirty="0"/>
                  <a:t>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dirty="0"/>
                  <a:t>’s followed by an infinite sequence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’s: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US" b="0" dirty="0"/>
                  <a:t> appears infinitely often: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∅⋯∅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⋅∅⋯∅⋅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EA1389C-091E-46B0-A115-CBC0A1852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6E7B5F7-05E9-4C95-BA9D-F25433F0EF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FD5C5-355E-4C32-BA16-A534777383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1EC9E62F-5C3B-4A1C-BA3E-2374722986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LT property</a:t>
            </a:r>
          </a:p>
        </p:txBody>
      </p:sp>
    </p:spTree>
    <p:extLst>
      <p:ext uri="{BB962C8B-B14F-4D97-AF65-F5344CB8AC3E}">
        <p14:creationId xmlns:p14="http://schemas.microsoft.com/office/powerpoint/2010/main" val="9467434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 property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(read 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)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transition system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 satisfies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if all its infinite behaviors starting from some initial state are “admissible” according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5F2F5C7-0E69-4DCB-973D-9237F4FBFD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8ECE39A-D3F6-4BAE-88D1-F7DBA4A05D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F0AA983-1A9D-4818-B844-09A0ED886A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45FF9E3-432F-4CB8-9BCD-7115AB848F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LT properties</a:t>
            </a:r>
          </a:p>
        </p:txBody>
      </p:sp>
    </p:spTree>
    <p:extLst>
      <p:ext uri="{BB962C8B-B14F-4D97-AF65-F5344CB8AC3E}">
        <p14:creationId xmlns:p14="http://schemas.microsoft.com/office/powerpoint/2010/main" val="352210705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are abusing notation a bit here: the name of the state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is the same as the atomic propositions labeling it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Sometimes it is more convenient to use negated propositions to improve readability, so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𝑔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𝑟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: First traffic light is infinitely often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1981DA08-74E4-482A-A7FB-17BE2AD8F1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6919919" cy="4695899"/>
              </a:xfrm>
              <a:blipFill>
                <a:blip r:embed="rId2"/>
                <a:stretch>
                  <a:fillRect l="-880" t="-2078" r="-17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2C67D1-C685-45F6-8763-FF5FF05620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6C74C9-772C-4F66-92D1-FE20BF5EA3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34722D53-904D-48F0-9AD0-8ECCF415D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satisfaction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71D8CD7-08CE-4EC1-9E96-52F507A0980C}"/>
              </a:ext>
            </a:extLst>
          </p:cNvPr>
          <p:cNvGrpSpPr/>
          <p:nvPr/>
        </p:nvGrpSpPr>
        <p:grpSpPr>
          <a:xfrm>
            <a:off x="6876247" y="783067"/>
            <a:ext cx="2456644" cy="4396636"/>
            <a:chOff x="7411599" y="1281479"/>
            <a:chExt cx="2456644" cy="4396636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E530E2B0-BE22-4585-97F9-8FCB9E97DFEF}"/>
                </a:ext>
              </a:extLst>
            </p:cNvPr>
            <p:cNvGrpSpPr/>
            <p:nvPr/>
          </p:nvGrpSpPr>
          <p:grpSpPr>
            <a:xfrm>
              <a:off x="7738997" y="1556680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1" name="Oval 20">
                    <a:extLst>
                      <a:ext uri="{FF2B5EF4-FFF2-40B4-BE49-F238E27FC236}">
                        <a16:creationId xmlns:a16="http://schemas.microsoft.com/office/drawing/2014/main" id="{98DF51F4-B85A-4C0B-B500-D461BD007BE8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2" name="Oval 21">
                    <a:extLst>
                      <a:ext uri="{FF2B5EF4-FFF2-40B4-BE49-F238E27FC236}">
                        <a16:creationId xmlns:a16="http://schemas.microsoft.com/office/drawing/2014/main" id="{C1704990-FFE1-4892-BD46-826225F964B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Connector: Curved 22">
                <a:extLst>
                  <a:ext uri="{FF2B5EF4-FFF2-40B4-BE49-F238E27FC236}">
                    <a16:creationId xmlns:a16="http://schemas.microsoft.com/office/drawing/2014/main" id="{B84F952F-08B8-4C16-B4EE-08FDBB1A9585}"/>
                  </a:ext>
                </a:extLst>
              </p:cNvPr>
              <p:cNvCxnSpPr>
                <a:stCxn id="21" idx="7"/>
                <a:endCxn id="22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4" name="Connector: Curved 23">
                <a:extLst>
                  <a:ext uri="{FF2B5EF4-FFF2-40B4-BE49-F238E27FC236}">
                    <a16:creationId xmlns:a16="http://schemas.microsoft.com/office/drawing/2014/main" id="{8F1384A7-B9FE-4AC4-8CFE-E221AFA6CE23}"/>
                  </a:ext>
                </a:extLst>
              </p:cNvPr>
              <p:cNvCxnSpPr>
                <a:cxnSpLocks/>
                <a:stCxn id="22" idx="3"/>
                <a:endCxn id="21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5" name="TextBox 24">
                    <a:extLst>
                      <a:ext uri="{FF2B5EF4-FFF2-40B4-BE49-F238E27FC236}">
                        <a16:creationId xmlns:a16="http://schemas.microsoft.com/office/drawing/2014/main" id="{C169804A-755D-4621-B3F8-A49F9B97CB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6" name="TextBox 25">
                    <a:extLst>
                      <a:ext uri="{FF2B5EF4-FFF2-40B4-BE49-F238E27FC236}">
                        <a16:creationId xmlns:a16="http://schemas.microsoft.com/office/drawing/2014/main" id="{9A496C9B-BA4D-471A-90FE-6586072A212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4016" cy="36933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66EA35F3-A256-4BA1-8B7E-932C6AF132BA}"/>
                </a:ext>
              </a:extLst>
            </p:cNvPr>
            <p:cNvGrpSpPr/>
            <p:nvPr/>
          </p:nvGrpSpPr>
          <p:grpSpPr>
            <a:xfrm>
              <a:off x="7738997" y="3914773"/>
              <a:ext cx="2129246" cy="1763342"/>
              <a:chOff x="7269481" y="706433"/>
              <a:chExt cx="2129246" cy="1763342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/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solidFill>
                    <a:srgbClr val="FF0000"/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8" name="Oval 27">
                    <a:extLst>
                      <a:ext uri="{FF2B5EF4-FFF2-40B4-BE49-F238E27FC236}">
                        <a16:creationId xmlns:a16="http://schemas.microsoft.com/office/drawing/2014/main" id="{3F13C774-2927-45DE-9C4A-8E3ECB25116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69481" y="1282605"/>
                    <a:ext cx="568234" cy="583532"/>
                  </a:xfrm>
                  <a:prstGeom prst="ellipse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/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6">
                      <a:shade val="50000"/>
                    </a:schemeClr>
                  </a:lnRef>
                  <a:fillRef idx="1">
                    <a:schemeClr val="accent6"/>
                  </a:fillRef>
                  <a:effectRef idx="0">
                    <a:schemeClr val="accent6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29" name="Oval 28">
                    <a:extLst>
                      <a:ext uri="{FF2B5EF4-FFF2-40B4-BE49-F238E27FC236}">
                        <a16:creationId xmlns:a16="http://schemas.microsoft.com/office/drawing/2014/main" id="{45490640-3882-417C-87AC-00EB55D92AAF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830493" y="1282605"/>
                    <a:ext cx="568234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0" name="Connector: Curved 29">
                <a:extLst>
                  <a:ext uri="{FF2B5EF4-FFF2-40B4-BE49-F238E27FC236}">
                    <a16:creationId xmlns:a16="http://schemas.microsoft.com/office/drawing/2014/main" id="{92BBE361-DEF1-4960-A510-EF62858F6724}"/>
                  </a:ext>
                </a:extLst>
              </p:cNvPr>
              <p:cNvCxnSpPr>
                <a:stCxn id="28" idx="7"/>
                <a:endCxn id="29" idx="1"/>
              </p:cNvCxnSpPr>
              <p:nvPr/>
            </p:nvCxnSpPr>
            <p:spPr>
              <a:xfrm rot="5400000" flipH="1" flipV="1">
                <a:off x="8334104" y="78845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Connector: Curved 30">
                <a:extLst>
                  <a:ext uri="{FF2B5EF4-FFF2-40B4-BE49-F238E27FC236}">
                    <a16:creationId xmlns:a16="http://schemas.microsoft.com/office/drawing/2014/main" id="{9823BB96-527C-4A26-AF8B-AF038B89B32C}"/>
                  </a:ext>
                </a:extLst>
              </p:cNvPr>
              <p:cNvCxnSpPr>
                <a:cxnSpLocks/>
                <a:stCxn id="29" idx="3"/>
                <a:endCxn id="28" idx="5"/>
              </p:cNvCxnSpPr>
              <p:nvPr/>
            </p:nvCxnSpPr>
            <p:spPr>
              <a:xfrm rot="5400000">
                <a:off x="8334104" y="1201076"/>
                <a:ext cx="12700" cy="1159210"/>
              </a:xfrm>
              <a:prstGeom prst="curvedConnector3">
                <a:avLst>
                  <a:gd name="adj1" fmla="val 2472882"/>
                </a:avLst>
              </a:prstGeom>
              <a:ln>
                <a:tailEnd type="triangle"/>
              </a:ln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2" name="TextBox 31">
                    <a:extLst>
                      <a:ext uri="{FF2B5EF4-FFF2-40B4-BE49-F238E27FC236}">
                        <a16:creationId xmlns:a16="http://schemas.microsoft.com/office/drawing/2014/main" id="{9F215718-5BB3-4981-A316-080B39E4381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706433"/>
                    <a:ext cx="384016" cy="369332"/>
                  </a:xfrm>
                  <a:prstGeom prst="rect">
                    <a:avLst/>
                  </a:prstGeom>
                  <a:blipFill>
                    <a:blip r:embed="rId9"/>
                    <a:stretch>
                      <a:fillRect b="-1311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/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noFill/>
                </p:spPr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33" name="TextBox 32">
                    <a:extLst>
                      <a:ext uri="{FF2B5EF4-FFF2-40B4-BE49-F238E27FC236}">
                        <a16:creationId xmlns:a16="http://schemas.microsoft.com/office/drawing/2014/main" id="{3C9D9E25-1FC8-42FF-A950-9A7AFF7639A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149248" y="2100443"/>
                    <a:ext cx="382412" cy="369332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/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F098F39E-7BB5-441B-80D2-2732B0FE319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271313" y="1281479"/>
                  <a:ext cx="594201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/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5" name="TextBox 34">
                  <a:extLst>
                    <a:ext uri="{FF2B5EF4-FFF2-40B4-BE49-F238E27FC236}">
                      <a16:creationId xmlns:a16="http://schemas.microsoft.com/office/drawing/2014/main" id="{C60A2015-7C93-4593-B65D-44BE149110F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0208" y="3651001"/>
                  <a:ext cx="599523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Connector: Curved 78">
              <a:extLst>
                <a:ext uri="{FF2B5EF4-FFF2-40B4-BE49-F238E27FC236}">
                  <a16:creationId xmlns:a16="http://schemas.microsoft.com/office/drawing/2014/main" id="{09BA416D-0B5C-4AF7-993D-C840B8FD056A}"/>
                </a:ext>
              </a:extLst>
            </p:cNvPr>
            <p:cNvCxnSpPr>
              <a:cxnSpLocks/>
            </p:cNvCxnSpPr>
            <p:nvPr/>
          </p:nvCxnSpPr>
          <p:spPr>
            <a:xfrm>
              <a:off x="7411599" y="2064438"/>
              <a:ext cx="410614" cy="175439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7" name="Connector: Curved 78">
              <a:extLst>
                <a:ext uri="{FF2B5EF4-FFF2-40B4-BE49-F238E27FC236}">
                  <a16:creationId xmlns:a16="http://schemas.microsoft.com/office/drawing/2014/main" id="{B0CEE287-39FF-4BF7-A07B-C340FA189A9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661422" y="4086043"/>
              <a:ext cx="206821" cy="404902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A454FDB6-7640-4E1D-89D4-A4FBA415F96C}"/>
              </a:ext>
            </a:extLst>
          </p:cNvPr>
          <p:cNvGrpSpPr/>
          <p:nvPr/>
        </p:nvGrpSpPr>
        <p:grpSpPr>
          <a:xfrm>
            <a:off x="9645697" y="1293745"/>
            <a:ext cx="2331015" cy="3506866"/>
            <a:chOff x="9645697" y="1293745"/>
            <a:chExt cx="2331015" cy="3506866"/>
          </a:xfrm>
        </p:grpSpPr>
        <p:grpSp>
          <p:nvGrpSpPr>
            <p:cNvPr id="41" name="Group 40">
              <a:extLst>
                <a:ext uri="{FF2B5EF4-FFF2-40B4-BE49-F238E27FC236}">
                  <a16:creationId xmlns:a16="http://schemas.microsoft.com/office/drawing/2014/main" id="{8BB5B4E1-976E-4772-A8C8-45DE1AB7048D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4" name="Oval 13">
                    <a:extLst>
                      <a:ext uri="{FF2B5EF4-FFF2-40B4-BE49-F238E27FC236}">
                        <a16:creationId xmlns:a16="http://schemas.microsoft.com/office/drawing/2014/main" id="{AF23D396-E7D2-4FF6-A47A-5F609663AD6E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13"/>
                    <a:stretch>
                      <a:fillRect l="-2655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5" name="Oval 14">
                    <a:extLst>
                      <a:ext uri="{FF2B5EF4-FFF2-40B4-BE49-F238E27FC236}">
                        <a16:creationId xmlns:a16="http://schemas.microsoft.com/office/drawing/2014/main" id="{8150158B-9558-4EC2-B2AD-6F7D5862FC29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1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6" name="Connector: Curved 78">
                <a:extLst>
                  <a:ext uri="{FF2B5EF4-FFF2-40B4-BE49-F238E27FC236}">
                    <a16:creationId xmlns:a16="http://schemas.microsoft.com/office/drawing/2014/main" id="{E22F1239-7BE2-4F21-A2F4-C74B5CDF0396}"/>
                  </a:ext>
                </a:extLst>
              </p:cNvPr>
              <p:cNvCxnSpPr>
                <a:cxnSpLocks/>
                <a:stCxn id="15" idx="1"/>
                <a:endCxn id="14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7" name="Connector: Curved 78">
                <a:extLst>
                  <a:ext uri="{FF2B5EF4-FFF2-40B4-BE49-F238E27FC236}">
                    <a16:creationId xmlns:a16="http://schemas.microsoft.com/office/drawing/2014/main" id="{3D4854AF-287E-48F1-B216-036B83B5E1C7}"/>
                  </a:ext>
                </a:extLst>
              </p:cNvPr>
              <p:cNvCxnSpPr>
                <a:cxnSpLocks/>
                <a:stCxn id="14" idx="5"/>
                <a:endCxn id="15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8" name="TextBox 17">
                    <a:extLst>
                      <a:ext uri="{FF2B5EF4-FFF2-40B4-BE49-F238E27FC236}">
                        <a16:creationId xmlns:a16="http://schemas.microsoft.com/office/drawing/2014/main" id="{5B3C83C4-ECE2-4F41-B448-33A6706064F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9" name="TextBox 18">
                    <a:extLst>
                      <a:ext uri="{FF2B5EF4-FFF2-40B4-BE49-F238E27FC236}">
                        <a16:creationId xmlns:a16="http://schemas.microsoft.com/office/drawing/2014/main" id="{860CD4C9-42F6-4219-84AF-A7338CEFEC1C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1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40" name="TextBox 39">
                    <a:extLst>
                      <a:ext uri="{FF2B5EF4-FFF2-40B4-BE49-F238E27FC236}">
                        <a16:creationId xmlns:a16="http://schemas.microsoft.com/office/drawing/2014/main" id="{5A695708-32C4-4B90-9F9E-30F2A76E396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1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42" name="Rectangle 41">
              <a:extLst>
                <a:ext uri="{FF2B5EF4-FFF2-40B4-BE49-F238E27FC236}">
                  <a16:creationId xmlns:a16="http://schemas.microsoft.com/office/drawing/2014/main" id="{4112F9AF-7399-4C23-AF2D-9F5AD97363AF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44" name="Connector: Curved 78">
            <a:extLst>
              <a:ext uri="{FF2B5EF4-FFF2-40B4-BE49-F238E27FC236}">
                <a16:creationId xmlns:a16="http://schemas.microsoft.com/office/drawing/2014/main" id="{FBCD0288-F4B0-4A1F-818E-0693D6657329}"/>
              </a:ext>
            </a:extLst>
          </p:cNvPr>
          <p:cNvCxnSpPr>
            <a:cxnSpLocks/>
          </p:cNvCxnSpPr>
          <p:nvPr/>
        </p:nvCxnSpPr>
        <p:spPr>
          <a:xfrm flipH="1" flipV="1">
            <a:off x="10872737" y="4451848"/>
            <a:ext cx="416266" cy="2080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80142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</p:spPr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infinitely often first light is green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⋯,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∅,∅,⋯, ∅, 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Note that there are many traces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that are not traces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!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C76D175-0587-48A9-90FB-BFA237E703B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9270289" cy="4695899"/>
              </a:xfrm>
              <a:blipFill>
                <a:blip r:embed="rId2"/>
                <a:stretch>
                  <a:fillRect l="-657" t="-2857" r="-789" b="-11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6AFA11-AED9-4A2C-B363-E53E574F49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6982FB-D66B-491E-921A-45063A8FC0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774471B-DA08-416A-8D7A-0644311CA3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example</a:t>
            </a: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F36FB809-6A19-4578-9138-F6B3F05E8793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4EA8B476-2B5F-4075-B71D-228C6A163EB3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4B7CFAC9-CEA5-44E9-A2AD-3B7F014F37EC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1" name="Oval 10">
                    <a:extLst>
                      <a:ext uri="{FF2B5EF4-FFF2-40B4-BE49-F238E27FC236}">
                        <a16:creationId xmlns:a16="http://schemas.microsoft.com/office/drawing/2014/main" id="{38077255-63E5-41D1-88AC-1E9562B17AD0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692DB4F4-87B8-459A-BE28-F43DE884CFA0}"/>
                  </a:ext>
                </a:extLst>
              </p:cNvPr>
              <p:cNvCxnSpPr>
                <a:cxnSpLocks/>
                <a:stCxn id="11" idx="1"/>
                <a:endCxn id="10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3" name="Connector: Curved 78">
                <a:extLst>
                  <a:ext uri="{FF2B5EF4-FFF2-40B4-BE49-F238E27FC236}">
                    <a16:creationId xmlns:a16="http://schemas.microsoft.com/office/drawing/2014/main" id="{1B4991BB-EB63-44EA-B218-7B257C9C3773}"/>
                  </a:ext>
                </a:extLst>
              </p:cNvPr>
              <p:cNvCxnSpPr>
                <a:cxnSpLocks/>
                <a:stCxn id="10" idx="5"/>
                <a:endCxn id="11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761EF87B-A9BE-4AE4-A281-9361FCD3E064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55807360-8CE6-4CB1-BDD3-D327BA431BD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6" name="TextBox 15">
                    <a:extLst>
                      <a:ext uri="{FF2B5EF4-FFF2-40B4-BE49-F238E27FC236}">
                        <a16:creationId xmlns:a16="http://schemas.microsoft.com/office/drawing/2014/main" id="{6DC19CD0-C0F4-4BF7-852C-F9E2F75910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41C1D6D2-1B4C-47F5-8D41-A85AC7AF8317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392803860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,⋯,</m:t>
                            </m:r>
                          </m:e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d>
                              <m:dPr>
                                <m:begChr m:val="{"/>
                                <m:endChr m:val="}"/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𝑟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bar>
                              <m:barPr>
                                <m:ctrlPr>
                                  <a:rPr lang="en-US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</m:e>
                                </m:d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d>
                                  <m:dPr>
                                    <m:begChr m:val="{"/>
                                    <m:endChr m:val="}"/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𝑟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2</m:t>
                                        </m:r>
                                      </m:sub>
                                    </m:sSub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</a:rPr>
                                      <m:t>,</m:t>
                                    </m:r>
                                    <m:sSub>
                                      <m:sSubPr>
                                        <m:ctrlP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𝑔</m:t>
                                        </m:r>
                                      </m:e>
                                      <m:sub>
                                        <m:r>
                                          <a:rPr lang="en-US" i="1">
                                            <a:latin typeface="Cambria Math" panose="02040503050406030204" pitchFamily="18" charset="0"/>
                                          </a:rPr>
                                          <m:t>1</m:t>
                                        </m:r>
                                      </m:sub>
                                    </m:sSub>
                                  </m:e>
                                </m:d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∅, ∅,</m:t>
                            </m:r>
                            <m:bar>
                              <m:bar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bar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∅</m:t>
                                </m:r>
                              </m:e>
                            </m:ba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,⋯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What’s a trace that is not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F237D1F-64EB-4BC8-8D26-88122F314A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3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EAD7490-3F9E-4980-A18B-BBE3190E19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9772F4-061D-409B-BDC4-FAFF6B2A6B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760CEA7A-5571-46FC-AF8C-30921D033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Traffic lights are never green at the same time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A25CA00A-2B01-41E9-BC92-E3E177A8D49F}"/>
              </a:ext>
            </a:extLst>
          </p:cNvPr>
          <p:cNvGrpSpPr/>
          <p:nvPr/>
        </p:nvGrpSpPr>
        <p:grpSpPr>
          <a:xfrm>
            <a:off x="9534752" y="103339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C8448AD2-93DB-4421-A040-705D6D6D5230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E86EB48A-8426-4805-9813-23511C8528A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3540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D607FF79-1BC7-4E6C-989B-045041DB662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FD4A5809-3427-4550-9DB9-77734FDEEAD9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7993390D-3360-43E5-8D1A-98536D872980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1F01B46-60A8-4297-BD26-2B85BA8437FB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117F361B-6EC6-4E48-898A-E28B093F478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9C15AD9-9250-4D6A-8B63-CFE6963F684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BD76E86-7E96-4747-A3FF-4FF1699E5D61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61586315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</p:spPr>
            <p:txBody>
              <a:bodyPr/>
              <a:lstStyle/>
              <a:p>
                <a:r>
                  <a:rPr lang="en-US" dirty="0"/>
                  <a:t>We have only been using state-based properties, i.e., subsets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decorate states in the LTS</a:t>
                </a:r>
              </a:p>
              <a:p>
                <a:r>
                  <a:rPr lang="en-US" dirty="0"/>
                  <a:t>You can also have action-based properties, where properties are defined over sequences of action names or labels (atomic propositions over actions), or even a mixture of state and action labels</a:t>
                </a:r>
              </a:p>
              <a:p>
                <a:r>
                  <a:rPr lang="en-US" dirty="0"/>
                  <a:t>The notation becomes quite clunky so we will avoid properties over actions unless we need them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D8B2AB21-B5B3-41DA-AE20-B40E121D8F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70000"/>
                <a:ext cx="11699087" cy="4414040"/>
              </a:xfrm>
              <a:blipFill>
                <a:blip r:embed="rId2"/>
                <a:stretch>
                  <a:fillRect l="-521" t="-221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71D0E7-EC2C-4003-9D5F-98A0D468AC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9DB001-9EA7-43F5-AF28-C2E874ECBA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FD8AE94-06B2-46DD-B589-496D142EA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Note about properties: state-based vs. action-based</a:t>
            </a:r>
          </a:p>
        </p:txBody>
      </p:sp>
    </p:spTree>
    <p:extLst>
      <p:ext uri="{BB962C8B-B14F-4D97-AF65-F5344CB8AC3E}">
        <p14:creationId xmlns:p14="http://schemas.microsoft.com/office/powerpoint/2010/main" val="146500488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064A4C36-0900-463C-ABB2-CD2D3B7E41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Deadlocks &amp; </a:t>
            </a:r>
            <a:r>
              <a:rPr lang="en-US" dirty="0" err="1"/>
              <a:t>Livelocks</a:t>
            </a:r>
            <a:endParaRPr lang="en-US" dirty="0"/>
          </a:p>
          <a:p>
            <a:r>
              <a:rPr lang="en-US" dirty="0"/>
              <a:t>Safety Properties</a:t>
            </a:r>
          </a:p>
          <a:p>
            <a:pPr lvl="1"/>
            <a:r>
              <a:rPr lang="en-US" dirty="0"/>
              <a:t>Invariants</a:t>
            </a:r>
          </a:p>
          <a:p>
            <a:pPr lvl="1"/>
            <a:r>
              <a:rPr lang="en-US" dirty="0"/>
              <a:t>Path-based Safety Properties</a:t>
            </a:r>
          </a:p>
          <a:p>
            <a:r>
              <a:rPr lang="en-US" dirty="0"/>
              <a:t>Liveness Properties</a:t>
            </a:r>
          </a:p>
          <a:p>
            <a:r>
              <a:rPr lang="en-US" dirty="0"/>
              <a:t>Fairness</a:t>
            </a:r>
          </a:p>
          <a:p>
            <a:r>
              <a:rPr lang="en-US" dirty="0"/>
              <a:t>Regular properties</a:t>
            </a:r>
          </a:p>
          <a:p>
            <a:pPr lvl="1"/>
            <a:r>
              <a:rPr lang="en-US" dirty="0"/>
              <a:t>NFA/DFA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67A8BC-83B4-446D-872F-376AAD280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7A0D78-5AC5-439B-B3E0-54D836BD9C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BAA3724-17CA-4775-9A1D-E05D4452DB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49923112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>
                    <a:latin typeface="Cambria Math" panose="02040503050406030204" pitchFamily="18" charset="0"/>
                  </a:rPr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programs/processes trying to enter a critical section:</a:t>
                </a:r>
              </a:p>
              <a:p>
                <a:pPr marL="0" indent="0">
                  <a:buNone/>
                </a:pPr>
                <a:endParaRPr lang="en-US" b="0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𝑛𝑐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𝑚𝑢𝑡𝑒𝑥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</m:t>
                        </m:r>
                      </m:e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𝐴𝑃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𝑐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𝑠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sSub>
                                  <m:sSub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𝑗</m:t>
                                    </m:r>
                                  </m:sub>
                                </m:s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∣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∈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1,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e>
                                </m:d>
                              </m:e>
                            </m:d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≤1 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all sequences of subsets of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:r>
                  <a:rPr lang="en-US" dirty="0" err="1"/>
                  <a:t>s.t.</a:t>
                </a:r>
                <a:r>
                  <a:rPr lang="en-US" dirty="0"/>
                  <a:t> no subset in the sequence contains more than one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𝑐𝑠</m:t>
                    </m:r>
                  </m:oMath>
                </a14:m>
                <a:r>
                  <a:rPr lang="en-US" dirty="0"/>
                  <a:t> label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37966D8-AF97-4CD4-AD12-C747618412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0C8EE61-1CF9-4A95-9B67-0B6FBDC8A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45917CF-7D26-451F-96F8-758BB74F65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0D42BF6-C410-4E5D-B522-5CF67674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Mutual exclusion property</a:t>
            </a:r>
          </a:p>
        </p:txBody>
      </p:sp>
    </p:spTree>
    <p:extLst>
      <p:ext uri="{BB962C8B-B14F-4D97-AF65-F5344CB8AC3E}">
        <p14:creationId xmlns:p14="http://schemas.microsoft.com/office/powerpoint/2010/main" val="46079710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Consider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b="0" i="1" dirty="0">
                    <a:latin typeface="Cambria Math" panose="02040503050406030204" pitchFamily="18" charset="0"/>
                  </a:rPr>
                  <a:t> </a:t>
                </a:r>
                <a:r>
                  <a:rPr lang="en-US" b="0" dirty="0">
                    <a:latin typeface="Cambria Math" panose="02040503050406030204" pitchFamily="18" charset="0"/>
                  </a:rPr>
                  <a:t>processes trying to enter the critical section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d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𝑛𝑜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𝑠𝑡𝑎𝑟𝑣𝑒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endParaRPr lang="en-US" dirty="0"/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 :∃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Also written as: 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</m:oMath>
                </a14:m>
                <a:r>
                  <a:rPr lang="en-US" dirty="0"/>
                  <a:t> stands for “exist infinitely many”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10069F3-66C4-4497-8E4C-78021D3AB8C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422400"/>
                <a:ext cx="11699087" cy="4261640"/>
              </a:xfrm>
              <a:blipFill>
                <a:blip r:embed="rId2"/>
                <a:stretch>
                  <a:fillRect l="-521" t="-228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1F311EA-3421-4C19-AF39-20701BF88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C65876-1963-4C26-A632-7E532928A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FFDE9EC-7051-4BD6-9BBC-01C95E75DC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Starvation freedom</a:t>
            </a:r>
          </a:p>
        </p:txBody>
      </p:sp>
    </p:spTree>
    <p:extLst>
      <p:ext uri="{BB962C8B-B14F-4D97-AF65-F5344CB8AC3E}">
        <p14:creationId xmlns:p14="http://schemas.microsoft.com/office/powerpoint/2010/main" val="103034432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Trace inclusion: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Trace equivalence: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𝐴𝑃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Theorem: Statements A and B are equivalent</a:t>
                </a:r>
              </a:p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</a:t>
                </a:r>
              </a:p>
              <a:p>
                <a:pPr marL="514350" indent="-514350">
                  <a:buAutoNum type="arabicPeriod"/>
                </a:pPr>
                <a:r>
                  <a:rPr lang="en-US" dirty="0"/>
                  <a:t>Show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Wingdings 3" panose="05040102010807070707" pitchFamily="18" charset="2"/>
                  <a:buAutoNum type="arabicPeriod"/>
                </a:pPr>
                <a:r>
                  <a:rPr lang="en-US" dirty="0"/>
                  <a:t>Show 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9FB7A5-D34A-44C8-A6C6-56795BAF24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6EC2C54-92CD-42EF-B42C-02BD96F768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A271CD-7489-44B4-BEAB-42EDA995B6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72A520E-E400-412C-BE6F-BB2009D4F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410332239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B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be an LT property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From A 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dirty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and From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So,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370882372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0" dirty="0"/>
                  <a:t>A: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 </a:t>
                </a:r>
              </a:p>
              <a:p>
                <a:r>
                  <a:rPr lang="en-US" dirty="0"/>
                  <a:t>B: For any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endParaRPr lang="en-US" dirty="0"/>
              </a:p>
              <a:p>
                <a:r>
                  <a:rPr lang="en-US" dirty="0"/>
                  <a:t>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en-US" dirty="0"/>
                  <a:t> A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Assume that for all LT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implies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As the above statement holds for all properties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it must hold for the smallest such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i.e., when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By assumption,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bar>
                      <m:bar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bar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𝑇𝑟𝑎𝑐𝑒𝑠</m:t>
                        </m:r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𝑆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e>
                        </m:d>
                      </m:e>
                    </m:ba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0DE077D7-89E3-44EE-89C1-2E184DD012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73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B542B0-B26E-4B55-9BC1-64678EBAF2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39A47F7-F951-4186-A1BF-5EFAC8D18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C937AC1-BF0E-4D39-9FA2-34FFEA5BCD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</a:t>
            </a:r>
          </a:p>
        </p:txBody>
      </p:sp>
    </p:spTree>
    <p:extLst>
      <p:ext uri="{BB962C8B-B14F-4D97-AF65-F5344CB8AC3E}">
        <p14:creationId xmlns:p14="http://schemas.microsoft.com/office/powerpoint/2010/main" val="3036309492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 ⇔ 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satisfy the same LT properties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Proof: Follows from previous theorem and </a:t>
                </a:r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𝑇𝑟𝑎𝑐𝑒𝑠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e>
                      </m:d>
                      <m:limUpp>
                        <m:limUp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limUp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</m:t>
                          </m:r>
                        </m:e>
                        <m:li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𝑑𝑒𝑓</m:t>
                          </m:r>
                        </m:lim>
                      </m:limUp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∧</m:t>
                              </m:r>
                            </m:e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⊆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𝑇𝑟𝑎𝑐𝑒𝑠</m:t>
                              </m:r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𝑇𝑆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00E9F14-9D18-4987-9730-AFA5039E751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7CC6150-7DA0-4993-AE8C-EC39591479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F781A-4A69-4A5A-B6F8-01EE460693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5242AEF8-EC49-4F41-99A2-2A2C413782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LT properties</a:t>
            </a:r>
          </a:p>
        </p:txBody>
      </p:sp>
    </p:spTree>
    <p:extLst>
      <p:ext uri="{BB962C8B-B14F-4D97-AF65-F5344CB8AC3E}">
        <p14:creationId xmlns:p14="http://schemas.microsoft.com/office/powerpoint/2010/main" val="135109794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LT properties given by condition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state labels that must hold in all </a:t>
                </a:r>
                <a:r>
                  <a:rPr lang="en-US" i="1" dirty="0"/>
                  <a:t>reachable </a:t>
                </a:r>
                <a:r>
                  <a:rPr lang="en-US" dirty="0"/>
                  <a:t>states of the given LTS</a:t>
                </a:r>
              </a:p>
              <a:p>
                <a:r>
                  <a:rPr lang="en-US" dirty="0"/>
                  <a:t>Definition: LT property is an invariant if there is a propositional logic formula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 err="1"/>
                  <a:t>s.t.</a:t>
                </a:r>
                <a:r>
                  <a:rPr lang="en-US" dirty="0"/>
                  <a:t> 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⋅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⋯∈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≥0: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𝑗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⊨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endParaRPr lang="en-US" dirty="0"/>
              </a:p>
              <a:p>
                <a:endParaRPr lang="en-US" b="0" i="1" dirty="0">
                  <a:latin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:</a:t>
                </a:r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</a:t>
                </a:r>
                <a:r>
                  <a:rPr lang="en-US" b="0" dirty="0"/>
                  <a:t>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𝑡𝑟𝑎𝑐𝑒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𝑖𝑛𝑣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for all paths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𝜋</m:t>
                    </m:r>
                  </m:oMath>
                </a14:m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b="0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en-US" dirty="0"/>
                  <a:t> that belong to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r>
                  <a:rPr lang="en-US" dirty="0"/>
                  <a:t>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for all states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𝑅𝑒𝑎𝑐h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</m:oMath>
                </a14:m>
                <a:endParaRPr lang="en-US" dirty="0"/>
              </a:p>
              <a:p>
                <a:pPr marL="742950" lvl="1" indent="-514350">
                  <a:buFont typeface="+mj-lt"/>
                  <a:buAutoNum type="arabicPeriod"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A8AFEF7-AA27-4202-87B7-0B87365E982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7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933EFB-722F-4039-B109-3D60222A9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D875F18-E4BF-4FF5-92F2-8C8289D21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07DA5292-B004-4B52-A888-C4FB48343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</a:t>
            </a:r>
          </a:p>
        </p:txBody>
      </p:sp>
    </p:spTree>
    <p:extLst>
      <p:ext uri="{BB962C8B-B14F-4D97-AF65-F5344CB8AC3E}">
        <p14:creationId xmlns:p14="http://schemas.microsoft.com/office/powerpoint/2010/main" val="21403561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</p:spPr>
            <p:txBody>
              <a:bodyPr/>
              <a:lstStyle/>
              <a:p>
                <a:r>
                  <a:rPr lang="en-US" dirty="0"/>
                  <a:t>Given: set of atomic propositions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Syntax defines well-formed formulas in the logic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∷=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𝑓𝑎𝑙𝑠𝑒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𝑡𝑟𝑢𝑒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∣¬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∧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∨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⊕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∣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≡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𝜑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BNF form of specifying syntax</a:t>
                </a:r>
              </a:p>
              <a:p>
                <a:r>
                  <a:rPr lang="en-US" dirty="0"/>
                  <a:t>Each expression separated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</m:oMath>
                </a14:m>
                <a:r>
                  <a:rPr lang="en-US" dirty="0"/>
                  <a:t> denotes a way a formula could be constructed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means that you can use the binary operator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/>
                  <a:t> with two valid (</a:t>
                </a:r>
                <a:r>
                  <a:rPr lang="en-US" i="1" dirty="0"/>
                  <a:t>and possibly different!</a:t>
                </a:r>
                <a:r>
                  <a:rPr lang="en-US" dirty="0"/>
                  <a:t>) valid formulas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𝜑</m:t>
                    </m:r>
                  </m:oMath>
                </a14:m>
                <a:r>
                  <a:rPr lang="en-US" dirty="0"/>
                  <a:t> </a:t>
                </a:r>
              </a:p>
              <a:p>
                <a:r>
                  <a:rPr lang="en-US" dirty="0"/>
                  <a:t>This is a formal way to specify grammars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8F1C462-7BEE-44BD-8312-C2C0956CBCD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289050"/>
                <a:ext cx="11699087" cy="4394990"/>
              </a:xfrm>
              <a:blipFill>
                <a:blip r:embed="rId2"/>
                <a:stretch>
                  <a:fillRect l="-521" t="-22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42EFAC2-DFE1-4100-A141-AC430B1C3A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6434E9-D92D-44F9-B3B3-40AB0F6BD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82E31C-AF10-406C-83B9-6798F24C56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Slight aside to propositional logic: syntax</a:t>
            </a:r>
          </a:p>
        </p:txBody>
      </p:sp>
    </p:spTree>
    <p:extLst>
      <p:ext uri="{BB962C8B-B14F-4D97-AF65-F5344CB8AC3E}">
        <p14:creationId xmlns:p14="http://schemas.microsoft.com/office/powerpoint/2010/main" val="229696058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Semantics are defined using a valuation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𝜈</m:t>
                    </m:r>
                  </m:oMath>
                </a14:m>
                <a:r>
                  <a:rPr lang="en-US" dirty="0"/>
                  <a:t> that maps each proposition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to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dirty="0"/>
                  <a:t> (1) 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𝑓𝑎𝑙𝑠𝑒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(0) </a:t>
                </a:r>
              </a:p>
              <a:p>
                <a:r>
                  <a:rPr lang="en-US" dirty="0"/>
                  <a:t>We 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 as short-hand for true and false respectively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AE3EE83-495A-49B5-81D3-9CAC180682B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8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01CD020-0DB6-4FAB-A853-3C03BA799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077E98-68EB-4E8C-9E61-0A3F2BD80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B5D30A6-9E8E-4A3D-927E-02612A287E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Propositional logic: semantics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𝑓𝑎𝑙𝑠𝑒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𝑡𝑟𝑢𝑒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𝑝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𝑝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¬</m:t>
                                </m:r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𝜑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  <m:t>𝜑</m:t>
                                              </m:r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∧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6" name="Table 6">
                <a:extLst>
                  <a:ext uri="{FF2B5EF4-FFF2-40B4-BE49-F238E27FC236}">
                    <a16:creationId xmlns:a16="http://schemas.microsoft.com/office/drawing/2014/main" id="{BA2740F2-FEA7-43F8-99CA-603316D1456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313208027"/>
                  </p:ext>
                </p:extLst>
              </p:nvPr>
            </p:nvGraphicFramePr>
            <p:xfrm>
              <a:off x="113898" y="2336795"/>
              <a:ext cx="5902325" cy="2610804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639" r="-145960" b="-9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1639" r="-873" b="-91967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101639" r="-145960" b="-8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0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01639" r="-145960" b="-71967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pPr algn="l"/>
                          <a:r>
                            <a:rPr lang="en-US" sz="1200" dirty="0"/>
                            <a:t>1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224390" r="-145960" b="-4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224390" r="-873" b="-4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324390" r="-145960" b="-3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324390" r="-873" b="-3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53" t="-424390" r="-145960" b="-23536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69284" t="-424390" r="-873" b="-23536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877707477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smtClean="0">
                                    <a:latin typeface="Cambria Math" panose="02040503050406030204" pitchFamily="18" charset="0"/>
                                  </a:rPr>
                                  <m:t>𝝋</m:t>
                                </m:r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1200" b="1" i="1" dirty="0" smtClean="0">
                                    <a:latin typeface="Cambria Math" panose="02040503050406030204" pitchFamily="18" charset="0"/>
                                  </a:rPr>
                                  <m:t>𝝂</m:t>
                                </m:r>
                                <m:d>
                                  <m:dPr>
                                    <m:ctrlP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1200" b="1" i="1" dirty="0" smtClean="0">
                                        <a:latin typeface="Cambria Math" panose="02040503050406030204" pitchFamily="18" charset="0"/>
                                      </a:rPr>
                                      <m:t>𝝋</m:t>
                                    </m:r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∨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⊕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m:rPr>
                                              <m:brk m:alnAt="7"/>
                                            </m:rP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⇒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=1 </m:t>
                                          </m:r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and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=0</m:t>
                                          </m:r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200" b="0" i="1" smtClean="0">
                                    <a:latin typeface="Cambria Math" panose="02040503050406030204" pitchFamily="18" charset="0"/>
                                  </a:rPr>
                                  <m:t>≡</m:t>
                                </m:r>
                                <m:sSub>
                                  <m:sSubPr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𝜑</m:t>
                                    </m:r>
                                  </m:e>
                                  <m:sub>
                                    <m: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algn="l"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begChr m:val="{"/>
                                    <m:endChr m:val=""/>
                                    <m:ctrlPr>
                                      <a:rPr lang="en-US" sz="12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m>
                                      <m:mPr>
                                        <m:mcs>
                                          <m:mc>
                                            <m:mcPr>
                                              <m:count m:val="2"/>
                                              <m:mcJc m:val="center"/>
                                            </m:mcPr>
                                          </m:mc>
                                        </m:mcs>
                                        <m:ctrlPr>
                                          <a:rPr lang="en-US" sz="1200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mP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0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if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1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≠</m:t>
                                          </m:r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𝜈</m:t>
                                          </m:r>
                                          <m:d>
                                            <m:dPr>
                                              <m:ctrlPr>
                                                <a:rPr lang="en-US" sz="1200" b="0" i="1" smtClean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sSub>
                                                <m:sSubPr>
                                                  <m:ctrlP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sSubPr>
                                                <m:e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𝜑</m:t>
                                                  </m:r>
                                                </m:e>
                                                <m:sub>
                                                  <m:r>
                                                    <a:rPr lang="en-US" sz="1200" b="0" i="1" smtClean="0">
                                                      <a:latin typeface="Cambria Math" panose="02040503050406030204" pitchFamily="18" charset="0"/>
                                                    </a:rPr>
                                                    <m:t>2</m:t>
                                                  </m:r>
                                                </m:sub>
                                              </m:sSub>
                                            </m:e>
                                          </m:d>
                                        </m:e>
                                      </m:mr>
                                      <m:mr>
                                        <m:e>
                                          <m:r>
                                            <a:rPr lang="en-US" sz="1200" b="0" i="1" smtClean="0">
                                              <a:latin typeface="Cambria Math" panose="02040503050406030204" pitchFamily="18" charset="0"/>
                                            </a:rPr>
                                            <m:t>1</m:t>
                                          </m:r>
                                        </m:e>
                                        <m:e>
                                          <m:r>
                                            <m:rPr>
                                              <m:sty m:val="p"/>
                                            </m:rP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otherwise</m:t>
                                          </m:r>
                                          <m:r>
                                            <a:rPr lang="en-US" sz="1200" b="0" i="0" smtClean="0">
                                              <a:latin typeface="Cambria Math" panose="02040503050406030204" pitchFamily="18" charset="0"/>
                                            </a:rPr>
                                            <m:t> </m:t>
                                          </m:r>
                                        </m:e>
                                      </m:mr>
                                    </m:m>
                                  </m:e>
                                </m:d>
                              </m:oMath>
                            </m:oMathPara>
                          </a14:m>
                          <a:endParaRPr lang="en-US" sz="1200" dirty="0"/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7" name="Table 6">
                <a:extLst>
                  <a:ext uri="{FF2B5EF4-FFF2-40B4-BE49-F238E27FC236}">
                    <a16:creationId xmlns:a16="http://schemas.microsoft.com/office/drawing/2014/main" id="{73447D11-1E75-42EA-80B7-89DBCC88E77A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057481147"/>
                  </p:ext>
                </p:extLst>
              </p:nvPr>
            </p:nvGraphicFramePr>
            <p:xfrm>
              <a:off x="6069006" y="2349490"/>
              <a:ext cx="5902325" cy="2368552"/>
            </p:xfrm>
            <a:graphic>
              <a:graphicData uri="http://schemas.openxmlformats.org/drawingml/2006/table">
                <a:tbl>
                  <a:tblPr firstRow="1" bandRow="1">
                    <a:tableStyleId>{073A0DAA-6AF3-43AB-8588-CEC1D06C72B9}</a:tableStyleId>
                  </a:tblPr>
                  <a:tblGrid>
                    <a:gridCol w="2410752">
                      <a:extLst>
                        <a:ext uri="{9D8B030D-6E8A-4147-A177-3AD203B41FA5}">
                          <a16:colId xmlns:a16="http://schemas.microsoft.com/office/drawing/2014/main" val="1875940998"/>
                        </a:ext>
                      </a:extLst>
                    </a:gridCol>
                    <a:gridCol w="3491573">
                      <a:extLst>
                        <a:ext uri="{9D8B030D-6E8A-4147-A177-3AD203B41FA5}">
                          <a16:colId xmlns:a16="http://schemas.microsoft.com/office/drawing/2014/main" val="3603823850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39344" r="-145707" b="-855738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39344" r="-698" b="-855738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370918634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178049" r="-145707" b="-5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178049" r="-698" b="-5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3453052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278049" r="-145707" b="-4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278049" r="-698" b="-4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192629047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378049" r="-145707" b="-3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378049" r="-698" b="-3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61463159"/>
                      </a:ext>
                    </a:extLst>
                  </a:tr>
                  <a:tr h="499428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253" t="-478049" r="-145707" b="-236585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4"/>
                          <a:stretch>
                            <a:fillRect l="-69284" t="-478049" r="-698" b="-236585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358278038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/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Propositional logic can be defined with just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¬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∧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: all other operators are for convenience</a:t>
                </a:r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F6FA1953-38F1-4746-8036-2DABC769DA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232" y="5388448"/>
                <a:ext cx="9228232" cy="369332"/>
              </a:xfrm>
              <a:prstGeom prst="rect">
                <a:avLst/>
              </a:prstGeom>
              <a:blipFill>
                <a:blip r:embed="rId5"/>
                <a:stretch>
                  <a:fillRect l="-595" t="-11475" r="-66" b="-229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9742570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∧¬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I.e., it is never the case that both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are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Is this invariant satisfied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?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4614CBD-4246-46F9-8668-9E527897C5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48512" y="1281045"/>
                <a:ext cx="7008819" cy="3798528"/>
              </a:xfrm>
              <a:blipFill>
                <a:blip r:embed="rId2"/>
                <a:stretch>
                  <a:fillRect l="-87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95FF115-436F-4035-932F-3EA096E0AF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113F88-C9C4-406D-922A-134971031F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4625BF4-0813-40B9-BDA6-28E2E9C8DB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73907"/>
            <a:ext cx="7097720" cy="840494"/>
          </a:xfrm>
        </p:spPr>
        <p:txBody>
          <a:bodyPr/>
          <a:lstStyle/>
          <a:p>
            <a:r>
              <a:rPr lang="en-US" dirty="0"/>
              <a:t>Invariant for traffic lights</a:t>
            </a:r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AF6D4E7-4782-429D-80BC-F51FC5A2878C}"/>
              </a:ext>
            </a:extLst>
          </p:cNvPr>
          <p:cNvGrpSpPr/>
          <p:nvPr/>
        </p:nvGrpSpPr>
        <p:grpSpPr>
          <a:xfrm>
            <a:off x="8356647" y="1281045"/>
            <a:ext cx="2331015" cy="3506866"/>
            <a:chOff x="9645697" y="1293745"/>
            <a:chExt cx="2331015" cy="3506866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1E6DA01-359B-4FEA-8328-B8DFE0AA02B7}"/>
                </a:ext>
              </a:extLst>
            </p:cNvPr>
            <p:cNvGrpSpPr/>
            <p:nvPr/>
          </p:nvGrpSpPr>
          <p:grpSpPr>
            <a:xfrm>
              <a:off x="9968419" y="1528880"/>
              <a:ext cx="1808637" cy="2955379"/>
              <a:chOff x="9968419" y="1528880"/>
              <a:chExt cx="1808637" cy="2955379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/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9" name="Oval 8">
                    <a:extLst>
                      <a:ext uri="{FF2B5EF4-FFF2-40B4-BE49-F238E27FC236}">
                        <a16:creationId xmlns:a16="http://schemas.microsoft.com/office/drawing/2014/main" id="{D885F7FB-0D45-44D2-82A2-2305BA1BF84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6" y="2029824"/>
                    <a:ext cx="680729" cy="671441"/>
                  </a:xfrm>
                  <a:prstGeom prst="ellipse">
                    <a:avLst/>
                  </a:prstGeom>
                  <a:blipFill>
                    <a:blip r:embed="rId3"/>
                    <a:stretch>
                      <a:fillRect l="-2632"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/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ln/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𝑟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i="1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10" name="Oval 9">
                    <a:extLst>
                      <a:ext uri="{FF2B5EF4-FFF2-40B4-BE49-F238E27FC236}">
                        <a16:creationId xmlns:a16="http://schemas.microsoft.com/office/drawing/2014/main" id="{712DFD52-48EB-4C7F-88B1-A9CF3D5A399D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373945" y="3812818"/>
                    <a:ext cx="680729" cy="671441"/>
                  </a:xfrm>
                  <a:prstGeom prst="ellipse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  <a:ln/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1" name="Connector: Curved 78">
                <a:extLst>
                  <a:ext uri="{FF2B5EF4-FFF2-40B4-BE49-F238E27FC236}">
                    <a16:creationId xmlns:a16="http://schemas.microsoft.com/office/drawing/2014/main" id="{09B69F05-834D-42E6-9939-7CD474638ECF}"/>
                  </a:ext>
                </a:extLst>
              </p:cNvPr>
              <p:cNvCxnSpPr>
                <a:cxnSpLocks/>
                <a:stCxn id="10" idx="1"/>
                <a:endCxn id="9" idx="3"/>
              </p:cNvCxnSpPr>
              <p:nvPr/>
            </p:nvCxnSpPr>
            <p:spPr>
              <a:xfrm flipV="1">
                <a:off x="10473635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p:cxnSp>
            <p:nvCxnSpPr>
              <p:cNvPr id="12" name="Connector: Curved 78">
                <a:extLst>
                  <a:ext uri="{FF2B5EF4-FFF2-40B4-BE49-F238E27FC236}">
                    <a16:creationId xmlns:a16="http://schemas.microsoft.com/office/drawing/2014/main" id="{45682628-10B1-4372-83AF-24763C2B3178}"/>
                  </a:ext>
                </a:extLst>
              </p:cNvPr>
              <p:cNvCxnSpPr>
                <a:cxnSpLocks/>
                <a:stCxn id="9" idx="5"/>
                <a:endCxn id="10" idx="7"/>
              </p:cNvCxnSpPr>
              <p:nvPr/>
            </p:nvCxnSpPr>
            <p:spPr>
              <a:xfrm flipH="1">
                <a:off x="10954984" y="2602935"/>
                <a:ext cx="1" cy="1308213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/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3" name="TextBox 12">
                    <a:extLst>
                      <a:ext uri="{FF2B5EF4-FFF2-40B4-BE49-F238E27FC236}">
                        <a16:creationId xmlns:a16="http://schemas.microsoft.com/office/drawing/2014/main" id="{80213B88-762D-4421-8A39-39622300291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91533" y="3047178"/>
                    <a:ext cx="382412" cy="369332"/>
                  </a:xfrm>
                  <a:prstGeom prst="rect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/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𝛽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4" name="TextBox 13">
                    <a:extLst>
                      <a:ext uri="{FF2B5EF4-FFF2-40B4-BE49-F238E27FC236}">
                        <a16:creationId xmlns:a16="http://schemas.microsoft.com/office/drawing/2014/main" id="{A7B1B3F5-D656-4AA5-8C7F-4ED5F34A2CD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85222" y="3019358"/>
                    <a:ext cx="460041" cy="424972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/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wrap="non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 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∥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E2F164D2-6333-4BA4-9BE4-DD868F085A7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968419" y="1528880"/>
                    <a:ext cx="1808637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8" name="Rectangle 7">
              <a:extLst>
                <a:ext uri="{FF2B5EF4-FFF2-40B4-BE49-F238E27FC236}">
                  <a16:creationId xmlns:a16="http://schemas.microsoft.com/office/drawing/2014/main" id="{0D5522CF-77D0-41FE-9144-3B5D13FE1C3C}"/>
                </a:ext>
              </a:extLst>
            </p:cNvPr>
            <p:cNvSpPr/>
            <p:nvPr/>
          </p:nvSpPr>
          <p:spPr>
            <a:xfrm>
              <a:off x="9645697" y="1293745"/>
              <a:ext cx="2331015" cy="3506866"/>
            </a:xfrm>
            <a:prstGeom prst="rect">
              <a:avLst/>
            </a:prstGeom>
            <a:noFill/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30286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LTS is a 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→,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</m:d>
                  </m:oMath>
                </a14:m>
                <a:r>
                  <a:rPr lang="en-US" dirty="0"/>
                  <a:t>, where: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finite or infinite set of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</m:oMath>
                </a14:m>
                <a:r>
                  <a:rPr lang="en-US" dirty="0"/>
                  <a:t> : finite or infinite set of actions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→ 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transition relation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dirty="0"/>
                  <a:t> : set of initial states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: set of atomic propositions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𝐴𝑃</m:t>
                        </m:r>
                      </m:sup>
                    </m:sSup>
                  </m:oMath>
                </a14:m>
                <a:r>
                  <a:rPr lang="en-US" dirty="0"/>
                  <a:t>: labeling function mapping each state to a subset of atomic propositions</a:t>
                </a:r>
              </a:p>
              <a:p>
                <a:endParaRPr lang="en-US" dirty="0"/>
              </a:p>
              <a:p>
                <a:r>
                  <a:rPr lang="en-US" dirty="0"/>
                  <a:t>LTS is called finite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are finite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F18AF98-56BB-40DE-B95D-EF92DE7A3F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Title 2">
            <a:extLst>
              <a:ext uri="{FF2B5EF4-FFF2-40B4-BE49-F238E27FC236}">
                <a16:creationId xmlns:a16="http://schemas.microsoft.com/office/drawing/2014/main" id="{56E69161-4B76-4A9F-B1D3-ABE41EFC15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6681" y="111878"/>
            <a:ext cx="10920419" cy="743528"/>
          </a:xfrm>
        </p:spPr>
        <p:txBody>
          <a:bodyPr/>
          <a:lstStyle/>
          <a:p>
            <a:r>
              <a:rPr lang="en-US" dirty="0"/>
              <a:t>LTS formal definition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53DEB24-5AD8-4D2F-9902-DB23BB4B2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A00F57D-9B29-45AA-AB40-50D31BEF08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495328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0,4</m:t>
                            </m:r>
                          </m:e>
                        </m:d>
                      </m:e>
                    </m:d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𝑙𝑒𝑓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𝑟𝑖𝑔h𝑡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𝑤𝑎𝑖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(for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)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Deadlock freedom invariant: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⋁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4</m:t>
                          </m:r>
                        </m:sup>
                        <m:e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¬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𝑤𝑎𝑖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C638180C-5440-4149-8190-3EE2DC9129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2" y="988141"/>
                <a:ext cx="5468480" cy="4695899"/>
              </a:xfrm>
              <a:blipFill>
                <a:blip r:embed="rId2"/>
                <a:stretch>
                  <a:fillRect l="-200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AABFB31-CF8B-4084-943A-92DAD6E36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0E8D23-89F4-4819-B915-2CB19A66C3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A22470DB-F3AB-418B-947D-83DBF7CB2A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 for Dining Philosophers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363276C0-7AD3-49CF-8C20-2548FAE1DD54}"/>
              </a:ext>
            </a:extLst>
          </p:cNvPr>
          <p:cNvGrpSpPr/>
          <p:nvPr/>
        </p:nvGrpSpPr>
        <p:grpSpPr>
          <a:xfrm>
            <a:off x="5797758" y="35004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4A3C8B98-04C6-4CCE-B5E7-BAE3E07E52D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C44EBA36-097B-4BA4-8196-05A560B4A12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Oval 32">
                  <a:extLst>
                    <a:ext uri="{FF2B5EF4-FFF2-40B4-BE49-F238E27FC236}">
                      <a16:creationId xmlns:a16="http://schemas.microsoft.com/office/drawing/2014/main" id="{4214A77C-5AF5-42D9-97EB-B58402E3864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Oval 33">
                  <a:extLst>
                    <a:ext uri="{FF2B5EF4-FFF2-40B4-BE49-F238E27FC236}">
                      <a16:creationId xmlns:a16="http://schemas.microsoft.com/office/drawing/2014/main" id="{C3F17B53-EED9-46D8-9E4B-044F60AF59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5" name="Oval 34">
                  <a:extLst>
                    <a:ext uri="{FF2B5EF4-FFF2-40B4-BE49-F238E27FC236}">
                      <a16:creationId xmlns:a16="http://schemas.microsoft.com/office/drawing/2014/main" id="{60EDD939-F275-41E7-BE9E-7A2B319A0082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6" name="Oval 35">
                  <a:extLst>
                    <a:ext uri="{FF2B5EF4-FFF2-40B4-BE49-F238E27FC236}">
                      <a16:creationId xmlns:a16="http://schemas.microsoft.com/office/drawing/2014/main" id="{6F0CF389-5C35-4E24-A0F7-35189D84DD1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8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7" name="Straight Arrow Connector 36">
              <a:extLst>
                <a:ext uri="{FF2B5EF4-FFF2-40B4-BE49-F238E27FC236}">
                  <a16:creationId xmlns:a16="http://schemas.microsoft.com/office/drawing/2014/main" id="{A950EB9C-D2BD-49E6-8612-A3ACF38241CF}"/>
                </a:ext>
              </a:extLst>
            </p:cNvPr>
            <p:cNvCxnSpPr>
              <a:stCxn id="31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>
              <a:extLst>
                <a:ext uri="{FF2B5EF4-FFF2-40B4-BE49-F238E27FC236}">
                  <a16:creationId xmlns:a16="http://schemas.microsoft.com/office/drawing/2014/main" id="{E5C2B8E0-7225-4877-B903-E87D194FE563}"/>
                </a:ext>
              </a:extLst>
            </p:cNvPr>
            <p:cNvCxnSpPr>
              <a:cxnSpLocks/>
              <a:stCxn id="31" idx="5"/>
              <a:endCxn id="33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603E7FBF-76DD-4A3E-8E49-495D688ED09C}"/>
                </a:ext>
              </a:extLst>
            </p:cNvPr>
            <p:cNvCxnSpPr>
              <a:cxnSpLocks/>
              <a:stCxn id="32" idx="4"/>
              <a:endCxn id="3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>
              <a:extLst>
                <a:ext uri="{FF2B5EF4-FFF2-40B4-BE49-F238E27FC236}">
                  <a16:creationId xmlns:a16="http://schemas.microsoft.com/office/drawing/2014/main" id="{57D8C94F-C644-47F2-96C6-656575D7CBD5}"/>
                </a:ext>
              </a:extLst>
            </p:cNvPr>
            <p:cNvCxnSpPr>
              <a:cxnSpLocks/>
              <a:stCxn id="33" idx="4"/>
              <a:endCxn id="3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9C80B86A-CD1C-4021-A909-78219162C02D}"/>
                </a:ext>
              </a:extLst>
            </p:cNvPr>
            <p:cNvCxnSpPr>
              <a:cxnSpLocks/>
              <a:stCxn id="34" idx="5"/>
              <a:endCxn id="3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4FA863AD-E0C7-4A6B-B797-64CADB4B11DF}"/>
                </a:ext>
              </a:extLst>
            </p:cNvPr>
            <p:cNvCxnSpPr>
              <a:cxnSpLocks/>
              <a:stCxn id="34" idx="3"/>
              <a:endCxn id="3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Connector: Curved 42">
              <a:extLst>
                <a:ext uri="{FF2B5EF4-FFF2-40B4-BE49-F238E27FC236}">
                  <a16:creationId xmlns:a16="http://schemas.microsoft.com/office/drawing/2014/main" id="{4F3F9221-006C-4F38-B809-579A8FF50AA8}"/>
                </a:ext>
              </a:extLst>
            </p:cNvPr>
            <p:cNvCxnSpPr>
              <a:stCxn id="35" idx="2"/>
              <a:endCxn id="31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Connector: Curved 43">
              <a:extLst>
                <a:ext uri="{FF2B5EF4-FFF2-40B4-BE49-F238E27FC236}">
                  <a16:creationId xmlns:a16="http://schemas.microsoft.com/office/drawing/2014/main" id="{A13CE480-505D-4770-A6F2-096E01D391DA}"/>
                </a:ext>
              </a:extLst>
            </p:cNvPr>
            <p:cNvCxnSpPr>
              <a:cxnSpLocks/>
              <a:stCxn id="36" idx="6"/>
              <a:endCxn id="31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74F112EA-2F29-438C-9506-ABF62268536C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8" name="Oval 57">
                    <a:extLst>
                      <a:ext uri="{FF2B5EF4-FFF2-40B4-BE49-F238E27FC236}">
                        <a16:creationId xmlns:a16="http://schemas.microsoft.com/office/drawing/2014/main" id="{9CBAFD40-ED84-418B-882A-DD5A596EC65B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B27AE19D-E184-474B-A649-185E04F907E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DF20587F-BE91-471D-92F8-CD530672135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1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61" name="Straight Arrow Connector 60">
                <a:extLst>
                  <a:ext uri="{FF2B5EF4-FFF2-40B4-BE49-F238E27FC236}">
                    <a16:creationId xmlns:a16="http://schemas.microsoft.com/office/drawing/2014/main" id="{902F3010-CAC1-4391-98B7-399C2C29E391}"/>
                  </a:ext>
                </a:extLst>
              </p:cNvPr>
              <p:cNvCxnSpPr>
                <a:cxnSpLocks/>
                <a:stCxn id="58" idx="3"/>
                <a:endCxn id="59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2" name="Straight Arrow Connector 61">
                <a:extLst>
                  <a:ext uri="{FF2B5EF4-FFF2-40B4-BE49-F238E27FC236}">
                    <a16:creationId xmlns:a16="http://schemas.microsoft.com/office/drawing/2014/main" id="{C5B6D544-B753-4ABB-9A24-4FA2D60C3A22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3" name="Straight Arrow Connector 62">
                <a:extLst>
                  <a:ext uri="{FF2B5EF4-FFF2-40B4-BE49-F238E27FC236}">
                    <a16:creationId xmlns:a16="http://schemas.microsoft.com/office/drawing/2014/main" id="{4987B30B-8ABA-4A4D-8B87-A22E9DD53143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>
                <a:extLst>
                  <a:ext uri="{FF2B5EF4-FFF2-40B4-BE49-F238E27FC236}">
                    <a16:creationId xmlns:a16="http://schemas.microsoft.com/office/drawing/2014/main" id="{E608B9D5-0A1D-4CA9-A7C5-457BB7DD6779}"/>
                  </a:ext>
                </a:extLst>
              </p:cNvPr>
              <p:cNvCxnSpPr>
                <a:cxnSpLocks/>
                <a:stCxn id="60" idx="0"/>
                <a:endCxn id="58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BB221C13-940B-4803-A070-A6EC3CC727F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DA8A29AF-F575-4B8A-85FE-82269BC721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 b="-217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E8FBECD0-4271-4AE5-800C-8E2F4962E1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B2786B5E-2189-4DDA-964D-A9055412C69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B40F1F4D-88F9-43BF-8CE5-6EE084AB31B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BBE74A44-7DD8-48DF-8DA1-2EF5B7493D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B3CC9347-23C9-4671-ADA0-24B415E81AC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B02D12AD-9A50-47B9-9BD3-BD1CE6853F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4" name="TextBox 53">
                  <a:extLst>
                    <a:ext uri="{FF2B5EF4-FFF2-40B4-BE49-F238E27FC236}">
                      <a16:creationId xmlns:a16="http://schemas.microsoft.com/office/drawing/2014/main" id="{9A604360-29C7-4722-9AF6-7B90F651430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55" name="TextBox 54">
                  <a:extLst>
                    <a:ext uri="{FF2B5EF4-FFF2-40B4-BE49-F238E27FC236}">
                      <a16:creationId xmlns:a16="http://schemas.microsoft.com/office/drawing/2014/main" id="{6E529AE6-7B22-4932-8297-68DFEC76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6" name="TextBox 55">
                  <a:extLst>
                    <a:ext uri="{FF2B5EF4-FFF2-40B4-BE49-F238E27FC236}">
                      <a16:creationId xmlns:a16="http://schemas.microsoft.com/office/drawing/2014/main" id="{BD1D3FFE-04A7-4B4E-8DB8-458BBCD0A0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7" name="TextBox 56">
                  <a:extLst>
                    <a:ext uri="{FF2B5EF4-FFF2-40B4-BE49-F238E27FC236}">
                      <a16:creationId xmlns:a16="http://schemas.microsoft.com/office/drawing/2014/main" id="{7DE95F73-F8F4-4092-B87C-6FFCADF8A26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2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16280916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i="0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US" b="1" i="0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b="0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i="0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do</a:t>
                </a:r>
                <a:r>
                  <a:rPr lang="en-US" b="0" dirty="0"/>
                  <a:t> 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0" dirty="0"/>
                  <a:t>	visited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b="0" dirty="0"/>
                  <a:t>;</a:t>
                </a:r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b="0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false;</a:t>
                </a:r>
              </a:p>
              <a:p>
                <a:pPr marL="0" indent="0"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i="0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s</m:t>
                            </m:r>
                          </m:e>
                          <m:sup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45E864-F7D4-4B29-BC55-6265107FF8B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35100" y="988141"/>
                <a:ext cx="10430668" cy="4695899"/>
              </a:xfrm>
              <a:blipFill>
                <a:blip r:embed="rId2"/>
                <a:stretch>
                  <a:fillRect l="-8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8BE1B33-C80F-4480-B6D5-751E712066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A2A3179-33E4-49F3-B890-071ED14AAF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A0D630B-BFAB-476D-BF49-BB9C0DE962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Naïve invariant checking using forward search (DFS)</a:t>
            </a:r>
          </a:p>
        </p:txBody>
      </p:sp>
    </p:spTree>
    <p:extLst>
      <p:ext uri="{BB962C8B-B14F-4D97-AF65-F5344CB8AC3E}">
        <p14:creationId xmlns:p14="http://schemas.microsoft.com/office/powerpoint/2010/main" val="7791820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F19F74E-889A-484B-8BFA-9557CCBFA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Does not tell us anything about the counterexample</a:t>
            </a:r>
          </a:p>
          <a:p>
            <a:r>
              <a:rPr lang="en-US" dirty="0"/>
              <a:t>Would be useful to get a sequence of states leading to a bad state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26B0FF8-84D5-4D72-A0AC-54E81BA77C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53CB39-87DE-49D9-B06D-C47E65F807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6C73B19-2E68-4D33-87E9-DDEE027942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Forward invariant checking with DFS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 fontScale="62500" lnSpcReduction="20000"/>
              </a:bodyPr>
              <a:lstStyle>
                <a:lvl1pPr marL="457200" indent="-4572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Clr>
                    <a:srgbClr val="FF9B9B"/>
                  </a:buClr>
                  <a:buSzPct val="80000"/>
                  <a:buFont typeface="Wingdings 3" panose="05040102010807070707" pitchFamily="18" charset="2"/>
                  <a:buChar char=""/>
                  <a:defRPr sz="26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1pPr>
                <a:lvl2pPr marL="685800" indent="-27432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A3A3"/>
                  </a:buClr>
                  <a:buSzPct val="80000"/>
                  <a:buFont typeface="Wingdings 3" panose="05040102010807070707" pitchFamily="18" charset="2"/>
                  <a:buChar char=""/>
                  <a:defRPr sz="24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Clr>
                    <a:srgbClr val="FF9797"/>
                  </a:buClr>
                  <a:buSzPct val="75000"/>
                  <a:buFont typeface="Wingdings 3" panose="05040102010807070707" pitchFamily="18" charset="2"/>
                  <a:buChar char=""/>
                  <a:defRPr sz="20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Cambria" panose="02040503050406030204" pitchFamily="18" charset="0"/>
                    <a:ea typeface="Cambria" panose="02040503050406030204" pitchFamily="18" charset="0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Font typeface="Wingdings 3" panose="05040102010807070707" pitchFamily="18" charset="2"/>
                  <a:buNone/>
                </a:pPr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dirty="0" smtClean="0">
                          <a:latin typeface="Cambria Math" panose="02040503050406030204" pitchFamily="18" charset="0"/>
                        </a:rPr>
                        <m:t>visited</m:t>
                      </m:r>
                      <m:r>
                        <a:rPr lang="en-US" dirty="0" smtClean="0">
                          <a:latin typeface="Cambria Math" panose="02040503050406030204" pitchFamily="18" charset="0"/>
                        </a:rPr>
                        <m:t>≔</m:t>
                      </m:r>
                      <m:r>
                        <a:rPr lang="en-US" i="1" dirty="0" smtClean="0">
                          <a:latin typeface="Cambria Math" panose="02040503050406030204" pitchFamily="18" charset="0"/>
                        </a:rPr>
                        <m:t>∅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stack</m:t>
                      </m:r>
                      <m:r>
                        <a:rPr lang="en-US" b="0" i="0" dirty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≔∅;</m:t>
                      </m:r>
                      <m:r>
                        <m:rPr>
                          <m:sty m:val="p"/>
                        </m:rPr>
                        <a:rPr lang="en-US" b="0" i="0" dirty="0" smtClean="0">
                          <a:latin typeface="Cambria Math" panose="02040503050406030204" pitchFamily="18" charset="0"/>
                        </a:rPr>
                        <m:t>prev</m:t>
                      </m:r>
                      <m:r>
                        <a:rPr lang="en-US" b="0" i="1" dirty="0" smtClean="0">
                          <a:latin typeface="Cambria Math" panose="02040503050406030204" pitchFamily="18" charset="0"/>
                        </a:rPr>
                        <m:t>≔∅</m:t>
                      </m:r>
                    </m:oMath>
                  </m:oMathPara>
                </a14:m>
                <a:endParaRPr lang="en-US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14:m>
                  <m:oMath xmlns:m="http://schemas.openxmlformats.org/officeDocument/2006/math">
                    <m:r>
                      <a:rPr lang="en-US" b="1" dirty="0">
                        <a:latin typeface="Cambria Math" panose="02040503050406030204" pitchFamily="18" charset="0"/>
                      </a:rPr>
                      <m:t>𝐟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𝐨𝐫𝐞𝐚𝐜𝐡</m:t>
                    </m:r>
                    <m:r>
                      <a:rPr lang="en-US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𝐼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 :</m:t>
                    </m:r>
                    <m:r>
                      <m:rPr>
                        <m:sty m:val="p"/>
                      </m:rPr>
                      <a:rPr lang="en-US" dirty="0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dirty="0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dirty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r>
                  <a:rPr lang="en-US" dirty="0"/>
                  <a:t>; 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≔ ⊥</m:t>
                    </m:r>
                  </m:oMath>
                </a14:m>
                <a:r>
                  <a:rPr lang="en-US" dirty="0"/>
                  <a:t>; </a:t>
                </a:r>
                <a14:m>
                  <m:oMath xmlns:m="http://schemas.openxmlformats.org/officeDocument/2006/math">
                    <m:r>
                      <a:rPr lang="en-US" b="1" dirty="0" smtClean="0">
                        <a:latin typeface="Cambria Math" panose="02040503050406030204" pitchFamily="18" charset="0"/>
                      </a:rPr>
                      <m:t>𝐞𝐧𝐝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1" dirty="0" smtClean="0">
                        <a:latin typeface="Cambria Math" panose="02040503050406030204" pitchFamily="18" charset="0"/>
                      </a:rPr>
                      <m:t>𝐟𝐨𝐫𝐞𝐚𝐜𝐡</m:t>
                    </m:r>
                  </m:oMath>
                </a14:m>
                <a:endParaRPr lang="en-US" b="1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while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≠∅</m:t>
                        </m:r>
                      </m:e>
                    </m:d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do</a:t>
                </a:r>
                <a:r>
                  <a:rPr lang="en-US" dirty="0"/>
                  <a:t> 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= 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stack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.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pop</m:t>
                    </m:r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visited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≔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visited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∪</m:t>
                    </m:r>
                    <m:d>
                      <m:dPr>
                        <m:begChr m:val="{"/>
                        <m:endChr m:val="}"/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en-US" dirty="0"/>
                  <a:t>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if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¬(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Φ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dirty="0"/>
                  <a:t>return </a:t>
                </a:r>
                <a:r>
                  <a:rPr lang="en-US" i="1" dirty="0"/>
                  <a:t>false + s;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i="1" dirty="0"/>
                  <a:t>	</a:t>
                </a:r>
                <a14:m>
                  <m:oMath xmlns:m="http://schemas.openxmlformats.org/officeDocument/2006/math">
                    <m:r>
                      <a:rPr lang="en-US" b="1" smtClean="0">
                        <a:latin typeface="Cambria Math" panose="02040503050406030204" pitchFamily="18" charset="0"/>
                      </a:rPr>
                      <m:t>𝐟𝐨𝐫𝐞𝐚𝐜𝐡</m:t>
                    </m:r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  <m:sSup>
                      <m:sSup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 smtClean="0">
                        <a:latin typeface="Cambria Math" panose="02040503050406030204" pitchFamily="18" charset="0"/>
                      </a:rPr>
                      <m:t>𝑃𝑜𝑠𝑡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1" dirty="0"/>
                  <a:t>do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		if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b="1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i="1" smtClean="0">
                            <a:latin typeface="Cambria Math" panose="02040503050406030204" pitchFamily="18" charset="0"/>
                          </a:rPr>
                          <m:t>∉</m:t>
                        </m:r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visited</m:t>
                        </m:r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1" i="1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mtClean="0">
                        <a:latin typeface="Cambria Math" panose="02040503050406030204" pitchFamily="18" charset="0"/>
                      </a:rPr>
                      <m:t>push</m:t>
                    </m:r>
                    <m:d>
                      <m:dPr>
                        <m:ctrlPr>
                          <a:rPr lang="en-US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smtClean="0">
                            <a:latin typeface="Cambria Math" panose="02040503050406030204" pitchFamily="18" charset="0"/>
                          </a:rPr>
                          <m:t>stack</m:t>
                        </m:r>
                        <m:r>
                          <a:rPr lang="en-US" smtClean="0">
                            <a:latin typeface="Cambria Math" panose="02040503050406030204" pitchFamily="18" charset="0"/>
                          </a:rPr>
                          <m:t>, </m:t>
                        </m:r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  <m:r>
                      <a:rPr lang="en-US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	</a:t>
                </a:r>
                <a:r>
                  <a:rPr lang="en-US" dirty="0" err="1"/>
                  <a:t>prev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i="1" dirty="0" smtClean="0">
                            <a:latin typeface="Cambria Math" panose="02040503050406030204" pitchFamily="18" charset="0"/>
                          </a:rPr>
                          <m:t>’</m:t>
                        </m:r>
                      </m:e>
                    </m:d>
                    <m:r>
                      <a:rPr lang="en-US" i="1" dirty="0" smtClean="0">
                        <a:latin typeface="Cambria Math" panose="02040503050406030204" pitchFamily="18" charset="0"/>
                      </a:rPr>
                      <m:t>≔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;</m:t>
                    </m:r>
                  </m:oMath>
                </a14:m>
                <a:endParaRPr lang="en-US" dirty="0"/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	</a:t>
                </a:r>
                <a:r>
                  <a:rPr lang="en-US" b="1" dirty="0"/>
                  <a:t>end if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dirty="0"/>
                  <a:t>	</a:t>
                </a:r>
                <a:r>
                  <a:rPr lang="en-US" b="1" dirty="0"/>
                  <a:t>end foreach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end while</a:t>
                </a:r>
              </a:p>
              <a:p>
                <a:pPr marL="0" indent="0">
                  <a:buFont typeface="Wingdings 3" panose="05040102010807070707" pitchFamily="18" charset="2"/>
                  <a:buNone/>
                </a:pPr>
                <a:r>
                  <a:rPr lang="en-US" b="1" dirty="0"/>
                  <a:t>return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𝑡𝑟𝑢𝑒</m:t>
                    </m:r>
                  </m:oMath>
                </a14:m>
                <a:r>
                  <a:rPr lang="en-US" b="1" dirty="0"/>
                  <a:t>;</a:t>
                </a:r>
              </a:p>
            </p:txBody>
          </p:sp>
        </mc:Choice>
        <mc:Fallback xmlns="">
          <p:sp>
            <p:nvSpPr>
              <p:cNvPr id="6" name="Content Placeholder 1">
                <a:extLst>
                  <a:ext uri="{FF2B5EF4-FFF2-40B4-BE49-F238E27FC236}">
                    <a16:creationId xmlns:a16="http://schemas.microsoft.com/office/drawing/2014/main" id="{73132A6D-D552-468E-83CE-A16E4BE5DD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2149" y="1771650"/>
                <a:ext cx="5619751" cy="4458490"/>
              </a:xfrm>
              <a:prstGeom prst="rect">
                <a:avLst/>
              </a:prstGeom>
              <a:blipFill>
                <a:blip r:embed="rId2"/>
                <a:stretch>
                  <a:fillRect l="-6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/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Counterexample = follow the ‘</a:t>
                </a:r>
                <a:r>
                  <a:rPr lang="en-US" dirty="0" err="1">
                    <a:latin typeface="Cambria" panose="02040503050406030204" pitchFamily="18" charset="0"/>
                    <a:ea typeface="Cambria" panose="02040503050406030204" pitchFamily="18" charset="0"/>
                  </a:rPr>
                  <a:t>prev</a:t>
                </a:r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’ links from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B2137BFA-3720-42F9-9BE7-44786B459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3631563"/>
                <a:ext cx="4852226" cy="369332"/>
              </a:xfrm>
              <a:prstGeom prst="rect">
                <a:avLst/>
              </a:prstGeom>
              <a:blipFill>
                <a:blip r:embed="rId3"/>
                <a:stretch>
                  <a:fillRect l="-1005" t="-11667" b="-25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9536593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endParaRPr lang="en-US" dirty="0"/>
              </a:p>
              <a:p>
                <a:pPr marL="0" indent="0">
                  <a:buNone/>
                </a:pPr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𝑂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×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1+</m:t>
                              </m:r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m:rPr>
                                      <m:sty m:val="p"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Φ</m:t>
                                  </m:r>
                                </m:e>
                              </m:d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en-US" dirty="0"/>
                  <a:t> : number of reachable states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m:rPr>
                            <m:sty m:val="p"/>
                          </m:rPr>
                          <a:rPr lang="en-US" b="0" i="1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  <m:sup/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𝑃𝑜𝑠𝑡</m:t>
                            </m:r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e>
                            </m:d>
                          </m:e>
                        </m:d>
                      </m:e>
                    </m:nary>
                  </m:oMath>
                </a14:m>
                <a:r>
                  <a:rPr lang="en-US" dirty="0"/>
                  <a:t> : number of transitions in reachable fragment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Φ</m:t>
                        </m:r>
                      </m:e>
                    </m:d>
                  </m:oMath>
                </a14:m>
                <a:r>
                  <a:rPr lang="en-US" dirty="0"/>
                  <a:t> : length of the propositional logic formula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03B9BDB-C3ED-4DB0-A80F-5350832688E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A171E9B-4666-4EB6-A6DB-69587136E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91951B-8B35-4CD4-BCA1-87430F28F0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3DAB73E-7FD4-42A4-B072-84C0F5FA81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 complexity for Invariant checking</a:t>
            </a:r>
          </a:p>
        </p:txBody>
      </p:sp>
    </p:spTree>
    <p:extLst>
      <p:ext uri="{BB962C8B-B14F-4D97-AF65-F5344CB8AC3E}">
        <p14:creationId xmlns:p14="http://schemas.microsoft.com/office/powerpoint/2010/main" val="176769233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Invariants: only state-based properties</a:t>
                </a:r>
              </a:p>
              <a:p>
                <a:endParaRPr lang="en-US" dirty="0"/>
              </a:p>
              <a:p>
                <a:r>
                  <a:rPr lang="en-US" dirty="0"/>
                  <a:t>Safety properties: impose requirements on finite path fragments (not just states)</a:t>
                </a:r>
              </a:p>
              <a:p>
                <a:endParaRPr lang="en-US" dirty="0"/>
              </a:p>
              <a:p>
                <a:r>
                  <a:rPr lang="en-US" dirty="0"/>
                  <a:t>E.g.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𝑒𝑛𝑡𝑒𝑟𝑒𝑑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𝑐𝑜𝑟𝑟𝑒𝑐𝑡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_</m:t>
                    </m:r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PIN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∀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𝑃𝑜𝑠𝑡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: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𝑤𝑖𝑡h𝑑𝑟𝑎𝑤</m:t>
                      </m:r>
                      <m:r>
                        <m:rPr>
                          <m:lit/>
                        </m:rPr>
                        <a:rPr lang="en-US" i="1">
                          <a:latin typeface="Cambria Math" panose="02040503050406030204" pitchFamily="18" charset="0"/>
                        </a:rPr>
                        <m:t>_</m:t>
                      </m:r>
                      <m:r>
                        <a:rPr lang="en-US" i="1">
                          <a:latin typeface="Cambria Math" panose="02040503050406030204" pitchFamily="18" charset="0"/>
                        </a:rPr>
                        <m:t>𝑚𝑜𝑛𝑒𝑦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∈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(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Safety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an LT property </a:t>
                </a:r>
                <a:r>
                  <a:rPr lang="en-US" dirty="0" err="1"/>
                  <a:t>s.t.</a:t>
                </a:r>
                <a:r>
                  <a:rPr lang="en-US" dirty="0"/>
                  <a:t> any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does not have a </a:t>
                </a:r>
                <a:r>
                  <a:rPr lang="en-US" i="1" dirty="0"/>
                  <a:t>bad prefix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FEDDFC86-9BC6-4F48-A772-27E7C7B2448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9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8F41AE2-DF23-462F-98B3-880F115C92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6E1440-6547-4717-8723-AB8C133D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F5819EDB-E546-4C83-8481-D591327F88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330969031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LT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called a safety property if for all words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0" smtClean="0">
                        <a:latin typeface="Cambria Math" panose="02040503050406030204" pitchFamily="18" charset="0"/>
                      </a:rPr>
                      <m:t>\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: there exists a finite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:</a:t>
                </a:r>
              </a:p>
              <a:p>
                <a:endParaRPr lang="en-US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sepChr m:val="∣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</m:e>
                        <m:e>
                          <m:acc>
                            <m:accPr>
                              <m:chr m:val="̂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acc>
                          <m:r>
                            <a:rPr lang="en-US" b="0" i="1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finite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prefix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a:rPr lang="en-US" b="0" i="0" dirty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∩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𝑠𝑎𝑓𝑒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=∅</m:t>
                      </m:r>
                    </m:oMath>
                  </m:oMathPara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Any such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is called a </a:t>
                </a:r>
                <a:r>
                  <a:rPr lang="en-US" i="1" dirty="0"/>
                  <a:t>bad prefix </a:t>
                </a:r>
              </a:p>
              <a:p>
                <a:r>
                  <a:rPr lang="en-US" dirty="0"/>
                  <a:t>Minimal bad-prefix : bad prefix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dirty="0"/>
                  <a:t> for which no proper prefix of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 is a bad prefix</a:t>
                </a:r>
              </a:p>
              <a:p>
                <a:r>
                  <a:rPr lang="en-US" dirty="0"/>
                  <a:t>Set of all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, and </a:t>
                </a:r>
              </a:p>
              <a:p>
                <a:r>
                  <a:rPr lang="en-US" dirty="0"/>
                  <a:t>Set of all minimal bad prefixes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𝑀𝑖𝑛𝐵𝑎𝑑𝑃𝑟𝑒𝑓𝑖𝑥𝑒𝑠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</m:oMath>
                </a14:m>
                <a:endParaRPr lang="en-US" i="1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6A624B4-5E07-44EB-B227-42759B843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1948" b="-9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5C78808-205B-4C83-BF9E-21B8483F92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0B58137-DE49-4235-99C0-D89F48805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F274F17-2B08-4508-A117-395D66BC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properties, Bad prefixes</a:t>
            </a:r>
          </a:p>
        </p:txBody>
      </p:sp>
    </p:spTree>
    <p:extLst>
      <p:ext uri="{BB962C8B-B14F-4D97-AF65-F5344CB8AC3E}">
        <p14:creationId xmlns:p14="http://schemas.microsoft.com/office/powerpoint/2010/main" val="225430568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</p:spPr>
            <p:txBody>
              <a:bodyPr/>
              <a:lstStyle/>
              <a:p>
                <a:r>
                  <a:rPr lang="en-US" dirty="0"/>
                  <a:t>All finite words of the form:</a:t>
                </a:r>
              </a:p>
              <a:p>
                <a:pPr marL="0" indent="0">
                  <a:buNone/>
                </a:pPr>
                <a:r>
                  <a:rPr lang="en-US" dirty="0"/>
                  <a:t>	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</m:sup>
                    </m:sSup>
                  </m:oMath>
                </a14:m>
                <a:r>
                  <a:rPr lang="en-US" dirty="0"/>
                  <a:t> </a:t>
                </a:r>
                <a:r>
                  <a:rPr lang="en-US" dirty="0" err="1"/>
                  <a:t>s.t.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: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latin typeface="Cambria Math" panose="02040503050406030204" pitchFamily="18" charset="0"/>
                      </a:rPr>
                      <m:t>Φ</m:t>
                    </m:r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EAB03A5B-FC2B-4C30-9EB7-C234F0BA5A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0" y="1400735"/>
                <a:ext cx="11699087" cy="1163171"/>
              </a:xfrm>
              <a:blipFill>
                <a:blip r:embed="rId2"/>
                <a:stretch>
                  <a:fillRect l="-521" t="-8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7E6548B-4DC9-4847-8D76-636C79CC27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C458DAE-70F9-400D-A214-31CA8952A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C14CE0B7-123C-4795-9896-96A68D3F0C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Invariants are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133942485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Theorem: if LTS has no terminal states, then:</a:t>
                </a:r>
              </a:p>
              <a:p>
                <a:pPr marL="0" indent="0" algn="ctr">
                  <a:buNone/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endParaRPr lang="en-US" dirty="0"/>
              </a:p>
              <a:p>
                <a:r>
                  <a:rPr lang="en-US" dirty="0"/>
                  <a:t>Proof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(⇒)</m:t>
                    </m:r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=∅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. By definition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m:rPr>
                        <m:nor/>
                      </m:rPr>
                      <a:rPr lang="en-US" dirty="0"/>
                      <m:t>⊭</m:t>
                    </m:r>
                    <m:sSub>
                      <m:sSubPr>
                        <m:ctrlPr>
                          <a:rPr lang="en-US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i="1" dirty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then there must exist a finite prefix of a path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that is bad. Contradiction.</a:t>
                </a:r>
              </a:p>
              <a:p>
                <a:pPr lvl="1"/>
                <a:endParaRPr lang="en-US" dirty="0"/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⇐</m:t>
                        </m:r>
                      </m:e>
                    </m:d>
                  </m:oMath>
                </a14:m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dirty="0"/>
                  <a:t>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≠∅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:r>
                  <a:rPr lang="en-US" dirty="0"/>
                  <a:t>	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∃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𝑇𝑟𝑎𝑐𝑒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𝑓𝑖𝑛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𝑇𝑆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𝐵𝑎𝑑𝑃𝑟𝑒𝑓𝑖𝑥𝑒𝑠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𝑠𝑎𝑓𝑒</m:t>
                            </m:r>
                          </m:sub>
                        </m:sSub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r>
                  <a:rPr lang="en-US" b="0" dirty="0"/>
                  <a:t> 	Then, </a:t>
                </a:r>
                <a14:m>
                  <m:oMath xmlns:m="http://schemas.openxmlformats.org/officeDocument/2006/math"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</m:oMath>
                </a14:m>
                <a:r>
                  <a:rPr lang="en-US" b="0" dirty="0"/>
                  <a:t> can be extended to an 	infinite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. By definition,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</m:oMath>
                </a14:m>
                <a:r>
                  <a:rPr lang="en-US" dirty="0"/>
                  <a:t>⊭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r>
                  <a:rPr lang="en-US" b="0" dirty="0"/>
                  <a:t>: contradiction</a:t>
                </a:r>
              </a:p>
              <a:p>
                <a:pPr lvl="1"/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658DA8B6-5B6F-4DEA-83FB-3D8E60A5881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0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D5C7213-D64C-4FF0-B118-CE135E7E8E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BEEDCC-6541-4351-B1BB-A6C9233702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057F377-0807-41AE-B179-9D49D7DAE99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relation for safety properties</a:t>
            </a:r>
          </a:p>
        </p:txBody>
      </p:sp>
    </p:spTree>
    <p:extLst>
      <p:ext uri="{BB962C8B-B14F-4D97-AF65-F5344CB8AC3E}">
        <p14:creationId xmlns:p14="http://schemas.microsoft.com/office/powerpoint/2010/main" val="511915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For trace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={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∣</m:t>
                    </m:r>
                    <m:acc>
                      <m:accPr>
                        <m:chr m:val="̂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acc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finite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prefix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:r>
                  <a:rPr lang="en-US" b="0" dirty="0"/>
                  <a:t>For a set of traces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∪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Closure of an LT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 is the set of infinite traces whose finite prefixes are also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marL="411480" lvl="1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𝑐𝑙𝑜𝑠𝑢𝑟𝑒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𝜎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p>
                                    <m:sSup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p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e>
                                    <m:sup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𝐴𝑃</m:t>
                                      </m:r>
                                    </m:sup>
                                  </m:sSup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𝜔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∣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𝜎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⊆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𝑝𝑟𝑒𝑓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b="0" dirty="0"/>
              </a:p>
              <a:p>
                <a:r>
                  <a:rPr lang="en-US" dirty="0"/>
                  <a:t>Infinite traces in closure do not have a prefix that is not a prefix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infinitely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many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1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0,1,00,01,…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b="0" dirty="0"/>
                  <a:t> 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does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not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have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two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0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s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in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row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𝜖</m:t>
                        </m:r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,0,1,01,10,11,010,011,..</m:t>
                        </m:r>
                      </m:e>
                    </m:d>
                  </m:oMath>
                </a14:m>
                <a:r>
                  <a:rPr lang="en-US" b="0" dirty="0"/>
                  <a:t> i.e.,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| 0.(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| 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.0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endParaRPr lang="en-US" b="0" dirty="0"/>
              </a:p>
              <a:p>
                <a:pPr marL="0" indent="0">
                  <a:buNone/>
                </a:pPr>
                <a:endParaRPr lang="en-US" b="0" dirty="0"/>
              </a:p>
              <a:p>
                <a:pPr marL="411480" lvl="1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B282A2F1-7038-4A63-A45E-9096D8C1AB6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357219"/>
                <a:ext cx="11699087" cy="4326821"/>
              </a:xfrm>
              <a:blipFill>
                <a:blip r:embed="rId2"/>
                <a:stretch>
                  <a:fillRect l="-417" t="-197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F9275C-1E9C-48CE-8847-233069E9A3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DC000F0-5DAA-47FF-A3EB-0E8107F6C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9718DEC-F136-4556-8180-1A7ADECC9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Prefix and Closure</a:t>
            </a:r>
          </a:p>
        </p:txBody>
      </p:sp>
    </p:spTree>
    <p:extLst>
      <p:ext uri="{BB962C8B-B14F-4D97-AF65-F5344CB8AC3E}">
        <p14:creationId xmlns:p14="http://schemas.microsoft.com/office/powerpoint/2010/main" val="382406872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</p:spPr>
            <p:txBody>
              <a:bodyPr>
                <a:normAutofit/>
              </a:bodyPr>
              <a:lstStyle/>
              <a:p>
                <a:r>
                  <a:rPr lang="en-US" b="0" dirty="0"/>
                  <a:t>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e>
                                  <m:sup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𝐴𝑃</m:t>
                                    </m:r>
                                  </m:sup>
                                </m:sSup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𝜔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∣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𝑝𝑟𝑒𝑓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)</m:t>
                        </m:r>
                      </m:e>
                    </m:d>
                  </m:oMath>
                </a14:m>
                <a:endParaRPr lang="en-US" b="0" dirty="0"/>
              </a:p>
              <a:p>
                <a:pPr lvl="1"/>
                <a:r>
                  <a:rPr lang="en-US" dirty="0"/>
                  <a:t>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, obviously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n-US" b="0" dirty="0"/>
              </a:p>
              <a:p>
                <a:r>
                  <a:rPr lang="en-US" dirty="0"/>
                  <a:t>Is converse true?</a:t>
                </a:r>
              </a:p>
              <a:p>
                <a:pPr lvl="1"/>
                <a:r>
                  <a:rPr lang="en-US" dirty="0"/>
                  <a:t>Not in general</a:t>
                </a:r>
              </a:p>
              <a:p>
                <a:pPr lvl="1"/>
                <a:r>
                  <a:rPr lang="en-US" b="0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then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are a subset of prefixes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, but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E.g.,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=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</m:oMath>
                </a14:m>
                <a:r>
                  <a:rPr lang="en-US" dirty="0"/>
                  <a:t> has infinitely many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dirty="0"/>
                  <a:t>s 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sepChr m:val="∣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  <a:r>
                  <a:rPr lang="en-US" b="0" dirty="0"/>
                  <a:t>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b="0" dirty="0"/>
                  <a:t> is a safety property iff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b="0" dirty="0"/>
              </a:p>
              <a:p>
                <a:pPr marL="0" indent="0">
                  <a:buNone/>
                </a:pPr>
                <a:r>
                  <a:rPr lang="en-US" dirty="0"/>
                  <a:t>Proof: (also relies on logical arguments regarding bad finite prefixes)</a:t>
                </a:r>
                <a:endParaRPr lang="en-US" b="0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A685B8F-4FD7-4564-86B7-F930EEF6173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1171388"/>
                <a:ext cx="11699087" cy="4512652"/>
              </a:xfrm>
              <a:blipFill>
                <a:blip r:embed="rId2"/>
                <a:stretch>
                  <a:fillRect l="-938" t="-21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1AAAB-C25B-4A67-8807-340A4287C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Theory and Algorithms for Formal Verification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D57F26-ECD7-44F3-B9F1-A42275478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39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8276069-D9F8-4994-85C3-5C1ABA3F6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Closure properties</a:t>
            </a:r>
          </a:p>
        </p:txBody>
      </p:sp>
    </p:spTree>
    <p:extLst>
      <p:ext uri="{BB962C8B-B14F-4D97-AF65-F5344CB8AC3E}">
        <p14:creationId xmlns:p14="http://schemas.microsoft.com/office/powerpoint/2010/main" val="6739403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dirty="0"/>
                  <a:t>LTS that has a state from which no progress is possible</a:t>
                </a:r>
              </a:p>
              <a:p>
                <a:r>
                  <a:rPr lang="en-US" dirty="0"/>
                  <a:t>For LTS corresponding to a sequential program (no concurrency), it is easy to check if the disjunction (OR) over all out-going guards from a given state is </a:t>
                </a:r>
                <a:r>
                  <a:rPr lang="en-US" i="1" dirty="0"/>
                  <a:t>true</a:t>
                </a:r>
                <a:r>
                  <a:rPr lang="en-US" dirty="0"/>
                  <a:t>: this means at least one edge is always enabled</a:t>
                </a:r>
              </a:p>
              <a:p>
                <a:r>
                  <a:rPr lang="en-US" dirty="0"/>
                  <a:t>Concurrent composition can lead to states in which no out-going edge is enabled </a:t>
                </a:r>
              </a:p>
              <a:p>
                <a:r>
                  <a:rPr lang="en-US" dirty="0"/>
                  <a:t>This is known as a deadlock</a:t>
                </a:r>
              </a:p>
              <a:p>
                <a:r>
                  <a:rPr lang="en-US" dirty="0"/>
                  <a:t>4 Necessary and sufficient conditions for deadlock to happen</a:t>
                </a:r>
                <a:r>
                  <a:rPr lang="en-US" baseline="30000" dirty="0"/>
                  <a:t>1</a:t>
                </a:r>
                <a:r>
                  <a:rPr lang="en-US" dirty="0"/>
                  <a:t>:</a:t>
                </a:r>
              </a:p>
              <a:p>
                <a:pPr lvl="1"/>
                <a:r>
                  <a:rPr lang="en-US" sz="1800" dirty="0"/>
                  <a:t>Mutual exclusion : only one program/process can hold a resource at a time</a:t>
                </a:r>
              </a:p>
              <a:p>
                <a:pPr lvl="1"/>
                <a:r>
                  <a:rPr lang="en-US" sz="1800" dirty="0"/>
                  <a:t>Hold and wait: process holding resource is waiting to acquire resources held by other processes</a:t>
                </a:r>
              </a:p>
              <a:p>
                <a:pPr lvl="1"/>
                <a:r>
                  <a:rPr lang="en-US" sz="1800" dirty="0"/>
                  <a:t>No preemption: when a process holds a resource, it cannot be made to give up the resource by another process</a:t>
                </a:r>
              </a:p>
              <a:p>
                <a:pPr lvl="1"/>
                <a:r>
                  <a:rPr lang="en-US" sz="1800" dirty="0"/>
                  <a:t>Circular wait: there exists some set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{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,…,</m:t>
                    </m:r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sz="1800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:r>
                  <a:rPr lang="en-US" sz="1800" dirty="0" err="1">
                    <a:solidFill>
                      <a:prstClr val="black"/>
                    </a:solidFill>
                  </a:rPr>
                  <a:t>s.t.</a:t>
                </a:r>
                <a:r>
                  <a:rPr lang="en-US" sz="1800" dirty="0">
                    <a:solidFill>
                      <a:prstClr val="black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∀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∈</m:t>
                    </m:r>
                    <m:d>
                      <m:dPr>
                        <m:begChr m:val="["/>
                        <m:endChr m:val="]"/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1,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en-US" sz="1800" b="0" i="1" smtClean="0">
                        <a:solidFill>
                          <a:prstClr val="black"/>
                        </a:solidFill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sz="1800" b="0" i="1" smtClean="0">
                            <a:solidFill>
                              <a:prstClr val="black"/>
                            </a:solidFill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1800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sz="1800" dirty="0"/>
                  <a:t> waits for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18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sz="1800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endParaRPr lang="en-US" sz="1800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89A70C0E-81A5-421D-BBFF-520A3FF06F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E50860-C569-4DB8-BADA-E6D43423751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4E545D-B939-4691-A1FB-F83927A85F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D7FD80B-9F73-45C7-9979-8F4FD723B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Deadlocks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AD34975-BA63-4CF0-8670-C81B526C41F6}"/>
              </a:ext>
            </a:extLst>
          </p:cNvPr>
          <p:cNvSpPr txBox="1"/>
          <p:nvPr/>
        </p:nvSpPr>
        <p:spPr>
          <a:xfrm>
            <a:off x="573741" y="5684040"/>
            <a:ext cx="699512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rgbClr val="FF0000"/>
                </a:solidFill>
              </a:rPr>
              <a:t>https://people.cs.umass.edu/~mcorner/courses/691J/papers/TS/coffman_deadlocks/coffman_deadlocks.pdf</a:t>
            </a:r>
          </a:p>
        </p:txBody>
      </p:sp>
    </p:spTree>
    <p:extLst>
      <p:ext uri="{BB962C8B-B14F-4D97-AF65-F5344CB8AC3E}">
        <p14:creationId xmlns:p14="http://schemas.microsoft.com/office/powerpoint/2010/main" val="853823416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⊆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Proof: left as exercise</a:t>
                </a:r>
              </a:p>
              <a:p>
                <a:r>
                  <a:rPr lang="en-US" dirty="0"/>
                  <a:t>Relevance: You can gradually refine a transition system while maintaining finite trace inclusion</a:t>
                </a:r>
              </a:p>
              <a:p>
                <a:pPr marL="0" indent="0">
                  <a:buNone/>
                </a:pPr>
                <a:r>
                  <a:rPr lang="en-US" b="1" dirty="0"/>
                  <a:t>Theorem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𝑇𝑆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𝑇𝑟𝑎𝑐𝑒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𝑠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𝑓𝑖𝑛</m:t>
                          </m:r>
                        </m:sub>
                      </m:sSub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n-US" b="0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⇔ </m:t>
                      </m:r>
                    </m:oMath>
                  </m:oMathPara>
                </a14:m>
                <a:endParaRPr lang="en-US" dirty="0"/>
              </a:p>
              <a:p>
                <a:pPr marL="0" indent="0" algn="ctr">
                  <a:buNone/>
                </a:pPr>
                <a:r>
                  <a:rPr lang="en-US" dirty="0"/>
                  <a:t>For any safety property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⊨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2BF424F-5486-4505-8EE5-D05583FBF2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2819205-F4BB-4E80-8BA1-E81EE7E07D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9EDBE1-FA64-4989-8151-3DAB0F2E9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40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622EF6F9-85A5-4C11-A7BD-C6C843B4C6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Trace Equivalence and Safety </a:t>
            </a:r>
          </a:p>
        </p:txBody>
      </p:sp>
    </p:spTree>
    <p:extLst>
      <p:ext uri="{BB962C8B-B14F-4D97-AF65-F5344CB8AC3E}">
        <p14:creationId xmlns:p14="http://schemas.microsoft.com/office/powerpoint/2010/main" val="73250590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6CA90598-59FC-4FD0-84E6-08FDBF6662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Safety properties: Nothing bad ever happens</a:t>
            </a:r>
          </a:p>
          <a:p>
            <a:r>
              <a:rPr lang="en-US" dirty="0"/>
              <a:t>Liveness properties: Something good eventually happens</a:t>
            </a:r>
          </a:p>
          <a:p>
            <a:endParaRPr lang="en-US" dirty="0"/>
          </a:p>
          <a:p>
            <a:r>
              <a:rPr lang="en-US" dirty="0"/>
              <a:t>Safety properties: violated in finite time, i.e., by a finite system run</a:t>
            </a:r>
          </a:p>
          <a:p>
            <a:r>
              <a:rPr lang="en-US" dirty="0"/>
              <a:t>Liveness properties: are violated only in infinite time</a:t>
            </a:r>
          </a:p>
          <a:p>
            <a:pPr lvl="1"/>
            <a:r>
              <a:rPr lang="en-US" dirty="0"/>
              <a:t>Good event of a liveness property is a condition on infinite behaviors</a:t>
            </a:r>
          </a:p>
          <a:p>
            <a:pPr lvl="1"/>
            <a:r>
              <a:rPr lang="en-US" dirty="0"/>
              <a:t>Bad event for a safety property happens in a finite amount of time, if at all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C0EFA2B-357A-4A5B-93EC-DF796F68F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15AC45A-F013-4E30-B2D2-E00E3AB22E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41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D837CA2-2001-4496-B338-18B40AB43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3502787366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r>
                  <a:rPr lang="en-US" dirty="0"/>
                  <a:t>over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</m:oMath>
                </a14:m>
                <a:r>
                  <a:rPr lang="en-US" dirty="0"/>
                  <a:t> is a liveness property whenever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𝑝𝑟𝑒𝑓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𝑙𝑖𝑣𝑒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0" dirty="0"/>
              </a:p>
              <a:p>
                <a:r>
                  <a:rPr lang="en-US" dirty="0"/>
                  <a:t>Liveness: any 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  </m:t>
                    </m:r>
                  </m:oMath>
                </a14:m>
                <a:r>
                  <a:rPr lang="en-US" dirty="0"/>
                  <a:t>can be extended to an infinite word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Examples: </a:t>
                </a:r>
              </a:p>
              <a:p>
                <a:pPr lvl="1"/>
                <a:r>
                  <a:rPr lang="en-US" dirty="0"/>
                  <a:t>(eventually): </a:t>
                </a:r>
              </a:p>
              <a:p>
                <a:pPr lvl="2"/>
                <a:r>
                  <a:rPr lang="en-US" dirty="0"/>
                  <a:t>eventually this class will end [assuming immortal teachers, students, and no university restrictions on semester]</a:t>
                </a:r>
              </a:p>
              <a:p>
                <a:pPr lvl="2"/>
                <a:r>
                  <a:rPr lang="en-US" dirty="0"/>
                  <a:t>each process will eventually enter critical section</a:t>
                </a:r>
              </a:p>
              <a:p>
                <a:pPr lvl="1"/>
                <a:r>
                  <a:rPr lang="en-US" dirty="0"/>
                  <a:t>(repeated eventually): </a:t>
                </a:r>
              </a:p>
              <a:p>
                <a:pPr lvl="2"/>
                <a:r>
                  <a:rPr lang="en-US" dirty="0"/>
                  <a:t>each process will enter the critical section infinitely often</a:t>
                </a:r>
              </a:p>
              <a:p>
                <a:pPr lvl="1"/>
                <a:r>
                  <a:rPr lang="en-US" dirty="0"/>
                  <a:t>(starvation freedom)</a:t>
                </a:r>
              </a:p>
              <a:p>
                <a:pPr lvl="2"/>
                <a:r>
                  <a:rPr lang="en-US" dirty="0"/>
                  <a:t>each waiting process critical section will eventually enter its critical section</a:t>
                </a:r>
              </a:p>
              <a:p>
                <a:pPr lvl="1"/>
                <a:endParaRPr lang="en-US" dirty="0"/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4A9F014A-9440-4A65-A0BE-C886CFF5071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857" b="-26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EF6DE5D-B15D-4C13-A9B8-22BD41BE39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DCD03D-68A0-46E5-AD2A-D590EB7C3A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42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49D2876B-7113-4401-B590-3BCE864155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Liveness property: definition</a:t>
            </a:r>
          </a:p>
        </p:txBody>
      </p:sp>
    </p:spTree>
    <p:extLst>
      <p:ext uri="{BB962C8B-B14F-4D97-AF65-F5344CB8AC3E}">
        <p14:creationId xmlns:p14="http://schemas.microsoft.com/office/powerpoint/2010/main" val="212452887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10000"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𝑡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𝑐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∈[1,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]}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⋅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dirty="0"/>
                  <a:t>Eventually each process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∃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process enters critical section infinitely often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i="1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≥0:</m:t>
                          </m:r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𝑐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∈</m:t>
                          </m:r>
                          <m:sSub>
                            <m:sSub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𝐴</m:t>
                              </m:r>
                            </m:e>
                            <m:sub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Each waiting process eventually enters critical section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⋀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brk m:alnAt="23"/>
                            </m:rPr>
                            <a:rPr lang="en-US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sup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∀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≥0: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𝑤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∈</m:t>
                                  </m:r>
                                  <m:sSub>
                                    <m:sSubPr>
                                      <m:ctrlP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𝐴</m:t>
                                      </m:r>
                                    </m:e>
                                    <m:sub>
                                      <m:r>
                                        <a:rPr lang="en-US" i="1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⇒(∃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: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𝑐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𝐴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</m:d>
                        </m:e>
                      </m:nary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9BF652DE-AA19-4AB6-A583-0420060899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31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1D47D06-43EA-465E-9E75-E6025C02C3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D27E0-D42C-4BA0-BAAC-B2637F5E1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3994C33-87B8-4CE6-A4F5-BD289ACE8C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Examples of liveness properties</a:t>
            </a:r>
          </a:p>
        </p:txBody>
      </p:sp>
    </p:spTree>
    <p:extLst>
      <p:ext uri="{BB962C8B-B14F-4D97-AF65-F5344CB8AC3E}">
        <p14:creationId xmlns:p14="http://schemas.microsoft.com/office/powerpoint/2010/main" val="2557008425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dirty="0"/>
                  <a:t>Are safety and liveness properties disjoint?</a:t>
                </a:r>
              </a:p>
              <a:p>
                <a:pPr marL="0" indent="0">
                  <a:buNone/>
                </a:pPr>
                <a:r>
                  <a:rPr lang="en-US" dirty="0"/>
                  <a:t>Lemma: the only property that is both a safety and liveness property 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Any linear time property is the conjunction of a safety property and a liveness property</a:t>
                </a:r>
              </a:p>
              <a:p>
                <a:pPr marL="0" indent="0">
                  <a:buNone/>
                </a:pPr>
                <a:endParaRPr lang="en-US" b="1" dirty="0"/>
              </a:p>
              <a:p>
                <a:pPr marL="0" indent="0">
                  <a:buNone/>
                </a:pPr>
                <a:r>
                  <a:rPr lang="en-US" b="1" dirty="0"/>
                  <a:t>Decomposition Theorem</a:t>
                </a:r>
                <a:r>
                  <a:rPr lang="en-US" dirty="0"/>
                  <a:t>:</a:t>
                </a:r>
              </a:p>
              <a:p>
                <a:pPr marL="0" indent="0">
                  <a:buNone/>
                </a:pPr>
                <a:r>
                  <a:rPr lang="en-US" dirty="0"/>
                  <a:t>Any linear time property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𝑠𝑎𝑓𝑒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∩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𝑙𝑖𝑣𝑒</m:t>
                        </m:r>
                      </m:sub>
                    </m:sSub>
                  </m:oMath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Example: Initially there are three 0’s in a sequence followed by a sequence with infinitely many 1’s : 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3FEB8008-9DE4-4A18-92FE-4D4B3315540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38" t="-2857" r="-208" b="-18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381712F-5DD6-402A-A458-283565813B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0BBFE2-F8C5-4F1E-8BDF-D91EC96BD1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44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54C26E-C72E-45E4-B36E-EA843BCB3C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Safety vs. Liveness</a:t>
            </a:r>
          </a:p>
        </p:txBody>
      </p:sp>
    </p:spTree>
    <p:extLst>
      <p:ext uri="{BB962C8B-B14F-4D97-AF65-F5344CB8AC3E}">
        <p14:creationId xmlns:p14="http://schemas.microsoft.com/office/powerpoint/2010/main" val="225522862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B96865EA-26A0-46DE-A2F7-5D200881414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09105" y="5688383"/>
            <a:ext cx="10385624" cy="36512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FF0000"/>
                </a:solidFill>
              </a:rPr>
              <a:t>Reproduced from the Principles of Model Checking Book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848CD5D-F66E-4B37-A8D0-7D840D70D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CCBE8C-BD4D-4583-8DAB-8DECB9883A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2369705-AE60-4F70-830D-F06A1832BA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Taxonomy of properties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B97AE245-C872-4073-A609-9B9A1D4121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00250" y="1433512"/>
            <a:ext cx="8191500" cy="39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457851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Consider set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r>
                  <a:rPr lang="en-US" dirty="0"/>
                  <a:t>, and define :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num>
                      <m:den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p>
                        </m:sSup>
                      </m:den>
                    </m:f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the length of the longest common prefix, 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𝜎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=0 </m:t>
                    </m:r>
                  </m:oMath>
                </a14:m>
                <a:r>
                  <a:rPr lang="en-US" dirty="0"/>
                  <a:t> if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𝜎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Then,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𝑑</m:t>
                    </m:r>
                  </m:oMath>
                </a14:m>
                <a:r>
                  <a:rPr lang="en-US" dirty="0"/>
                  <a:t> is a metric on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i="1">
                                    <a:latin typeface="Cambria Math" panose="02040503050406030204" pitchFamily="18" charset="0"/>
                                  </a:rPr>
                                  <m:t>𝐴𝑃</m:t>
                                </m:r>
                              </m:sup>
                            </m:sSup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𝜔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Safety properties are closed sets</a:t>
                </a:r>
              </a:p>
              <a:p>
                <a:r>
                  <a:rPr lang="en-US" dirty="0"/>
                  <a:t>Liveness properties are dense sets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𝑐𝑙𝑜𝑠𝑢𝑟𝑒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</m:oMath>
                </a14:m>
                <a:r>
                  <a:rPr lang="en-US" dirty="0"/>
                  <a:t> is the topological closure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en-US" dirty="0"/>
                  <a:t>: smallest closed set containing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Decomposition theorem follows from: any subset of a topological space can be written as an intersection of its closure and a dense set</a:t>
                </a:r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7FF364F0-848B-4029-ACF8-741FD86BB1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52" b="-194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A0575E6-51E7-4AB2-B915-03A5BEA42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B12C5D-94AD-4000-8D07-CBA9B2BBC8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88AFC0F2-3762-4F2D-8106-20DDEA03D8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Topological characterization of safety/liveness</a:t>
            </a:r>
          </a:p>
        </p:txBody>
      </p:sp>
    </p:spTree>
    <p:extLst>
      <p:ext uri="{BB962C8B-B14F-4D97-AF65-F5344CB8AC3E}">
        <p14:creationId xmlns:p14="http://schemas.microsoft.com/office/powerpoint/2010/main" val="2090308586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Intuitively to capture the idea that if process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dirty="0"/>
                  <a:t> is requesting service, then it should eventually receive service</a:t>
                </a:r>
              </a:p>
              <a:p>
                <a:r>
                  <a:rPr lang="en-US" dirty="0"/>
                  <a:t>Different kinds of fairness:</a:t>
                </a:r>
              </a:p>
              <a:p>
                <a:pPr lvl="1"/>
                <a:r>
                  <a:rPr lang="en-US" dirty="0"/>
                  <a:t>Unconditional fairness: every process gets its turn infinitely often</a:t>
                </a:r>
              </a:p>
              <a:p>
                <a:pPr lvl="1"/>
                <a:r>
                  <a:rPr lang="en-US" dirty="0"/>
                  <a:t>Strong fairness: every process that is enabled infinitely often gets its turn infinitely often</a:t>
                </a:r>
              </a:p>
              <a:p>
                <a:pPr lvl="1"/>
                <a:r>
                  <a:rPr lang="en-US" dirty="0"/>
                  <a:t>Weak fairness: every process that is continuously enabled after some time instant gets its turn infinitely often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27C60A01-C3C9-42C3-A265-5FFB676AA25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1" t="-2078" r="-2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52C9E9-4CF4-435B-BB6C-408DFF203E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58E1B1-6EA2-45D7-AAF3-625917AD3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ECD5E1C7-9D6E-4998-9AD7-54E4B3067A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Fairness</a:t>
            </a:r>
          </a:p>
        </p:txBody>
      </p:sp>
    </p:spTree>
    <p:extLst>
      <p:ext uri="{BB962C8B-B14F-4D97-AF65-F5344CB8AC3E}">
        <p14:creationId xmlns:p14="http://schemas.microsoft.com/office/powerpoint/2010/main" val="306337292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sepChr m:val="∣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𝐴𝑐𝑡</m:t>
                        </m:r>
                      </m: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.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groupChr>
                          <m:groupChrPr>
                            <m:chr m:val="→"/>
                            <m:vertJc m:val="bot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groupChr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</m:groupCh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Consider infinite execution fragment: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groupCh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</a:t>
                </a:r>
                <a14:m>
                  <m:oMath xmlns:m="http://schemas.openxmlformats.org/officeDocument/2006/math">
                    <m:groupChr>
                      <m:groupChrPr>
                        <m:chr m:val="→"/>
                        <m:vertJc m:val="bot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groupChr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groupChr>
                    <m:r>
                      <a:rPr lang="en-US" b="0" i="1" smtClean="0">
                        <a:latin typeface="Cambria Math" panose="02040503050406030204" pitchFamily="18" charset="0"/>
                      </a:rPr>
                      <m:t>⋯</m:t>
                    </m:r>
                  </m:oMath>
                </a14:m>
                <a:endParaRPr lang="en-US" dirty="0"/>
              </a:p>
              <a:p>
                <a:r>
                  <a:rPr lang="en-US" b="0" dirty="0">
                    <a:latin typeface="Cambria Math" panose="02040503050406030204" pitchFamily="18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𝐴𝑐𝑡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dirty="0">
                    <a:latin typeface="Cambria Math" panose="02040503050406030204" pitchFamily="18" charset="0"/>
                  </a:rPr>
                  <a:t> be some subset of actions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unconditionally fair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</m:oMath>
                </a14:m>
                <a:r>
                  <a:rPr lang="en-US" dirty="0"/>
                  <a:t>-fair whenever: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𝐴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strongly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b="0" dirty="0"/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</m:oMath>
                </a14:m>
                <a:r>
                  <a:rPr lang="en-US" dirty="0"/>
                  <a:t> is weakly fair if: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i="1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∀</m:t>
                              </m:r>
                            </m:e>
                            <m:lim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i="1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𝐴𝑐𝑡</m:t>
                          </m:r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𝑠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𝑗</m:t>
                                  </m:r>
                                </m:sub>
                              </m:sSub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∩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≠∅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⇒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limUpp>
                            <m:limUp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limUp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∃</m:t>
                              </m:r>
                            </m:e>
                            <m:lim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∞</m:t>
                              </m:r>
                            </m:lim>
                          </m:limUp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:</m:t>
                          </m:r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𝛼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𝐴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2" name="Content Placeholder 1">
                <a:extLst>
                  <a:ext uri="{FF2B5EF4-FFF2-40B4-BE49-F238E27FC236}">
                    <a16:creationId xmlns:a16="http://schemas.microsoft.com/office/drawing/2014/main" id="{A8BA22FA-CD14-40FB-B470-C678769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6681" y="988141"/>
                <a:ext cx="11699087" cy="4695899"/>
              </a:xfrm>
              <a:blipFill>
                <a:blip r:embed="rId2"/>
                <a:stretch>
                  <a:fillRect l="-52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7D770B7-70F6-4D3E-963A-3DE2E26429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8BDCC8-36D8-4907-90E7-4BB8DEAC21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113DE04-F50A-44EC-A194-22E798DD0A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Formalizing fairness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/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: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=¬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limUpp>
                      <m:limUpp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∃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¬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𝜑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endParaRPr lang="en-US" b="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14:m>
                  <m:oMath xmlns:m="http://schemas.openxmlformats.org/officeDocument/2006/math">
                    <m:limUpp>
                      <m:limUppPr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limUpp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∀</m:t>
                        </m:r>
                      </m:e>
                      <m:lim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lim>
                    </m:limUpp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𝑗</m:t>
                    </m:r>
                  </m:oMath>
                </a14:m>
                <a:r>
                  <a:rPr lang="en-US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= eventually </a:t>
                </a:r>
                <a:r>
                  <a:rPr lang="en-US" dirty="0" err="1">
                    <a:latin typeface="Cambria Math" panose="02040503050406030204" pitchFamily="18" charset="0"/>
                    <a:ea typeface="Cambria Math" panose="02040503050406030204" pitchFamily="18" charset="0"/>
                  </a:rPr>
                  <a:t>forall</a:t>
                </a:r>
                <a:endParaRPr lang="en-US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35839D8D-9250-49CB-9ECC-DFFAD6E2DE1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58729" y="5440478"/>
                <a:ext cx="2482708" cy="858761"/>
              </a:xfrm>
              <a:prstGeom prst="rect">
                <a:avLst/>
              </a:prstGeom>
              <a:blipFill>
                <a:blip r:embed="rId3"/>
                <a:stretch>
                  <a:fillRect b="-9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2209124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E6362D67-4498-456C-8C35-B3B0CEC67F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66681" y="1308847"/>
            <a:ext cx="11699087" cy="4375193"/>
          </a:xfrm>
        </p:spPr>
        <p:txBody>
          <a:bodyPr/>
          <a:lstStyle/>
          <a:p>
            <a:r>
              <a:rPr lang="en-US" dirty="0"/>
              <a:t>Whenever we want to reason about liveness properties over multiple concurrent processes, there is an easy way for the property to fail: never choose for execution the process with the liveness specification</a:t>
            </a:r>
          </a:p>
          <a:p>
            <a:pPr lvl="1"/>
            <a:r>
              <a:rPr lang="en-US" dirty="0"/>
              <a:t>If you never get a chance to do anything, there is no way that eventually good happens</a:t>
            </a:r>
          </a:p>
          <a:p>
            <a:r>
              <a:rPr lang="en-US" dirty="0"/>
              <a:t>Whenever we talk about an infinite trace (over multiple process actions) violating a liveness property, we must talk about whether it is a fair violation</a:t>
            </a:r>
          </a:p>
          <a:p>
            <a:r>
              <a:rPr lang="en-US" dirty="0"/>
              <a:t>In practice: process schedulers/multi-agent coordinators should guarantee fairness</a:t>
            </a:r>
          </a:p>
          <a:p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7BFCBB4-CA62-4020-A07B-3B0FF95C06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83C7A1-7DC3-47D4-8763-EF45F60A6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49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D64F39B4-A802-4C68-9A44-D25361B76F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do we need fairness?</a:t>
            </a:r>
          </a:p>
        </p:txBody>
      </p:sp>
    </p:spTree>
    <p:extLst>
      <p:ext uri="{BB962C8B-B14F-4D97-AF65-F5344CB8AC3E}">
        <p14:creationId xmlns:p14="http://schemas.microsoft.com/office/powerpoint/2010/main" val="1674135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7269481" y="706433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1" name="Connector: Curved 60">
              <a:extLst>
                <a:ext uri="{FF2B5EF4-FFF2-40B4-BE49-F238E27FC236}">
                  <a16:creationId xmlns:a16="http://schemas.microsoft.com/office/drawing/2014/main" id="{E2E60DDA-2788-4B8C-B85B-6B82C5F86841}"/>
                </a:ext>
              </a:extLst>
            </p:cNvPr>
            <p:cNvCxnSpPr>
              <a:stCxn id="37" idx="7"/>
              <a:endCxn id="3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62" name="Connector: Curved 61">
              <a:extLst>
                <a:ext uri="{FF2B5EF4-FFF2-40B4-BE49-F238E27FC236}">
                  <a16:creationId xmlns:a16="http://schemas.microsoft.com/office/drawing/2014/main" id="{522E437A-DE1D-4FD8-92CD-7B72492D931B}"/>
                </a:ext>
              </a:extLst>
            </p:cNvPr>
            <p:cNvCxnSpPr>
              <a:cxnSpLocks/>
              <a:stCxn id="38" idx="3"/>
              <a:endCxn id="3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7" name="TextBox 66">
                  <a:extLst>
                    <a:ext uri="{FF2B5EF4-FFF2-40B4-BE49-F238E27FC236}">
                      <a16:creationId xmlns:a16="http://schemas.microsoft.com/office/drawing/2014/main" id="{A9AFE787-E8B3-4D05-AEA9-53E8A0142F6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93117FDC-E7BB-4F3D-AEE3-E424211CF494}"/>
              </a:ext>
            </a:extLst>
          </p:cNvPr>
          <p:cNvGrpSpPr/>
          <p:nvPr/>
        </p:nvGrpSpPr>
        <p:grpSpPr>
          <a:xfrm>
            <a:off x="7269481" y="306452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1" name="Oval 70">
                  <a:extLst>
                    <a:ext uri="{FF2B5EF4-FFF2-40B4-BE49-F238E27FC236}">
                      <a16:creationId xmlns:a16="http://schemas.microsoft.com/office/drawing/2014/main" id="{090B9A08-28AB-4A82-A732-C84EDC84AAC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2" name="Oval 71">
                  <a:extLst>
                    <a:ext uri="{FF2B5EF4-FFF2-40B4-BE49-F238E27FC236}">
                      <a16:creationId xmlns:a16="http://schemas.microsoft.com/office/drawing/2014/main" id="{CDE9F329-AC38-48CA-8591-9350BE76940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3" name="Connector: Curved 72">
              <a:extLst>
                <a:ext uri="{FF2B5EF4-FFF2-40B4-BE49-F238E27FC236}">
                  <a16:creationId xmlns:a16="http://schemas.microsoft.com/office/drawing/2014/main" id="{65706074-C84F-4F24-9F3E-439D7850B0C0}"/>
                </a:ext>
              </a:extLst>
            </p:cNvPr>
            <p:cNvCxnSpPr>
              <a:stCxn id="71" idx="7"/>
              <a:endCxn id="72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74" name="Connector: Curved 73">
              <a:extLst>
                <a:ext uri="{FF2B5EF4-FFF2-40B4-BE49-F238E27FC236}">
                  <a16:creationId xmlns:a16="http://schemas.microsoft.com/office/drawing/2014/main" id="{3F15D27C-AA26-4C1C-A2FA-D5E80E2B6111}"/>
                </a:ext>
              </a:extLst>
            </p:cNvPr>
            <p:cNvCxnSpPr>
              <a:cxnSpLocks/>
              <a:stCxn id="72" idx="3"/>
              <a:endCxn id="71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9DC32BDD-9FC9-4844-93A6-3229FB7D5B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8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A5B4D4BD-F889-4886-92DE-E37C27664FD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24451" y="1456509"/>
                <a:ext cx="717632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/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8" name="TextBox 77">
                <a:extLst>
                  <a:ext uri="{FF2B5EF4-FFF2-40B4-BE49-F238E27FC236}">
                    <a16:creationId xmlns:a16="http://schemas.microsoft.com/office/drawing/2014/main" id="{47D726B0-582C-4A4D-A315-B8FF9E2958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86124" y="3788209"/>
                <a:ext cx="717632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724721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CD5AE84-72C9-4B1C-AAB3-D35A39450E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B4828-18D9-445D-B287-57E88E3D3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BE1F43E2-7F0A-4CD8-B305-8DEFCCD122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Simple deadlock example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BAF4429D-73E5-484A-9230-56B82DECE21D}"/>
              </a:ext>
            </a:extLst>
          </p:cNvPr>
          <p:cNvCxnSpPr/>
          <p:nvPr/>
        </p:nvCxnSpPr>
        <p:spPr>
          <a:xfrm>
            <a:off x="2593788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C568B51-DB6E-4AAD-BC18-62808C6AE911}"/>
              </a:ext>
            </a:extLst>
          </p:cNvPr>
          <p:cNvCxnSpPr/>
          <p:nvPr/>
        </p:nvCxnSpPr>
        <p:spPr>
          <a:xfrm>
            <a:off x="3218329" y="1237129"/>
            <a:ext cx="0" cy="120724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" name="Group 13">
            <a:extLst>
              <a:ext uri="{FF2B5EF4-FFF2-40B4-BE49-F238E27FC236}">
                <a16:creationId xmlns:a16="http://schemas.microsoft.com/office/drawing/2014/main" id="{952AEA9D-6690-4440-8FCF-9B3433FDBB12}"/>
              </a:ext>
            </a:extLst>
          </p:cNvPr>
          <p:cNvGrpSpPr/>
          <p:nvPr/>
        </p:nvGrpSpPr>
        <p:grpSpPr>
          <a:xfrm>
            <a:off x="2593788" y="3068909"/>
            <a:ext cx="624541" cy="1207247"/>
            <a:chOff x="2593788" y="2961341"/>
            <a:chExt cx="624541" cy="1207247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5D136E2A-2531-4A30-8CC0-AA37B63721AE}"/>
                </a:ext>
              </a:extLst>
            </p:cNvPr>
            <p:cNvCxnSpPr/>
            <p:nvPr/>
          </p:nvCxnSpPr>
          <p:spPr>
            <a:xfrm>
              <a:off x="2593788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E4CD17DE-62C1-4B5B-BDFB-34F76E45A74A}"/>
                </a:ext>
              </a:extLst>
            </p:cNvPr>
            <p:cNvCxnSpPr/>
            <p:nvPr/>
          </p:nvCxnSpPr>
          <p:spPr>
            <a:xfrm>
              <a:off x="3218329" y="29613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F540419E-69F6-40C8-917D-BB4A449BD451}"/>
              </a:ext>
            </a:extLst>
          </p:cNvPr>
          <p:cNvGrpSpPr/>
          <p:nvPr/>
        </p:nvGrpSpPr>
        <p:grpSpPr>
          <a:xfrm rot="16200000">
            <a:off x="3503706" y="2151530"/>
            <a:ext cx="624541" cy="1207247"/>
            <a:chOff x="2746188" y="3113741"/>
            <a:chExt cx="624541" cy="1207247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DDE5574F-7296-47DD-877E-78AC3D8FE8DB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9C4205FC-1C02-4A31-AB59-B5271CBF969F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01502AC0-C54E-447D-887F-1BE7B7200528}"/>
              </a:ext>
            </a:extLst>
          </p:cNvPr>
          <p:cNvGrpSpPr/>
          <p:nvPr/>
        </p:nvGrpSpPr>
        <p:grpSpPr>
          <a:xfrm rot="16200000">
            <a:off x="1674907" y="2151529"/>
            <a:ext cx="624541" cy="1207247"/>
            <a:chOff x="2746188" y="3113741"/>
            <a:chExt cx="624541" cy="1207247"/>
          </a:xfrm>
        </p:grpSpPr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DC373DC2-4A5E-4BF0-9DBC-7EA9595A1DBF}"/>
                </a:ext>
              </a:extLst>
            </p:cNvPr>
            <p:cNvCxnSpPr/>
            <p:nvPr/>
          </p:nvCxnSpPr>
          <p:spPr>
            <a:xfrm>
              <a:off x="2746188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768E7CF-95F2-4D6A-B713-768E39C2BE38}"/>
                </a:ext>
              </a:extLst>
            </p:cNvPr>
            <p:cNvCxnSpPr/>
            <p:nvPr/>
          </p:nvCxnSpPr>
          <p:spPr>
            <a:xfrm>
              <a:off x="3370729" y="3113741"/>
              <a:ext cx="0" cy="1207247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FBF2B3D-B4DA-4679-B3B9-68128CC1ADAF}"/>
              </a:ext>
            </a:extLst>
          </p:cNvPr>
          <p:cNvGrpSpPr/>
          <p:nvPr/>
        </p:nvGrpSpPr>
        <p:grpSpPr>
          <a:xfrm rot="10800000">
            <a:off x="2619930" y="3126194"/>
            <a:ext cx="251012" cy="525930"/>
            <a:chOff x="4577977" y="1374588"/>
            <a:chExt cx="251012" cy="525930"/>
          </a:xfrm>
        </p:grpSpPr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A892810E-CFCA-4351-A703-CDFE8E44081F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9" name="Oval 18">
              <a:extLst>
                <a:ext uri="{FF2B5EF4-FFF2-40B4-BE49-F238E27FC236}">
                  <a16:creationId xmlns:a16="http://schemas.microsoft.com/office/drawing/2014/main" id="{7A558153-7F28-4EB8-9E71-37137E154E9A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7B60DEEC-B085-4320-B9EE-E6E8391C26D4}"/>
                </a:ext>
              </a:extLst>
            </p:cNvPr>
            <p:cNvSpPr/>
            <p:nvPr/>
          </p:nvSpPr>
          <p:spPr>
            <a:xfrm>
              <a:off x="4577977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929CBEC-B168-42D4-9F27-90F7191E2A50}"/>
              </a:ext>
            </a:extLst>
          </p:cNvPr>
          <p:cNvGrpSpPr/>
          <p:nvPr/>
        </p:nvGrpSpPr>
        <p:grpSpPr>
          <a:xfrm rot="16200000">
            <a:off x="2177979" y="2332317"/>
            <a:ext cx="251012" cy="525930"/>
            <a:chOff x="4577976" y="1374588"/>
            <a:chExt cx="251012" cy="52593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6145BD8-FFCD-42F7-B8F4-19E0C5EE83A4}"/>
                </a:ext>
              </a:extLst>
            </p:cNvPr>
            <p:cNvSpPr/>
            <p:nvPr/>
          </p:nvSpPr>
          <p:spPr>
            <a:xfrm>
              <a:off x="4631765" y="1452282"/>
              <a:ext cx="155388" cy="167342"/>
            </a:xfrm>
            <a:prstGeom prst="ellipse">
              <a:avLst/>
            </a:prstGeom>
            <a:solidFill>
              <a:srgbClr val="FF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A718D2E4-8FA3-4726-8782-6274E4701D49}"/>
                </a:ext>
              </a:extLst>
            </p:cNvPr>
            <p:cNvSpPr/>
            <p:nvPr/>
          </p:nvSpPr>
          <p:spPr>
            <a:xfrm>
              <a:off x="4628777" y="1673410"/>
              <a:ext cx="155388" cy="167342"/>
            </a:xfrm>
            <a:prstGeom prst="ellipse">
              <a:avLst/>
            </a:prstGeom>
            <a:noFill/>
            <a:ln w="9525" cap="flat" cmpd="sng" algn="ctr">
              <a:solidFill>
                <a:schemeClr val="accent6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accent6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E3D17E2C-C9EE-4C1B-9CA3-633024C4CC6E}"/>
                </a:ext>
              </a:extLst>
            </p:cNvPr>
            <p:cNvSpPr/>
            <p:nvPr/>
          </p:nvSpPr>
          <p:spPr>
            <a:xfrm>
              <a:off x="4577976" y="1374588"/>
              <a:ext cx="251012" cy="525930"/>
            </a:xfrm>
            <a:prstGeom prst="rect">
              <a:avLst/>
            </a:pr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CB565AC3-1CA4-47FB-B4D6-5A33089705C3}"/>
              </a:ext>
            </a:extLst>
          </p:cNvPr>
          <p:cNvCxnSpPr/>
          <p:nvPr/>
        </p:nvCxnSpPr>
        <p:spPr>
          <a:xfrm rot="16200000">
            <a:off x="1987179" y="2158997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8AEC8020-A968-489D-9335-167F4DD0CA12}"/>
              </a:ext>
            </a:extLst>
          </p:cNvPr>
          <p:cNvCxnSpPr/>
          <p:nvPr/>
        </p:nvCxnSpPr>
        <p:spPr>
          <a:xfrm rot="16200000">
            <a:off x="3815977" y="2158996"/>
            <a:ext cx="0" cy="1207247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D49AC914-E91C-4661-92C9-2469B60D50AB}"/>
              </a:ext>
            </a:extLst>
          </p:cNvPr>
          <p:cNvCxnSpPr>
            <a:cxnSpLocks/>
          </p:cNvCxnSpPr>
          <p:nvPr/>
        </p:nvCxnSpPr>
        <p:spPr>
          <a:xfrm flipV="1">
            <a:off x="2906566" y="1271902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8727A2F7-CD37-41B8-9D55-001820D9C845}"/>
              </a:ext>
            </a:extLst>
          </p:cNvPr>
          <p:cNvCxnSpPr>
            <a:cxnSpLocks/>
          </p:cNvCxnSpPr>
          <p:nvPr/>
        </p:nvCxnSpPr>
        <p:spPr>
          <a:xfrm flipV="1">
            <a:off x="2903066" y="3147021"/>
            <a:ext cx="3" cy="112913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32491EBB-2C3E-4545-940F-4E0EB3793035}"/>
              </a:ext>
            </a:extLst>
          </p:cNvPr>
          <p:cNvCxnSpPr/>
          <p:nvPr/>
        </p:nvCxnSpPr>
        <p:spPr>
          <a:xfrm flipH="1">
            <a:off x="3212353" y="2592162"/>
            <a:ext cx="748324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D6263798-2480-4081-BC2D-BD72B06E8E6E}"/>
              </a:ext>
            </a:extLst>
          </p:cNvPr>
          <p:cNvCxnSpPr>
            <a:cxnSpLocks/>
          </p:cNvCxnSpPr>
          <p:nvPr/>
        </p:nvCxnSpPr>
        <p:spPr>
          <a:xfrm>
            <a:off x="2739459" y="1705841"/>
            <a:ext cx="0" cy="68430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05A3CB1-B59C-49BA-ABE5-5801BA1E1112}"/>
              </a:ext>
            </a:extLst>
          </p:cNvPr>
          <p:cNvGrpSpPr/>
          <p:nvPr/>
        </p:nvGrpSpPr>
        <p:grpSpPr>
          <a:xfrm>
            <a:off x="6448826" y="4160487"/>
            <a:ext cx="3782274" cy="683364"/>
            <a:chOff x="6799386" y="1282603"/>
            <a:chExt cx="3157225" cy="5938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/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i="1" dirty="0"/>
                </a:p>
              </p:txBody>
            </p:sp>
          </mc:Choice>
          <mc:Fallback xmlns="">
            <p:sp>
              <p:nvSpPr>
                <p:cNvPr id="37" name="Oval 36">
                  <a:extLst>
                    <a:ext uri="{FF2B5EF4-FFF2-40B4-BE49-F238E27FC236}">
                      <a16:creationId xmlns:a16="http://schemas.microsoft.com/office/drawing/2014/main" id="{E15C2930-DDA5-4F71-8007-074A22981DCC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99386" y="1292965"/>
                  <a:ext cx="568234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/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8" name="Oval 37">
                  <a:extLst>
                    <a:ext uri="{FF2B5EF4-FFF2-40B4-BE49-F238E27FC236}">
                      <a16:creationId xmlns:a16="http://schemas.microsoft.com/office/drawing/2014/main" id="{F4A2F0F3-5CF2-48B4-8D9F-2BA83C123CD7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88377" y="1282603"/>
                  <a:ext cx="568234" cy="583532"/>
                </a:xfrm>
                <a:prstGeom prst="ellipse">
                  <a:avLst/>
                </a:prstGeom>
                <a:blipFill>
                  <a:blip r:embed="rId3"/>
                  <a:stretch>
                    <a:fillRect l="-7207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/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D3024960-689A-4C08-9670-6261C7BDFFC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36254" y="1389704"/>
                  <a:ext cx="384016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/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7" name="TextBox 76">
                <a:extLst>
                  <a:ext uri="{FF2B5EF4-FFF2-40B4-BE49-F238E27FC236}">
                    <a16:creationId xmlns:a16="http://schemas.microsoft.com/office/drawing/2014/main" id="{5FA7065C-DD84-4B9B-9397-BA8E74680CB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4946" y="3512727"/>
                <a:ext cx="143866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6" name="Group 45">
            <a:extLst>
              <a:ext uri="{FF2B5EF4-FFF2-40B4-BE49-F238E27FC236}">
                <a16:creationId xmlns:a16="http://schemas.microsoft.com/office/drawing/2014/main" id="{BE6E708C-AA79-4A0A-8E2C-C1EFC32E6287}"/>
              </a:ext>
            </a:extLst>
          </p:cNvPr>
          <p:cNvGrpSpPr/>
          <p:nvPr/>
        </p:nvGrpSpPr>
        <p:grpSpPr>
          <a:xfrm>
            <a:off x="6133098" y="386696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E78FFC9C-F4B6-43B4-861B-EC9004D635F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5746E953-D9BE-4C3F-A684-28A82C3BEF6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9" name="Connector: Curved 48">
              <a:extLst>
                <a:ext uri="{FF2B5EF4-FFF2-40B4-BE49-F238E27FC236}">
                  <a16:creationId xmlns:a16="http://schemas.microsoft.com/office/drawing/2014/main" id="{F47DCDA2-641D-425C-B777-59816E3282E9}"/>
                </a:ext>
              </a:extLst>
            </p:cNvPr>
            <p:cNvCxnSpPr>
              <a:stCxn id="47" idx="7"/>
              <a:endCxn id="48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0" name="Connector: Curved 49">
              <a:extLst>
                <a:ext uri="{FF2B5EF4-FFF2-40B4-BE49-F238E27FC236}">
                  <a16:creationId xmlns:a16="http://schemas.microsoft.com/office/drawing/2014/main" id="{769EAFC6-61DC-4376-9403-3097B7D67B39}"/>
                </a:ext>
              </a:extLst>
            </p:cNvPr>
            <p:cNvCxnSpPr>
              <a:cxnSpLocks/>
              <a:stCxn id="48" idx="3"/>
              <a:endCxn id="47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61A6A732-4AB5-408F-B9F4-36E7199C943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2412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9D17E826-D93C-49D9-8091-D97850AB121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4016" cy="369332"/>
                </a:xfrm>
                <a:prstGeom prst="rect">
                  <a:avLst/>
                </a:prstGeom>
                <a:blipFill>
                  <a:blip r:embed="rId9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4D65C354-DC93-4F3A-B57A-1BAFA7338CDF}"/>
              </a:ext>
            </a:extLst>
          </p:cNvPr>
          <p:cNvGrpSpPr/>
          <p:nvPr/>
        </p:nvGrpSpPr>
        <p:grpSpPr>
          <a:xfrm>
            <a:off x="9452541" y="428450"/>
            <a:ext cx="2129246" cy="1763342"/>
            <a:chOff x="7269481" y="706433"/>
            <a:chExt cx="2129246" cy="1763342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/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DD87F9E8-DFCC-493E-965A-DEA1C9BA76BE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69481" y="1282605"/>
                  <a:ext cx="568234" cy="583532"/>
                </a:xfrm>
                <a:prstGeom prst="ellipse">
                  <a:avLst/>
                </a:prstGeom>
                <a:blipFill>
                  <a:blip r:embed="rId10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/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65C7FEAA-7AF4-4B60-A6F1-8381D3E6295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830493" y="1282605"/>
                  <a:ext cx="568234" cy="583532"/>
                </a:xfrm>
                <a:prstGeom prst="ellipse">
                  <a:avLst/>
                </a:prstGeom>
                <a:blipFill>
                  <a:blip r:embed="rId11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Connector: Curved 55">
              <a:extLst>
                <a:ext uri="{FF2B5EF4-FFF2-40B4-BE49-F238E27FC236}">
                  <a16:creationId xmlns:a16="http://schemas.microsoft.com/office/drawing/2014/main" id="{5588B260-E6FA-4ADA-ACD3-CCAFDB0546F7}"/>
                </a:ext>
              </a:extLst>
            </p:cNvPr>
            <p:cNvCxnSpPr>
              <a:stCxn id="54" idx="7"/>
              <a:endCxn id="55" idx="1"/>
            </p:cNvCxnSpPr>
            <p:nvPr/>
          </p:nvCxnSpPr>
          <p:spPr>
            <a:xfrm rot="5400000" flipH="1" flipV="1">
              <a:off x="8334104" y="78845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57" name="Connector: Curved 56">
              <a:extLst>
                <a:ext uri="{FF2B5EF4-FFF2-40B4-BE49-F238E27FC236}">
                  <a16:creationId xmlns:a16="http://schemas.microsoft.com/office/drawing/2014/main" id="{E2BC0D48-C322-4621-8CB9-6E394CE442D7}"/>
                </a:ext>
              </a:extLst>
            </p:cNvPr>
            <p:cNvCxnSpPr>
              <a:cxnSpLocks/>
              <a:stCxn id="55" idx="3"/>
              <a:endCxn id="54" idx="5"/>
            </p:cNvCxnSpPr>
            <p:nvPr/>
          </p:nvCxnSpPr>
          <p:spPr>
            <a:xfrm rot="5400000">
              <a:off x="8334104" y="1201076"/>
              <a:ext cx="12700" cy="1159210"/>
            </a:xfrm>
            <a:prstGeom prst="curvedConnector3">
              <a:avLst>
                <a:gd name="adj1" fmla="val 2472882"/>
              </a:avLst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/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𝛽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DC44E7B7-1A21-472C-B42A-54EDF39EACD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706433"/>
                  <a:ext cx="384016" cy="369332"/>
                </a:xfrm>
                <a:prstGeom prst="rect">
                  <a:avLst/>
                </a:prstGeom>
                <a:blipFill>
                  <a:blip r:embed="rId12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/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𝛼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9" name="TextBox 58">
                  <a:extLst>
                    <a:ext uri="{FF2B5EF4-FFF2-40B4-BE49-F238E27FC236}">
                      <a16:creationId xmlns:a16="http://schemas.microsoft.com/office/drawing/2014/main" id="{18BB4E14-D242-4EAA-9155-D948BF11FA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149248" y="2100443"/>
                  <a:ext cx="382412" cy="369332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/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734C1F94-5516-43B1-A56A-69D067F8A2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88068" y="1136772"/>
                <a:ext cx="717632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/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𝐿𝑇</m:t>
                      </m:r>
                      <m:sSub>
                        <m:sSub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</m:t>
                          </m:r>
                        </m:e>
                        <m: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63" name="TextBox 62">
                <a:extLst>
                  <a:ext uri="{FF2B5EF4-FFF2-40B4-BE49-F238E27FC236}">
                    <a16:creationId xmlns:a16="http://schemas.microsoft.com/office/drawing/2014/main" id="{D7BA9374-793A-42FC-8821-ECA381C382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30518" y="1041974"/>
                <a:ext cx="717632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/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4" name="Oval 63">
                <a:extLst>
                  <a:ext uri="{FF2B5EF4-FFF2-40B4-BE49-F238E27FC236}">
                    <a16:creationId xmlns:a16="http://schemas.microsoft.com/office/drawing/2014/main" id="{9E7879D6-CAA7-41EE-883A-471A2F7E4BE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9" y="3218521"/>
                <a:ext cx="680729" cy="671441"/>
              </a:xfrm>
              <a:prstGeom prst="ellipse">
                <a:avLst/>
              </a:prstGeom>
              <a:blipFill>
                <a:blip r:embed="rId16"/>
                <a:stretch>
                  <a:fillRect l="-4505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/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solidFill>
                <a:srgbClr val="FFC000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en-US" i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65" name="Oval 64">
                <a:extLst>
                  <a:ext uri="{FF2B5EF4-FFF2-40B4-BE49-F238E27FC236}">
                    <a16:creationId xmlns:a16="http://schemas.microsoft.com/office/drawing/2014/main" id="{1B11E60A-9E03-489F-9AE5-3775DDDCB33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21978" y="5001515"/>
                <a:ext cx="680729" cy="671441"/>
              </a:xfrm>
              <a:prstGeom prst="ellipse">
                <a:avLst/>
              </a:prstGeom>
              <a:blipFill>
                <a:blip r:embed="rId17"/>
                <a:stretch>
                  <a:fillRect l="-901"/>
                </a:stretch>
              </a:blipFill>
              <a:ln>
                <a:noFill/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9" name="Connector: Curved 78">
            <a:extLst>
              <a:ext uri="{FF2B5EF4-FFF2-40B4-BE49-F238E27FC236}">
                <a16:creationId xmlns:a16="http://schemas.microsoft.com/office/drawing/2014/main" id="{11B9DAD7-63EF-4E10-B016-87200BA1B311}"/>
              </a:ext>
            </a:extLst>
          </p:cNvPr>
          <p:cNvCxnSpPr>
            <a:cxnSpLocks/>
            <a:stCxn id="65" idx="1"/>
            <a:endCxn id="64" idx="3"/>
          </p:cNvCxnSpPr>
          <p:nvPr/>
        </p:nvCxnSpPr>
        <p:spPr>
          <a:xfrm flipV="1">
            <a:off x="8021668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1" name="Connector: Curved 78">
            <a:extLst>
              <a:ext uri="{FF2B5EF4-FFF2-40B4-BE49-F238E27FC236}">
                <a16:creationId xmlns:a16="http://schemas.microsoft.com/office/drawing/2014/main" id="{0A4FA1F7-483A-41AA-8607-B26D764E550D}"/>
              </a:ext>
            </a:extLst>
          </p:cNvPr>
          <p:cNvCxnSpPr>
            <a:cxnSpLocks/>
            <a:stCxn id="64" idx="5"/>
            <a:endCxn id="65" idx="7"/>
          </p:cNvCxnSpPr>
          <p:nvPr/>
        </p:nvCxnSpPr>
        <p:spPr>
          <a:xfrm flipH="1">
            <a:off x="8503017" y="3791632"/>
            <a:ext cx="1" cy="130821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/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6B4ADBCD-3A07-4FC4-B27B-8BB093798A4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63957" y="4197302"/>
                <a:ext cx="382412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5" name="Connector: Curved 78">
            <a:extLst>
              <a:ext uri="{FF2B5EF4-FFF2-40B4-BE49-F238E27FC236}">
                <a16:creationId xmlns:a16="http://schemas.microsoft.com/office/drawing/2014/main" id="{CC580FC7-8C2E-4DA0-98C1-5C5E6FFA7F10}"/>
              </a:ext>
            </a:extLst>
          </p:cNvPr>
          <p:cNvCxnSpPr>
            <a:cxnSpLocks/>
            <a:endCxn id="37" idx="2"/>
          </p:cNvCxnSpPr>
          <p:nvPr/>
        </p:nvCxnSpPr>
        <p:spPr>
          <a:xfrm>
            <a:off x="5950131" y="4496207"/>
            <a:ext cx="498695" cy="1192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/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If both lights start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𝑟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then there is no action enabled!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𝛼</m:t>
                    </m:r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, and</a:t>
                </a:r>
              </a:p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synchronizes with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𝑟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→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𝑔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latin typeface="Cambria" panose="02040503050406030204" pitchFamily="18" charset="0"/>
                    <a:ea typeface="Cambria" panose="02040503050406030204" pitchFamily="18" charset="0"/>
                  </a:rPr>
                  <a:t> on action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" panose="02040503050406030204" pitchFamily="18" charset="0"/>
                      </a:rPr>
                      <m:t>𝛽</m:t>
                    </m:r>
                  </m:oMath>
                </a14:m>
                <a:endParaRPr lang="en-US" dirty="0">
                  <a:latin typeface="Cambria" panose="02040503050406030204" pitchFamily="18" charset="0"/>
                  <a:ea typeface="Cambria" panose="02040503050406030204" pitchFamily="18" charset="0"/>
                </a:endParaRPr>
              </a:p>
            </p:txBody>
          </p:sp>
        </mc:Choice>
        <mc:Fallback xmlns="">
          <p:sp>
            <p:nvSpPr>
              <p:cNvPr id="89" name="TextBox 88">
                <a:extLst>
                  <a:ext uri="{FF2B5EF4-FFF2-40B4-BE49-F238E27FC236}">
                    <a16:creationId xmlns:a16="http://schemas.microsoft.com/office/drawing/2014/main" id="{CDF84EB3-9CB4-46A3-8E15-647FCB14F7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2061" y="4687288"/>
                <a:ext cx="6076920" cy="923330"/>
              </a:xfrm>
              <a:prstGeom prst="rect">
                <a:avLst/>
              </a:prstGeom>
              <a:blipFill>
                <a:blip r:embed="rId19"/>
                <a:stretch>
                  <a:fillRect l="-903" t="-4636" r="-201" b="-927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0" name="Connector: Curved 78">
            <a:extLst>
              <a:ext uri="{FF2B5EF4-FFF2-40B4-BE49-F238E27FC236}">
                <a16:creationId xmlns:a16="http://schemas.microsoft.com/office/drawing/2014/main" id="{4D6606C1-4127-48B9-977C-ECDC85A98B43}"/>
              </a:ext>
            </a:extLst>
          </p:cNvPr>
          <p:cNvCxnSpPr>
            <a:cxnSpLocks/>
            <a:endCxn id="47" idx="1"/>
          </p:cNvCxnSpPr>
          <p:nvPr/>
        </p:nvCxnSpPr>
        <p:spPr>
          <a:xfrm>
            <a:off x="5805700" y="872885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2" name="Connector: Curved 78">
            <a:extLst>
              <a:ext uri="{FF2B5EF4-FFF2-40B4-BE49-F238E27FC236}">
                <a16:creationId xmlns:a16="http://schemas.microsoft.com/office/drawing/2014/main" id="{2F8AB418-5DA4-438F-9417-4B4330441DF5}"/>
              </a:ext>
            </a:extLst>
          </p:cNvPr>
          <p:cNvCxnSpPr>
            <a:cxnSpLocks/>
          </p:cNvCxnSpPr>
          <p:nvPr/>
        </p:nvCxnSpPr>
        <p:spPr>
          <a:xfrm>
            <a:off x="9123730" y="908289"/>
            <a:ext cx="410614" cy="17543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7203241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1">
            <a:extLst>
              <a:ext uri="{FF2B5EF4-FFF2-40B4-BE49-F238E27FC236}">
                <a16:creationId xmlns:a16="http://schemas.microsoft.com/office/drawing/2014/main" id="{23C797FC-88C5-492B-BB0F-C36ED2F6B0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242" y="994673"/>
            <a:ext cx="5587508" cy="4695899"/>
          </a:xfrm>
        </p:spPr>
        <p:txBody>
          <a:bodyPr>
            <a:normAutofit/>
          </a:bodyPr>
          <a:lstStyle/>
          <a:p>
            <a:r>
              <a:rPr lang="en-US" sz="2400" dirty="0"/>
              <a:t>Dijkstra (in communication with others) invented this problem</a:t>
            </a:r>
          </a:p>
          <a:p>
            <a:r>
              <a:rPr lang="en-US" sz="2400" dirty="0"/>
              <a:t>Philosophers’ life consists of only thinking and eating (and waiting)</a:t>
            </a:r>
          </a:p>
          <a:p>
            <a:r>
              <a:rPr lang="en-US" sz="2400" dirty="0"/>
              <a:t>To eat noodles, philosopher needs two chopsticks</a:t>
            </a:r>
          </a:p>
          <a:p>
            <a:r>
              <a:rPr lang="en-US" sz="2400" dirty="0"/>
              <a:t>Neighboring philosophers share chopstick (this was pre-Covid)</a:t>
            </a:r>
          </a:p>
          <a:p>
            <a:r>
              <a:rPr lang="en-US" sz="2400" dirty="0"/>
              <a:t>At any given time only one of two neighboring philosophers can be eating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29211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A8132241-300B-4D4A-BD0E-742ABFE01426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C79FA522-AB07-454C-8D4B-85F37D577A5A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BF9FEC3C-48ED-455B-A22F-23A70A259996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6071329B-0DDA-4DED-AE5D-372680FE4795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0DB6898C-8E20-4FB4-988F-B538B04B2671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073B306F-42CA-4828-BC37-F7891511056C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B385F393-556E-43B2-823B-296DA9F7493E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7" name="Straight Connector 26">
              <a:extLst>
                <a:ext uri="{FF2B5EF4-FFF2-40B4-BE49-F238E27FC236}">
                  <a16:creationId xmlns:a16="http://schemas.microsoft.com/office/drawing/2014/main" id="{CFC649AB-28F0-46C2-8BB3-9D8C87891A2F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2A28449-80E5-49B6-BEFE-084DBA1CD86C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Straight Connector 34">
              <a:extLst>
                <a:ext uri="{FF2B5EF4-FFF2-40B4-BE49-F238E27FC236}">
                  <a16:creationId xmlns:a16="http://schemas.microsoft.com/office/drawing/2014/main" id="{1DF9EADF-883F-4E06-AE4E-E2A301F320C0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Connector 38">
              <a:extLst>
                <a:ext uri="{FF2B5EF4-FFF2-40B4-BE49-F238E27FC236}">
                  <a16:creationId xmlns:a16="http://schemas.microsoft.com/office/drawing/2014/main" id="{1F2D8BB8-9DF4-404C-AD8E-3E4DC8F560F2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1" name="Oval 40">
              <a:extLst>
                <a:ext uri="{FF2B5EF4-FFF2-40B4-BE49-F238E27FC236}">
                  <a16:creationId xmlns:a16="http://schemas.microsoft.com/office/drawing/2014/main" id="{D7875DD5-3204-4805-9C00-CF121C8BBECE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19D5433C-515B-478C-9256-DDA3CF168F7C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536E17D9-FEFA-4F6A-AE56-8785D762A9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CE22CE3C-9B34-441A-B83C-A98FB77F9F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5" name="TextBox 44">
                  <a:extLst>
                    <a:ext uri="{FF2B5EF4-FFF2-40B4-BE49-F238E27FC236}">
                      <a16:creationId xmlns:a16="http://schemas.microsoft.com/office/drawing/2014/main" id="{2FECC869-9AC7-48B9-A7A9-3495A9EE5D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F20828A9-F223-46EC-8A1D-53E5502CFAE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86A0E7A3-D00C-4EC5-B6D4-2BC0DE303F8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28D9A466-69F3-4DDC-8E35-3328888A295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49" name="TextBox 48">
                  <a:extLst>
                    <a:ext uri="{FF2B5EF4-FFF2-40B4-BE49-F238E27FC236}">
                      <a16:creationId xmlns:a16="http://schemas.microsoft.com/office/drawing/2014/main" id="{E0DB919E-7A1D-4EBF-A1C6-746672E6BB0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0" name="TextBox 49">
                  <a:extLst>
                    <a:ext uri="{FF2B5EF4-FFF2-40B4-BE49-F238E27FC236}">
                      <a16:creationId xmlns:a16="http://schemas.microsoft.com/office/drawing/2014/main" id="{9611155E-9BD0-4723-B54B-3DDCAC00F15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1" name="TextBox 50">
                  <a:extLst>
                    <a:ext uri="{FF2B5EF4-FFF2-40B4-BE49-F238E27FC236}">
                      <a16:creationId xmlns:a16="http://schemas.microsoft.com/office/drawing/2014/main" id="{2299534B-60F1-4E18-82BD-E60156F5574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1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4EC9112F-6F08-4F61-A546-0F5A6920447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53" name="TextBox 52">
                  <a:extLst>
                    <a:ext uri="{FF2B5EF4-FFF2-40B4-BE49-F238E27FC236}">
                      <a16:creationId xmlns:a16="http://schemas.microsoft.com/office/drawing/2014/main" id="{A004AFBA-4B81-426F-B86B-415A78F0C2F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33" name="TextBox 32">
            <a:extLst>
              <a:ext uri="{FF2B5EF4-FFF2-40B4-BE49-F238E27FC236}">
                <a16:creationId xmlns:a16="http://schemas.microsoft.com/office/drawing/2014/main" id="{B42D761C-5FBE-42CB-B7BF-F8987246BD48}"/>
              </a:ext>
            </a:extLst>
          </p:cNvPr>
          <p:cNvSpPr txBox="1"/>
          <p:nvPr/>
        </p:nvSpPr>
        <p:spPr>
          <a:xfrm>
            <a:off x="373208" y="1561011"/>
            <a:ext cx="6167222" cy="431273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457200" indent="-457200">
              <a:lnSpc>
                <a:spcPct val="90000"/>
              </a:lnSpc>
              <a:spcBef>
                <a:spcPts val="1000"/>
              </a:spcBef>
              <a:buClr>
                <a:srgbClr val="FF9B9B"/>
              </a:buClr>
              <a:buSzPct val="80000"/>
              <a:buFont typeface="Wingdings 3" panose="05040102010807070707" pitchFamily="18" charset="2"/>
              <a:buChar char=""/>
              <a:defRPr sz="2600">
                <a:latin typeface="Cambria" panose="02040503050406030204" pitchFamily="18" charset="0"/>
                <a:ea typeface="Cambria" panose="02040503050406030204" pitchFamily="18" charset="0"/>
              </a:defRPr>
            </a:lvl1pPr>
            <a:lvl2pPr marL="868680" lvl="1" indent="-457200">
              <a:lnSpc>
                <a:spcPct val="90000"/>
              </a:lnSpc>
              <a:spcBef>
                <a:spcPts val="500"/>
              </a:spcBef>
              <a:buClr>
                <a:srgbClr val="FFA3A3"/>
              </a:buClr>
              <a:buSzPct val="80000"/>
              <a:buFont typeface="Wingdings 3" panose="05040102010807070707" pitchFamily="18" charset="2"/>
              <a:buAutoNum type="arabicParenR"/>
              <a:defRPr sz="2400">
                <a:latin typeface="Cambria" panose="02040503050406030204" pitchFamily="18" charset="0"/>
                <a:ea typeface="Cambria" panose="02040503050406030204" pitchFamily="18" charset="0"/>
              </a:defRPr>
            </a:lvl2pPr>
            <a:lvl3pPr marL="1143000" indent="-228600">
              <a:lnSpc>
                <a:spcPct val="90000"/>
              </a:lnSpc>
              <a:spcBef>
                <a:spcPts val="500"/>
              </a:spcBef>
              <a:buClr>
                <a:srgbClr val="FF9797"/>
              </a:buClr>
              <a:buSzPct val="75000"/>
              <a:buFont typeface="Wingdings 3" panose="05040102010807070707" pitchFamily="18" charset="2"/>
              <a:buChar char=""/>
              <a:defRPr sz="2000">
                <a:latin typeface="Cambria" panose="02040503050406030204" pitchFamily="18" charset="0"/>
                <a:ea typeface="Cambria" panose="02040503050406030204" pitchFamily="18" charset="0"/>
              </a:defRPr>
            </a:lvl3pPr>
            <a:lvl4pPr marL="1600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4pPr>
            <a:lvl5pPr marL="20574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>
                <a:latin typeface="Cambria" panose="02040503050406030204" pitchFamily="18" charset="0"/>
                <a:ea typeface="Cambria" panose="02040503050406030204" pitchFamily="18" charset="0"/>
              </a:defRPr>
            </a:lvl5pPr>
            <a:lvl6pPr marL="25146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6pPr>
            <a:lvl7pPr marL="29718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7pPr>
            <a:lvl8pPr marL="34290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8pPr>
            <a:lvl9pPr marL="3886200" indent="-228600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</a:lvl9pPr>
          </a:lstStyle>
          <a:p>
            <a:r>
              <a:rPr lang="en-US" dirty="0"/>
              <a:t>Problem 1: Design a protocol such that system is deadlock-free: at least one philosopher can eat and think infinitely often [Deadlock-freedom]</a:t>
            </a:r>
          </a:p>
          <a:p>
            <a:r>
              <a:rPr lang="en-US" dirty="0"/>
              <a:t>Problem 2: Design a fair protocol, such that each philosopher is able to think and eat infinitely often (i.e., no philosopher starves) [Starvation-freedom]</a:t>
            </a:r>
          </a:p>
        </p:txBody>
      </p:sp>
    </p:spTree>
    <p:extLst>
      <p:ext uri="{BB962C8B-B14F-4D97-AF65-F5344CB8AC3E}">
        <p14:creationId xmlns:p14="http://schemas.microsoft.com/office/powerpoint/2010/main" val="32060588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E384959-58CB-4FB5-B8FE-EBD2ECFFBE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Theory and Algorithms for Formal Verification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60BBFC-75A2-4756-972A-0F0A02D3A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AAD378-655A-49C6-813C-9FD132EF7440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5" name="Title 4">
            <a:extLst>
              <a:ext uri="{FF2B5EF4-FFF2-40B4-BE49-F238E27FC236}">
                <a16:creationId xmlns:a16="http://schemas.microsoft.com/office/drawing/2014/main" id="{2D1DE1A8-93C3-48EE-9864-C10AA08D7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Dining Philosophers</a:t>
            </a:r>
          </a:p>
        </p:txBody>
      </p:sp>
      <p:grpSp>
        <p:nvGrpSpPr>
          <p:cNvPr id="146" name="Group 145">
            <a:extLst>
              <a:ext uri="{FF2B5EF4-FFF2-40B4-BE49-F238E27FC236}">
                <a16:creationId xmlns:a16="http://schemas.microsoft.com/office/drawing/2014/main" id="{95654B8A-44A6-48A3-A519-D15966DF58D7}"/>
              </a:ext>
            </a:extLst>
          </p:cNvPr>
          <p:cNvGrpSpPr/>
          <p:nvPr/>
        </p:nvGrpSpPr>
        <p:grpSpPr>
          <a:xfrm>
            <a:off x="552658" y="737394"/>
            <a:ext cx="6170440" cy="5511577"/>
            <a:chOff x="552658" y="737394"/>
            <a:chExt cx="6170440" cy="55115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/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solidFill>
                  <a:srgbClr val="FF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latin typeface="Cambria Math" panose="02040503050406030204" pitchFamily="18" charset="0"/>
                          </a:rPr>
                          <m:t>𝑡h𝑖𝑛𝑘</m:t>
                        </m:r>
                      </m:oMath>
                    </m:oMathPara>
                  </a14:m>
                  <a:endParaRPr lang="en-US" sz="1400" dirty="0"/>
                </a:p>
              </p:txBody>
            </p:sp>
          </mc:Choice>
          <mc:Fallback xmlns=""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4C618392-DF42-4498-BBE9-5A32813BC4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33994" y="1379373"/>
                  <a:ext cx="766602" cy="583532"/>
                </a:xfrm>
                <a:prstGeom prst="ellipse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/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2" name="Oval 31">
                  <a:extLst>
                    <a:ext uri="{FF2B5EF4-FFF2-40B4-BE49-F238E27FC236}">
                      <a16:creationId xmlns:a16="http://schemas.microsoft.com/office/drawing/2014/main" id="{162830C5-ECC4-4685-BCE1-8E8878B3D63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7863" y="2247469"/>
                  <a:ext cx="1276131" cy="583532"/>
                </a:xfrm>
                <a:prstGeom prst="ellipse">
                  <a:avLst/>
                </a:prstGeom>
                <a:blipFill>
                  <a:blip r:embed="rId3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/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𝑤𝑎𝑖𝑡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𝑓𝑜𝑟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40" name="Oval 39">
                  <a:extLst>
                    <a:ext uri="{FF2B5EF4-FFF2-40B4-BE49-F238E27FC236}">
                      <a16:creationId xmlns:a16="http://schemas.microsoft.com/office/drawing/2014/main" id="{0CAD6ECA-2F7A-4F22-B675-55BE91D7068F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00596" y="2247469"/>
                  <a:ext cx="1276131" cy="583532"/>
                </a:xfrm>
                <a:prstGeom prst="ellipse">
                  <a:avLst/>
                </a:prstGeom>
                <a:blipFill>
                  <a:blip r:embed="rId4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/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solidFill>
                  <a:srgbClr val="92D05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𝑒𝑎𝑡</m:t>
                        </m:r>
                      </m:oMath>
                    </m:oMathPara>
                  </a14:m>
                  <a:endParaRPr lang="en-US" sz="14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8711B513-C487-4D77-A7F5-0F9466B28A4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28789" y="3361624"/>
                  <a:ext cx="766602" cy="583532"/>
                </a:xfrm>
                <a:prstGeom prst="ellipse">
                  <a:avLst/>
                </a:prstGeom>
                <a:blipFill>
                  <a:blip r:embed="rId5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/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𝑙𝑒𝑓𝑡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1158DDD-8DA4-4683-973D-34A092EBCEF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52658" y="4408683"/>
                  <a:ext cx="1276131" cy="583532"/>
                </a:xfrm>
                <a:prstGeom prst="ellipse">
                  <a:avLst/>
                </a:prstGeom>
                <a:blipFill>
                  <a:blip r:embed="rId6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/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solidFill>
                  <a:srgbClr val="FFC000"/>
                </a:solidFill>
                <a:ln>
                  <a:noFill/>
                </a:ln>
              </p:spPr>
              <p:style>
                <a:lnRef idx="2">
                  <a:schemeClr val="accent6">
                    <a:shade val="50000"/>
                  </a:schemeClr>
                </a:lnRef>
                <a:fillRef idx="1">
                  <a:schemeClr val="accent6"/>
                </a:fillRef>
                <a:effectRef idx="0">
                  <a:schemeClr val="accent6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𝑟𝑒𝑡𝑢𝑟𝑛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sz="12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𝑟𝑖𝑔h𝑡</m:t>
                        </m:r>
                      </m:oMath>
                    </m:oMathPara>
                  </a14:m>
                  <a:endParaRPr lang="en-US" sz="1200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7D0CCDF9-4457-469F-89D2-4827BFBD93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9947" y="4475779"/>
                  <a:ext cx="1276131" cy="583532"/>
                </a:xfrm>
                <a:prstGeom prst="ellipse">
                  <a:avLst/>
                </a:prstGeom>
                <a:blipFill>
                  <a:blip r:embed="rId7"/>
                  <a:stretch>
                    <a:fillRect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941FC269-0F3A-41E7-B875-F012CD00B7A0}"/>
                </a:ext>
              </a:extLst>
            </p:cNvPr>
            <p:cNvCxnSpPr>
              <a:stCxn id="30" idx="3"/>
              <a:endCxn id="32" idx="0"/>
            </p:cNvCxnSpPr>
            <p:nvPr/>
          </p:nvCxnSpPr>
          <p:spPr>
            <a:xfrm flipH="1">
              <a:off x="1195929" y="1877449"/>
              <a:ext cx="750331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Straight Arrow Connector 56">
              <a:extLst>
                <a:ext uri="{FF2B5EF4-FFF2-40B4-BE49-F238E27FC236}">
                  <a16:creationId xmlns:a16="http://schemas.microsoft.com/office/drawing/2014/main" id="{BF520A9C-62A6-40B8-941A-427FDBBF82B8}"/>
                </a:ext>
              </a:extLst>
            </p:cNvPr>
            <p:cNvCxnSpPr>
              <a:cxnSpLocks/>
              <a:stCxn id="30" idx="5"/>
              <a:endCxn id="40" idx="0"/>
            </p:cNvCxnSpPr>
            <p:nvPr/>
          </p:nvCxnSpPr>
          <p:spPr>
            <a:xfrm>
              <a:off x="2488330" y="1877449"/>
              <a:ext cx="750332" cy="37002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606F0C0C-5204-4785-AAF7-38953438DFC0}"/>
                </a:ext>
              </a:extLst>
            </p:cNvPr>
            <p:cNvCxnSpPr>
              <a:cxnSpLocks/>
              <a:stCxn id="32" idx="4"/>
              <a:endCxn id="54" idx="1"/>
            </p:cNvCxnSpPr>
            <p:nvPr/>
          </p:nvCxnSpPr>
          <p:spPr>
            <a:xfrm>
              <a:off x="1195929" y="2831001"/>
              <a:ext cx="745126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E949BE61-4683-4B2D-8810-85C298B20698}"/>
                </a:ext>
              </a:extLst>
            </p:cNvPr>
            <p:cNvCxnSpPr>
              <a:cxnSpLocks/>
              <a:stCxn id="40" idx="4"/>
              <a:endCxn id="54" idx="7"/>
            </p:cNvCxnSpPr>
            <p:nvPr/>
          </p:nvCxnSpPr>
          <p:spPr>
            <a:xfrm flipH="1">
              <a:off x="2483125" y="2831001"/>
              <a:ext cx="755537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F07D8518-CD8F-48E2-B702-51CF75E3F165}"/>
                </a:ext>
              </a:extLst>
            </p:cNvPr>
            <p:cNvCxnSpPr>
              <a:cxnSpLocks/>
              <a:stCxn id="54" idx="5"/>
              <a:endCxn id="56" idx="0"/>
            </p:cNvCxnSpPr>
            <p:nvPr/>
          </p:nvCxnSpPr>
          <p:spPr>
            <a:xfrm>
              <a:off x="2483125" y="3859700"/>
              <a:ext cx="644888" cy="616079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95108DE8-7429-4062-BAB2-420909A81CEE}"/>
                </a:ext>
              </a:extLst>
            </p:cNvPr>
            <p:cNvCxnSpPr>
              <a:cxnSpLocks/>
              <a:stCxn id="54" idx="3"/>
              <a:endCxn id="55" idx="0"/>
            </p:cNvCxnSpPr>
            <p:nvPr/>
          </p:nvCxnSpPr>
          <p:spPr>
            <a:xfrm flipH="1">
              <a:off x="1190724" y="3859700"/>
              <a:ext cx="750331" cy="548983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Connector: Curved 65">
              <a:extLst>
                <a:ext uri="{FF2B5EF4-FFF2-40B4-BE49-F238E27FC236}">
                  <a16:creationId xmlns:a16="http://schemas.microsoft.com/office/drawing/2014/main" id="{2A1524D5-B41A-4CAB-A4AD-6740E166289A}"/>
                </a:ext>
              </a:extLst>
            </p:cNvPr>
            <p:cNvCxnSpPr>
              <a:stCxn id="55" idx="2"/>
              <a:endCxn id="30" idx="2"/>
            </p:cNvCxnSpPr>
            <p:nvPr/>
          </p:nvCxnSpPr>
          <p:spPr>
            <a:xfrm rot="10800000" flipH="1">
              <a:off x="552658" y="1671139"/>
              <a:ext cx="1281336" cy="3029310"/>
            </a:xfrm>
            <a:prstGeom prst="curvedConnector3">
              <a:avLst>
                <a:gd name="adj1" fmla="val -2923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Connector: Curved 67">
              <a:extLst>
                <a:ext uri="{FF2B5EF4-FFF2-40B4-BE49-F238E27FC236}">
                  <a16:creationId xmlns:a16="http://schemas.microsoft.com/office/drawing/2014/main" id="{CE660548-C47D-40D5-9670-3A860E2C8E7A}"/>
                </a:ext>
              </a:extLst>
            </p:cNvPr>
            <p:cNvCxnSpPr>
              <a:cxnSpLocks/>
              <a:stCxn id="56" idx="6"/>
              <a:endCxn id="30" idx="6"/>
            </p:cNvCxnSpPr>
            <p:nvPr/>
          </p:nvCxnSpPr>
          <p:spPr>
            <a:xfrm flipH="1" flipV="1">
              <a:off x="2600596" y="1671139"/>
              <a:ext cx="1165482" cy="3096406"/>
            </a:xfrm>
            <a:prstGeom prst="curvedConnector3">
              <a:avLst>
                <a:gd name="adj1" fmla="val -47945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9" name="Group 108">
              <a:extLst>
                <a:ext uri="{FF2B5EF4-FFF2-40B4-BE49-F238E27FC236}">
                  <a16:creationId xmlns:a16="http://schemas.microsoft.com/office/drawing/2014/main" id="{20380FD9-ACBB-48AF-BBC2-3FC8300DD7AA}"/>
                </a:ext>
              </a:extLst>
            </p:cNvPr>
            <p:cNvGrpSpPr/>
            <p:nvPr/>
          </p:nvGrpSpPr>
          <p:grpSpPr>
            <a:xfrm>
              <a:off x="4362416" y="4366618"/>
              <a:ext cx="2179497" cy="1882353"/>
              <a:chOff x="4503993" y="2469782"/>
              <a:chExt cx="2179497" cy="1882353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/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𝑎𝑣𝑎𝑖𝑙𝑎𝑏𝑙𝑒</m:t>
                          </m:r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3" name="Oval 72">
                    <a:extLst>
                      <a:ext uri="{FF2B5EF4-FFF2-40B4-BE49-F238E27FC236}">
                        <a16:creationId xmlns:a16="http://schemas.microsoft.com/office/drawing/2014/main" id="{062982C0-2C51-48D4-A17B-CEAB952F507A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073492" y="2469782"/>
                    <a:ext cx="1069945" cy="583532"/>
                  </a:xfrm>
                  <a:prstGeom prst="ellipse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/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4" name="Oval 73">
                    <a:extLst>
                      <a:ext uri="{FF2B5EF4-FFF2-40B4-BE49-F238E27FC236}">
                        <a16:creationId xmlns:a16="http://schemas.microsoft.com/office/drawing/2014/main" id="{51E5F38F-7F58-405D-91A7-8A3657780587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03993" y="3768603"/>
                    <a:ext cx="1069945" cy="583532"/>
                  </a:xfrm>
                  <a:prstGeom prst="ellipse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/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solidFill>
                    <a:schemeClr val="accent6">
                      <a:lumMod val="60000"/>
                      <a:lumOff val="40000"/>
                    </a:schemeClr>
                  </a:solidFill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14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𝑝h𝑖</m:t>
                          </m:r>
                          <m:sSub>
                            <m:sSubPr>
                              <m:ctrlP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𝑙</m:t>
                              </m:r>
                            </m:e>
                            <m:sub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US" sz="14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sub>
                          </m:sSub>
                        </m:oMath>
                      </m:oMathPara>
                    </a14:m>
                    <a:endParaRPr lang="en-US" sz="1400" dirty="0">
                      <a:solidFill>
                        <a:schemeClr val="tx1"/>
                      </a:solidFill>
                    </a:endParaRPr>
                  </a:p>
                </p:txBody>
              </p:sp>
            </mc:Choice>
            <mc:Fallback xmlns="">
              <p:sp>
                <p:nvSpPr>
                  <p:cNvPr id="75" name="Oval 74">
                    <a:extLst>
                      <a:ext uri="{FF2B5EF4-FFF2-40B4-BE49-F238E27FC236}">
                        <a16:creationId xmlns:a16="http://schemas.microsoft.com/office/drawing/2014/main" id="{806936D5-6797-4AE8-A189-B5DE09941B7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613545" y="3765460"/>
                    <a:ext cx="1069945" cy="583532"/>
                  </a:xfrm>
                  <a:prstGeom prst="ellipse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6" name="Straight Arrow Connector 75">
                <a:extLst>
                  <a:ext uri="{FF2B5EF4-FFF2-40B4-BE49-F238E27FC236}">
                    <a16:creationId xmlns:a16="http://schemas.microsoft.com/office/drawing/2014/main" id="{1AFA8FF6-EE8D-46D2-8F5F-0AD220600A4D}"/>
                  </a:ext>
                </a:extLst>
              </p:cNvPr>
              <p:cNvCxnSpPr>
                <a:cxnSpLocks/>
                <a:stCxn id="73" idx="3"/>
                <a:endCxn id="74" idx="0"/>
              </p:cNvCxnSpPr>
              <p:nvPr/>
            </p:nvCxnSpPr>
            <p:spPr>
              <a:xfrm flipH="1">
                <a:off x="5038966" y="2967858"/>
                <a:ext cx="191216" cy="800745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2" name="Straight Arrow Connector 81">
                <a:extLst>
                  <a:ext uri="{FF2B5EF4-FFF2-40B4-BE49-F238E27FC236}">
                    <a16:creationId xmlns:a16="http://schemas.microsoft.com/office/drawing/2014/main" id="{1878767E-B4A1-466F-A8CB-482F7112B369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5213235" y="3003207"/>
                <a:ext cx="162991" cy="77701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0" name="Straight Arrow Connector 89">
                <a:extLst>
                  <a:ext uri="{FF2B5EF4-FFF2-40B4-BE49-F238E27FC236}">
                    <a16:creationId xmlns:a16="http://schemas.microsoft.com/office/drawing/2014/main" id="{B7E4B408-8AA7-464F-81B8-0910BC5F6F9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5860071" y="3003207"/>
                <a:ext cx="143060" cy="762253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Arrow Connector 90">
                <a:extLst>
                  <a:ext uri="{FF2B5EF4-FFF2-40B4-BE49-F238E27FC236}">
                    <a16:creationId xmlns:a16="http://schemas.microsoft.com/office/drawing/2014/main" id="{B7A5CE12-2303-4F10-A86E-1ED012E8C3D5}"/>
                  </a:ext>
                </a:extLst>
              </p:cNvPr>
              <p:cNvCxnSpPr>
                <a:cxnSpLocks/>
                <a:stCxn id="75" idx="0"/>
                <a:endCxn id="73" idx="5"/>
              </p:cNvCxnSpPr>
              <p:nvPr/>
            </p:nvCxnSpPr>
            <p:spPr>
              <a:xfrm flipH="1" flipV="1">
                <a:off x="5986747" y="2967858"/>
                <a:ext cx="161771" cy="797602"/>
              </a:xfrm>
              <a:prstGeom prst="straightConnector1">
                <a:avLst/>
              </a:prstGeom>
              <a:ln>
                <a:solidFill>
                  <a:schemeClr val="tx1"/>
                </a:solidFill>
                <a:headEnd type="triangle" w="med" len="med"/>
                <a:tailEnd type="non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/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0" name="TextBox 109">
                  <a:extLst>
                    <a:ext uri="{FF2B5EF4-FFF2-40B4-BE49-F238E27FC236}">
                      <a16:creationId xmlns:a16="http://schemas.microsoft.com/office/drawing/2014/main" id="{0FB33340-9302-45BA-8EE6-135A1BE97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86766" y="1974080"/>
                  <a:ext cx="588623" cy="285206"/>
                </a:xfrm>
                <a:prstGeom prst="rect">
                  <a:avLst/>
                </a:prstGeom>
                <a:blipFill>
                  <a:blip r:embed="rId1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/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000D11C9-3A09-4E79-B3FF-E5FE070474D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8085" y="1988718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/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7F851F10-21F6-42BE-BF6B-36A43F7F424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34333" y="3062346"/>
                  <a:ext cx="714298" cy="285206"/>
                </a:xfrm>
                <a:prstGeom prst="rect">
                  <a:avLst/>
                </a:prstGeom>
                <a:blipFill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/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3" name="TextBox 112">
                  <a:extLst>
                    <a:ext uri="{FF2B5EF4-FFF2-40B4-BE49-F238E27FC236}">
                      <a16:creationId xmlns:a16="http://schemas.microsoft.com/office/drawing/2014/main" id="{B6F5B544-1D33-4E57-95F3-48D22A94ECA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52401" y="3062346"/>
                  <a:ext cx="566822" cy="285206"/>
                </a:xfrm>
                <a:prstGeom prst="rect">
                  <a:avLst/>
                </a:prstGeom>
                <a:blipFill>
                  <a:blip r:embed="rId1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/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−1,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4" name="TextBox 113">
                  <a:extLst>
                    <a:ext uri="{FF2B5EF4-FFF2-40B4-BE49-F238E27FC236}">
                      <a16:creationId xmlns:a16="http://schemas.microsoft.com/office/drawing/2014/main" id="{15964068-8CC2-4B07-9323-E72D8006F75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09941" y="3831074"/>
                  <a:ext cx="693460" cy="285206"/>
                </a:xfrm>
                <a:prstGeom prst="rect">
                  <a:avLst/>
                </a:prstGeom>
                <a:blipFill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/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5" name="TextBox 114">
                  <a:extLst>
                    <a:ext uri="{FF2B5EF4-FFF2-40B4-BE49-F238E27FC236}">
                      <a16:creationId xmlns:a16="http://schemas.microsoft.com/office/drawing/2014/main" id="{5CC89B3E-5540-4C83-8558-34D5B4DF839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726560" y="3853912"/>
                  <a:ext cx="545983" cy="285206"/>
                </a:xfrm>
                <a:prstGeom prst="rect">
                  <a:avLst/>
                </a:prstGeom>
                <a:blipFill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/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6" name="TextBox 115">
                  <a:extLst>
                    <a:ext uri="{FF2B5EF4-FFF2-40B4-BE49-F238E27FC236}">
                      <a16:creationId xmlns:a16="http://schemas.microsoft.com/office/drawing/2014/main" id="{ADAAD71B-9659-4330-A94B-4453BDB16C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64026" y="5051911"/>
                  <a:ext cx="566822" cy="285206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/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724F02C6-A64B-474A-89D0-C3E1C4596DE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88886" y="5098017"/>
                  <a:ext cx="545983" cy="285206"/>
                </a:xfrm>
                <a:prstGeom prst="rect">
                  <a:avLst/>
                </a:prstGeom>
                <a:blipFill>
                  <a:blip r:embed="rId1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/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𝑟𝑒𝑡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8" name="TextBox 117">
                  <a:extLst>
                    <a:ext uri="{FF2B5EF4-FFF2-40B4-BE49-F238E27FC236}">
                      <a16:creationId xmlns:a16="http://schemas.microsoft.com/office/drawing/2014/main" id="{31E06EE4-DB41-44A8-8156-52A22C08E0B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234649" y="5321829"/>
                  <a:ext cx="693460" cy="28520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/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𝑔𝑒𝑡</m:t>
                            </m:r>
                          </m:e>
                          <m:sub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en-US" sz="1200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sub>
                        </m:sSub>
                      </m:oMath>
                    </m:oMathPara>
                  </a14:m>
                  <a:endParaRPr lang="en-US" sz="1200" dirty="0"/>
                </a:p>
              </p:txBody>
            </p:sp>
          </mc:Choice>
          <mc:Fallback xmlns="">
            <p:sp>
              <p:nvSpPr>
                <p:cNvPr id="119" name="TextBox 118">
                  <a:extLst>
                    <a:ext uri="{FF2B5EF4-FFF2-40B4-BE49-F238E27FC236}">
                      <a16:creationId xmlns:a16="http://schemas.microsoft.com/office/drawing/2014/main" id="{25B70581-2FDC-442F-AE51-A74D928846C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6789" y="5083942"/>
                  <a:ext cx="714298" cy="285206"/>
                </a:xfrm>
                <a:prstGeom prst="rect">
                  <a:avLst/>
                </a:prstGeom>
                <a:blipFill>
                  <a:blip r:embed="rId1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/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𝑔𝑒𝑡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gets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0" name="TextBox 119">
                  <a:extLst>
                    <a:ext uri="{FF2B5EF4-FFF2-40B4-BE49-F238E27FC236}">
                      <a16:creationId xmlns:a16="http://schemas.microsoft.com/office/drawing/2014/main" id="{CFE02DB0-57C6-480D-8BF9-CD4F22D67400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737394"/>
                  <a:ext cx="3400924" cy="361830"/>
                </a:xfrm>
                <a:prstGeom prst="rect">
                  <a:avLst/>
                </a:prstGeom>
                <a:blipFill>
                  <a:blip r:embed="rId20"/>
                  <a:stretch>
                    <a:fillRect t="-6780" b="-1355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/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𝑟𝑒𝑡</m:t>
                          </m:r>
                        </m:e>
                        <m:sub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</m:sub>
                      </m:sSub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: Philosopher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𝑖</m:t>
                      </m:r>
                    </m:oMath>
                  </a14:m>
                  <a:r>
                    <a:rPr lang="en-US" sz="1600" dirty="0">
                      <a:latin typeface="Cambria" panose="02040503050406030204" pitchFamily="18" charset="0"/>
                      <a:ea typeface="Cambria" panose="02040503050406030204" pitchFamily="18" charset="0"/>
                    </a:rPr>
                    <a:t> returns chopstick </a:t>
                  </a:r>
                  <a14:m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  <a:ea typeface="Cambria" panose="02040503050406030204" pitchFamily="18" charset="0"/>
                        </a:rPr>
                        <m:t>𝑗</m:t>
                      </m:r>
                    </m:oMath>
                  </a14:m>
                  <a:endParaRPr lang="en-US" sz="1600" dirty="0">
                    <a:latin typeface="Cambria" panose="02040503050406030204" pitchFamily="18" charset="0"/>
                    <a:ea typeface="Cambria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36D87E6B-835F-43F0-8A5F-E6EF189A047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14687" y="1099941"/>
                  <a:ext cx="3708411" cy="361830"/>
                </a:xfrm>
                <a:prstGeom prst="rect">
                  <a:avLst/>
                </a:prstGeom>
                <a:blipFill>
                  <a:blip r:embed="rId21"/>
                  <a:stretch>
                    <a:fillRect t="-6667" b="-1166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22" name="Group 121">
            <a:extLst>
              <a:ext uri="{FF2B5EF4-FFF2-40B4-BE49-F238E27FC236}">
                <a16:creationId xmlns:a16="http://schemas.microsoft.com/office/drawing/2014/main" id="{7470EAAC-D091-4204-85F6-2A6562AAFCEC}"/>
              </a:ext>
            </a:extLst>
          </p:cNvPr>
          <p:cNvGrpSpPr/>
          <p:nvPr/>
        </p:nvGrpSpPr>
        <p:grpSpPr>
          <a:xfrm>
            <a:off x="6723098" y="653124"/>
            <a:ext cx="4973128" cy="4899249"/>
            <a:chOff x="6723098" y="653124"/>
            <a:chExt cx="4973128" cy="4899249"/>
          </a:xfrm>
        </p:grpSpPr>
        <p:sp>
          <p:nvSpPr>
            <p:cNvPr id="123" name="Oval 122">
              <a:extLst>
                <a:ext uri="{FF2B5EF4-FFF2-40B4-BE49-F238E27FC236}">
                  <a16:creationId xmlns:a16="http://schemas.microsoft.com/office/drawing/2014/main" id="{8F718808-2D7E-4D4F-A8C7-E473D3D177CF}"/>
                </a:ext>
              </a:extLst>
            </p:cNvPr>
            <p:cNvSpPr/>
            <p:nvPr/>
          </p:nvSpPr>
          <p:spPr>
            <a:xfrm>
              <a:off x="7167335" y="1068241"/>
              <a:ext cx="4114800" cy="411480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4" name="Oval 123">
              <a:extLst>
                <a:ext uri="{FF2B5EF4-FFF2-40B4-BE49-F238E27FC236}">
                  <a16:creationId xmlns:a16="http://schemas.microsoft.com/office/drawing/2014/main" id="{A7DB32E5-0FE8-45F8-A46B-F9F7C8B46E75}"/>
                </a:ext>
              </a:extLst>
            </p:cNvPr>
            <p:cNvSpPr/>
            <p:nvPr/>
          </p:nvSpPr>
          <p:spPr>
            <a:xfrm>
              <a:off x="8872945" y="124097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5" name="Oval 124">
              <a:extLst>
                <a:ext uri="{FF2B5EF4-FFF2-40B4-BE49-F238E27FC236}">
                  <a16:creationId xmlns:a16="http://schemas.microsoft.com/office/drawing/2014/main" id="{480F487F-B0B0-4E43-9579-06371AFEEB3F}"/>
                </a:ext>
              </a:extLst>
            </p:cNvPr>
            <p:cNvSpPr/>
            <p:nvPr/>
          </p:nvSpPr>
          <p:spPr>
            <a:xfrm>
              <a:off x="7444740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6" name="Oval 125">
              <a:extLst>
                <a:ext uri="{FF2B5EF4-FFF2-40B4-BE49-F238E27FC236}">
                  <a16:creationId xmlns:a16="http://schemas.microsoft.com/office/drawing/2014/main" id="{E59BFF87-B051-4610-9A92-168DF2A22A22}"/>
                </a:ext>
              </a:extLst>
            </p:cNvPr>
            <p:cNvSpPr/>
            <p:nvPr/>
          </p:nvSpPr>
          <p:spPr>
            <a:xfrm>
              <a:off x="10396945" y="2288176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7" name="Oval 126">
              <a:extLst>
                <a:ext uri="{FF2B5EF4-FFF2-40B4-BE49-F238E27FC236}">
                  <a16:creationId xmlns:a16="http://schemas.microsoft.com/office/drawing/2014/main" id="{4F4BA3D1-A1A7-49E3-AA5A-882A03C4F4D3}"/>
                </a:ext>
              </a:extLst>
            </p:cNvPr>
            <p:cNvSpPr/>
            <p:nvPr/>
          </p:nvSpPr>
          <p:spPr>
            <a:xfrm>
              <a:off x="7967254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28" name="Oval 127">
              <a:extLst>
                <a:ext uri="{FF2B5EF4-FFF2-40B4-BE49-F238E27FC236}">
                  <a16:creationId xmlns:a16="http://schemas.microsoft.com/office/drawing/2014/main" id="{4484C29D-1810-4DB5-B0BB-DA09173B6ED5}"/>
                </a:ext>
              </a:extLst>
            </p:cNvPr>
            <p:cNvSpPr/>
            <p:nvPr/>
          </p:nvSpPr>
          <p:spPr>
            <a:xfrm>
              <a:off x="9828711" y="4060369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29" name="Straight Connector 128">
              <a:extLst>
                <a:ext uri="{FF2B5EF4-FFF2-40B4-BE49-F238E27FC236}">
                  <a16:creationId xmlns:a16="http://schemas.microsoft.com/office/drawing/2014/main" id="{41DF4C85-B2DF-4345-AE05-5E40ADDA49D6}"/>
                </a:ext>
              </a:extLst>
            </p:cNvPr>
            <p:cNvCxnSpPr/>
            <p:nvPr/>
          </p:nvCxnSpPr>
          <p:spPr>
            <a:xfrm rot="15031295">
              <a:off x="7882643" y="334658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Straight Connector 129">
              <a:extLst>
                <a:ext uri="{FF2B5EF4-FFF2-40B4-BE49-F238E27FC236}">
                  <a16:creationId xmlns:a16="http://schemas.microsoft.com/office/drawing/2014/main" id="{61C00E6A-B8F5-4413-8F1C-05A95E39F0D8}"/>
                </a:ext>
              </a:extLst>
            </p:cNvPr>
            <p:cNvCxnSpPr/>
            <p:nvPr/>
          </p:nvCxnSpPr>
          <p:spPr>
            <a:xfrm rot="10800000">
              <a:off x="9268492" y="4380459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>
              <a:extLst>
                <a:ext uri="{FF2B5EF4-FFF2-40B4-BE49-F238E27FC236}">
                  <a16:creationId xmlns:a16="http://schemas.microsoft.com/office/drawing/2014/main" id="{B266356E-A6CB-49E4-9F9A-06CAAACC84C1}"/>
                </a:ext>
              </a:extLst>
            </p:cNvPr>
            <p:cNvCxnSpPr/>
            <p:nvPr/>
          </p:nvCxnSpPr>
          <p:spPr>
            <a:xfrm rot="6779633">
              <a:off x="10469725" y="3371351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2" name="Straight Connector 131">
              <a:extLst>
                <a:ext uri="{FF2B5EF4-FFF2-40B4-BE49-F238E27FC236}">
                  <a16:creationId xmlns:a16="http://schemas.microsoft.com/office/drawing/2014/main" id="{4170164F-04AF-43B4-A9AE-AA3A18F897FD}"/>
                </a:ext>
              </a:extLst>
            </p:cNvPr>
            <p:cNvCxnSpPr/>
            <p:nvPr/>
          </p:nvCxnSpPr>
          <p:spPr>
            <a:xfrm rot="2311426">
              <a:off x="10041985" y="1751573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3" name="Oval 132">
              <a:extLst>
                <a:ext uri="{FF2B5EF4-FFF2-40B4-BE49-F238E27FC236}">
                  <a16:creationId xmlns:a16="http://schemas.microsoft.com/office/drawing/2014/main" id="{741EA3B1-61D9-461C-B4C3-4C2172B405B1}"/>
                </a:ext>
              </a:extLst>
            </p:cNvPr>
            <p:cNvSpPr/>
            <p:nvPr/>
          </p:nvSpPr>
          <p:spPr>
            <a:xfrm>
              <a:off x="8948452" y="2831001"/>
              <a:ext cx="640080" cy="640080"/>
            </a:xfrm>
            <a:prstGeom prst="ellipse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34" name="Straight Connector 133">
              <a:extLst>
                <a:ext uri="{FF2B5EF4-FFF2-40B4-BE49-F238E27FC236}">
                  <a16:creationId xmlns:a16="http://schemas.microsoft.com/office/drawing/2014/main" id="{7BE6CA48-393C-4150-87B9-521E73B44429}"/>
                </a:ext>
              </a:extLst>
            </p:cNvPr>
            <p:cNvCxnSpPr/>
            <p:nvPr/>
          </p:nvCxnSpPr>
          <p:spPr>
            <a:xfrm rot="18774145">
              <a:off x="8309463" y="1845390"/>
              <a:ext cx="0" cy="405626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35" name="Picture 134">
              <a:extLst>
                <a:ext uri="{FF2B5EF4-FFF2-40B4-BE49-F238E27FC236}">
                  <a16:creationId xmlns:a16="http://schemas.microsoft.com/office/drawing/2014/main" id="{5D62B09E-2372-4D04-A852-19AA6A8352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2"/>
            <a:srcRect l="9479" t="5985" r="7040" b="6924"/>
            <a:stretch/>
          </p:blipFill>
          <p:spPr>
            <a:xfrm flipH="1">
              <a:off x="8711725" y="2712348"/>
              <a:ext cx="1026019" cy="777691"/>
            </a:xfrm>
            <a:prstGeom prst="rect">
              <a:avLst/>
            </a:prstGeom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/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6" name="TextBox 135">
                  <a:extLst>
                    <a:ext uri="{FF2B5EF4-FFF2-40B4-BE49-F238E27FC236}">
                      <a16:creationId xmlns:a16="http://schemas.microsoft.com/office/drawing/2014/main" id="{2316F289-595B-4BB2-A120-99CD26F56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8254" y="653124"/>
                  <a:ext cx="462754" cy="369332"/>
                </a:xfrm>
                <a:prstGeom prst="rect">
                  <a:avLst/>
                </a:prstGeom>
                <a:blipFill>
                  <a:blip r:embed="rId2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/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79A79F10-7860-476F-8A25-3C2CC42100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233472" y="2113057"/>
                  <a:ext cx="462754" cy="369332"/>
                </a:xfrm>
                <a:prstGeom prst="rect">
                  <a:avLst/>
                </a:prstGeom>
                <a:blipFill>
                  <a:blip r:embed="rId2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/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1FB25D04-A7F5-4CFD-B690-F6AB198C4C9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96945" y="4725550"/>
                  <a:ext cx="462754" cy="369332"/>
                </a:xfrm>
                <a:prstGeom prst="rect">
                  <a:avLst/>
                </a:prstGeom>
                <a:blipFill>
                  <a:blip r:embed="rId2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/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39" name="TextBox 138">
                  <a:extLst>
                    <a:ext uri="{FF2B5EF4-FFF2-40B4-BE49-F238E27FC236}">
                      <a16:creationId xmlns:a16="http://schemas.microsoft.com/office/drawing/2014/main" id="{A0C1FDD9-6EA9-4292-85D3-A9895EC53E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32530" y="4733105"/>
                  <a:ext cx="462755" cy="369332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/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0" name="TextBox 139">
                  <a:extLst>
                    <a:ext uri="{FF2B5EF4-FFF2-40B4-BE49-F238E27FC236}">
                      <a16:creationId xmlns:a16="http://schemas.microsoft.com/office/drawing/2014/main" id="{5E7663B5-4794-4B29-93F2-8B443D3F627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53244" y="2186269"/>
                  <a:ext cx="452880" cy="369332"/>
                </a:xfrm>
                <a:prstGeom prst="rect">
                  <a:avLst/>
                </a:prstGeom>
                <a:blipFill>
                  <a:blip r:embed="rId2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/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1" name="TextBox 140">
                  <a:extLst>
                    <a:ext uri="{FF2B5EF4-FFF2-40B4-BE49-F238E27FC236}">
                      <a16:creationId xmlns:a16="http://schemas.microsoft.com/office/drawing/2014/main" id="{C5C8C255-F51C-4587-8D28-02B29E0B17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32128" y="1176137"/>
                  <a:ext cx="452880" cy="369332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/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2" name="TextBox 141">
                  <a:extLst>
                    <a:ext uri="{FF2B5EF4-FFF2-40B4-BE49-F238E27FC236}">
                      <a16:creationId xmlns:a16="http://schemas.microsoft.com/office/drawing/2014/main" id="{55963DB9-31DC-4434-91CD-28CABB37DBB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723098" y="3617022"/>
                  <a:ext cx="452880" cy="369332"/>
                </a:xfrm>
                <a:prstGeom prst="rect">
                  <a:avLst/>
                </a:prstGeom>
                <a:blipFill>
                  <a:blip r:embed="rId2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/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3" name="TextBox 142">
                  <a:extLst>
                    <a:ext uri="{FF2B5EF4-FFF2-40B4-BE49-F238E27FC236}">
                      <a16:creationId xmlns:a16="http://schemas.microsoft.com/office/drawing/2014/main" id="{015B9B6A-9F20-4CA0-9683-710DDA5FC4A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135652" y="5183041"/>
                  <a:ext cx="452880" cy="369332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/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FEA57505-B585-4BB7-9243-E040B1591D8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142110" y="3617022"/>
                  <a:ext cx="451277" cy="369332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/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DE4BF4AF-17E2-4AA7-A0CD-D141A659825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68791" y="1013628"/>
                  <a:ext cx="414890" cy="369332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83979380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30599</TotalTime>
  <Words>4079</Words>
  <Application>Microsoft Office PowerPoint</Application>
  <PresentationFormat>Widescreen</PresentationFormat>
  <Paragraphs>651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6" baseType="lpstr">
      <vt:lpstr>Arial</vt:lpstr>
      <vt:lpstr>Calibri</vt:lpstr>
      <vt:lpstr>Calibri Light</vt:lpstr>
      <vt:lpstr>Cambria</vt:lpstr>
      <vt:lpstr>Cambria Math</vt:lpstr>
      <vt:lpstr>Wingdings 3</vt:lpstr>
      <vt:lpstr>Office Theme</vt:lpstr>
      <vt:lpstr>Theory and Algorithms for Formal Verification  Safety, Liveness, Fairness</vt:lpstr>
      <vt:lpstr>Outline</vt:lpstr>
      <vt:lpstr>LTS formal definition</vt:lpstr>
      <vt:lpstr>Deadlocks</vt:lpstr>
      <vt:lpstr>Simple deadlock example</vt:lpstr>
      <vt:lpstr>Simple deadlock example</vt:lpstr>
      <vt:lpstr>Dining Philosophers</vt:lpstr>
      <vt:lpstr>Dining Philosophers</vt:lpstr>
      <vt:lpstr>Dining Philosophers</vt:lpstr>
      <vt:lpstr>Composed LTS</vt:lpstr>
      <vt:lpstr>Dining Philosophers Deadlock-Freedom</vt:lpstr>
      <vt:lpstr>Linear-time properties</vt:lpstr>
      <vt:lpstr>Linear-time properties</vt:lpstr>
      <vt:lpstr>LT property</vt:lpstr>
      <vt:lpstr>Satisfaction relation for LT properties</vt:lpstr>
      <vt:lpstr>Examples of satisfaction</vt:lpstr>
      <vt:lpstr>Satisfaction relation example</vt:lpstr>
      <vt:lpstr>Traffic lights are never green at the same time</vt:lpstr>
      <vt:lpstr>Note about properties: state-based vs. action-based</vt:lpstr>
      <vt:lpstr>Mutual exclusion property</vt:lpstr>
      <vt:lpstr>Starvation freedom</vt:lpstr>
      <vt:lpstr>Trace equivalence and LT properties</vt:lpstr>
      <vt:lpstr>Proof </vt:lpstr>
      <vt:lpstr>Proof </vt:lpstr>
      <vt:lpstr>Trace equivalence and LT properties</vt:lpstr>
      <vt:lpstr>Invariants</vt:lpstr>
      <vt:lpstr>Slight aside to propositional logic: syntax</vt:lpstr>
      <vt:lpstr>Propositional logic: semantics</vt:lpstr>
      <vt:lpstr>Invariant for traffic lights</vt:lpstr>
      <vt:lpstr>Invariant for Dining Philosophers</vt:lpstr>
      <vt:lpstr>Naïve invariant checking using forward search (DFS)</vt:lpstr>
      <vt:lpstr>Forward invariant checking with DFS</vt:lpstr>
      <vt:lpstr>Time complexity for Invariant checking</vt:lpstr>
      <vt:lpstr>Safety properties</vt:lpstr>
      <vt:lpstr>Safety properties, Bad prefixes</vt:lpstr>
      <vt:lpstr>Invariants are safety properties</vt:lpstr>
      <vt:lpstr>Satisfaction relation for safety properties</vt:lpstr>
      <vt:lpstr>Prefix and Closure</vt:lpstr>
      <vt:lpstr>Closure properties</vt:lpstr>
      <vt:lpstr>Trace Equivalence and Safety </vt:lpstr>
      <vt:lpstr>Liveness properties</vt:lpstr>
      <vt:lpstr>Liveness property: definition</vt:lpstr>
      <vt:lpstr>Examples of liveness properties</vt:lpstr>
      <vt:lpstr>Safety vs. Liveness</vt:lpstr>
      <vt:lpstr>Taxonomy of properties</vt:lpstr>
      <vt:lpstr>Topological characterization of safety/liveness</vt:lpstr>
      <vt:lpstr>Fairness</vt:lpstr>
      <vt:lpstr>Formalizing fairness</vt:lpstr>
      <vt:lpstr>Why do we need fairness?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Autonomous Cyber-Physical Systems</dc:title>
  <dc:creator>Jyo Deshmukh</dc:creator>
  <cp:lastModifiedBy>Jyo Deshmukh</cp:lastModifiedBy>
  <cp:revision>128</cp:revision>
  <dcterms:created xsi:type="dcterms:W3CDTF">2018-01-04T23:14:16Z</dcterms:created>
  <dcterms:modified xsi:type="dcterms:W3CDTF">2024-02-26T23:00:58Z</dcterms:modified>
</cp:coreProperties>
</file>