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20" r:id="rId13"/>
    <p:sldId id="404" r:id="rId14"/>
    <p:sldId id="421" r:id="rId15"/>
    <p:sldId id="365" r:id="rId16"/>
    <p:sldId id="405" r:id="rId17"/>
    <p:sldId id="406" r:id="rId18"/>
    <p:sldId id="407" r:id="rId19"/>
    <p:sldId id="408" r:id="rId20"/>
    <p:sldId id="362" r:id="rId21"/>
    <p:sldId id="409" r:id="rId22"/>
    <p:sldId id="372" r:id="rId23"/>
    <p:sldId id="373" r:id="rId24"/>
    <p:sldId id="374" r:id="rId25"/>
    <p:sldId id="375" r:id="rId26"/>
    <p:sldId id="376" r:id="rId27"/>
    <p:sldId id="377" r:id="rId28"/>
    <p:sldId id="378" r:id="rId29"/>
    <p:sldId id="370" r:id="rId30"/>
    <p:sldId id="379" r:id="rId31"/>
    <p:sldId id="380" r:id="rId32"/>
    <p:sldId id="381" r:id="rId33"/>
    <p:sldId id="382" r:id="rId34"/>
    <p:sldId id="384" r:id="rId35"/>
    <p:sldId id="383" r:id="rId36"/>
    <p:sldId id="385" r:id="rId37"/>
    <p:sldId id="388" r:id="rId38"/>
    <p:sldId id="386" r:id="rId39"/>
    <p:sldId id="389" r:id="rId40"/>
    <p:sldId id="390" r:id="rId41"/>
    <p:sldId id="357" r:id="rId42"/>
    <p:sldId id="395" r:id="rId43"/>
    <p:sldId id="358" r:id="rId44"/>
    <p:sldId id="359" r:id="rId45"/>
    <p:sldId id="366" r:id="rId46"/>
    <p:sldId id="361" r:id="rId47"/>
    <p:sldId id="367" r:id="rId48"/>
    <p:sldId id="368" r:id="rId49"/>
    <p:sldId id="396" r:id="rId50"/>
    <p:sldId id="369" r:id="rId51"/>
    <p:sldId id="363" r:id="rId52"/>
    <p:sldId id="397" r:id="rId53"/>
    <p:sldId id="398" r:id="rId54"/>
    <p:sldId id="399" r:id="rId55"/>
    <p:sldId id="400" r:id="rId56"/>
    <p:sldId id="401" r:id="rId57"/>
    <p:sldId id="391" r:id="rId58"/>
    <p:sldId id="392" r:id="rId59"/>
    <p:sldId id="393" r:id="rId60"/>
    <p:sldId id="394" r:id="rId61"/>
    <p:sldId id="410" r:id="rId62"/>
    <p:sldId id="360" r:id="rId63"/>
    <p:sldId id="411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10" d="100"/>
          <a:sy n="110" d="100"/>
        </p:scale>
        <p:origin x="1066" y="8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9" d="100"/>
          <a:sy n="89" d="100"/>
        </p:scale>
        <p:origin x="4070" y="6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11/21/2022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045391"/>
            <a:ext cx="11699087" cy="4638650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960" y="110298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C00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“Transducers”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EDD334-D7B7-6B33-E42C-B3E2CD9F05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6456" y="1472535"/>
            <a:ext cx="11699087" cy="3432677"/>
          </a:xfrm>
        </p:spPr>
        <p:txBody>
          <a:bodyPr/>
          <a:lstStyle/>
          <a:p>
            <a:r>
              <a:rPr lang="en-US" dirty="0"/>
              <a:t>Inertial Measurement Units</a:t>
            </a:r>
          </a:p>
          <a:p>
            <a:r>
              <a:rPr lang="en-US" dirty="0"/>
              <a:t>GPS</a:t>
            </a:r>
          </a:p>
          <a:p>
            <a:r>
              <a:rPr lang="en-US" dirty="0"/>
              <a:t>Vision-based (Camera) sensors</a:t>
            </a:r>
          </a:p>
          <a:p>
            <a:r>
              <a:rPr lang="en-US" dirty="0"/>
              <a:t>LiDAR </a:t>
            </a:r>
          </a:p>
          <a:p>
            <a:r>
              <a:rPr lang="en-US" dirty="0"/>
              <a:t>RADAR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B675105-A8F4-28FD-0C0B-E650B0AB9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important sensors for autonomy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47B9D2-9E4F-7B7E-71EB-AAC2BB441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010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8017"/>
            <a:ext cx="11699087" cy="3876023"/>
          </a:xfrm>
        </p:spPr>
        <p:txBody>
          <a:bodyPr/>
          <a:lstStyle/>
          <a:p>
            <a:r>
              <a:rPr lang="en-US" dirty="0"/>
              <a:t>Inertial Measurement Units or IMUs: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08017"/>
            <a:ext cx="11699087" cy="3876023"/>
          </a:xfrm>
        </p:spPr>
        <p:txBody>
          <a:bodyPr/>
          <a:lstStyle/>
          <a:p>
            <a:r>
              <a:rPr lang="en-US" dirty="0"/>
              <a:t>Inertial Measurement Units or IMUs: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1498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  <p:pic>
        <p:nvPicPr>
          <p:cNvPr id="7" name="Picture 6" descr="A picture containing candelabrum&#10;&#10;Description automatically generated">
            <a:extLst>
              <a:ext uri="{FF2B5EF4-FFF2-40B4-BE49-F238E27FC236}">
                <a16:creationId xmlns:a16="http://schemas.microsoft.com/office/drawing/2014/main" id="{EC6109AF-9043-9993-22EA-B3B173037C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2291" y="1094509"/>
            <a:ext cx="2279072" cy="1709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Rotation matrices are orthonormal,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matrix describing effective rotation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time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045391"/>
                <a:ext cx="11699087" cy="4946700"/>
              </a:xfrm>
              <a:blipFill>
                <a:blip r:embed="rId2"/>
                <a:stretch>
                  <a:fillRect l="-625" t="-1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77" t="-1445" b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0091"/>
            <a:ext cx="11699087" cy="4263950"/>
          </a:xfrm>
        </p:spPr>
        <p:txBody>
          <a:bodyPr/>
          <a:lstStyle/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e.g.,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sz="2600" dirty="0"/>
              <a:t>Edge-based methods: When objects have strong edge features (e.g., road curbs)</a:t>
            </a:r>
          </a:p>
          <a:p>
            <a:pPr lvl="1"/>
            <a:r>
              <a:rPr lang="en-US" sz="2600" dirty="0"/>
              <a:t>Region-based methods: Based on region-growing, i.e., pick seed points, grow regions based on Euclidean distance between points.</a:t>
            </a:r>
          </a:p>
          <a:p>
            <a:pPr lvl="1"/>
            <a:r>
              <a:rPr lang="en-US" sz="2600" dirty="0"/>
              <a:t>Model-based methods: Fit points into pre-defined categories such as planes, spheres, cones, etc. </a:t>
            </a:r>
          </a:p>
          <a:p>
            <a:pPr lvl="1"/>
            <a:r>
              <a:rPr lang="en-US" sz="2600" dirty="0"/>
              <a:t>Attribute-based methods: first compute attributes for each point, and then cluster based on attributes</a:t>
            </a:r>
          </a:p>
          <a:p>
            <a:pPr lvl="1"/>
            <a:r>
              <a:rPr lang="en-US" sz="2600" dirty="0"/>
              <a:t>Graph-based methods: Cast point cloud into graph-based structures</a:t>
            </a:r>
          </a:p>
          <a:p>
            <a:pPr lvl="1"/>
            <a:r>
              <a:rPr lang="en-US" sz="2600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960" y="1587682"/>
            <a:ext cx="11699087" cy="4437132"/>
          </a:xfrm>
        </p:spPr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r="-1251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as well as deep learning</a:t>
            </a:r>
          </a:p>
          <a:p>
            <a:r>
              <a:rPr lang="en-US" dirty="0"/>
              <a:t>Detection from images (camera data)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Object detection</a:t>
            </a:r>
          </a:p>
          <a:p>
            <a:pPr lvl="1"/>
            <a:r>
              <a:rPr lang="en-US" dirty="0"/>
              <a:t>Distances to obstacles</a:t>
            </a:r>
          </a:p>
          <a:p>
            <a:pPr lvl="1"/>
            <a:r>
              <a:rPr lang="en-US" dirty="0"/>
              <a:t>Semantic segmentation</a:t>
            </a:r>
          </a:p>
          <a:p>
            <a:pPr lvl="1"/>
            <a:r>
              <a:rPr lang="en-US" dirty="0"/>
              <a:t>Scenario identification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zebra-crossings,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00199"/>
            <a:ext cx="11699087" cy="4083841"/>
          </a:xfrm>
        </p:spPr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41763"/>
            <a:ext cx="11699087" cy="4042277"/>
          </a:xfrm>
        </p:spPr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learning-based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E.g.,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be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(e.g.,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17b+ uses Faster R-CNN for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Rao-Blackwell Particle Filters (RBPF) is a particle filter approach which allows vehicle trajectory to be computed first and then the map to be constructed. </a:t>
                </a:r>
              </a:p>
              <a:p>
                <a:r>
                  <a:rPr lang="en-US" dirty="0"/>
                  <a:t>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628" r="-1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Drive-by-wire controlled by AI software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22842</TotalTime>
  <Words>4976</Words>
  <Application>Microsoft Office PowerPoint</Application>
  <PresentationFormat>Widescreen</PresentationFormat>
  <Paragraphs>543</Paragraphs>
  <Slides>64</Slides>
  <Notes>0</Notes>
  <HiddenSlides>11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Some important sensors for autonomy</vt:lpstr>
      <vt:lpstr>Basics of IMUs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Radar</vt:lpstr>
      <vt:lpstr>Basics of LiDAR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Localization</vt:lpstr>
      <vt:lpstr>Main steps in SLAM</vt:lpstr>
      <vt:lpstr>Main steps in SLAM (continued)</vt:lpstr>
      <vt:lpstr>SLAM as Bayesian filtering</vt:lpstr>
      <vt:lpstr>Sensor Fusion</vt:lpstr>
      <vt:lpstr>References</vt:lpstr>
      <vt:lpstr>Bibliography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584</cp:revision>
  <dcterms:created xsi:type="dcterms:W3CDTF">2018-01-04T23:14:16Z</dcterms:created>
  <dcterms:modified xsi:type="dcterms:W3CDTF">2022-11-21T21:33:22Z</dcterms:modified>
</cp:coreProperties>
</file>