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416" r:id="rId10"/>
    <p:sldId id="359" r:id="rId11"/>
    <p:sldId id="360" r:id="rId12"/>
    <p:sldId id="361" r:id="rId13"/>
    <p:sldId id="362" r:id="rId14"/>
    <p:sldId id="365" r:id="rId15"/>
    <p:sldId id="366" r:id="rId16"/>
    <p:sldId id="367" r:id="rId17"/>
    <p:sldId id="369" r:id="rId18"/>
    <p:sldId id="364" r:id="rId19"/>
    <p:sldId id="368" r:id="rId20"/>
    <p:sldId id="371" r:id="rId21"/>
    <p:sldId id="370" r:id="rId22"/>
    <p:sldId id="372" r:id="rId23"/>
    <p:sldId id="374" r:id="rId24"/>
    <p:sldId id="373" r:id="rId25"/>
    <p:sldId id="376" r:id="rId26"/>
    <p:sldId id="377" r:id="rId27"/>
    <p:sldId id="375" r:id="rId28"/>
    <p:sldId id="378" r:id="rId29"/>
    <p:sldId id="379" r:id="rId30"/>
    <p:sldId id="380" r:id="rId31"/>
    <p:sldId id="381" r:id="rId32"/>
    <p:sldId id="382" r:id="rId33"/>
    <p:sldId id="3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151" d="100"/>
          <a:sy n="151" d="100"/>
        </p:scale>
        <p:origin x="92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52CFB-706C-461C-B835-9F8C13900BA0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0775-3CC3-423F-BD21-95A794BF842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B1A634-3067-4018-BF8D-7609509F14E0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2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6.png"/><Relationship Id="rId7" Type="http://schemas.openxmlformats.org/officeDocument/2006/relationships/image" Target="../media/image2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6.png"/><Relationship Id="rId7" Type="http://schemas.openxmlformats.org/officeDocument/2006/relationships/image" Target="../media/image2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Requirements, Linear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with Macro-Module 1!</a:t>
            </a:r>
          </a:p>
          <a:p>
            <a:r>
              <a:rPr lang="en-US" dirty="0"/>
              <a:t>Module 1: Models of Computation + Control </a:t>
            </a:r>
          </a:p>
          <a:p>
            <a:r>
              <a:rPr lang="en-US" dirty="0"/>
              <a:t> Module 2: Formal Specification, Verification,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/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/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EBE8C75-43E1-4784-B3E3-21EC848A0CBF}"/>
              </a:ext>
            </a:extLst>
          </p:cNvPr>
          <p:cNvGrpSpPr/>
          <p:nvPr/>
        </p:nvGrpSpPr>
        <p:grpSpPr>
          <a:xfrm>
            <a:off x="1134910" y="2466857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343B92-5271-4E4E-B1A8-73D253F7770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59AAD-7F81-49A3-884C-B9DC3296293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A0D65A-D01F-4E89-AFC2-9421DB84CA64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75E98A-C184-4CC9-915C-B2E62BDA0EB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E6550B-66B5-4364-9E96-81E4E41D6FF3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5E8085-F53A-43CD-A128-895B8DB2DA62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2116BC-3BCC-4BBF-8783-BE9B09404E2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EED865-94CB-44B2-9F0F-101C604EE87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14BA32-394E-4005-9D85-1F2B676EEDF0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AAFEE4-3F13-4BE8-85F9-725CC9018B89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C1F056-6DB8-4C21-A734-256D34AF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3E0A13D-F9A5-4C0E-BCDB-DCF64280C52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186226-575B-440F-916F-C8124D67EE9E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/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62D192E0-2770-4064-BBE5-BC57ADFBD58D}"/>
              </a:ext>
            </a:extLst>
          </p:cNvPr>
          <p:cNvSpPr/>
          <p:nvPr/>
        </p:nvSpPr>
        <p:spPr>
          <a:xfrm>
            <a:off x="1025459" y="44563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3E5C4A-73E2-44FD-9248-F6FE73A8B5CD}"/>
              </a:ext>
            </a:extLst>
          </p:cNvPr>
          <p:cNvSpPr/>
          <p:nvPr/>
        </p:nvSpPr>
        <p:spPr>
          <a:xfrm>
            <a:off x="2226333" y="44563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8AC166-AD3C-4F35-BCC8-675467DDB3A3}"/>
              </a:ext>
            </a:extLst>
          </p:cNvPr>
          <p:cNvSpPr/>
          <p:nvPr/>
        </p:nvSpPr>
        <p:spPr>
          <a:xfrm>
            <a:off x="3427207" y="4456388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D82528-D793-4344-9E0C-4C974AFB1B71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745650" y="48164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19A620-130D-4B6D-88F6-B550B65E4D3E}"/>
              </a:ext>
            </a:extLst>
          </p:cNvPr>
          <p:cNvCxnSpPr/>
          <p:nvPr/>
        </p:nvCxnSpPr>
        <p:spPr>
          <a:xfrm>
            <a:off x="2929807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860CC-F1FE-4868-8D3A-BC4DDA12F48C}"/>
              </a:ext>
            </a:extLst>
          </p:cNvPr>
          <p:cNvCxnSpPr/>
          <p:nvPr/>
        </p:nvCxnSpPr>
        <p:spPr>
          <a:xfrm>
            <a:off x="4147398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/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/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/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/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CCC97A4-7B91-4548-8019-95B3D3ABCFBA}"/>
              </a:ext>
            </a:extLst>
          </p:cNvPr>
          <p:cNvSpPr/>
          <p:nvPr/>
        </p:nvSpPr>
        <p:spPr>
          <a:xfrm>
            <a:off x="5518074" y="445519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A6AA98-E60F-4937-98A2-4521640B8066}"/>
              </a:ext>
            </a:extLst>
          </p:cNvPr>
          <p:cNvCxnSpPr/>
          <p:nvPr/>
        </p:nvCxnSpPr>
        <p:spPr>
          <a:xfrm>
            <a:off x="6259995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/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3087EC8F-B60C-477B-9C75-0D6E5127518C}"/>
              </a:ext>
            </a:extLst>
          </p:cNvPr>
          <p:cNvSpPr/>
          <p:nvPr/>
        </p:nvSpPr>
        <p:spPr>
          <a:xfrm>
            <a:off x="6740678" y="4455199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1D6E0-5B65-4FE6-95AF-13F6E24D6729}"/>
              </a:ext>
            </a:extLst>
          </p:cNvPr>
          <p:cNvCxnSpPr/>
          <p:nvPr/>
        </p:nvCxnSpPr>
        <p:spPr>
          <a:xfrm>
            <a:off x="7460869" y="4815292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/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/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blipFill>
                <a:blip r:embed="rId1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418626C-B038-4514-A5B6-558307B1FD21}"/>
              </a:ext>
            </a:extLst>
          </p:cNvPr>
          <p:cNvSpPr/>
          <p:nvPr/>
        </p:nvSpPr>
        <p:spPr>
          <a:xfrm>
            <a:off x="8665516" y="4453736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65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/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  <a:blipFill>
                <a:blip r:embed="rId1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/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069BEA-6A07-4756-AA8B-2849DA1ECE46}"/>
              </a:ext>
            </a:extLst>
          </p:cNvPr>
          <p:cNvCxnSpPr/>
          <p:nvPr/>
        </p:nvCxnSpPr>
        <p:spPr>
          <a:xfrm>
            <a:off x="9364802" y="4791606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Safety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: Formal Specification, Verification,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93360BD-F7F7-427B-B60F-C4DC97A2729C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CE9C71-43AA-4395-BB7C-2DE461FF74D8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33D50A4-4059-454D-B0D7-804CBF9FCB2C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33D50A4-4059-454D-B0D7-804CBF9FC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0F844D-EC06-47D4-AD79-250332E5E16C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44F17A1-2562-4815-BFFA-280BF02D4FA9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4063E2-888F-4539-9FBB-19501EC7A54D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4A97E12-D2EB-4EE8-8834-CCA7FF275F20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2E021A1-AC1C-4E96-86BA-460ED1779AD2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1620C-E6FC-42B6-9F98-2B3A85897341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393684-6E58-4A5C-B326-A97C7E6AB4C4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393684-6E58-4A5C-B326-A97C7E6AB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8EE73C-195B-42B5-B2A7-B404C8EAC390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BE12E63-884B-4F05-B83F-F943464A8CF6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F4D2DA-7741-49FD-8748-509CF02A990E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4E86759-0909-469D-808A-7C27FB1DEFEF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62149"/>
            <a:ext cx="11699087" cy="3721891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describe desirable properties of system behaviors</a:t>
            </a:r>
          </a:p>
          <a:p>
            <a:r>
              <a:rPr lang="en-US" sz="2400" dirty="0"/>
              <a:t>High assurance/safety-critical, or mission-critical systems must use formal requirements</a:t>
            </a:r>
          </a:p>
          <a:p>
            <a:r>
              <a:rPr lang="en-US" sz="2400" dirty="0"/>
              <a:t>Behavioral requirements: requirement can be evaluated on individual system behaviors</a:t>
            </a:r>
          </a:p>
          <a:p>
            <a:r>
              <a:rPr lang="en-US" sz="2400" dirty="0"/>
              <a:t>Requirements met by system if </a:t>
            </a:r>
            <a:r>
              <a:rPr lang="en-US" sz="2400" i="1" dirty="0"/>
              <a:t>all </a:t>
            </a:r>
            <a:r>
              <a:rPr lang="en-US" sz="2400" dirty="0"/>
              <a:t>behaviors satisfy requirements</a:t>
            </a:r>
          </a:p>
          <a:p>
            <a:r>
              <a:rPr lang="en-US" sz="2400" dirty="0"/>
              <a:t>There needs to be a clear separation between requirements (what needs to be implemented) and the design (how should it be implemented)</a:t>
            </a:r>
          </a:p>
          <a:p>
            <a:r>
              <a:rPr lang="en-US" sz="2400" dirty="0"/>
              <a:t>Unfortunately, this is not often obeyed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Informal requirements: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requirements: explicit and mathematically precise</a:t>
                </a:r>
              </a:p>
              <a:p>
                <a:pPr lvl="1"/>
                <a:r>
                  <a:rPr lang="en-US" dirty="0"/>
                  <a:t>If the vision system,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&gt;0.8, </m:t>
                    </m:r>
                  </m:oMath>
                </a14:m>
                <a:r>
                  <a:rPr lang="en-US" dirty="0"/>
                  <a:t> 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then as long as the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 the 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ms. 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dirty="0"/>
                  <a:t> is a safe stopping distance between vehicles</a:t>
                </a:r>
                <a:endParaRPr lang="en-US" sz="3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worse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Nonfunctional/non-behavioral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3EB6-67FC-47A3-AE77-2DE23CA8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and Logics to describe requirements in a mathematically precise fashion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Automata, State Machines</a:t>
            </a:r>
          </a:p>
          <a:p>
            <a:pPr lvl="1"/>
            <a:r>
              <a:rPr lang="en-US" dirty="0"/>
              <a:t>Propositional Logic, Temporal Logic, Regular Expressions</a:t>
            </a:r>
          </a:p>
          <a:p>
            <a:pPr lvl="1"/>
            <a:r>
              <a:rPr lang="en-US" dirty="0"/>
              <a:t>Structured language/grammar-based requirements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2CBD-D7A2-4560-8867-14E05DD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Formalisms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B2B7-1568-49BB-81B7-0F0DD59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18743</TotalTime>
  <Words>2651</Words>
  <Application>Microsoft Office PowerPoint</Application>
  <PresentationFormat>Widescreen</PresentationFormat>
  <Paragraphs>538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Requirements, Linear Temporal Logic</vt:lpstr>
      <vt:lpstr>Where we are in the course</vt:lpstr>
      <vt:lpstr>Module 2 : Formal Specification, Verification, Testing</vt:lpstr>
      <vt:lpstr>Requirements</vt:lpstr>
      <vt:lpstr>Rigor in Requirements</vt:lpstr>
      <vt:lpstr>Granularity</vt:lpstr>
      <vt:lpstr>Types of Requirements</vt:lpstr>
      <vt:lpstr>Nonfunctional/non-behavioral requirements</vt:lpstr>
      <vt:lpstr>Requirement Formalisms</vt:lpstr>
      <vt:lpstr>Detour to automata and formal languages</vt:lpstr>
      <vt:lpstr>Finite state automata</vt:lpstr>
      <vt:lpstr>How does a finite state automaton work?</vt:lpstr>
      <vt:lpstr>Language of a finite state automaton</vt:lpstr>
      <vt:lpstr>Propositional Logic</vt:lpstr>
      <vt:lpstr>Semantics </vt:lpstr>
      <vt:lpstr>Examples</vt:lpstr>
      <vt:lpstr>Interpreting a formula of prop. logic</vt:lpstr>
      <vt:lpstr>Temporal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395</cp:revision>
  <dcterms:created xsi:type="dcterms:W3CDTF">2018-01-04T23:14:16Z</dcterms:created>
  <dcterms:modified xsi:type="dcterms:W3CDTF">2020-09-28T01:30:36Z</dcterms:modified>
</cp:coreProperties>
</file>