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523" r:id="rId22"/>
    <p:sldId id="479"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495" r:id="rId46"/>
    <p:sldId id="510" r:id="rId47"/>
    <p:sldId id="509" r:id="rId48"/>
    <p:sldId id="513" r:id="rId49"/>
    <p:sldId id="496" r:id="rId50"/>
    <p:sldId id="525" r:id="rId51"/>
    <p:sldId id="499" r:id="rId52"/>
    <p:sldId id="502" r:id="rId53"/>
    <p:sldId id="518" r:id="rId54"/>
    <p:sldId id="498" r:id="rId55"/>
    <p:sldId id="501" r:id="rId56"/>
    <p:sldId id="512" r:id="rId57"/>
    <p:sldId id="516" r:id="rId58"/>
    <p:sldId id="500" r:id="rId59"/>
    <p:sldId id="504" r:id="rId60"/>
    <p:sldId id="503" r:id="rId61"/>
    <p:sldId id="519" r:id="rId62"/>
    <p:sldId id="520" r:id="rId63"/>
    <p:sldId id="521" r:id="rId64"/>
    <p:sldId id="522" r:id="rId65"/>
    <p:sldId id="4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1" autoAdjust="0"/>
    <p:restoredTop sz="94690" autoAdjust="0"/>
  </p:normalViewPr>
  <p:slideViewPr>
    <p:cSldViewPr snapToGrid="0">
      <p:cViewPr varScale="1">
        <p:scale>
          <a:sx n="160" d="100"/>
          <a:sy n="160" d="100"/>
        </p:scale>
        <p:origin x="2520" y="132"/>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11/22/2021</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11/22/2021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F1FCC2-8342-419F-BDA6-153C007DBE09}"/>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
        <p:nvSpPr>
          <p:cNvPr id="7" name="Rectangle 6">
            <a:extLst>
              <a:ext uri="{FF2B5EF4-FFF2-40B4-BE49-F238E27FC236}">
                <a16:creationId xmlns:a16="http://schemas.microsoft.com/office/drawing/2014/main" id="{EEBC2788-565E-4CA0-ACDF-2A3E147BE0A4}"/>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E3F19FA6-6318-4EE9-906A-65EA924CACD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56630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7C38-C38A-4229-A07A-E5DF997BC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1F89AD-D259-465A-86EA-4719724C3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EAA984-DB43-48C0-B45E-69A514A8147B}"/>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DD2A5173-6A71-4397-8F2C-4C495B7F6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1D8A-5513-4E05-B99B-411CDCA79D91}"/>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41694662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2C6317-0DD2-490D-AB74-FA87D4E3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51713A-C58D-4F5C-98DD-51833E3F4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0C4DF1-C7B3-4227-8772-858DEE8CC73D}"/>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B448295D-9451-44E3-BEE8-72A9A33B1E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003D5-0492-4E21-8C83-9912B4A86B5B}"/>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7206655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4E10-235F-4B4B-B1F6-C51DBA41FA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1C892E-A3C1-48D3-B6D5-48752E1AB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D8294-A1D3-40B0-BE9C-299817BD122D}"/>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A02C955F-C401-4069-A475-96613E669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1A2CA-E9E8-45D5-9EC3-459A41A679A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4083593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6A6A-3A4A-4B63-A808-008EF3A5D2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F5EABA-ABB9-4BF4-8640-874A100DE1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5AB2F9-A4C4-458A-AD56-AE97BCC15D3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A887936E-0704-4E37-BECD-283F2FF5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5FF96-0A06-405B-9934-7C62FB4FCC94}"/>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18318037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B9A1E-4257-4BBA-8FBA-106D893193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22184D-AC57-42B9-8900-78A1192E12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D95A3C-AF4B-4CA0-9143-B13CA94D3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4483C2-F19D-4712-8657-1EEB6FA8ADA6}"/>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6DB794D4-E4DE-4C0F-B74C-AA3095C744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989F2E-CB86-459E-A9CE-853C55157020}"/>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0614246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ECDC-819D-44BA-9D73-BF6FCAB171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2A476-1885-4C5E-AFD1-75AD0EB25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29588-3115-4AFA-A1C5-5CA1BD327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01EE-EB96-4139-8DE2-DAEDADF4B3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4BFA0B-CC3D-485A-8111-FF3187DCCF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7287D-F2AC-40EF-A08B-0F2B402BED60}"/>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8" name="Footer Placeholder 7">
            <a:extLst>
              <a:ext uri="{FF2B5EF4-FFF2-40B4-BE49-F238E27FC236}">
                <a16:creationId xmlns:a16="http://schemas.microsoft.com/office/drawing/2014/main" id="{B153EA4C-77FB-47E2-BEB4-B20C38366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4D86E-93AE-4833-BC66-A92307E67ADC}"/>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232261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D5EE-32CC-4D4F-A905-DA0DC16E1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641A34-3F63-4CF9-9F2E-2EEB78D741E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4" name="Footer Placeholder 3">
            <a:extLst>
              <a:ext uri="{FF2B5EF4-FFF2-40B4-BE49-F238E27FC236}">
                <a16:creationId xmlns:a16="http://schemas.microsoft.com/office/drawing/2014/main" id="{7826D201-09C7-428D-AFB6-F82202D04C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730C01-8DC0-425E-A8F6-84E0CA1E9D1F}"/>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7158462"/>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7110B3-9BDE-4C8E-85BB-F16CF736BA41}"/>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3" name="Footer Placeholder 2">
            <a:extLst>
              <a:ext uri="{FF2B5EF4-FFF2-40B4-BE49-F238E27FC236}">
                <a16:creationId xmlns:a16="http://schemas.microsoft.com/office/drawing/2014/main" id="{98F76AD1-B26D-4E39-B6A8-91E5D1A88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E345B3-3CD0-42CF-B59E-CCDB0152CD52}"/>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331604657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A22-478B-44BB-8743-0415B488C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8259A0-BB66-4BCF-8116-4051ECB0B9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3CA584-4359-4504-848B-0DBDA9785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E134-B862-45EA-9D8E-CD3B6B80C8C9}"/>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71B0C8A6-54C2-4514-AEC6-1368B7DFE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6B2CF-9B99-406B-9D6A-95FCEF509775}"/>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3030289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1C8A-C4FB-47F9-85EB-9E4C13CE9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719C1-7F0C-4D98-B46D-F6896EC9A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11A05-CA6C-4C00-9A59-7941D4E33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64561-5854-4F43-8809-0F51DBB21828}"/>
              </a:ext>
            </a:extLst>
          </p:cNvPr>
          <p:cNvSpPr>
            <a:spLocks noGrp="1"/>
          </p:cNvSpPr>
          <p:nvPr>
            <p:ph type="dt" sz="half" idx="10"/>
          </p:nvPr>
        </p:nvSpPr>
        <p:spPr/>
        <p:txBody>
          <a:bodyPr/>
          <a:lstStyle/>
          <a:p>
            <a:fld id="{A526CD13-5AC4-40C0-A2B4-09236C64BDF7}" type="datetimeFigureOut">
              <a:rPr lang="en-US" smtClean="0"/>
              <a:t>11/22/2021</a:t>
            </a:fld>
            <a:endParaRPr lang="en-US"/>
          </a:p>
        </p:txBody>
      </p:sp>
      <p:sp>
        <p:nvSpPr>
          <p:cNvPr id="6" name="Footer Placeholder 5">
            <a:extLst>
              <a:ext uri="{FF2B5EF4-FFF2-40B4-BE49-F238E27FC236}">
                <a16:creationId xmlns:a16="http://schemas.microsoft.com/office/drawing/2014/main" id="{574DA033-6D17-4585-AC3A-9FDEA57FF9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1D362-B09B-494D-9A9F-944C446D6DF6}"/>
              </a:ext>
            </a:extLst>
          </p:cNvPr>
          <p:cNvSpPr>
            <a:spLocks noGrp="1"/>
          </p:cNvSpPr>
          <p:nvPr>
            <p:ph type="sldNum" sz="quarter" idx="12"/>
          </p:nvPr>
        </p:nvSpPr>
        <p:spPr/>
        <p:txBody>
          <a:body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8512462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630C3-18FB-4B1B-905B-EA4403265B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26CD13-5AC4-40C0-A2B4-09236C64BDF7}" type="datetimeFigureOut">
              <a:rPr lang="en-US" smtClean="0"/>
              <a:t>11/22/2021</a:t>
            </a:fld>
            <a:endParaRPr lang="en-US"/>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0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2021</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25</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166681" y="1332702"/>
                <a:ext cx="11699087" cy="4839497"/>
              </a:xfrm>
            </p:spPr>
            <p:txBody>
              <a:bodyPr>
                <a:normAutofit fontScale="92500"/>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dirty="0"/>
              </a:p>
              <a:p>
                <a:pPr marL="1485900" indent="0">
                  <a:buNone/>
                </a:pPr>
                <a:endParaRPr lang="en-US" dirty="0"/>
              </a:p>
              <a:p>
                <a:pPr marL="148590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i="1" dirty="0"/>
              </a:p>
              <a:p>
                <a:pPr indent="0">
                  <a:buNone/>
                </a:pPr>
                <a:r>
                  <a:rPr lang="en-US" b="1" dirty="0" err="1"/>
                  <a:t>endforeach</a:t>
                </a:r>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166681" y="1332702"/>
                <a:ext cx="11699087" cy="4839497"/>
              </a:xfrm>
              <a:blipFill>
                <a:blip r:embed="rId2"/>
                <a:stretch>
                  <a:fillRect l="-938" t="-201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m:t>
                      </m:r>
                      <m:r>
                        <a:rPr lang="en-US" b="0" i="1" smtClean="0">
                          <a:latin typeface="Cambria Math" panose="02040503050406030204" pitchFamily="18" charset="0"/>
                        </a:rPr>
                        <m:t>72</m:t>
                      </m:r>
                    </m:oMath>
                  </m:oMathPara>
                </a14:m>
                <a:endParaRPr lang="en-US" dirty="0"/>
              </a:p>
            </p:txBody>
          </p:sp>
        </mc:Choice>
        <mc:Fallback>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m:t>
                      </m:r>
                      <m:r>
                        <a:rPr lang="en-US" b="0" i="1" smtClean="0">
                          <a:latin typeface="Cambria Math" panose="02040503050406030204" pitchFamily="18" charset="0"/>
                        </a:rPr>
                        <m:t>81</m:t>
                      </m:r>
                    </m:oMath>
                  </m:oMathPara>
                </a14:m>
                <a:endParaRPr lang="en-US" dirty="0"/>
              </a:p>
            </p:txBody>
          </p:sp>
        </mc:Choice>
        <mc:Fallback>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9</m:t>
                    </m:r>
                    <m:r>
                      <a:rPr lang="en-US" b="0" i="1" smtClean="0">
                        <a:latin typeface="Cambria Math" panose="02040503050406030204" pitchFamily="18" charset="0"/>
                      </a:rPr>
                      <m:t>)</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2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xmlns="">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fontScale="92500" lnSpcReduction="10000"/>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xmlns="">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521" t="-2945" b="-168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lnSpcReduction="10000"/>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322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Monte Carlo Policy Gradients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36B72805-E02B-4611-9505-ACDA1255719F}"/>
                  </a:ext>
                </a:extLst>
              </p:cNvPr>
              <p:cNvSpPr>
                <a:spLocks noGrp="1"/>
              </p:cNvSpPr>
              <p:nvPr>
                <p:ph idx="1"/>
              </p:nvPr>
            </p:nvSpPr>
            <p:spPr>
              <a:xfrm>
                <a:off x="166681" y="1332703"/>
                <a:ext cx="11699087" cy="4351338"/>
              </a:xfrm>
            </p:spPr>
            <p:txBody>
              <a:bodyPr>
                <a:normAutofit/>
              </a:bodyPr>
              <a:lstStyle/>
              <a:p>
                <a:r>
                  <a:rPr lang="en-US" dirty="0"/>
                  <a:t>Algorithm called </a:t>
                </a:r>
                <a:r>
                  <a:rPr lang="en-US" cap="small" dirty="0"/>
                  <a:t>reinforce</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0" smtClean="0">
                            <a:latin typeface="Cambria Math" panose="02040503050406030204" pitchFamily="18" charset="0"/>
                          </a:rPr>
                        </m:ctrlPr>
                      </m:fPr>
                      <m:num>
                        <m:r>
                          <m:rPr>
                            <m:sty m:val="p"/>
                          </m:rPr>
                          <a:rPr lang="en-US" b="0" i="0"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den>
                    </m:f>
                  </m:oMath>
                </a14:m>
                <a:r>
                  <a:rPr lang="en-US" dirty="0"/>
                  <a:t> </a:t>
                </a:r>
              </a:p>
              <a:p>
                <a:pPr marL="0" indent="0">
                  <a:buNone/>
                </a:pPr>
                <a:endParaRPr lang="en-US" dirty="0"/>
              </a:p>
              <a:p>
                <a:pPr marL="0" indent="0">
                  <a:buNone/>
                </a:pPr>
                <a:r>
                  <a:rPr lang="en-US" b="0" dirty="0"/>
                  <a:t>[ or compactly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func>
                  </m:oMath>
                </a14:m>
                <a:r>
                  <a:rPr lang="en-US" dirty="0"/>
                  <a:t>]</a:t>
                </a:r>
              </a:p>
              <a:p>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nary>
                  </m:oMath>
                </a14:m>
                <a:endParaRPr lang="en-US" dirty="0"/>
              </a:p>
              <a:p>
                <a:pPr/>
                <a:r>
                  <a:rPr lang="en-US" dirty="0"/>
                  <a:t>Advantage: good theoretical convergence, Disadvantage: High variance and slow learning</a:t>
                </a:r>
              </a:p>
            </p:txBody>
          </p:sp>
        </mc:Choice>
        <mc:Fallback>
          <p:sp>
            <p:nvSpPr>
              <p:cNvPr id="5" name="Content Placeholder 1">
                <a:extLst>
                  <a:ext uri="{FF2B5EF4-FFF2-40B4-BE49-F238E27FC236}">
                    <a16:creationId xmlns:a16="http://schemas.microsoft.com/office/drawing/2014/main" id="{36B72805-E02B-4611-9505-ACDA1255719F}"/>
                  </a:ext>
                </a:extLst>
              </p:cNvPr>
              <p:cNvSpPr>
                <a:spLocks noGrp="1" noRot="1" noChangeAspect="1" noMove="1" noResize="1" noEditPoints="1" noAdjustHandles="1" noChangeArrowheads="1" noChangeShapeType="1" noTextEdit="1"/>
              </p:cNvSpPr>
              <p:nvPr>
                <p:ph idx="1"/>
              </p:nvPr>
            </p:nvSpPr>
            <p:spPr>
              <a:xfrm>
                <a:off x="166681" y="1332703"/>
                <a:ext cx="11699087" cy="4351338"/>
              </a:xfrm>
              <a:blipFill>
                <a:blip r:embed="rId2"/>
                <a:stretch>
                  <a:fillRect l="-1042" t="-2384" r="-417"/>
                </a:stretch>
              </a:blipFill>
            </p:spPr>
            <p:txBody>
              <a:bodyPr/>
              <a:lstStyle/>
              <a:p>
                <a:r>
                  <a:rPr lang="en-US">
                    <a:noFill/>
                  </a:rPr>
                  <a:t> </a:t>
                </a:r>
              </a:p>
            </p:txBody>
          </p:sp>
        </mc:Fallback>
      </mc:AlternateContent>
    </p:spTree>
    <p:extLst>
      <p:ext uri="{BB962C8B-B14F-4D97-AF65-F5344CB8AC3E}">
        <p14:creationId xmlns:p14="http://schemas.microsoft.com/office/powerpoint/2010/main" val="317064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fontScale="92500" lnSpcReduction="10000"/>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xmlns="">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3325137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3016051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602963" y="2132231"/>
            <a:ext cx="9544050" cy="2124075"/>
          </a:xfrm>
          <a:prstGeom prst="rect">
            <a:avLst/>
          </a:prstGeom>
        </p:spPr>
      </p:pic>
    </p:spTree>
    <p:extLst>
      <p:ext uri="{BB962C8B-B14F-4D97-AF65-F5344CB8AC3E}">
        <p14:creationId xmlns:p14="http://schemas.microsoft.com/office/powerpoint/2010/main" val="3412760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2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xmlns="">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3647" b="-22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lnSpcReduction="10000"/>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xmlns="">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63</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24715</TotalTime>
  <Words>4278</Words>
  <Application>Microsoft Office PowerPoint</Application>
  <PresentationFormat>Widescreen</PresentationFormat>
  <Paragraphs>685</Paragraphs>
  <Slides>65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vt:lpstr>
      <vt:lpstr>Value iteration example (γ=0.9)</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Deep Q Learning</vt:lpstr>
      <vt:lpstr>Policy Gradient Methods</vt:lpstr>
      <vt:lpstr>Policy Gradient Theorem</vt:lpstr>
      <vt:lpstr>Parameterizing the policy</vt:lpstr>
      <vt:lpstr>Common trick in RL and PG methods</vt:lpstr>
      <vt:lpstr>Monte Carlo Policy Gradients</vt:lpstr>
      <vt:lpstr>Actor Critic Methods</vt:lpstr>
      <vt:lpstr>Actor-Critic Models </vt:lpstr>
      <vt:lpstr>Advantage Actor Critic (A2C)</vt:lpstr>
      <vt:lpstr>A2C</vt:lpstr>
      <vt:lpstr>Other extensions</vt:lpstr>
      <vt:lpstr>Trust Region Policy Optimization (TRPO)</vt:lpstr>
      <vt:lpstr>TRPO</vt:lpstr>
      <vt:lpstr>Proximal Policy Optimization</vt:lpstr>
      <vt:lpstr>DDPG: Deep Deterministic Policy Gradient</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415</cp:revision>
  <dcterms:created xsi:type="dcterms:W3CDTF">2018-01-04T23:14:16Z</dcterms:created>
  <dcterms:modified xsi:type="dcterms:W3CDTF">2021-11-22T21:48:11Z</dcterms:modified>
</cp:coreProperties>
</file>