
<file path=[Content_Types].xml><?xml version="1.0" encoding="utf-8"?>
<Types xmlns="http://schemas.openxmlformats.org/package/2006/content-types"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1" r:id="rId3"/>
    <p:sldId id="262" r:id="rId4"/>
    <p:sldId id="275" r:id="rId5"/>
    <p:sldId id="260" r:id="rId6"/>
    <p:sldId id="263" r:id="rId7"/>
    <p:sldId id="264" r:id="rId8"/>
    <p:sldId id="265" r:id="rId9"/>
    <p:sldId id="276" r:id="rId10"/>
    <p:sldId id="274" r:id="rId11"/>
    <p:sldId id="266" r:id="rId12"/>
    <p:sldId id="267" r:id="rId13"/>
    <p:sldId id="277" r:id="rId14"/>
    <p:sldId id="278" r:id="rId15"/>
    <p:sldId id="270" r:id="rId16"/>
    <p:sldId id="268" r:id="rId17"/>
    <p:sldId id="269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1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0C23F-98B7-41D4-A9FA-15A275A51486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6B107-AA8F-4C65-A94C-468C6EEC3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6B107-AA8F-4C65-A94C-468C6EEC3A1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80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B7E2-702A-452F-97D4-1A328EF1E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C4EA2-83F7-4E6C-AB21-9BB929BCB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E37C1C4-4E55-4F27-A829-6A8623726FAD}"/>
              </a:ext>
            </a:extLst>
          </p:cNvPr>
          <p:cNvGrpSpPr/>
          <p:nvPr userDrawn="1"/>
        </p:nvGrpSpPr>
        <p:grpSpPr>
          <a:xfrm>
            <a:off x="0" y="6150114"/>
            <a:ext cx="12192000" cy="707886"/>
            <a:chOff x="50006" y="5719206"/>
            <a:chExt cx="12192000" cy="70788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3E3AD49-55BB-449E-9707-2C6D805BA28C}"/>
                </a:ext>
              </a:extLst>
            </p:cNvPr>
            <p:cNvSpPr/>
            <p:nvPr userDrawn="1"/>
          </p:nvSpPr>
          <p:spPr>
            <a:xfrm>
              <a:off x="50006" y="5792092"/>
              <a:ext cx="12192000" cy="635000"/>
            </a:xfrm>
            <a:prstGeom prst="rect">
              <a:avLst/>
            </a:prstGeom>
            <a:solidFill>
              <a:srgbClr val="990000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7AD5598-C8B6-4374-8D46-BE17282EAF29}"/>
                </a:ext>
              </a:extLst>
            </p:cNvPr>
            <p:cNvSpPr txBox="1"/>
            <p:nvPr userDrawn="1"/>
          </p:nvSpPr>
          <p:spPr>
            <a:xfrm>
              <a:off x="50006" y="5719206"/>
              <a:ext cx="571295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800" b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USC </a:t>
              </a:r>
              <a:r>
                <a:rPr lang="en-US" sz="18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Viterbi</a:t>
              </a:r>
            </a:p>
            <a:p>
              <a:pPr defTabSz="457200"/>
              <a:r>
                <a:rPr lang="en-US" sz="105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	School of Engineering</a:t>
              </a:r>
            </a:p>
            <a:p>
              <a:pPr defTabSz="457200"/>
              <a:r>
                <a:rPr lang="en-US" sz="1050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		</a:t>
              </a:r>
              <a:r>
                <a:rPr lang="en-US" sz="1050" i="1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Department of Computer Science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219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4351338"/>
          </a:xfr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/>
            </a:lvl1pPr>
            <a:lvl2pPr marL="685800" indent="-274320">
              <a:buClr>
                <a:srgbClr val="FFA3A3"/>
              </a:buClr>
              <a:buSzPct val="80000"/>
              <a:buFont typeface="Wingdings 3" panose="05040102010807070707" pitchFamily="18" charset="2"/>
              <a:buChar char=""/>
              <a:defRPr/>
            </a:lvl2pPr>
            <a:lvl3pPr marL="1143000" indent="-228600">
              <a:buClr>
                <a:srgbClr val="FF9797"/>
              </a:buClr>
              <a:buSzPct val="75000"/>
              <a:buFont typeface="Wingdings 3" panose="05040102010807070707" pitchFamily="18" charset="2"/>
              <a:buChar char=""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11" descr="Small Use Shield_GoldOnTrans.eps">
            <a:extLst>
              <a:ext uri="{FF2B5EF4-FFF2-40B4-BE49-F238E27FC236}">
                <a16:creationId xmlns:a16="http://schemas.microsoft.com/office/drawing/2014/main" id="{92F43934-0A3D-49F8-91A5-85B8E80B2CF8}"/>
              </a:ext>
            </a:extLst>
          </p:cNvPr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1194348" y="464476"/>
            <a:ext cx="997652" cy="74823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6381F13-A4A4-444E-9C5F-0C7501D9BF81}"/>
              </a:ext>
            </a:extLst>
          </p:cNvPr>
          <p:cNvSpPr/>
          <p:nvPr userDrawn="1"/>
        </p:nvSpPr>
        <p:spPr>
          <a:xfrm>
            <a:off x="0" y="2713"/>
            <a:ext cx="12192000" cy="302605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77AB79-4F9F-47F3-934B-DC6AA693504D}"/>
              </a:ext>
            </a:extLst>
          </p:cNvPr>
          <p:cNvSpPr/>
          <p:nvPr userDrawn="1"/>
        </p:nvSpPr>
        <p:spPr>
          <a:xfrm flipV="1">
            <a:off x="9522" y="294440"/>
            <a:ext cx="12192000" cy="50800"/>
          </a:xfrm>
          <a:prstGeom prst="rect">
            <a:avLst/>
          </a:prstGeom>
          <a:solidFill>
            <a:srgbClr val="FFCC00"/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0225637C-4B87-49CB-8E13-7BBB7557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784A0C8-99FC-499C-9625-1C0F69223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37679" y="6380997"/>
            <a:ext cx="2743200" cy="365125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D71DAF-0C4E-45DE-A6F2-DF7F66B0269C}"/>
              </a:ext>
            </a:extLst>
          </p:cNvPr>
          <p:cNvSpPr/>
          <p:nvPr userDrawn="1"/>
        </p:nvSpPr>
        <p:spPr>
          <a:xfrm>
            <a:off x="0" y="6223000"/>
            <a:ext cx="12192000" cy="6350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74791F-7607-4481-B3AE-0E7038732FDB}"/>
              </a:ext>
            </a:extLst>
          </p:cNvPr>
          <p:cNvSpPr txBox="1"/>
          <p:nvPr userDrawn="1"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6053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D2EA5-422A-467D-930A-41ED577F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593A-9F1B-49A8-8A0B-64E38BAE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3094C-DBE7-48F0-9120-878375E982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F6C25-968D-4498-A3AE-ACB04AF9B7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9A7D7-077E-40D7-B42D-CE08C3184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AD378-655A-49C6-813C-9FD132EF7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0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85" y="1122363"/>
            <a:ext cx="11818044" cy="2387600"/>
          </a:xfrm>
        </p:spPr>
        <p:txBody>
          <a:bodyPr anchor="ctr" anchorCtr="0"/>
          <a:lstStyle/>
          <a:p>
            <a:r>
              <a:rPr lang="en-US" dirty="0"/>
              <a:t>Autonomous Cyber-Physical Systems:</a:t>
            </a:r>
            <a:br>
              <a:rPr lang="en-US" dirty="0"/>
            </a:br>
            <a:r>
              <a:rPr lang="en-US" sz="4400" dirty="0"/>
              <a:t>Course Introduction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8725" y="3602038"/>
            <a:ext cx="10222706" cy="165576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Fall 2021: CS 513</a:t>
            </a:r>
          </a:p>
          <a:p>
            <a:r>
              <a:rPr lang="en-US" dirty="0"/>
              <a:t>Instructor: Jyo Deshmukh</a:t>
            </a:r>
          </a:p>
          <a:p>
            <a:r>
              <a:rPr lang="en-US" dirty="0"/>
              <a:t>TA: Anand Balakrishnan</a:t>
            </a:r>
          </a:p>
          <a:p>
            <a:endParaRPr lang="en-US" dirty="0"/>
          </a:p>
          <a:p>
            <a:r>
              <a:rPr lang="en-US" dirty="0"/>
              <a:t>Course materials: http://jdeshmukh.github.io/teaching/cs513-autocps-fall-2021/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3CC0FD-3E3B-407F-B35A-092F56A698F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724400" y="6411086"/>
            <a:ext cx="2743200" cy="365125"/>
          </a:xfrm>
        </p:spPr>
        <p:txBody>
          <a:bodyPr/>
          <a:lstStyle/>
          <a:p>
            <a:fld id="{29AAD378-655A-49C6-813C-9FD132EF744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6F58D0-AA99-4A20-84EB-EEFB44A45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0" y="1644649"/>
            <a:ext cx="11699087" cy="3753641"/>
          </a:xfrm>
        </p:spPr>
        <p:txBody>
          <a:bodyPr/>
          <a:lstStyle/>
          <a:p>
            <a:r>
              <a:rPr lang="en-US" dirty="0"/>
              <a:t>Part I: Model-based Development</a:t>
            </a:r>
          </a:p>
          <a:p>
            <a:pPr lvl="1"/>
            <a:r>
              <a:rPr lang="en-US" dirty="0"/>
              <a:t>Synchronous &amp; Asynchronous Models, Timed Models, Dynamical System Models, Hybrid Models, Basics of Control</a:t>
            </a:r>
          </a:p>
          <a:p>
            <a:r>
              <a:rPr lang="en-US" dirty="0"/>
              <a:t>Part II: Expressing Requirements, Monitoring, Test Generation, Verification</a:t>
            </a:r>
          </a:p>
          <a:p>
            <a:pPr lvl="1"/>
            <a:r>
              <a:rPr lang="en-US" dirty="0"/>
              <a:t>Temporal Logic, Test Generation, Falsification</a:t>
            </a:r>
          </a:p>
          <a:p>
            <a:r>
              <a:rPr lang="en-US" dirty="0"/>
              <a:t>Part III: Ingredients of Autonomous CPS software</a:t>
            </a:r>
          </a:p>
          <a:p>
            <a:pPr lvl="1"/>
            <a:r>
              <a:rPr lang="en-US" dirty="0"/>
              <a:t>Basics of perception, decision-making, reinforcement learning, sensing, examples from self-driving, UAVs and medical devices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353041-60AE-4330-8819-C02B58731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8A67C-1864-44E2-AD83-9C9A304F6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71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FBFB19-1094-48BE-87FC-E201330E5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 Homework Assignments</a:t>
            </a:r>
          </a:p>
          <a:p>
            <a:pPr lvl="1"/>
            <a:r>
              <a:rPr lang="en-US" dirty="0"/>
              <a:t>written assignments focusing on theory</a:t>
            </a:r>
          </a:p>
          <a:p>
            <a:pPr lvl="1"/>
            <a:endParaRPr lang="en-US" dirty="0"/>
          </a:p>
          <a:p>
            <a:r>
              <a:rPr lang="en-US" dirty="0"/>
              <a:t>2 Mini-Projects</a:t>
            </a:r>
          </a:p>
          <a:p>
            <a:pPr lvl="1"/>
            <a:r>
              <a:rPr lang="en-US" dirty="0"/>
              <a:t>Learn how to code a self-driving car subsystem</a:t>
            </a:r>
          </a:p>
          <a:p>
            <a:pPr lvl="1"/>
            <a:r>
              <a:rPr lang="en-US" dirty="0"/>
              <a:t>Learn how to code for a mini-drone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Class Project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B0B98-C4CB-4164-99BE-C72C3CDF8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will we evaluate ourselves?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2356D-96A5-48BB-B409-BC8B627FD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65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A71A69-D97C-42AC-9447-E2AB76AD6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Purpose: </a:t>
            </a:r>
          </a:p>
          <a:p>
            <a:pPr lvl="1"/>
            <a:r>
              <a:rPr lang="en-US" dirty="0"/>
              <a:t>Freedom to choose your own advanced application</a:t>
            </a:r>
          </a:p>
          <a:p>
            <a:pPr lvl="1"/>
            <a:r>
              <a:rPr lang="en-US" dirty="0"/>
              <a:t>Write formal requirements</a:t>
            </a:r>
          </a:p>
          <a:p>
            <a:pPr lvl="1"/>
            <a:r>
              <a:rPr lang="en-US" dirty="0"/>
              <a:t>Generate tests/proofs using verification/falsification/test generation</a:t>
            </a:r>
          </a:p>
          <a:p>
            <a:pPr lvl="1"/>
            <a:r>
              <a:rPr lang="en-US" dirty="0"/>
              <a:t>Show the application of formal reasoning</a:t>
            </a:r>
          </a:p>
          <a:p>
            <a:pPr marL="411480" lvl="1" indent="0">
              <a:buNone/>
            </a:pPr>
            <a:endParaRPr lang="en-US" dirty="0"/>
          </a:p>
          <a:p>
            <a:r>
              <a:rPr lang="en-US" dirty="0"/>
              <a:t>Expected outcome:</a:t>
            </a:r>
          </a:p>
          <a:p>
            <a:pPr lvl="1"/>
            <a:r>
              <a:rPr lang="en-US" dirty="0" err="1"/>
              <a:t>Matlab</a:t>
            </a:r>
            <a:r>
              <a:rPr lang="en-US" dirty="0"/>
              <a:t>/Simulink (simulation) model of an ACPS application OR</a:t>
            </a:r>
          </a:p>
          <a:p>
            <a:pPr lvl="1"/>
            <a:r>
              <a:rPr lang="en-US" dirty="0"/>
              <a:t>Model in Python OR</a:t>
            </a:r>
          </a:p>
          <a:p>
            <a:pPr lvl="1"/>
            <a:r>
              <a:rPr lang="en-US" dirty="0"/>
              <a:t>Research exploration</a:t>
            </a:r>
          </a:p>
          <a:p>
            <a:r>
              <a:rPr lang="en-US" dirty="0"/>
              <a:t>For application projects:</a:t>
            </a:r>
          </a:p>
          <a:p>
            <a:pPr lvl="1"/>
            <a:r>
              <a:rPr lang="en-US" dirty="0"/>
              <a:t>You could try to deploy it on the chosen hardware platform</a:t>
            </a:r>
          </a:p>
          <a:p>
            <a:pPr lvl="1"/>
            <a:r>
              <a:rPr lang="en-US" dirty="0"/>
              <a:t>I have a few that I can give you to play with – first-come-first-serve, ask me about these!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8D2567-7729-4134-8332-336BCDD6B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80738-6D6C-4166-8A6E-131BCD3D4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65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F5720FE-7BD1-4F5F-BCAC-19621432D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0" y="1042557"/>
            <a:ext cx="11699087" cy="4351338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Design a UAV to follow a plan specified using formal specifications</a:t>
            </a:r>
          </a:p>
          <a:p>
            <a:pPr marL="514350" indent="-514350">
              <a:buAutoNum type="arabicPeriod"/>
            </a:pPr>
            <a:r>
              <a:rPr lang="en-US" dirty="0"/>
              <a:t>Create a vehicle model and design a controller that can change lanes </a:t>
            </a:r>
          </a:p>
          <a:p>
            <a:pPr marL="514350" indent="-514350">
              <a:buAutoNum type="arabicPeriod"/>
            </a:pPr>
            <a:r>
              <a:rPr lang="en-US" dirty="0"/>
              <a:t>Explore multi-vehicle simulators for collaborative merging, autonomous intersection control</a:t>
            </a:r>
          </a:p>
          <a:p>
            <a:pPr marL="514350" indent="-514350">
              <a:buAutoNum type="arabicPeriod"/>
            </a:pPr>
            <a:r>
              <a:rPr lang="en-US" dirty="0"/>
              <a:t>Train a vehicle for stop-sign detection</a:t>
            </a:r>
          </a:p>
          <a:p>
            <a:pPr marL="514350" indent="-514350">
              <a:buAutoNum type="arabicPeriod"/>
            </a:pPr>
            <a:r>
              <a:rPr lang="en-US" dirty="0"/>
              <a:t>Train a vehicle for pedestrian/bicycle detection and avoidance</a:t>
            </a:r>
          </a:p>
          <a:p>
            <a:pPr marL="514350" indent="-514350">
              <a:buAutoNum type="arabicPeriod"/>
            </a:pPr>
            <a:r>
              <a:rPr lang="en-US" dirty="0"/>
              <a:t>Explore a traffic simulator for exploring platooning</a:t>
            </a:r>
          </a:p>
          <a:p>
            <a:pPr marL="514350" indent="-514350">
              <a:buAutoNum type="arabicPeriod"/>
            </a:pPr>
            <a:r>
              <a:rPr lang="en-US" dirty="0"/>
              <a:t>Create a model of the human heart and design a pacemaker</a:t>
            </a:r>
          </a:p>
          <a:p>
            <a:pPr marL="514350" indent="-514350">
              <a:buAutoNum type="arabicPeriod"/>
            </a:pPr>
            <a:r>
              <a:rPr lang="en-US" dirty="0"/>
              <a:t>Create a blood-glucose dynamics model and design an automatic insulin infusion pump </a:t>
            </a:r>
          </a:p>
          <a:p>
            <a:pPr marL="514350" indent="-514350">
              <a:buAutoNum type="arabicPeriod"/>
            </a:pPr>
            <a:r>
              <a:rPr lang="en-US" dirty="0"/>
              <a:t>Train a ground robot that uses LIDAR/Cameras and train it using reinforcement learning </a:t>
            </a:r>
          </a:p>
          <a:p>
            <a:pPr marL="514350" indent="-514350">
              <a:buAutoNum type="arabicPeriod"/>
            </a:pPr>
            <a:r>
              <a:rPr lang="en-US" dirty="0"/>
              <a:t>Some fun past projects: automated pet feeder, automatic race-car training from human players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871A76-47F8-478A-810F-32D781F33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Projects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090F5-CA3E-4EDE-913D-EDF0244B4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01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F78C7D-01C1-48E9-ADA4-06395A346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teams of 2: exceptional cases: teams of 1 or 3</a:t>
            </a:r>
          </a:p>
          <a:p>
            <a:r>
              <a:rPr lang="en-US" dirty="0"/>
              <a:t>Team size proportional to expectation on outcome</a:t>
            </a:r>
          </a:p>
          <a:p>
            <a:r>
              <a:rPr lang="en-US" dirty="0"/>
              <a:t>Use slack for forming teams</a:t>
            </a:r>
          </a:p>
          <a:p>
            <a:r>
              <a:rPr lang="en-US" dirty="0"/>
              <a:t>Identify team members by </a:t>
            </a:r>
            <a:r>
              <a:rPr lang="en-US" b="1" dirty="0">
                <a:solidFill>
                  <a:srgbClr val="FF0000"/>
                </a:solidFill>
              </a:rPr>
              <a:t>third week</a:t>
            </a:r>
          </a:p>
          <a:p>
            <a:r>
              <a:rPr lang="en-US" dirty="0"/>
              <a:t>Project Proposal due by 3</a:t>
            </a:r>
            <a:r>
              <a:rPr lang="en-US" baseline="30000" dirty="0"/>
              <a:t>rd</a:t>
            </a:r>
            <a:r>
              <a:rPr lang="en-US" dirty="0"/>
              <a:t> week of October </a:t>
            </a:r>
          </a:p>
          <a:p>
            <a:pPr lvl="1"/>
            <a:r>
              <a:rPr lang="en-US" dirty="0"/>
              <a:t>will provide proposal format </a:t>
            </a:r>
          </a:p>
          <a:p>
            <a:r>
              <a:rPr lang="en-US" dirty="0"/>
              <a:t>Final Project Deliverable</a:t>
            </a:r>
          </a:p>
          <a:p>
            <a:pPr lvl="1"/>
            <a:r>
              <a:rPr lang="en-US" dirty="0"/>
              <a:t>Demo + 5-page Report / 15-page Report</a:t>
            </a:r>
          </a:p>
          <a:p>
            <a:r>
              <a:rPr lang="en-US" dirty="0"/>
              <a:t>Final Project Presentation in Finals Week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F8C48E-6796-4133-BE69-FA5D39FB6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2D1731-D9E7-41BC-BBBA-B545182DA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95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FB4652C-46C0-45CC-B704-482FE9068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2243737"/>
            <a:ext cx="11699087" cy="28997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Assignments: 55% (2x10 + 20 +15)</a:t>
            </a:r>
          </a:p>
          <a:p>
            <a:r>
              <a:rPr lang="en-US" dirty="0"/>
              <a:t>Project: 40% </a:t>
            </a:r>
          </a:p>
          <a:p>
            <a:pPr lvl="1"/>
            <a:r>
              <a:rPr lang="en-US" dirty="0"/>
              <a:t>Proposal 5 (talk) + 10 (doc)</a:t>
            </a:r>
          </a:p>
          <a:p>
            <a:pPr lvl="1"/>
            <a:r>
              <a:rPr lang="en-US" dirty="0"/>
              <a:t>Final Report: 5 (talk) + 20 (doc/demo)</a:t>
            </a:r>
          </a:p>
          <a:p>
            <a:r>
              <a:rPr lang="en-US" dirty="0"/>
              <a:t>Class participation: 5%</a:t>
            </a:r>
          </a:p>
          <a:p>
            <a:pPr lvl="1"/>
            <a:r>
              <a:rPr lang="en-US" dirty="0"/>
              <a:t>Participation in Slack</a:t>
            </a:r>
          </a:p>
          <a:p>
            <a:pPr lvl="1"/>
            <a:r>
              <a:rPr lang="en-US" dirty="0"/>
              <a:t>Q&amp;A in class or during Zoom sessions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B475ED-F08E-41E7-B6A0-D3FF2F4AA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and Evaluation Breakdown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BE5378-889E-4E30-A787-3C9C856A5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28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FBF6076-3618-42A4-ACC1-7B123DA20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2324745"/>
            <a:ext cx="11699087" cy="3359295"/>
          </a:xfrm>
        </p:spPr>
        <p:txBody>
          <a:bodyPr>
            <a:normAutofit/>
          </a:bodyPr>
          <a:lstStyle/>
          <a:p>
            <a:r>
              <a:rPr lang="en-US" dirty="0"/>
              <a:t>You have no knowledge of </a:t>
            </a:r>
            <a:r>
              <a:rPr lang="en-US" dirty="0" err="1"/>
              <a:t>Matlab</a:t>
            </a:r>
            <a:r>
              <a:rPr lang="en-US" dirty="0"/>
              <a:t>/Python</a:t>
            </a:r>
          </a:p>
          <a:p>
            <a:pPr lvl="1"/>
            <a:r>
              <a:rPr lang="en-US" dirty="0" err="1"/>
              <a:t>Matlab</a:t>
            </a:r>
            <a:r>
              <a:rPr lang="en-US" dirty="0"/>
              <a:t>/Python is easy to learn, with several online resources and tutorials, but it may take you some time if you have never used it!</a:t>
            </a:r>
          </a:p>
          <a:p>
            <a:endParaRPr lang="en-US" dirty="0"/>
          </a:p>
          <a:p>
            <a:r>
              <a:rPr lang="en-US" dirty="0"/>
              <a:t>You do not remember elementary calculus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FD85C1-5334-4591-B088-EF252C801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curve will be sharper if: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BE274-47EE-4B0A-B246-37B713781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5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775EE3-206E-40C6-B9FF-07C25C2DA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Textbooks: Optional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201CDA-BBF0-4FD7-AFC4-4756E3A7F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0" y="1205115"/>
            <a:ext cx="1579279" cy="20309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B81774-5B94-462B-813E-562337CC528D}"/>
              </a:ext>
            </a:extLst>
          </p:cNvPr>
          <p:cNvSpPr txBox="1"/>
          <p:nvPr/>
        </p:nvSpPr>
        <p:spPr>
          <a:xfrm>
            <a:off x="2399490" y="1696012"/>
            <a:ext cx="968874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Principles of Cyber-Physical Systems by Rajeev Alur</a:t>
            </a:r>
          </a:p>
          <a:p>
            <a:pPr marL="457200" indent="-457200">
              <a:buFontTx/>
              <a:buChar char="-"/>
            </a:pPr>
            <a:r>
              <a:rPr lang="en-US" sz="3200" dirty="0"/>
              <a:t>$56-63 on Amazon</a:t>
            </a:r>
          </a:p>
          <a:p>
            <a:pPr marL="457200" indent="-457200">
              <a:buFontTx/>
              <a:buChar char="-"/>
            </a:pPr>
            <a:r>
              <a:rPr lang="en-US" sz="3200" dirty="0"/>
              <a:t>Free e-book available on USC libraries</a:t>
            </a:r>
          </a:p>
          <a:p>
            <a:pPr marL="457200" indent="-457200">
              <a:buFontTx/>
              <a:buChar char="-"/>
            </a:pPr>
            <a:endParaRPr lang="en-US" sz="3200" dirty="0"/>
          </a:p>
          <a:p>
            <a:r>
              <a:rPr lang="en-US" sz="3200" dirty="0"/>
              <a:t>Introduction to Embedded Systems: A CPS approach</a:t>
            </a:r>
          </a:p>
          <a:p>
            <a:r>
              <a:rPr lang="en-US" sz="3200" dirty="0"/>
              <a:t>- Free at: https://ptolemy.berkeley.edu/books/leeseshia/</a:t>
            </a:r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438E43-B147-42A6-819C-FB20D7BF0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5CAE13-11A2-4301-B1A7-96751B359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25" y="3303063"/>
            <a:ext cx="1574967" cy="213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92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F0F703-4F80-4676-8850-1AF672C83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Class Timing: 2:00-5:20</a:t>
            </a:r>
          </a:p>
          <a:p>
            <a:r>
              <a:rPr lang="en-US" dirty="0"/>
              <a:t>First 5 mins: recap of last lecture + outline of this lecture + announcements</a:t>
            </a:r>
          </a:p>
          <a:p>
            <a:r>
              <a:rPr lang="en-US" dirty="0"/>
              <a:t>Last 20 mins: optional questions, discussions, 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Office Hours: </a:t>
            </a:r>
            <a:r>
              <a:rPr lang="en-US" b="1" dirty="0"/>
              <a:t>Monday, 11:00am-12:00pm </a:t>
            </a:r>
            <a:r>
              <a:rPr lang="en-US" dirty="0"/>
              <a:t>(or by appointment)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TA: Anand Balakrishnan</a:t>
            </a:r>
          </a:p>
          <a:p>
            <a:pPr lvl="1"/>
            <a:r>
              <a:rPr lang="en-US" dirty="0"/>
              <a:t>Office Hours: TBD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2029552-9203-45E8-9ED3-5812F2ECD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 Hours, Class Timings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3833B3-5E1C-4B95-84E7-9DAB4279F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59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0E9C3A-B37F-4ADF-899B-AC2EA4932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 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3829F2-4AFB-47B6-B6B5-A71A8D74C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2374900"/>
            <a:ext cx="11699087" cy="198963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Name</a:t>
            </a:r>
          </a:p>
          <a:p>
            <a:r>
              <a:rPr lang="en-US" dirty="0"/>
              <a:t>What’s your background?</a:t>
            </a:r>
          </a:p>
          <a:p>
            <a:r>
              <a:rPr lang="en-US" dirty="0"/>
              <a:t>Why did you feel like taking this course?</a:t>
            </a:r>
          </a:p>
          <a:p>
            <a:r>
              <a:rPr lang="en-US" dirty="0"/>
              <a:t>One fun fact about you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31EB4F-0E12-4FCE-BEB7-8B8D4865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14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73E9D17-A07F-48B7-AC70-F26508B29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Different ways to answer this question!</a:t>
            </a:r>
          </a:p>
          <a:p>
            <a:r>
              <a:rPr lang="en-US" dirty="0"/>
              <a:t>Wikipedia: A Cyber-Physical system (CPS) is a </a:t>
            </a:r>
            <a:r>
              <a:rPr lang="en-US" b="1" i="1" dirty="0"/>
              <a:t>mechanism </a:t>
            </a:r>
            <a:r>
              <a:rPr lang="en-US" dirty="0"/>
              <a:t>controlled or monitored by </a:t>
            </a:r>
            <a:r>
              <a:rPr lang="en-US" b="1" i="1" dirty="0"/>
              <a:t>software algorithms</a:t>
            </a:r>
            <a:r>
              <a:rPr lang="en-US" dirty="0"/>
              <a:t>.</a:t>
            </a:r>
          </a:p>
          <a:p>
            <a:r>
              <a:rPr lang="en-US" dirty="0"/>
              <a:t>NSF: engineered systems built from, and depending upon, the </a:t>
            </a:r>
            <a:r>
              <a:rPr lang="en-US" b="1" i="1" dirty="0"/>
              <a:t>seamless integration </a:t>
            </a:r>
            <a:r>
              <a:rPr lang="en-US" dirty="0"/>
              <a:t>of algorithms and physical components </a:t>
            </a:r>
          </a:p>
          <a:p>
            <a:r>
              <a:rPr lang="en-US" dirty="0"/>
              <a:t>From a historical perspective CPS combines elements of cybernetics, mechatronics, control theory, process science, embedded systems, distributed control, and more recently communication.</a:t>
            </a:r>
          </a:p>
          <a:p>
            <a:r>
              <a:rPr lang="en-US" dirty="0"/>
              <a:t>One common saying: CPS = Control + Computation + Communication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BA5573-1832-4330-9325-CE876E29D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Cyber-Physical System?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B9A7AC-DBA3-40EC-A859-9DC37EFF5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980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954D691-68EF-47DE-8BEC-E55529033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2804" y="1275548"/>
            <a:ext cx="4479792" cy="347103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800" b="1" dirty="0"/>
              <a:t>Questions?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586977-9EA2-4A98-A422-CB555DDD8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75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8524B99-4901-4F24-9903-384AF92D1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7225359" cy="4351338"/>
          </a:xfrm>
        </p:spPr>
        <p:txBody>
          <a:bodyPr/>
          <a:lstStyle/>
          <a:p>
            <a:r>
              <a:rPr lang="en-US" dirty="0"/>
              <a:t>Systems where the behavior of the physical components is strongly influenced by the software components</a:t>
            </a:r>
          </a:p>
          <a:p>
            <a:r>
              <a:rPr lang="en-US" dirty="0"/>
              <a:t>Systems where there the communication between the physical component and the software component may be direct or through a network</a:t>
            </a:r>
          </a:p>
          <a:p>
            <a:r>
              <a:rPr lang="en-US" dirty="0"/>
              <a:t>Systems in which the primary role played by software is </a:t>
            </a:r>
            <a:r>
              <a:rPr lang="en-US" b="1" i="1" dirty="0"/>
              <a:t>control</a:t>
            </a:r>
            <a:r>
              <a:rPr lang="en-US" i="1" dirty="0"/>
              <a:t> </a:t>
            </a:r>
            <a:r>
              <a:rPr lang="en-US" dirty="0"/>
              <a:t>(in contrast to passive monitoring)</a:t>
            </a:r>
            <a:endParaRPr lang="en-US" b="1" i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EDED82-67A4-4B11-9EB1-09A84133B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focus on CPS in this course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371A9CF-DE53-438D-9BFA-BA59337E0BD5}"/>
              </a:ext>
            </a:extLst>
          </p:cNvPr>
          <p:cNvGrpSpPr/>
          <p:nvPr/>
        </p:nvGrpSpPr>
        <p:grpSpPr>
          <a:xfrm>
            <a:off x="7092950" y="905280"/>
            <a:ext cx="4771465" cy="4879570"/>
            <a:chOff x="7924800" y="905280"/>
            <a:chExt cx="3939615" cy="4130878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5883194-F1E7-4984-B25D-543EC629B2DD}"/>
                </a:ext>
              </a:extLst>
            </p:cNvPr>
            <p:cNvSpPr/>
            <p:nvPr/>
          </p:nvSpPr>
          <p:spPr>
            <a:xfrm>
              <a:off x="8449014" y="905280"/>
              <a:ext cx="2524647" cy="2524647"/>
            </a:xfrm>
            <a:custGeom>
              <a:avLst/>
              <a:gdLst>
                <a:gd name="connsiteX0" fmla="*/ 0 w 2524647"/>
                <a:gd name="connsiteY0" fmla="*/ 1262324 h 2524647"/>
                <a:gd name="connsiteX1" fmla="*/ 1262324 w 2524647"/>
                <a:gd name="connsiteY1" fmla="*/ 0 h 2524647"/>
                <a:gd name="connsiteX2" fmla="*/ 2524648 w 2524647"/>
                <a:gd name="connsiteY2" fmla="*/ 1262324 h 2524647"/>
                <a:gd name="connsiteX3" fmla="*/ 1262324 w 2524647"/>
                <a:gd name="connsiteY3" fmla="*/ 2524648 h 2524647"/>
                <a:gd name="connsiteX4" fmla="*/ 0 w 2524647"/>
                <a:gd name="connsiteY4" fmla="*/ 1262324 h 2524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24647" h="2524647">
                  <a:moveTo>
                    <a:pt x="0" y="1262324"/>
                  </a:moveTo>
                  <a:cubicBezTo>
                    <a:pt x="0" y="565162"/>
                    <a:pt x="565162" y="0"/>
                    <a:pt x="1262324" y="0"/>
                  </a:cubicBezTo>
                  <a:cubicBezTo>
                    <a:pt x="1959486" y="0"/>
                    <a:pt x="2524648" y="565162"/>
                    <a:pt x="2524648" y="1262324"/>
                  </a:cubicBezTo>
                  <a:cubicBezTo>
                    <a:pt x="2524648" y="1959486"/>
                    <a:pt x="1959486" y="2524648"/>
                    <a:pt x="1262324" y="2524648"/>
                  </a:cubicBezTo>
                  <a:cubicBezTo>
                    <a:pt x="565162" y="2524648"/>
                    <a:pt x="0" y="1959486"/>
                    <a:pt x="0" y="1262324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57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336619" tIns="441813" rIns="336620" bIns="946743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/>
                <a:t>Control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4895DF0-14E0-41CD-BA88-B977E21F03E7}"/>
                </a:ext>
              </a:extLst>
            </p:cNvPr>
            <p:cNvSpPr/>
            <p:nvPr/>
          </p:nvSpPr>
          <p:spPr>
            <a:xfrm>
              <a:off x="9339768" y="2511511"/>
              <a:ext cx="2524647" cy="2524647"/>
            </a:xfrm>
            <a:custGeom>
              <a:avLst/>
              <a:gdLst>
                <a:gd name="connsiteX0" fmla="*/ 0 w 2524647"/>
                <a:gd name="connsiteY0" fmla="*/ 1262324 h 2524647"/>
                <a:gd name="connsiteX1" fmla="*/ 1262324 w 2524647"/>
                <a:gd name="connsiteY1" fmla="*/ 0 h 2524647"/>
                <a:gd name="connsiteX2" fmla="*/ 2524648 w 2524647"/>
                <a:gd name="connsiteY2" fmla="*/ 1262324 h 2524647"/>
                <a:gd name="connsiteX3" fmla="*/ 1262324 w 2524647"/>
                <a:gd name="connsiteY3" fmla="*/ 2524648 h 2524647"/>
                <a:gd name="connsiteX4" fmla="*/ 0 w 2524647"/>
                <a:gd name="connsiteY4" fmla="*/ 1262324 h 2524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24647" h="2524647">
                  <a:moveTo>
                    <a:pt x="0" y="1262324"/>
                  </a:moveTo>
                  <a:cubicBezTo>
                    <a:pt x="0" y="565162"/>
                    <a:pt x="565162" y="0"/>
                    <a:pt x="1262324" y="0"/>
                  </a:cubicBezTo>
                  <a:cubicBezTo>
                    <a:pt x="1959486" y="0"/>
                    <a:pt x="2524648" y="565162"/>
                    <a:pt x="2524648" y="1262324"/>
                  </a:cubicBezTo>
                  <a:cubicBezTo>
                    <a:pt x="2524648" y="1959486"/>
                    <a:pt x="1959486" y="2524648"/>
                    <a:pt x="1262324" y="2524648"/>
                  </a:cubicBezTo>
                  <a:cubicBezTo>
                    <a:pt x="565162" y="2524648"/>
                    <a:pt x="0" y="1959486"/>
                    <a:pt x="0" y="1262324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3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alpha val="50000"/>
                <a:hueOff val="4900445"/>
                <a:satOff val="-20388"/>
                <a:lumOff val="4804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772122" tIns="652201" rIns="237737" bIns="48389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Computation</a:t>
              </a: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DD9658E-38B7-4597-B857-3C19BFDF578D}"/>
                </a:ext>
              </a:extLst>
            </p:cNvPr>
            <p:cNvSpPr/>
            <p:nvPr/>
          </p:nvSpPr>
          <p:spPr>
            <a:xfrm>
              <a:off x="7924800" y="2483185"/>
              <a:ext cx="2137884" cy="2249051"/>
            </a:xfrm>
            <a:custGeom>
              <a:avLst/>
              <a:gdLst>
                <a:gd name="connsiteX0" fmla="*/ 0 w 2524647"/>
                <a:gd name="connsiteY0" fmla="*/ 1262324 h 2524647"/>
                <a:gd name="connsiteX1" fmla="*/ 1262324 w 2524647"/>
                <a:gd name="connsiteY1" fmla="*/ 0 h 2524647"/>
                <a:gd name="connsiteX2" fmla="*/ 2524648 w 2524647"/>
                <a:gd name="connsiteY2" fmla="*/ 1262324 h 2524647"/>
                <a:gd name="connsiteX3" fmla="*/ 1262324 w 2524647"/>
                <a:gd name="connsiteY3" fmla="*/ 2524648 h 2524647"/>
                <a:gd name="connsiteX4" fmla="*/ 0 w 2524647"/>
                <a:gd name="connsiteY4" fmla="*/ 1262324 h 2524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24647" h="2524647">
                  <a:moveTo>
                    <a:pt x="0" y="1262324"/>
                  </a:moveTo>
                  <a:cubicBezTo>
                    <a:pt x="0" y="565162"/>
                    <a:pt x="565162" y="0"/>
                    <a:pt x="1262324" y="0"/>
                  </a:cubicBezTo>
                  <a:cubicBezTo>
                    <a:pt x="1959486" y="0"/>
                    <a:pt x="2524648" y="565162"/>
                    <a:pt x="2524648" y="1262324"/>
                  </a:cubicBezTo>
                  <a:cubicBezTo>
                    <a:pt x="2524648" y="1959486"/>
                    <a:pt x="1959486" y="2524648"/>
                    <a:pt x="1262324" y="2524648"/>
                  </a:cubicBezTo>
                  <a:cubicBezTo>
                    <a:pt x="565162" y="2524648"/>
                    <a:pt x="0" y="1959486"/>
                    <a:pt x="0" y="1262324"/>
                  </a:cubicBez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alpha val="50000"/>
                <a:hueOff val="9800891"/>
                <a:satOff val="-40777"/>
                <a:lumOff val="9608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237737" tIns="652200" rIns="772122" bIns="483891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/>
                <a:t>Communication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B516AC0C-7B85-4D52-B493-6C6B41971D07}"/>
              </a:ext>
            </a:extLst>
          </p:cNvPr>
          <p:cNvSpPr/>
          <p:nvPr/>
        </p:nvSpPr>
        <p:spPr>
          <a:xfrm>
            <a:off x="9388620" y="2956556"/>
            <a:ext cx="645436" cy="4724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CPS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C6104C2-EF38-4C82-8818-BC82A7B68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2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F643C2F-B8B6-4904-B379-5BF0B5787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view of a CPS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F08AE5-1E06-4092-9A25-5FC718D68902}"/>
              </a:ext>
            </a:extLst>
          </p:cNvPr>
          <p:cNvSpPr/>
          <p:nvPr/>
        </p:nvSpPr>
        <p:spPr>
          <a:xfrm>
            <a:off x="3772977" y="4652962"/>
            <a:ext cx="3380808" cy="12263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Controller</a:t>
            </a:r>
          </a:p>
          <a:p>
            <a:pPr algn="ctr"/>
            <a:r>
              <a:rPr lang="en-US" sz="2400" dirty="0"/>
              <a:t>(Some embedded code)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FC980E-309C-4F6F-BBDA-A419248020E6}"/>
              </a:ext>
            </a:extLst>
          </p:cNvPr>
          <p:cNvSpPr/>
          <p:nvPr/>
        </p:nvSpPr>
        <p:spPr>
          <a:xfrm>
            <a:off x="2922588" y="1362184"/>
            <a:ext cx="5081587" cy="17509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87089A-E333-4DEA-89EE-5B1B14724F71}"/>
              </a:ext>
            </a:extLst>
          </p:cNvPr>
          <p:cNvSpPr/>
          <p:nvPr/>
        </p:nvSpPr>
        <p:spPr>
          <a:xfrm>
            <a:off x="3143250" y="1494245"/>
            <a:ext cx="1405612" cy="10918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2060"/>
                </a:solidFill>
              </a:rPr>
              <a:t>Actuators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E37EA7-E5B8-4476-93C5-D72B1B468EDC}"/>
              </a:ext>
            </a:extLst>
          </p:cNvPr>
          <p:cNvSpPr/>
          <p:nvPr/>
        </p:nvSpPr>
        <p:spPr>
          <a:xfrm>
            <a:off x="6528213" y="1494245"/>
            <a:ext cx="1350090" cy="10918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2060"/>
                </a:solidFill>
              </a:rPr>
              <a:t>Sensors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ECF727-ECA4-40A3-8C59-8243036B6CD8}"/>
              </a:ext>
            </a:extLst>
          </p:cNvPr>
          <p:cNvSpPr/>
          <p:nvPr/>
        </p:nvSpPr>
        <p:spPr>
          <a:xfrm>
            <a:off x="4699172" y="1494245"/>
            <a:ext cx="1678730" cy="10918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Physical component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9E8DA379-B824-4818-AB9F-EB027C602316}"/>
              </a:ext>
            </a:extLst>
          </p:cNvPr>
          <p:cNvCxnSpPr>
            <a:cxnSpLocks/>
            <a:stCxn id="4" idx="1"/>
            <a:endCxn id="5" idx="1"/>
          </p:cNvCxnSpPr>
          <p:nvPr/>
        </p:nvCxnSpPr>
        <p:spPr>
          <a:xfrm rot="10800000">
            <a:off x="2922589" y="2237636"/>
            <a:ext cx="850389" cy="3028498"/>
          </a:xfrm>
          <a:prstGeom prst="bentConnector3">
            <a:avLst>
              <a:gd name="adj1" fmla="val 277252"/>
            </a:avLst>
          </a:prstGeom>
          <a:ln w="22542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8010747-4B67-4FF5-A21A-4068C1BB9D54}"/>
              </a:ext>
            </a:extLst>
          </p:cNvPr>
          <p:cNvCxnSpPr>
            <a:cxnSpLocks/>
            <a:stCxn id="4" idx="3"/>
            <a:endCxn id="5" idx="3"/>
          </p:cNvCxnSpPr>
          <p:nvPr/>
        </p:nvCxnSpPr>
        <p:spPr>
          <a:xfrm flipV="1">
            <a:off x="7153785" y="2237636"/>
            <a:ext cx="850390" cy="3028498"/>
          </a:xfrm>
          <a:prstGeom prst="bentConnector3">
            <a:avLst>
              <a:gd name="adj1" fmla="val 264651"/>
            </a:avLst>
          </a:prstGeom>
          <a:ln w="22542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39A5D6D-820B-4862-9973-6972BA98958C}"/>
              </a:ext>
            </a:extLst>
          </p:cNvPr>
          <p:cNvSpPr txBox="1"/>
          <p:nvPr/>
        </p:nvSpPr>
        <p:spPr>
          <a:xfrm rot="224511">
            <a:off x="8182957" y="3274831"/>
            <a:ext cx="2496125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Communication Network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2AE057-08B0-450A-A71A-98E34BB3D283}"/>
              </a:ext>
            </a:extLst>
          </p:cNvPr>
          <p:cNvSpPr txBox="1"/>
          <p:nvPr/>
        </p:nvSpPr>
        <p:spPr>
          <a:xfrm>
            <a:off x="4716942" y="2581833"/>
            <a:ext cx="3307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Environment/Plant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51D2412-54B5-4361-B1BB-EA72DDDD2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27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1C016A6-262F-42EC-90FC-2FC44CAF8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55" y="460004"/>
            <a:ext cx="10515600" cy="861862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C0AA2915-4807-41CA-9E15-338ACED42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155" y="1517848"/>
            <a:ext cx="2972635" cy="181702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CA7A873-B3E0-4167-A9F3-5756CF286C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8723" y="890935"/>
            <a:ext cx="3036463" cy="200088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E84C913-3ACB-45F3-970E-AF50BED1B38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244" t="24475" r="10739" b="12500"/>
          <a:stretch/>
        </p:blipFill>
        <p:spPr>
          <a:xfrm>
            <a:off x="8020898" y="873493"/>
            <a:ext cx="2921166" cy="198989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1AD59A2-7BAA-4B08-A88C-44397A809A9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752" t="13551" r="7669" b="14322"/>
          <a:stretch/>
        </p:blipFill>
        <p:spPr>
          <a:xfrm>
            <a:off x="315532" y="3429000"/>
            <a:ext cx="2551899" cy="2202252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A1CD0CB-CA75-47C6-BB77-912AE4C1862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8760" r="47280" b="5143"/>
          <a:stretch/>
        </p:blipFill>
        <p:spPr>
          <a:xfrm>
            <a:off x="8020898" y="3141197"/>
            <a:ext cx="3036463" cy="249005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383C74CD-2887-4658-B336-10FA89FA1D6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3519" b="14834"/>
          <a:stretch/>
        </p:blipFill>
        <p:spPr>
          <a:xfrm>
            <a:off x="3759225" y="2955975"/>
            <a:ext cx="3475457" cy="249005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E9C6DD1-46C7-4091-B7B5-E6F3A00AD8F9}"/>
              </a:ext>
            </a:extLst>
          </p:cNvPr>
          <p:cNvSpPr txBox="1"/>
          <p:nvPr/>
        </p:nvSpPr>
        <p:spPr>
          <a:xfrm>
            <a:off x="3778919" y="5510188"/>
            <a:ext cx="379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[All images from Google image search]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64F3C2-FC6D-4606-9E8F-B89A6B37A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974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B4DDAA-CA1B-4AC9-8D9F-06134143E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Autonomous: without the need for human intervention or control</a:t>
            </a:r>
          </a:p>
          <a:p>
            <a:endParaRPr lang="en-US" dirty="0"/>
          </a:p>
          <a:p>
            <a:r>
              <a:rPr lang="en-US" dirty="0"/>
              <a:t>Autonomous CPS = CPS with no human operator!</a:t>
            </a:r>
          </a:p>
          <a:p>
            <a:endParaRPr lang="en-US" dirty="0"/>
          </a:p>
          <a:p>
            <a:r>
              <a:rPr lang="en-US" dirty="0"/>
              <a:t>Semi-autonomous: CPS with autonomy under specific conditions, but requiring a human operator otherwise.</a:t>
            </a:r>
          </a:p>
          <a:p>
            <a:endParaRPr lang="en-US" dirty="0"/>
          </a:p>
          <a:p>
            <a:r>
              <a:rPr lang="en-US" dirty="0"/>
              <a:t>Today, several CPS examples are semi-autonomous, and getting to fully autonomous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C06CC0-3D85-4F68-9F76-FFF1EDE6C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an </a:t>
            </a:r>
            <a:r>
              <a:rPr lang="en-US" b="1" i="1" dirty="0"/>
              <a:t>autonomous </a:t>
            </a:r>
            <a:r>
              <a:rPr lang="en-US" dirty="0"/>
              <a:t>CPS?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2DC168-B2DB-4FC8-AC83-B7A25C3AD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377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07156B-BFFB-4EE7-864E-49BE38988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Autonomous/Semi-autonomous CPS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ECDF8C-2B4A-40FF-8174-038B3470A3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167" t="13667" r="16984"/>
          <a:stretch/>
        </p:blipFill>
        <p:spPr>
          <a:xfrm>
            <a:off x="13000" y="1398370"/>
            <a:ext cx="4241587" cy="32728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4850AF-6B6F-4C32-9DD9-FB2763A8C3C2}"/>
              </a:ext>
            </a:extLst>
          </p:cNvPr>
          <p:cNvSpPr txBox="1"/>
          <p:nvPr/>
        </p:nvSpPr>
        <p:spPr>
          <a:xfrm>
            <a:off x="228153" y="4752800"/>
            <a:ext cx="3008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Image credit: Motor Authority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CBFB1D-58EC-4E94-9C80-BD98376641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05" r="14244" b="18436"/>
          <a:stretch/>
        </p:blipFill>
        <p:spPr>
          <a:xfrm>
            <a:off x="4254587" y="1398370"/>
            <a:ext cx="4095591" cy="33095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10A6C2-1B3A-4079-B63C-B7C032314625}"/>
              </a:ext>
            </a:extLst>
          </p:cNvPr>
          <p:cNvSpPr txBox="1"/>
          <p:nvPr/>
        </p:nvSpPr>
        <p:spPr>
          <a:xfrm>
            <a:off x="4254587" y="4726131"/>
            <a:ext cx="2288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Image credit: army.mil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95FD13-73BB-4C29-B6FC-3A3DB5BDB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6174" y="1398370"/>
            <a:ext cx="3613941" cy="33453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E33FF7-0B3F-48C8-871F-43C97F27B6BC}"/>
              </a:ext>
            </a:extLst>
          </p:cNvPr>
          <p:cNvSpPr txBox="1"/>
          <p:nvPr/>
        </p:nvSpPr>
        <p:spPr>
          <a:xfrm>
            <a:off x="8441105" y="4743376"/>
            <a:ext cx="2866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Image credit: Google images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82DD4E-9CE4-422A-93FF-EE830A4A7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42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20AC-2261-452A-96A4-DD89E911C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0" y="1209202"/>
            <a:ext cx="11699087" cy="442157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Gain basic familiarity with CPS topics</a:t>
            </a:r>
          </a:p>
          <a:p>
            <a:pPr lvl="1"/>
            <a:r>
              <a:rPr lang="en-US" dirty="0"/>
              <a:t>Computational models</a:t>
            </a:r>
          </a:p>
          <a:p>
            <a:pPr lvl="1"/>
            <a:r>
              <a:rPr lang="en-US" dirty="0"/>
              <a:t>Control algorithms </a:t>
            </a:r>
          </a:p>
          <a:p>
            <a:pPr lvl="1"/>
            <a:r>
              <a:rPr lang="en-US" dirty="0"/>
              <a:t>Software Architecture</a:t>
            </a:r>
          </a:p>
          <a:p>
            <a:pPr lvl="1"/>
            <a:r>
              <a:rPr lang="en-US" dirty="0"/>
              <a:t>Ingredients for autonomy</a:t>
            </a:r>
          </a:p>
          <a:p>
            <a:pPr lvl="1"/>
            <a:r>
              <a:rPr lang="en-US" dirty="0"/>
              <a:t>Challenge Problems/Case studies</a:t>
            </a:r>
          </a:p>
          <a:p>
            <a:r>
              <a:rPr lang="en-US" dirty="0"/>
              <a:t>“Model-Based” Software Development Paradigm for CPS</a:t>
            </a:r>
          </a:p>
          <a:p>
            <a:pPr lvl="1"/>
            <a:r>
              <a:rPr lang="en-US" dirty="0"/>
              <a:t>Developing models for physical components + software + communication</a:t>
            </a:r>
          </a:p>
          <a:p>
            <a:r>
              <a:rPr lang="en-US" dirty="0"/>
              <a:t>Software Engineering: Writing checkable requirements and tests </a:t>
            </a:r>
          </a:p>
          <a:p>
            <a:r>
              <a:rPr lang="en-US" dirty="0"/>
              <a:t>Software testing for CPS</a:t>
            </a:r>
          </a:p>
          <a:p>
            <a:r>
              <a:rPr lang="en-US" dirty="0"/>
              <a:t>Learn autonomous software stack through case studies in autonomy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3C9381-3B04-4D50-B99A-6F8155E7B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3B098-5EAC-4859-BD49-AC3C3E3C8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6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F552B3-28F0-485A-8823-A083ED470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theme of the course: Formal Reasoning</a:t>
            </a:r>
          </a:p>
        </p:txBody>
      </p:sp>
      <p:pic>
        <p:nvPicPr>
          <p:cNvPr id="4" name="Picture 2" descr="Image result for tesla accident">
            <a:extLst>
              <a:ext uri="{FF2B5EF4-FFF2-40B4-BE49-F238E27FC236}">
                <a16:creationId xmlns:a16="http://schemas.microsoft.com/office/drawing/2014/main" id="{F4F6EE1E-A20B-4FE0-9F17-E7E20A949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34" y="1209202"/>
            <a:ext cx="3636433" cy="219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07E8D20-4594-4BC6-B51B-631EFCF670C2}"/>
              </a:ext>
            </a:extLst>
          </p:cNvPr>
          <p:cNvSpPr/>
          <p:nvPr/>
        </p:nvSpPr>
        <p:spPr>
          <a:xfrm>
            <a:off x="4296834" y="3451787"/>
            <a:ext cx="4072466" cy="203132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issued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 recalls of defective devices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the first half of 2010, all of which are categorized as “Class I,” meaning there is “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reasonable probability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use of these products will cause serious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adverse health consequences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.”</a:t>
            </a:r>
          </a:p>
        </p:txBody>
      </p:sp>
      <p:pic>
        <p:nvPicPr>
          <p:cNvPr id="6" name="Picture 4" descr="Image result for pacemaker ">
            <a:extLst>
              <a:ext uri="{FF2B5EF4-FFF2-40B4-BE49-F238E27FC236}">
                <a16:creationId xmlns:a16="http://schemas.microsoft.com/office/drawing/2014/main" id="{BE7B9524-12D1-4A48-BB3C-619062C79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834" y="1274316"/>
            <a:ext cx="4033576" cy="2131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FDAA57-8B46-47EB-95BC-613178A0E6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233" y="3451787"/>
            <a:ext cx="3652899" cy="19795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074BBD-3768-47C3-A03B-32BC3B80FD25}"/>
              </a:ext>
            </a:extLst>
          </p:cNvPr>
          <p:cNvSpPr txBox="1"/>
          <p:nvPr/>
        </p:nvSpPr>
        <p:spPr>
          <a:xfrm>
            <a:off x="8534399" y="2061632"/>
            <a:ext cx="33911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Formal Reasoning is required because we are dealing with systems that are safety-critical, and/or mission-critical with huge implications on human health, well-being, economy, etc.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0909E3-6D56-493E-8B1D-0C6F96138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47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8535</TotalTime>
  <Words>1052</Words>
  <Application>Microsoft Office PowerPoint</Application>
  <PresentationFormat>Widescreen</PresentationFormat>
  <Paragraphs>167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Garamond</vt:lpstr>
      <vt:lpstr>Times New Roman</vt:lpstr>
      <vt:lpstr>Wingdings 3</vt:lpstr>
      <vt:lpstr>Office Theme</vt:lpstr>
      <vt:lpstr>Autonomous Cyber-Physical Systems: Course Introduction</vt:lpstr>
      <vt:lpstr>What is a Cyber-Physical System?</vt:lpstr>
      <vt:lpstr>Our focus on CPS in this course</vt:lpstr>
      <vt:lpstr>One view of a CPS</vt:lpstr>
      <vt:lpstr>Examples</vt:lpstr>
      <vt:lpstr>What’s an autonomous CPS?</vt:lpstr>
      <vt:lpstr>Autonomous/Semi-autonomous CPS</vt:lpstr>
      <vt:lpstr>Course Objectives</vt:lpstr>
      <vt:lpstr>Key theme of the course: Formal Reasoning</vt:lpstr>
      <vt:lpstr>Course Overview</vt:lpstr>
      <vt:lpstr>How will we evaluate ourselves?</vt:lpstr>
      <vt:lpstr>Class Project</vt:lpstr>
      <vt:lpstr>Example Projects</vt:lpstr>
      <vt:lpstr>Project Timeline</vt:lpstr>
      <vt:lpstr>Grading and Evaluation Breakdown</vt:lpstr>
      <vt:lpstr>Learning curve will be sharper if: </vt:lpstr>
      <vt:lpstr>Textbooks: Optional</vt:lpstr>
      <vt:lpstr>Office Hours, Class Timings</vt:lpstr>
      <vt:lpstr>Introductions 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Cyber-Physical Systems</dc:title>
  <dc:creator>Jyo Deshmukh</dc:creator>
  <cp:lastModifiedBy>Jyotirmoy Vinay Deshmukh</cp:lastModifiedBy>
  <cp:revision>66</cp:revision>
  <dcterms:created xsi:type="dcterms:W3CDTF">2018-01-04T23:14:16Z</dcterms:created>
  <dcterms:modified xsi:type="dcterms:W3CDTF">2021-08-23T08:00:00Z</dcterms:modified>
</cp:coreProperties>
</file>