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46" r:id="rId10"/>
    <p:sldId id="445" r:id="rId11"/>
    <p:sldId id="426" r:id="rId12"/>
    <p:sldId id="451" r:id="rId13"/>
    <p:sldId id="452" r:id="rId14"/>
    <p:sldId id="450" r:id="rId15"/>
    <p:sldId id="427" r:id="rId16"/>
    <p:sldId id="429" r:id="rId17"/>
    <p:sldId id="430" r:id="rId18"/>
    <p:sldId id="431" r:id="rId19"/>
    <p:sldId id="432" r:id="rId20"/>
    <p:sldId id="447" r:id="rId21"/>
    <p:sldId id="442" r:id="rId22"/>
    <p:sldId id="396" r:id="rId23"/>
    <p:sldId id="398" r:id="rId24"/>
    <p:sldId id="399" r:id="rId25"/>
    <p:sldId id="400" r:id="rId26"/>
    <p:sldId id="401" r:id="rId27"/>
    <p:sldId id="402" r:id="rId28"/>
    <p:sldId id="403" r:id="rId29"/>
    <p:sldId id="405" r:id="rId30"/>
    <p:sldId id="406" r:id="rId31"/>
    <p:sldId id="407" r:id="rId32"/>
    <p:sldId id="404" r:id="rId33"/>
    <p:sldId id="409" r:id="rId34"/>
    <p:sldId id="408" r:id="rId35"/>
    <p:sldId id="410" r:id="rId36"/>
    <p:sldId id="438" r:id="rId37"/>
    <p:sldId id="448" r:id="rId38"/>
    <p:sldId id="439" r:id="rId39"/>
    <p:sldId id="440" r:id="rId40"/>
    <p:sldId id="449" r:id="rId41"/>
    <p:sldId id="441" r:id="rId42"/>
    <p:sldId id="415" r:id="rId43"/>
    <p:sldId id="41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D2CC4-523A-4F15-AB10-FEDBA6FA6374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E6472-F639-4466-B56C-1D9207B99FA6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51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10" Type="http://schemas.openxmlformats.org/officeDocument/2006/relationships/image" Target="../media/image830.png"/><Relationship Id="rId4" Type="http://schemas.openxmlformats.org/officeDocument/2006/relationships/image" Target="../media/image770.png"/><Relationship Id="rId9" Type="http://schemas.openxmlformats.org/officeDocument/2006/relationships/image" Target="../media/image8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30.png"/><Relationship Id="rId3" Type="http://schemas.openxmlformats.org/officeDocument/2006/relationships/image" Target="../media/image850.png"/><Relationship Id="rId7" Type="http://schemas.openxmlformats.org/officeDocument/2006/relationships/image" Target="../media/image800.png"/><Relationship Id="rId12" Type="http://schemas.openxmlformats.org/officeDocument/2006/relationships/image" Target="../media/image92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11" Type="http://schemas.openxmlformats.org/officeDocument/2006/relationships/image" Target="../media/image900.png"/><Relationship Id="rId5" Type="http://schemas.openxmlformats.org/officeDocument/2006/relationships/image" Target="../media/image870.png"/><Relationship Id="rId15" Type="http://schemas.openxmlformats.org/officeDocument/2006/relationships/image" Target="../media/image950.png"/><Relationship Id="rId10" Type="http://schemas.openxmlformats.org/officeDocument/2006/relationships/image" Target="../media/image911.png"/><Relationship Id="rId4" Type="http://schemas.openxmlformats.org/officeDocument/2006/relationships/image" Target="../media/image860.png"/><Relationship Id="rId9" Type="http://schemas.openxmlformats.org/officeDocument/2006/relationships/image" Target="../media/image901.png"/><Relationship Id="rId14" Type="http://schemas.openxmlformats.org/officeDocument/2006/relationships/image" Target="../media/image9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 &amp; Classical RL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2020.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expected time you stay in a state? What is the variance?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2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7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4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174903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sequence of (hidden) states, that generate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2-dimensional tables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probability of most likely path that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of the most likely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Table entries filled recursively (dynamic programming approach):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4DEF02-43A9-4164-8395-7A4607F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F26-0DA9-4D0F-8571-74C8A68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B9BB9E-F7B6-4987-A259-C66DF06B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Detour to Branching-Time Logics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C24FA-664E-4E4E-B4A6-6CC3C240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8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83FB6-5CDE-4B09-AB93-C3613A58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was a linear-time logic where we reason about traces</a:t>
            </a:r>
          </a:p>
          <a:p>
            <a:r>
              <a:rPr lang="en-US" dirty="0"/>
              <a:t>CTL is a logic where we reason over the tree of executions generated by a program, also known as the </a:t>
            </a:r>
            <a:r>
              <a:rPr lang="en-US" i="1" dirty="0"/>
              <a:t>computation tree</a:t>
            </a:r>
            <a:endParaRPr lang="en-US" dirty="0"/>
          </a:p>
          <a:p>
            <a:r>
              <a:rPr lang="en-US" dirty="0"/>
              <a:t>We care about CTL because:</a:t>
            </a:r>
          </a:p>
          <a:p>
            <a:pPr lvl="1"/>
            <a:r>
              <a:rPr lang="en-US" dirty="0"/>
              <a:t> There are some properties that cannot be expressed in LTL, but can be expressed in CTL: From every system state, there is a system execution that takes it back to the initial state (also known as the reset property)</a:t>
            </a:r>
          </a:p>
          <a:p>
            <a:pPr lvl="1"/>
            <a:r>
              <a:rPr lang="en-US" dirty="0"/>
              <a:t>To understand </a:t>
            </a:r>
            <a:r>
              <a:rPr lang="en-US" dirty="0" err="1"/>
              <a:t>pCTL</a:t>
            </a:r>
            <a:r>
              <a:rPr lang="en-US" dirty="0"/>
              <a:t> (Probabilistic CTL), it’s good if you understand CTL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express interesting properties for multi-agent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DD350D-5867-4F26-9E9E-B67A2A3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BD4F-A084-44A4-A698-C3B0B4E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1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1D6DA-28FC-4CFE-9492-8826EE95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094" y="1277926"/>
            <a:ext cx="3752900" cy="4445007"/>
          </a:xfrm>
        </p:spPr>
        <p:txBody>
          <a:bodyPr>
            <a:normAutofit/>
          </a:bodyPr>
          <a:lstStyle/>
          <a:p>
            <a:r>
              <a:rPr lang="en-US" dirty="0"/>
              <a:t>We saw computation trees when understanding semantics of asynchronous processes</a:t>
            </a:r>
          </a:p>
          <a:p>
            <a:r>
              <a:rPr lang="en-US" dirty="0"/>
              <a:t>Basically a tree that considers “all possibilities” in a reactive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85A36-75B3-4F0F-9B76-5E3FD5C7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33D9-FDE7-4266-BAC9-A02B0F7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BEFC1-C120-47B7-801B-156FBDF4E43C}"/>
              </a:ext>
            </a:extLst>
          </p:cNvPr>
          <p:cNvGrpSpPr/>
          <p:nvPr/>
        </p:nvGrpSpPr>
        <p:grpSpPr>
          <a:xfrm>
            <a:off x="192005" y="1147454"/>
            <a:ext cx="3211206" cy="1255135"/>
            <a:chOff x="1206584" y="1703718"/>
            <a:chExt cx="3719414" cy="18181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506EE5-C532-4BBA-913F-CBAAB77121C7}"/>
                </a:ext>
              </a:extLst>
            </p:cNvPr>
            <p:cNvSpPr/>
            <p:nvPr/>
          </p:nvSpPr>
          <p:spPr>
            <a:xfrm>
              <a:off x="1206585" y="1723597"/>
              <a:ext cx="3719413" cy="175744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69416-0BEA-4999-8784-9BDDE478AF9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4" y="2341759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F582B-0CCF-46C6-8F35-7E74AAD7ABFA}"/>
                </a:ext>
              </a:extLst>
            </p:cNvPr>
            <p:cNvSpPr txBox="1"/>
            <p:nvPr/>
          </p:nvSpPr>
          <p:spPr>
            <a:xfrm>
              <a:off x="1481058" y="1703718"/>
              <a:ext cx="3222109" cy="50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/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(x + 1) mod 2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blipFill>
                  <a:blip r:embed="rId2"/>
                  <a:stretch>
                    <a:fillRect l="-3596" t="-13793" r="-2472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/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/>
                    <a:t> 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blipFill>
                  <a:blip r:embed="rId3"/>
                  <a:stretch>
                    <a:fillRect l="-3587" t="-10526" r="-246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561C67-80A1-4C3A-8045-8945CB75C0B6}"/>
              </a:ext>
            </a:extLst>
          </p:cNvPr>
          <p:cNvGrpSpPr/>
          <p:nvPr/>
        </p:nvGrpSpPr>
        <p:grpSpPr>
          <a:xfrm>
            <a:off x="192005" y="2989333"/>
            <a:ext cx="3288870" cy="2196748"/>
            <a:chOff x="3702969" y="1557568"/>
            <a:chExt cx="3288870" cy="2196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/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blipFill>
                  <a:blip r:embed="rId4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/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blipFill>
                  <a:blip r:embed="rId5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E65B84-74F1-4B13-8823-CB6C1E713753}"/>
                </a:ext>
              </a:extLst>
            </p:cNvPr>
            <p:cNvSpPr/>
            <p:nvPr/>
          </p:nvSpPr>
          <p:spPr>
            <a:xfrm>
              <a:off x="3702969" y="2107201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/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/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A64CE5-3A17-4711-A474-67F7C5E93844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064880" y="2033424"/>
              <a:ext cx="562009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92B0C52-7882-4865-BBB7-6A31705CC099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564365" y="2305535"/>
              <a:ext cx="0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01FBB3-157F-43A5-A755-174B5F7F4C1F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6127404" y="2305535"/>
              <a:ext cx="1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6AAE3-40F0-4E2E-9DC3-E709E05F056B}"/>
                </a:ext>
              </a:extLst>
            </p:cNvPr>
            <p:cNvSpPr/>
            <p:nvPr/>
          </p:nvSpPr>
          <p:spPr>
            <a:xfrm flipH="1">
              <a:off x="6627919" y="2048014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4A36A1-A751-4D73-AAEB-DB6812B99EA1}"/>
                </a:ext>
              </a:extLst>
            </p:cNvPr>
            <p:cNvSpPr/>
            <p:nvPr/>
          </p:nvSpPr>
          <p:spPr>
            <a:xfrm>
              <a:off x="4844375" y="1557568"/>
              <a:ext cx="904672" cy="221976"/>
            </a:xfrm>
            <a:custGeom>
              <a:avLst/>
              <a:gdLst>
                <a:gd name="connsiteX0" fmla="*/ 875490 w 875490"/>
                <a:gd name="connsiteY0" fmla="*/ 138909 h 138909"/>
                <a:gd name="connsiteX1" fmla="*/ 398834 w 875490"/>
                <a:gd name="connsiteY1" fmla="*/ 2722 h 138909"/>
                <a:gd name="connsiteX2" fmla="*/ 0 w 875490"/>
                <a:gd name="connsiteY2" fmla="*/ 61088 h 138909"/>
                <a:gd name="connsiteX0" fmla="*/ 875490 w 875490"/>
                <a:gd name="connsiteY0" fmla="*/ 456886 h 456886"/>
                <a:gd name="connsiteX1" fmla="*/ 483557 w 875490"/>
                <a:gd name="connsiteY1" fmla="*/ 344 h 456886"/>
                <a:gd name="connsiteX2" fmla="*/ 0 w 875490"/>
                <a:gd name="connsiteY2" fmla="*/ 379065 h 456886"/>
                <a:gd name="connsiteX0" fmla="*/ 950801 w 950801"/>
                <a:gd name="connsiteY0" fmla="*/ 578721 h 578722"/>
                <a:gd name="connsiteX1" fmla="*/ 483557 w 950801"/>
                <a:gd name="connsiteY1" fmla="*/ 2046 h 578722"/>
                <a:gd name="connsiteX2" fmla="*/ 0 w 950801"/>
                <a:gd name="connsiteY2" fmla="*/ 380767 h 578722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5489" h="456888">
                  <a:moveTo>
                    <a:pt x="875489" y="456889"/>
                  </a:moveTo>
                  <a:cubicBezTo>
                    <a:pt x="757187" y="114969"/>
                    <a:pt x="629472" y="13316"/>
                    <a:pt x="483557" y="346"/>
                  </a:cubicBezTo>
                  <a:cubicBezTo>
                    <a:pt x="337642" y="-12624"/>
                    <a:pt x="126459" y="343399"/>
                    <a:pt x="0" y="379067"/>
                  </a:cubicBezTo>
                </a:path>
              </a:pathLst>
            </a:cu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562DF75-7EB3-4352-9E83-A57EDEC26BB0}"/>
              </a:ext>
            </a:extLst>
          </p:cNvPr>
          <p:cNvSpPr txBox="1"/>
          <p:nvPr/>
        </p:nvSpPr>
        <p:spPr>
          <a:xfrm>
            <a:off x="847537" y="2349472"/>
            <a:ext cx="1308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C37712-2E14-4BAC-8649-5F90254281EA}"/>
              </a:ext>
            </a:extLst>
          </p:cNvPr>
          <p:cNvSpPr txBox="1"/>
          <p:nvPr/>
        </p:nvSpPr>
        <p:spPr>
          <a:xfrm>
            <a:off x="166680" y="5214298"/>
            <a:ext cx="322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Finite State machine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6EA145-F589-4F7D-B0A7-7C438BF0088A}"/>
              </a:ext>
            </a:extLst>
          </p:cNvPr>
          <p:cNvCxnSpPr>
            <a:cxnSpLocks/>
          </p:cNvCxnSpPr>
          <p:nvPr/>
        </p:nvCxnSpPr>
        <p:spPr>
          <a:xfrm>
            <a:off x="247530" y="2989333"/>
            <a:ext cx="408337" cy="31451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/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 b="-3158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/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blipFill>
                <a:blip r:embed="rId9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/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7AB0BE3-FFAB-42AC-8CD0-0AC154A5411F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4912767" y="1673725"/>
            <a:ext cx="418562" cy="6652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6683E7-1F0B-45C5-B30F-5E89D41EC7A9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6039164" y="1673725"/>
            <a:ext cx="513362" cy="586416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/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blipFill>
                <a:blip r:embed="rId11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/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blipFill>
                <a:blip r:embed="rId12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/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blipFill>
                <a:blip r:embed="rId13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67246B-E34B-4ABC-8721-5B7383E46E4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4499034" y="2872692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E85BDF-F8AD-443D-A92E-CDD4A4155EC3}"/>
              </a:ext>
            </a:extLst>
          </p:cNvPr>
          <p:cNvCxnSpPr>
            <a:cxnSpLocks/>
            <a:stCxn id="73" idx="3"/>
            <a:endCxn id="83" idx="0"/>
          </p:cNvCxnSpPr>
          <p:nvPr/>
        </p:nvCxnSpPr>
        <p:spPr>
          <a:xfrm flipH="1">
            <a:off x="6052009" y="2724664"/>
            <a:ext cx="146599" cy="7847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5949CE-1FFF-4984-BB9F-A67EC6952EF0}"/>
              </a:ext>
            </a:extLst>
          </p:cNvPr>
          <p:cNvCxnSpPr>
            <a:cxnSpLocks/>
            <a:stCxn id="73" idx="5"/>
            <a:endCxn id="84" idx="0"/>
          </p:cNvCxnSpPr>
          <p:nvPr/>
        </p:nvCxnSpPr>
        <p:spPr>
          <a:xfrm>
            <a:off x="6906443" y="2724664"/>
            <a:ext cx="564400" cy="7981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0C96FD-3827-464E-8BC1-E9622387125F}"/>
              </a:ext>
            </a:extLst>
          </p:cNvPr>
          <p:cNvCxnSpPr>
            <a:cxnSpLocks/>
          </p:cNvCxnSpPr>
          <p:nvPr/>
        </p:nvCxnSpPr>
        <p:spPr>
          <a:xfrm flipH="1">
            <a:off x="4037844" y="3979594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8CBD9A-8A71-4FD7-BC35-775430A520E4}"/>
              </a:ext>
            </a:extLst>
          </p:cNvPr>
          <p:cNvCxnSpPr>
            <a:cxnSpLocks/>
          </p:cNvCxnSpPr>
          <p:nvPr/>
        </p:nvCxnSpPr>
        <p:spPr>
          <a:xfrm>
            <a:off x="4693330" y="4006187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B4B9BE-3498-4D74-835A-A3EC4CE0C6C6}"/>
              </a:ext>
            </a:extLst>
          </p:cNvPr>
          <p:cNvCxnSpPr>
            <a:cxnSpLocks/>
          </p:cNvCxnSpPr>
          <p:nvPr/>
        </p:nvCxnSpPr>
        <p:spPr>
          <a:xfrm flipH="1">
            <a:off x="5570466" y="4033881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02B854-DE99-40EE-9B29-1409F1436066}"/>
              </a:ext>
            </a:extLst>
          </p:cNvPr>
          <p:cNvCxnSpPr>
            <a:cxnSpLocks/>
          </p:cNvCxnSpPr>
          <p:nvPr/>
        </p:nvCxnSpPr>
        <p:spPr>
          <a:xfrm>
            <a:off x="6225952" y="406047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2D4C843-D54E-49A0-BFA5-D8F26A3990E0}"/>
              </a:ext>
            </a:extLst>
          </p:cNvPr>
          <p:cNvCxnSpPr>
            <a:cxnSpLocks/>
          </p:cNvCxnSpPr>
          <p:nvPr/>
        </p:nvCxnSpPr>
        <p:spPr>
          <a:xfrm>
            <a:off x="7441054" y="406699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6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1B077-F03F-4C13-BA42-F8CC968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8A3F-46BC-4D18-9676-4F7748E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0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57297"/>
                  </p:ext>
                </p:extLst>
              </p:nvPr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5" t="-125333" r="-910160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125333" r="-279911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25333" r="-86" b="-8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225333" r="-279911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325333" r="-27991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425333" r="-279911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518421" r="-279911" b="-4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626667" r="-279911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726667" r="-279911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826667" r="-27991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926667" r="-2799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679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Path properties: </a:t>
                </a:r>
                <a:r>
                  <a:rPr lang="en-US" dirty="0"/>
                  <a:t>properties of any given path or execution in the program</a:t>
                </a:r>
              </a:p>
              <a:p>
                <a:r>
                  <a:rPr lang="en-US" i="1" dirty="0"/>
                  <a:t>Quantification over runs: </a:t>
                </a:r>
                <a:r>
                  <a:rPr lang="en-US" dirty="0"/>
                  <a:t>Checking if a property holds over </a:t>
                </a:r>
                <a:r>
                  <a:rPr lang="en-US" b="1" dirty="0"/>
                  <a:t>all </a:t>
                </a:r>
                <a:r>
                  <a:rPr lang="en-US" dirty="0"/>
                  <a:t>paths or over </a:t>
                </a:r>
                <a:r>
                  <a:rPr lang="en-US" b="1" dirty="0"/>
                  <a:t>some </a:t>
                </a:r>
                <a:r>
                  <a:rPr lang="en-US" dirty="0"/>
                  <a:t>path</a:t>
                </a:r>
                <a:endParaRPr lang="en-US" i="1" dirty="0"/>
              </a:p>
              <a:p>
                <a:r>
                  <a:rPr lang="en-US" dirty="0"/>
                  <a:t>Example CTL operator: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  <a:blipFill>
                <a:blip r:embed="rId2"/>
                <a:stretch>
                  <a:fillRect l="-625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291D39-53C2-49E2-BC48-D7FC19F5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0C40-A237-4AE5-A046-94952032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502E-4DC5-441F-BC24-F468772D1423}"/>
              </a:ext>
            </a:extLst>
          </p:cNvPr>
          <p:cNvSpPr txBox="1"/>
          <p:nvPr/>
        </p:nvSpPr>
        <p:spPr>
          <a:xfrm>
            <a:off x="2149812" y="4842860"/>
            <a:ext cx="3122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b="1" dirty="0"/>
              <a:t>A</a:t>
            </a:r>
            <a:r>
              <a:rPr lang="en-US" sz="3200" dirty="0"/>
              <a:t>ll executions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DD76E-DCAE-411C-85F7-5CF161EF34E8}"/>
              </a:ext>
            </a:extLst>
          </p:cNvPr>
          <p:cNvSpPr txBox="1"/>
          <p:nvPr/>
        </p:nvSpPr>
        <p:spPr>
          <a:xfrm>
            <a:off x="6016224" y="4842860"/>
            <a:ext cx="540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Eventually/In Some </a:t>
            </a:r>
            <a:r>
              <a:rPr lang="en-US" sz="3200" b="1" dirty="0"/>
              <a:t>F</a:t>
            </a:r>
            <a:r>
              <a:rPr lang="en-US" sz="3200" dirty="0"/>
              <a:t>uture step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059F70-3827-4503-8DDA-39873EF29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7125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B7F30A-61E1-4D25-A709-2CF0E66F72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9353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1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DBA92-B3EA-47F8-9CB9-2670BA7B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B68C-F97F-4C2F-A090-7F3E6DC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0C18D-5967-481E-BFCB-41BBE90817C6}"/>
              </a:ext>
            </a:extLst>
          </p:cNvPr>
          <p:cNvGrpSpPr/>
          <p:nvPr/>
        </p:nvGrpSpPr>
        <p:grpSpPr>
          <a:xfrm>
            <a:off x="467379" y="1754589"/>
            <a:ext cx="3287498" cy="3513668"/>
            <a:chOff x="467379" y="1754589"/>
            <a:chExt cx="3287498" cy="3513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567E04-7226-42CD-AAA0-1FFAC4FC5E7D}"/>
                </a:ext>
              </a:extLst>
            </p:cNvPr>
            <p:cNvGrpSpPr/>
            <p:nvPr/>
          </p:nvGrpSpPr>
          <p:grpSpPr>
            <a:xfrm>
              <a:off x="467379" y="1754589"/>
              <a:ext cx="3287498" cy="2394873"/>
              <a:chOff x="331192" y="2240972"/>
              <a:chExt cx="3287498" cy="23948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/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/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/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F45831-B4C8-4B2B-A1F4-4B22CEC4296B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1256489" y="2905743"/>
                <a:ext cx="641520" cy="9512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0225BC-9B76-4978-AFC9-29343D139ED7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2482680" y="2905743"/>
                <a:ext cx="722585" cy="8734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/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F6341B-CB3C-4314-8E49-D7B77685431E}"/>
              </a:ext>
            </a:extLst>
          </p:cNvPr>
          <p:cNvGrpSpPr/>
          <p:nvPr/>
        </p:nvGrpSpPr>
        <p:grpSpPr>
          <a:xfrm>
            <a:off x="4589662" y="1606492"/>
            <a:ext cx="2775627" cy="3490651"/>
            <a:chOff x="6060331" y="1658649"/>
            <a:chExt cx="2775627" cy="349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EC21BB-DB30-4E3C-B8A7-A8542ACDA04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137AF-BD84-4288-8C6B-67913D48E209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/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/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8C268-7540-480D-92EA-69D4115BF8A9}"/>
              </a:ext>
            </a:extLst>
          </p:cNvPr>
          <p:cNvGrpSpPr/>
          <p:nvPr/>
        </p:nvGrpSpPr>
        <p:grpSpPr>
          <a:xfrm>
            <a:off x="8130435" y="1547486"/>
            <a:ext cx="3396841" cy="3492552"/>
            <a:chOff x="5602384" y="1658649"/>
            <a:chExt cx="3233574" cy="34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E69BE72-DC14-4B84-88EE-EA4DCCF6BD99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ED60CF-581C-45CD-AFBB-BFBC9CB9EF2C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/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/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/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/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94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all</a:t>
                </a:r>
              </a:p>
              <a:p>
                <a:r>
                  <a:rPr lang="en-US" sz="2800" dirty="0"/>
                  <a:t>Paths,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blipFill>
                <a:blip r:embed="rId2"/>
                <a:stretch>
                  <a:fillRect l="-4396" t="-3356" r="-28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166680" y="1515623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2E14511-AF26-441D-9E80-C4F72EFB6997}"/>
              </a:ext>
            </a:extLst>
          </p:cNvPr>
          <p:cNvGrpSpPr/>
          <p:nvPr/>
        </p:nvGrpSpPr>
        <p:grpSpPr>
          <a:xfrm>
            <a:off x="7729182" y="1438030"/>
            <a:ext cx="4529500" cy="3859382"/>
            <a:chOff x="6736332" y="1251799"/>
            <a:chExt cx="4529500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/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000DB6-DEAD-436D-8F64-7B48F46ACEB9}"/>
                </a:ext>
              </a:extLst>
            </p:cNvPr>
            <p:cNvSpPr/>
            <p:nvPr/>
          </p:nvSpPr>
          <p:spPr>
            <a:xfrm>
              <a:off x="6736332" y="237589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61280B9-9E4A-4EBC-9666-DC8403D5EDAB}"/>
                </a:ext>
              </a:extLst>
            </p:cNvPr>
            <p:cNvSpPr/>
            <p:nvPr/>
          </p:nvSpPr>
          <p:spPr>
            <a:xfrm>
              <a:off x="8401254" y="2215542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4DA1A1-82BE-403F-8635-C971E74D1466}"/>
                </a:ext>
              </a:extLst>
            </p:cNvPr>
            <p:cNvCxnSpPr>
              <a:cxnSpLocks/>
              <a:stCxn id="88" idx="3"/>
              <a:endCxn id="89" idx="0"/>
            </p:cNvCxnSpPr>
            <p:nvPr/>
          </p:nvCxnSpPr>
          <p:spPr>
            <a:xfrm flipH="1">
              <a:off x="7149758" y="1916570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149037E-BD4A-4B2A-83F3-9F1A19DCD6FB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8067842" y="1916570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B1820E-8F0F-4B89-9E5A-3031CF101828}"/>
                </a:ext>
              </a:extLst>
            </p:cNvPr>
            <p:cNvSpPr/>
            <p:nvPr/>
          </p:nvSpPr>
          <p:spPr>
            <a:xfrm>
              <a:off x="7519757" y="3240225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47A7D4-6C6F-4586-AD9E-27BD57BB4BA2}"/>
                </a:ext>
              </a:extLst>
            </p:cNvPr>
            <p:cNvSpPr/>
            <p:nvPr/>
          </p:nvSpPr>
          <p:spPr>
            <a:xfrm>
              <a:off x="9389295" y="323774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D0BC2A-8792-4E6F-921F-507D820AD711}"/>
                </a:ext>
              </a:extLst>
            </p:cNvPr>
            <p:cNvCxnSpPr>
              <a:cxnSpLocks/>
              <a:stCxn id="90" idx="5"/>
              <a:endCxn id="95" idx="1"/>
            </p:cNvCxnSpPr>
            <p:nvPr/>
          </p:nvCxnSpPr>
          <p:spPr>
            <a:xfrm>
              <a:off x="9107015" y="2880313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5EB675-7E01-428F-BD47-0E3CC5633C78}"/>
                </a:ext>
              </a:extLst>
            </p:cNvPr>
            <p:cNvCxnSpPr>
              <a:cxnSpLocks/>
              <a:stCxn id="90" idx="3"/>
              <a:endCxn id="94" idx="7"/>
            </p:cNvCxnSpPr>
            <p:nvPr/>
          </p:nvCxnSpPr>
          <p:spPr>
            <a:xfrm flipH="1">
              <a:off x="8225518" y="2880313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A5DC27-B1C5-4734-916C-38250E6F6F7C}"/>
                </a:ext>
              </a:extLst>
            </p:cNvPr>
            <p:cNvSpPr/>
            <p:nvPr/>
          </p:nvSpPr>
          <p:spPr>
            <a:xfrm>
              <a:off x="8517901" y="4332353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CD76C1-327B-4A34-AAF5-E05C8A45D617}"/>
                </a:ext>
              </a:extLst>
            </p:cNvPr>
            <p:cNvSpPr/>
            <p:nvPr/>
          </p:nvSpPr>
          <p:spPr>
            <a:xfrm>
              <a:off x="9974013" y="4300530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8F8EDF9-2DEE-4A79-8823-7D59B8317A91}"/>
                </a:ext>
              </a:extLst>
            </p:cNvPr>
            <p:cNvCxnSpPr>
              <a:cxnSpLocks/>
              <a:stCxn id="95" idx="5"/>
              <a:endCxn id="99" idx="0"/>
            </p:cNvCxnSpPr>
            <p:nvPr/>
          </p:nvCxnSpPr>
          <p:spPr>
            <a:xfrm>
              <a:off x="10095056" y="3902511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50FF057-1B3C-48D9-BF1D-AAEBFFE1DE58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>
            <a:xfrm flipH="1">
              <a:off x="9223662" y="3902511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/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367" r="-351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Across all</a:t>
                </a:r>
              </a:p>
              <a:p>
                <a:r>
                  <a:rPr lang="en-US" sz="2800" dirty="0"/>
                  <a:t>paths, and for every successor in the 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blipFill>
                <a:blip r:embed="rId2"/>
                <a:stretch>
                  <a:fillRect l="-4142" t="-3020" r="-57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208341" y="1551458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/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49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85000DB6-DEAD-436D-8F64-7B48F46ACEB9}"/>
              </a:ext>
            </a:extLst>
          </p:cNvPr>
          <p:cNvSpPr/>
          <p:nvPr/>
        </p:nvSpPr>
        <p:spPr>
          <a:xfrm>
            <a:off x="7729182" y="2562121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61280B9-9E4A-4EBC-9666-DC8403D5EDAB}"/>
              </a:ext>
            </a:extLst>
          </p:cNvPr>
          <p:cNvSpPr/>
          <p:nvPr/>
        </p:nvSpPr>
        <p:spPr>
          <a:xfrm>
            <a:off x="9394104" y="2401773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4DA1A1-82BE-403F-8635-C971E74D1466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8142608" y="2102801"/>
            <a:ext cx="333413" cy="459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49037E-BD4A-4B2A-83F3-9F1A19DCD6FB}"/>
              </a:ext>
            </a:extLst>
          </p:cNvPr>
          <p:cNvCxnSpPr>
            <a:cxnSpLocks/>
            <a:stCxn id="88" idx="5"/>
            <a:endCxn id="90" idx="1"/>
          </p:cNvCxnSpPr>
          <p:nvPr/>
        </p:nvCxnSpPr>
        <p:spPr>
          <a:xfrm>
            <a:off x="9060692" y="2102801"/>
            <a:ext cx="454502" cy="41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6B1820E-8F0F-4B89-9E5A-3031CF101828}"/>
              </a:ext>
            </a:extLst>
          </p:cNvPr>
          <p:cNvSpPr/>
          <p:nvPr/>
        </p:nvSpPr>
        <p:spPr>
          <a:xfrm>
            <a:off x="8512607" y="3426456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47A7D4-6C6F-4586-AD9E-27BD57BB4BA2}"/>
              </a:ext>
            </a:extLst>
          </p:cNvPr>
          <p:cNvSpPr/>
          <p:nvPr/>
        </p:nvSpPr>
        <p:spPr>
          <a:xfrm>
            <a:off x="10382145" y="342397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D0BC2A-8792-4E6F-921F-507D820AD711}"/>
              </a:ext>
            </a:extLst>
          </p:cNvPr>
          <p:cNvCxnSpPr>
            <a:cxnSpLocks/>
            <a:stCxn id="90" idx="5"/>
            <a:endCxn id="95" idx="1"/>
          </p:cNvCxnSpPr>
          <p:nvPr/>
        </p:nvCxnSpPr>
        <p:spPr>
          <a:xfrm>
            <a:off x="10099865" y="3066544"/>
            <a:ext cx="403370" cy="471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5EB675-7E01-428F-BD47-0E3CC5633C78}"/>
              </a:ext>
            </a:extLst>
          </p:cNvPr>
          <p:cNvCxnSpPr>
            <a:cxnSpLocks/>
            <a:stCxn id="90" idx="3"/>
            <a:endCxn id="94" idx="7"/>
          </p:cNvCxnSpPr>
          <p:nvPr/>
        </p:nvCxnSpPr>
        <p:spPr>
          <a:xfrm flipH="1">
            <a:off x="9218368" y="3066544"/>
            <a:ext cx="296826" cy="473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3A5DC27-B1C5-4734-916C-38250E6F6F7C}"/>
              </a:ext>
            </a:extLst>
          </p:cNvPr>
          <p:cNvSpPr/>
          <p:nvPr/>
        </p:nvSpPr>
        <p:spPr>
          <a:xfrm>
            <a:off x="9510751" y="4518584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CD76C1-327B-4A34-AAF5-E05C8A45D617}"/>
              </a:ext>
            </a:extLst>
          </p:cNvPr>
          <p:cNvSpPr/>
          <p:nvPr/>
        </p:nvSpPr>
        <p:spPr>
          <a:xfrm>
            <a:off x="10966863" y="448676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F8EDF9-2DEE-4A79-8823-7D59B8317A91}"/>
              </a:ext>
            </a:extLst>
          </p:cNvPr>
          <p:cNvCxnSpPr>
            <a:cxnSpLocks/>
            <a:stCxn id="95" idx="5"/>
            <a:endCxn id="99" idx="0"/>
          </p:cNvCxnSpPr>
          <p:nvPr/>
        </p:nvCxnSpPr>
        <p:spPr>
          <a:xfrm>
            <a:off x="11087906" y="4088742"/>
            <a:ext cx="292383" cy="398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0FF057-1B3C-48D9-BF1D-AAEBFFE1DE58}"/>
              </a:ext>
            </a:extLst>
          </p:cNvPr>
          <p:cNvCxnSpPr>
            <a:cxnSpLocks/>
            <a:stCxn id="95" idx="3"/>
            <a:endCxn id="98" idx="7"/>
          </p:cNvCxnSpPr>
          <p:nvPr/>
        </p:nvCxnSpPr>
        <p:spPr>
          <a:xfrm flipH="1">
            <a:off x="10216512" y="4088742"/>
            <a:ext cx="286723" cy="543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/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always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/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/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/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/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/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60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𝐀𝐆𝐄𝐅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207575-54BF-4F72-A2E1-36FFD34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C4D-54F0-4171-8F07-49240B21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Checking if a given state machine (program) satisfies a CTL formula can be done quite efficiently (linear in the size of the machine and the property)</a:t>
                </a:r>
              </a:p>
              <a:p>
                <a:r>
                  <a:rPr lang="en-US" dirty="0"/>
                  <a:t>Native CTL cannot express fairness properties</a:t>
                </a:r>
              </a:p>
              <a:p>
                <a:pPr lvl="1"/>
                <a:r>
                  <a:rPr lang="en-US" dirty="0"/>
                  <a:t>Extension Fair CTL can express fairness</a:t>
                </a:r>
              </a:p>
              <a:p>
                <a:r>
                  <a:rPr lang="en-US" dirty="0"/>
                  <a:t>CTL</a:t>
                </a:r>
                <a:r>
                  <a:rPr lang="en-US" baseline="30000" dirty="0"/>
                  <a:t>* </a:t>
                </a:r>
                <a:r>
                  <a:rPr lang="en-US" dirty="0"/>
                  <a:t> is a logic that combines CTL and LTL: You can have formulas like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CTL: Less used than LTL, but an important logic in the history of temporal logic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  <a:blipFill>
                <a:blip r:embed="rId2"/>
                <a:stretch>
                  <a:fillRect l="-625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081E89-6E40-44E0-8C62-3A23FBC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8" y="430374"/>
            <a:ext cx="10920419" cy="778828"/>
          </a:xfrm>
        </p:spPr>
        <p:txBody>
          <a:bodyPr/>
          <a:lstStyle/>
          <a:p>
            <a:r>
              <a:rPr lang="en-US" dirty="0"/>
              <a:t>CTL advantages and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32586-8FE3-48D3-BABA-937CDB7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7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/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lvl="1"/>
            <a:r>
              <a:rPr lang="en-US" dirty="0"/>
              <a:t>“dwell time” in a state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</a:t>
                </a:r>
                <a:r>
                  <a:rPr lang="en-US" dirty="0" err="1"/>
                  <a:t>probabilisty</a:t>
                </a:r>
                <a:r>
                  <a:rPr lang="en-US" dirty="0"/>
                  <a:t>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827" b="-1573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711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18635</TotalTime>
  <Words>3097</Words>
  <Application>Microsoft Office PowerPoint</Application>
  <PresentationFormat>Widescreen</PresentationFormat>
  <Paragraphs>594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Blackadder ITC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 &amp; Classical RL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Geometric distribution for discrete random variables</vt:lpstr>
      <vt:lpstr>Residence times</vt:lpstr>
      <vt:lpstr>Probability of moving n steps</vt:lpstr>
      <vt:lpstr>Types of states in Markov chains</vt:lpstr>
      <vt:lpstr>First passage probability</vt:lpstr>
      <vt:lpstr>Stationary distributions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Viterbi Algorithm</vt:lpstr>
      <vt:lpstr>PowerPoint Presentation</vt:lpstr>
      <vt:lpstr>Computation Tree Logic</vt:lpstr>
      <vt:lpstr>Computation Tree</vt:lpstr>
      <vt:lpstr>CTL Syntax</vt:lpstr>
      <vt:lpstr>CTL semantics</vt:lpstr>
      <vt:lpstr>CTL Semantics through examples</vt:lpstr>
      <vt:lpstr>CTL semantics through examples</vt:lpstr>
      <vt:lpstr>CTL semantics through examples</vt:lpstr>
      <vt:lpstr>CTL Operator fun</vt:lpstr>
      <vt:lpstr>CTL advantages and limitations</vt:lpstr>
      <vt:lpstr>Probabilistic CTL</vt:lpstr>
      <vt:lpstr>Probabilistic CTL</vt:lpstr>
      <vt:lpstr>Semantics</vt:lpstr>
      <vt:lpstr>PCTL</vt:lpstr>
      <vt:lpstr>Quantitative in PCTL vs. Qualitative in CTL</vt:lpstr>
      <vt:lpstr>Continuous Time Markov Chains</vt:lpstr>
      <vt:lpstr>Exponential distribution</vt:lpstr>
      <vt:lpstr>Exponential distribution properties</vt:lpstr>
      <vt:lpstr>CTMC example</vt:lpstr>
      <vt:lpstr>CTMC transition probability</vt:lpstr>
      <vt:lpstr>CTMC example</vt:lpstr>
      <vt:lpstr>CTMC + PCTL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523</cp:revision>
  <dcterms:created xsi:type="dcterms:W3CDTF">2018-01-04T23:14:16Z</dcterms:created>
  <dcterms:modified xsi:type="dcterms:W3CDTF">2020-10-19T19:35:58Z</dcterms:modified>
</cp:coreProperties>
</file>