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35" r:id="rId3"/>
    <p:sldId id="423" r:id="rId4"/>
    <p:sldId id="424" r:id="rId5"/>
    <p:sldId id="436" r:id="rId6"/>
    <p:sldId id="425" r:id="rId7"/>
    <p:sldId id="437" r:id="rId8"/>
    <p:sldId id="426" r:id="rId9"/>
    <p:sldId id="438" r:id="rId10"/>
    <p:sldId id="4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EBF7FF"/>
    <a:srgbClr val="CCFFFF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0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9.pdf" TargetMode="External"/><Relationship Id="rId2" Type="http://schemas.openxmlformats.org/officeDocument/2006/relationships/hyperlink" Target="http://research.cs.tamu.edu/prism/lectures/pr/pr_l2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eecs.berkeley.edu/~pabbeel/cs287-fa11/slides/mdps-intro-value-iteration.pdf" TargetMode="External"/><Relationship Id="rId5" Type="http://schemas.openxmlformats.org/officeDocument/2006/relationships/hyperlink" Target="http://www.cs.cornell.edu/courses/cs4758/2012sp/materials/cs4758_hmm.pdf" TargetMode="External"/><Relationship Id="rId4" Type="http://schemas.openxmlformats.org/officeDocument/2006/relationships/hyperlink" Target="http://www.robots.ox.ac.uk/~mobile/Theses/ondruska_thesi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Probabilistic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1552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Spring 2019.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607039" y="5173546"/>
            <a:ext cx="1172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This lecture also some sources other than the textbooks,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57F5B-3C69-4BC1-8A99-F05590D2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Kalman Filter presentation motivated by Georgia Tech Professor Frank </a:t>
            </a:r>
            <a:r>
              <a:rPr lang="en-US" sz="1400" dirty="0" err="1"/>
              <a:t>Dellaert’s</a:t>
            </a:r>
            <a:r>
              <a:rPr lang="en-US" sz="1400" dirty="0"/>
              <a:t> lecture notes on Sensor Fusion as Weighted Averaging, notes available from Piazza.</a:t>
            </a:r>
            <a:r>
              <a:rPr lang="en-US" sz="2000" dirty="0"/>
              <a:t> </a:t>
            </a:r>
          </a:p>
          <a:p>
            <a:r>
              <a:rPr lang="en-US" sz="1400" dirty="0"/>
              <a:t>Lecture notes on HMMs, MDPs and Markov Chains</a:t>
            </a:r>
          </a:p>
          <a:p>
            <a:pPr lvl="1"/>
            <a:r>
              <a:rPr lang="en-US" sz="1400" dirty="0">
                <a:hlinkClick r:id="rId2"/>
              </a:rPr>
              <a:t>http://research.cs.tamu.edu/prism/lectures/pr/pr_l23.pdf</a:t>
            </a:r>
            <a:endParaRPr lang="en-US" sz="1400" dirty="0"/>
          </a:p>
          <a:p>
            <a:pPr lvl="1"/>
            <a:r>
              <a:rPr lang="en-US" sz="1400" dirty="0">
                <a:hlinkClick r:id="rId3"/>
              </a:rPr>
              <a:t>https://web.stanford.edu/~jurafsky/slp3/9.pdf</a:t>
            </a:r>
            <a:endParaRPr lang="en-US" sz="1400" dirty="0"/>
          </a:p>
          <a:p>
            <a:pPr lvl="1"/>
            <a:r>
              <a:rPr lang="en-US" sz="1400" dirty="0">
                <a:hlinkClick r:id="rId4"/>
              </a:rPr>
              <a:t>http://www.robots.ox.ac.uk/~mobile/Theses/ondruska_thesis.pdf</a:t>
            </a:r>
            <a:endParaRPr lang="en-US" sz="1400" dirty="0"/>
          </a:p>
          <a:p>
            <a:pPr lvl="1"/>
            <a:r>
              <a:rPr lang="en-US" sz="1400" dirty="0">
                <a:hlinkClick r:id="rId5"/>
              </a:rPr>
              <a:t>www.cs.cornell.edu/courses/cs4758/2012sp/materials/cs4758_hmm.pdf</a:t>
            </a:r>
            <a:r>
              <a:rPr lang="en-US" sz="1400" dirty="0"/>
              <a:t> (Robot - Target example from here)</a:t>
            </a:r>
          </a:p>
          <a:p>
            <a:pPr lvl="1"/>
            <a:r>
              <a:rPr lang="en-US" sz="1400" dirty="0">
                <a:hlinkClick r:id="rId6"/>
              </a:rPr>
              <a:t>https://people.eecs.berkeley.edu/~pabbeel/cs287-fa11/slides/mdps-intro-value-iteration.pdf</a:t>
            </a:r>
            <a:r>
              <a:rPr lang="en-US" sz="1400" dirty="0"/>
              <a:t> (Robot-Fixed Target example from here)</a:t>
            </a:r>
          </a:p>
          <a:p>
            <a:r>
              <a:rPr lang="en-US" sz="1400" dirty="0"/>
              <a:t>Wikipedia entries on Kalman Filter, MDPs and Markov chains are very good.</a:t>
            </a:r>
          </a:p>
          <a:p>
            <a:r>
              <a:rPr lang="en-US" sz="1400" dirty="0"/>
              <a:t>Also used this book for its discussion on probabilistic systems: Baier, Christel, Joost-Pieter </a:t>
            </a:r>
            <a:r>
              <a:rPr lang="en-US" sz="1400" dirty="0" err="1"/>
              <a:t>Katoen</a:t>
            </a:r>
            <a:r>
              <a:rPr lang="en-US" sz="1400" dirty="0"/>
              <a:t>, and Kim </a:t>
            </a:r>
            <a:r>
              <a:rPr lang="en-US" sz="1400" dirty="0" err="1"/>
              <a:t>Guldstrand</a:t>
            </a:r>
            <a:r>
              <a:rPr lang="en-US" sz="1400" dirty="0"/>
              <a:t> Larsen. </a:t>
            </a:r>
            <a:r>
              <a:rPr lang="en-US" sz="1400" i="1" dirty="0"/>
              <a:t>Principles of model checking</a:t>
            </a:r>
            <a:r>
              <a:rPr lang="en-US" sz="1400" dirty="0"/>
              <a:t>. MIT press, 2008.</a:t>
            </a:r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45FEC-DE50-4BCF-B698-1F3452C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DA71-7DFF-44CF-8A8C-E02CE76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B51CF-F06A-4307-B682-FD1BB2D4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  <a:p>
            <a:r>
              <a:rPr lang="en-US" dirty="0"/>
              <a:t>Continuous-time Markov Chains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5B17E-F3F4-4506-9DCD-EEA1BEC6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7B4BE-4077-4787-A4E7-7B6E2D2F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9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83FCE-9381-432C-9DE5-FFD3FBBF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components that we studied so far were either deterministic or nondeterministic.</a:t>
            </a:r>
          </a:p>
          <a:p>
            <a:r>
              <a:rPr lang="en-US" dirty="0"/>
              <a:t>The goal of such models is to represent computation or time-evolution of a physical phenomenon.</a:t>
            </a:r>
          </a:p>
          <a:p>
            <a:r>
              <a:rPr lang="en-US" dirty="0"/>
              <a:t>These models </a:t>
            </a:r>
            <a:r>
              <a:rPr lang="en-US" i="1" dirty="0"/>
              <a:t>do not </a:t>
            </a:r>
            <a:r>
              <a:rPr lang="en-US" dirty="0"/>
              <a:t>do a great job of capturing uncertainty.</a:t>
            </a:r>
          </a:p>
          <a:p>
            <a:r>
              <a:rPr lang="en-US" dirty="0"/>
              <a:t>We can usually model uncertainty using probabilities, so probabilistic models allow us to account for likelihood of environment behaviors</a:t>
            </a:r>
          </a:p>
          <a:p>
            <a:r>
              <a:rPr lang="en-US" dirty="0"/>
              <a:t>Machine learning/AI algorithms also require probabilistic modelling!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45410-3B95-4C9F-9E1C-3D5F174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2776-0511-4188-9784-2686BE2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69C43D-400F-49C1-9E74-5279B4F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Stochastic process: finite or infinite collection of random variables, indexed by time</a:t>
            </a:r>
          </a:p>
          <a:p>
            <a:pPr lvl="1"/>
            <a:r>
              <a:rPr lang="en-US" dirty="0"/>
              <a:t>Represents numeric value of some system changing randomly over time</a:t>
            </a:r>
          </a:p>
          <a:p>
            <a:pPr lvl="1"/>
            <a:r>
              <a:rPr lang="en-US" dirty="0"/>
              <a:t>Value at each time point is random number with some distribution</a:t>
            </a:r>
          </a:p>
          <a:p>
            <a:pPr lvl="1"/>
            <a:r>
              <a:rPr lang="en-US" dirty="0"/>
              <a:t>Distribution at any time may depend on some or all previous times</a:t>
            </a:r>
          </a:p>
          <a:p>
            <a:r>
              <a:rPr lang="en-US" dirty="0"/>
              <a:t>Markov chain: special case of a stochastic process</a:t>
            </a:r>
          </a:p>
          <a:p>
            <a:r>
              <a:rPr lang="en-US" dirty="0"/>
              <a:t>Markov property: A process satisfies the Markov property if it can make predictions of the future based only on its current state (i.e. future and past states of the process are independent)</a:t>
            </a:r>
          </a:p>
          <a:p>
            <a:pPr lvl="1"/>
            <a:r>
              <a:rPr lang="en-US" dirty="0"/>
              <a:t>I.e. distribution of future values depends only on the current value/state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2D10BB-B8AD-4270-BA4E-4648BE8F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52A0-6254-4C62-9902-B07566D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Time-homogeneous MC : each step in the process takes the same time</a:t>
                </a:r>
              </a:p>
              <a:p>
                <a:r>
                  <a:rPr lang="en-US" dirty="0"/>
                  <a:t>Discrete-Time Markov chain (DTMC), described as a tuple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finite set of states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transition probability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initial distribution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is a function that assigns some subset of Boolean propositions to each state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C27F35F-F2D0-484E-844F-9CD6E779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Markov chain (DTMC)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9FE8-766B-4D88-A9C2-F7883FE9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22FB8-D76F-4E67-8A3A-DA72393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example: Driver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4B41-ED80-456E-A978-A158B9A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4176F8-B194-4EA3-B1FB-8F2ACD9E0BF5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02712B-A395-4535-9963-45CED17835B9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811A5-5DED-4CDC-8D36-DDB3577DC83B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32AC3A-62AB-4890-AA2F-70CC4C44D3FB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6A2AD-AEC2-441B-8B1A-C110FF648ACF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95C10-A039-446A-806D-F9F65FE0927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7C0D3D-CA6A-4DFB-AA95-16660BE6B99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FED9FE-D133-412A-BF7C-EF2ECD5266D1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68E30C-C006-4507-8B19-85E923A1FC66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119A78-34CF-4240-9A82-A0B1F9035D4B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BE4C61-7F82-479B-AA5E-348A35FEFDFC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3A2C2E-3ED4-4092-BCB5-155091BABFFA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6DE3873-D304-4226-81A5-57C0345257A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A2624C-28EC-4A6B-A7A9-4ED8FD446E2F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4BE69D-73E8-42B7-AA8D-B919B4A79D1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F411EE-737B-4656-861A-46C59D88DF17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5A81FB-4A85-4477-BF7E-5436F9E0D9C7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C0AF3-F433-435B-BAF2-34817364DA56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1EFF7-C058-4E7E-AD74-510E942D5968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01005C-1ABD-4C4F-B2D9-D8C30C803745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F671-1A84-46AC-A748-40E62E26779A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F70989-CE3F-42EA-8DB9-F2A4BA3C879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4DC0F3-AA23-4B41-8CDB-15ACFBFDBFA0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274D2-98BB-4577-8703-B9DBFABFD9AC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E3E8F3-3ABA-403D-84B5-73E44C8C1A0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371590-12DC-418F-B273-08F5309B3537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/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blipFill>
                <a:blip r:embed="rId6"/>
                <a:stretch>
                  <a:fillRect t="-5732" r="-233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C825A-CD49-428D-BF41-449F5210B52F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352038-FDE7-4D22-B7D6-499563663CC8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A0D3B9-B2EA-4C71-8EA6-CA27437B4DA2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FED78F-3ABB-473C-804D-4952E4F75C3F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31EFD9-8310-4C76-95C5-A87700804E41}"/>
              </a:ext>
            </a:extLst>
          </p:cNvPr>
          <p:cNvSpPr txBox="1"/>
          <p:nvPr/>
        </p:nvSpPr>
        <p:spPr>
          <a:xfrm>
            <a:off x="1296635" y="1412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D1515C-D454-4FD0-B1C1-37B5FD4FD162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C5E81-6312-45DE-BD1C-258BA13B8989}"/>
              </a:ext>
            </a:extLst>
          </p:cNvPr>
          <p:cNvSpPr txBox="1"/>
          <p:nvPr/>
        </p:nvSpPr>
        <p:spPr>
          <a:xfrm>
            <a:off x="4804824" y="1362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CE3C8F-749D-4C50-B16A-15BE98755266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727650-1640-4E63-B15E-7EDEB7ED0BFC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E344B8F-0659-4F11-BE72-4DB02C765708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39728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2C8E7-59BF-4DD5-8FA9-2A946246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chain: Transition probability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630C-5EEB-4988-A958-1C57493C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9FD51F-3D56-4E2E-8490-0BEBB4E5BE57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D92079-2283-4462-974B-A8B737A3D0E1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3832DE-6815-45A6-90BB-A7C93EDED134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C5D0A6-E983-4CA4-A7F4-6715BB3EE0AD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077EF8-F676-49EA-823C-4FFF30431D0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CA7E3-F1A6-41A1-B5DA-8EAC480AAC17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0DC5C-8C63-4DC3-AF7C-F532A4FD02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A7FE6-E4FD-4154-B004-884F33079D2E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50B186-E56E-4756-8522-14B9BA690800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3549E-0666-4F97-BEAA-EAF06233FB81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DCF9A9-4965-4035-B8A9-557BEF716859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636093-DF70-4BEF-BB64-4D92BE17D746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A1A97A-65EA-464E-B1E8-D1669CAC9F9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2D9C51-0413-492C-82D5-805D60BD9BBA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7E650-4010-45A4-A0AD-A93E2447439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DC679-21BA-45EF-90F4-ECEEE4B49A65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7521A-D5A3-4A34-86FF-9BD5BBEC76CE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6E1F4-EF25-446C-BDA8-1F9A0FAA569C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1CC53-1444-4056-A1C4-3750158963DB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E2C0B-7138-4ECB-B9FF-679ED5094328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DACF2-8BAB-4006-A717-E271B29BF3D7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C947B-9657-4D8C-A2C3-ECB256656B3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98E55-1B76-4F51-9956-BBF957D3867C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C6F22-217A-4917-90EE-C87900C43F81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DFAF6-6D08-4C84-8A29-4573AA04B29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D5887-1C8B-4F78-B88D-54E5CD24FBE1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BA1704-CBB2-4135-B268-F722B89C2134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F4905E-BE6B-4511-B1AC-62B211BD11C3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160B4F-7522-4EB5-B6AD-48011385B9BC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7F0A40-F3E6-495A-AE02-007E019EFA4C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8EF105-C01E-4536-8A2D-A3CAAC946353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60EC2-2EC1-4626-BE8B-53E25063320A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0DE2A-9E5C-402B-92D6-81A080BE5106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070B1E-A74D-4394-B22C-63D2C5BA705E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/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       A         C          B          I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blipFill>
                <a:blip r:embed="rId6"/>
                <a:stretch>
                  <a:fillRect t="-2632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Transition probabilities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Chapman-Kolmogorov Equation: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denote probability of going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steps,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  <a:blipFill>
                <a:blip r:embed="rId3"/>
                <a:stretch>
                  <a:fillRect l="-625" t="-2388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C880BE8-AD6C-4848-91CE-6C734E7A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F049-B28C-4F43-8702-8C3ED4A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CD25B1-7EA1-4F66-A82C-146EB778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04230-E351-45AB-86BA-ABA15D2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4F0C8-E8FA-41D2-952A-3C6AD22C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16961</TotalTime>
  <Words>687</Words>
  <Application>Microsoft Office PowerPoint</Application>
  <PresentationFormat>Widescreen</PresentationFormat>
  <Paragraphs>113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Probabilistic Models</vt:lpstr>
      <vt:lpstr>Layout</vt:lpstr>
      <vt:lpstr>Probabilistic Models</vt:lpstr>
      <vt:lpstr>Markov chains</vt:lpstr>
      <vt:lpstr>Discrete-time Markov chain (DTMC)</vt:lpstr>
      <vt:lpstr>Markov chain example: Driver modeling</vt:lpstr>
      <vt:lpstr>Markov chain: Transition probability matrix</vt:lpstr>
      <vt:lpstr>Markov Chain Analysis</vt:lpstr>
      <vt:lpstr>Continuous Time Markov Chains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479</cp:revision>
  <dcterms:created xsi:type="dcterms:W3CDTF">2018-01-04T23:14:16Z</dcterms:created>
  <dcterms:modified xsi:type="dcterms:W3CDTF">2019-01-28T07:58:46Z</dcterms:modified>
</cp:coreProperties>
</file>