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9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15" d="100"/>
          <a:sy n="115" d="100"/>
        </p:scale>
        <p:origin x="180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6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6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lecture</a:t>
            </a:r>
          </a:p>
          <a:p>
            <a:pPr lvl="1"/>
            <a:r>
              <a:rPr lang="en-US" dirty="0"/>
              <a:t>Basics of verification</a:t>
            </a:r>
          </a:p>
          <a:p>
            <a:pPr lvl="1"/>
            <a:r>
              <a:rPr lang="en-US" dirty="0"/>
              <a:t>Safety Requirements</a:t>
            </a:r>
          </a:p>
          <a:p>
            <a:pPr lvl="1"/>
            <a:r>
              <a:rPr lang="en-US" dirty="0"/>
              <a:t>Invariants, Inductive Invariants and Safety Proofs</a:t>
            </a:r>
          </a:p>
          <a:p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Introduction to Requirements using Temporal Logic</a:t>
            </a:r>
          </a:p>
          <a:p>
            <a:pPr lvl="1"/>
            <a:r>
              <a:rPr lang="en-US" dirty="0"/>
              <a:t>Linear Temporal Logic (LTL)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37E0BC-9B5C-4A38-836C-174BDC5A2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Safety requirement says that nothing bad happens in any reachable state</a:t>
                </a:r>
              </a:p>
              <a:p>
                <a:r>
                  <a:rPr lang="en-US" dirty="0"/>
                  <a:t>Violation of a safety requirement is demonstrated by a finite execution starting from the initial state and ending in a “bad” state</a:t>
                </a:r>
              </a:p>
              <a:p>
                <a:r>
                  <a:rPr lang="en-US" dirty="0"/>
                  <a:t>Safety is about invariance of some condition over all states in the system</a:t>
                </a:r>
              </a:p>
              <a:p>
                <a:r>
                  <a:rPr lang="en-US" dirty="0"/>
                  <a:t>Formalization of safety proofs:</a:t>
                </a:r>
              </a:p>
              <a:p>
                <a:pPr lvl="1"/>
                <a:r>
                  <a:rPr lang="en-US" dirty="0"/>
                  <a:t>Identify a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that holds for each system state,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invariant),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𝑢𝑛𝑠𝑎𝑓𝑒</m:t>
                    </m:r>
                  </m:oMath>
                </a14:m>
                <a:r>
                  <a:rPr lang="en-US" dirty="0"/>
                  <a:t> is empty</a:t>
                </a:r>
              </a:p>
              <a:p>
                <a:pPr lvl="1"/>
                <a:r>
                  <a:rPr lang="en-US" dirty="0"/>
                  <a:t>Can identify strengthening of invariants: inductive invariants for proofs</a:t>
                </a:r>
              </a:p>
              <a:p>
                <a:pPr lvl="1"/>
                <a:r>
                  <a:rPr lang="en-US" dirty="0"/>
                  <a:t>Algorithms to explore reachable state space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37E0BC-9B5C-4A38-836C-174BDC5A2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8E9583-79D8-475B-B686-7636D81B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74A7-1E54-4BE9-BBA9-B0C4748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4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B4CE9-1B16-473B-87D8-90922126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for monitoring and </a:t>
            </a:r>
            <a:r>
              <a:rPr lang="en-US" dirty="0" err="1"/>
              <a:t>Büchi</a:t>
            </a:r>
            <a:r>
              <a:rPr lang="en-US" dirty="0"/>
              <a:t> Automata</a:t>
            </a:r>
          </a:p>
          <a:p>
            <a:r>
              <a:rPr lang="en-US" dirty="0"/>
              <a:t>Introduce CTL, </a:t>
            </a:r>
            <a:r>
              <a:rPr lang="en-US" dirty="0" err="1"/>
              <a:t>pCTL</a:t>
            </a:r>
            <a:r>
              <a:rPr lang="en-US" dirty="0"/>
              <a:t>, Introduce Signal Temporal Logic</a:t>
            </a:r>
          </a:p>
          <a:p>
            <a:endParaRPr lang="en-US" dirty="0"/>
          </a:p>
          <a:p>
            <a:r>
              <a:rPr lang="en-US" dirty="0"/>
              <a:t>Robust satisfaction for Signal Temporal Logic and Breach</a:t>
            </a:r>
          </a:p>
          <a:p>
            <a:r>
              <a:rPr lang="en-US" dirty="0"/>
              <a:t>Review (come with questions about course or projects)</a:t>
            </a:r>
          </a:p>
          <a:p>
            <a:endParaRPr lang="en-US" dirty="0"/>
          </a:p>
          <a:p>
            <a:r>
              <a:rPr lang="en-US" dirty="0"/>
              <a:t>Exam!!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3AF10-CA37-4DC8-8EB0-016CAB87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three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E0CB-FA72-4309-8DA6-408BEEDF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1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EF8C79-DED6-454D-95BC-88E6D9BF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liveness requirement states that the system ensures that something good </a:t>
            </a:r>
            <a:r>
              <a:rPr lang="en-US" b="1" i="1" dirty="0"/>
              <a:t>eventually </a:t>
            </a:r>
            <a:r>
              <a:rPr lang="en-US" dirty="0"/>
              <a:t>happens</a:t>
            </a:r>
          </a:p>
          <a:p>
            <a:r>
              <a:rPr lang="en-US" dirty="0"/>
              <a:t>The keyword here is eventually: if something good has not happened yet, does not mean that it won’t happen in the next step, or in the next step, …</a:t>
            </a:r>
          </a:p>
          <a:p>
            <a:r>
              <a:rPr lang="en-US" dirty="0"/>
              <a:t>To show that a system does not satisfy a liveness requirement, we would have to produce an infinite sequence of states where nothing good happens</a:t>
            </a:r>
          </a:p>
          <a:p>
            <a:r>
              <a:rPr lang="en-US" dirty="0"/>
              <a:t>I.e. No finite execution can demonstration the violation of a liveness property</a:t>
            </a:r>
          </a:p>
          <a:p>
            <a:pPr lvl="1"/>
            <a:r>
              <a:rPr lang="en-US" dirty="0"/>
              <a:t>Usually the counterexample of a liveness property is of a cyclic form, showing the system being stuck without achieving its goal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9FBB4-BA1D-41B0-AECA-A5C8ECB8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6A6B3-8793-4F00-BEC8-76E17CE9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08C6C-C2E6-4E45-BFF8-F60C4C0D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63280" cy="4351338"/>
          </a:xfrm>
        </p:spPr>
        <p:txBody>
          <a:bodyPr>
            <a:normAutofit/>
          </a:bodyPr>
          <a:lstStyle/>
          <a:p>
            <a:r>
              <a:rPr lang="en-US" dirty="0"/>
              <a:t>Recall that behavioral requirements are finite or infinite sequences of acceptable behaviors</a:t>
            </a:r>
          </a:p>
          <a:p>
            <a:r>
              <a:rPr lang="en-US" dirty="0"/>
              <a:t>Requirement for unsafe behavior is a set of sequences, where each sequence is finite in length!</a:t>
            </a:r>
          </a:p>
          <a:p>
            <a:r>
              <a:rPr lang="en-US" dirty="0"/>
              <a:t>Unsafe behavior can be expressed as a finite state automaton, where the final state is “bad”</a:t>
            </a:r>
          </a:p>
          <a:p>
            <a:r>
              <a:rPr lang="en-US" dirty="0"/>
              <a:t>In fact, such automata are quite common in practice, they are called </a:t>
            </a:r>
            <a:r>
              <a:rPr lang="en-US" b="1" i="1" dirty="0"/>
              <a:t>monitors: </a:t>
            </a:r>
            <a:r>
              <a:rPr lang="en-US" dirty="0"/>
              <a:t>we will talk about them later</a:t>
            </a:r>
          </a:p>
          <a:p>
            <a:r>
              <a:rPr lang="en-US" dirty="0"/>
              <a:t>A liveness property </a:t>
            </a:r>
            <a:r>
              <a:rPr lang="en-US" b="1" i="1" dirty="0"/>
              <a:t>cannot</a:t>
            </a:r>
            <a:r>
              <a:rPr lang="en-US" dirty="0"/>
              <a:t> be encoded as a finite state automaton/reg. exp.!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1BD35-7B05-4C7B-A07E-86F08594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65DE-F49C-4CC1-8AA5-D456201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17520</TotalTime>
  <Words>2458</Words>
  <Application>Microsoft Office PowerPoint</Application>
  <PresentationFormat>Widescreen</PresentationFormat>
  <Paragraphs>527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Temporal Logic</vt:lpstr>
      <vt:lpstr>Overview</vt:lpstr>
      <vt:lpstr>Safety Requirements Recap</vt:lpstr>
      <vt:lpstr>Liveness Requirements</vt:lpstr>
      <vt:lpstr>Detour to automata and formal languages</vt:lpstr>
      <vt:lpstr>Finite state automata</vt:lpstr>
      <vt:lpstr>How does a finite state automaton work?</vt:lpstr>
      <vt:lpstr>Language of a finite state automaton</vt:lpstr>
      <vt:lpstr>Connection with requirements</vt:lpstr>
      <vt:lpstr>Temporal Logic</vt:lpstr>
      <vt:lpstr>Propositional Logic</vt:lpstr>
      <vt:lpstr>Semantics </vt:lpstr>
      <vt:lpstr>Examples</vt:lpstr>
      <vt:lpstr>Interpreting a formula of prop.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Next three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380</cp:revision>
  <dcterms:created xsi:type="dcterms:W3CDTF">2018-01-04T23:14:16Z</dcterms:created>
  <dcterms:modified xsi:type="dcterms:W3CDTF">2018-02-15T23:12:00Z</dcterms:modified>
</cp:coreProperties>
</file>