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23" r:id="rId3"/>
    <p:sldId id="443" r:id="rId4"/>
    <p:sldId id="424" r:id="rId5"/>
    <p:sldId id="436" r:id="rId6"/>
    <p:sldId id="444" r:id="rId7"/>
    <p:sldId id="425" r:id="rId8"/>
    <p:sldId id="437" r:id="rId9"/>
    <p:sldId id="446" r:id="rId10"/>
    <p:sldId id="445" r:id="rId11"/>
    <p:sldId id="426" r:id="rId12"/>
    <p:sldId id="451" r:id="rId13"/>
    <p:sldId id="452" r:id="rId14"/>
    <p:sldId id="450" r:id="rId15"/>
    <p:sldId id="427" r:id="rId16"/>
    <p:sldId id="429" r:id="rId17"/>
    <p:sldId id="430" r:id="rId18"/>
    <p:sldId id="431" r:id="rId19"/>
    <p:sldId id="432" r:id="rId20"/>
    <p:sldId id="447" r:id="rId21"/>
    <p:sldId id="407" r:id="rId22"/>
    <p:sldId id="404" r:id="rId23"/>
    <p:sldId id="409" r:id="rId24"/>
    <p:sldId id="408" r:id="rId25"/>
    <p:sldId id="410" r:id="rId26"/>
    <p:sldId id="438" r:id="rId27"/>
    <p:sldId id="448" r:id="rId28"/>
    <p:sldId id="439" r:id="rId29"/>
    <p:sldId id="440" r:id="rId30"/>
    <p:sldId id="449" r:id="rId31"/>
    <p:sldId id="441" r:id="rId32"/>
    <p:sldId id="415" r:id="rId33"/>
    <p:sldId id="41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EBF7FF"/>
    <a:srgbClr val="CCFFFF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94.17476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4-22T22:27:05.6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11787 5953 0,'-13'0'188,"0"0"-188,0 13 31,-54 14-15,54-14-1,0-13-15,-14 26 32,1 1-1,26-14-31,-66 40 47,0 13 0,39-66-47,27 13 15,-13 14-15,-40 13 31,-13-1-15,39-25 0,1 12-1,0-13 1,-1 27 0,1 0 15,-27 39 0,53-53-15,0 27-16,-13-13 31,13 13-31,0-27 0,0 27 31,26 27-15,14-1 15,-14-13-15,14 0-1,52 40 32,-65-93-31,-1 1-16,-12 12 15,52 14 17,-53-27-32,13-13 31,1 13-31,39 14 31,-40-27-15,41 13-1,-28 0 17,94-13-1,-28 0 0,-78 0-15,-1 0-16,-12-13 15,12 13-15,67-13 32,-54-14-1,107-12 47,-80 25-78,66-78 47,-105 65-47,-1 14 16,-13 0-16,14-14 15,13-39 16,-1-93 32,-39 120-47,0-146 15,0 158-16,-13 14-15,0-40 16,-27-26 15,-13-27 1,0 13-17,0 14 16,14-1 1,12 54-32,-52-53 31,39 26-15,-13 0-1,-53-13 16,27 26-15,13 27 0,-225 105 46,172 14-15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94.17476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4-22T22:27:40.4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3069 7792 0,'13'-13'94,"1"0"-78,-14-40-1,0-14 1,0-25 0,-14-1-1,14 54-15,0 12 16,-13-105 15,0 79-15,13-13 31,-13 39-32,13 14-15,0 0 31,0 0-15,0-1-16,0 1 31,-14 0 1,14 0-32,0-14 31,0 14-16,0-13 1,0 12 0,-13 28 93,0-14-109,13 13 16,-13-13-16,13 13 15,-27 0 1,27 14 15,-13-27-31,0 0 31,13 13 1,-13-13-32,13 13 31,-14 0-31,14-26 187,14-40-171,-14 27 0,13-1-16,13 1 15,-26 13 1,27 26 93,-14 13-93,0-26-16,0 27 16,1-1-16,12-13 31,-13 14-31,14-1 15,-14-12 32</inkml:trace>
  <inkml:trace contextRef="#ctx0" brushRef="#br0" timeOffset="1158.91">3082 7898 0,'14'0'62,"-1"0"-46,13 0 15,67 0 0,-53 0-15,-14 0-16,80 0 15,-53 0 1,39 0 15,-25 0 1,-28 0-1,-12 0-31,-14 0 15,0 0 17</inkml:trace>
  <inkml:trace contextRef="#ctx0" brushRef="#br0" timeOffset="1969.45">3585 7779 0,'13'0'16,"1"13"-16,12-13 15,0 13 1,1 0-1,-1 14 1,14-1 0,-40-12-16,27-1 31,-14 0-15,13 0 15,-26 0-16,0 1 32,0-1-31,-13-13 0,-27 26-1,1-12 1,-14-14 31,39 0-16,1 0 16,0 0-32,0 0 17,0 0-1,-1 0-31,-12 0 31</inkml:trace>
  <inkml:trace contextRef="#ctx0" brushRef="#br0" timeOffset="3510.13">2699 7766 0,'-13'0'16,"-1"0"-16,1 0 15,0 0 1,0 0 31,-14 0-47,14 0 0,-14 0 15,-39 0 17,13 0-17,-26 0 16,66 0-31,-14 0 32,-12 0-17,25 0-15,14 13 16,-13-13 0,0 0-1,0 0 1</inkml:trace>
  <inkml:trace contextRef="#ctx0" brushRef="#br0" timeOffset="4176.43">2289 7726 0,'-14'0'140,"14"13"-124,0 0 62,0 1-62,0-1-16,0 13 15,27 1 1,-1-14-16,80 40 47,-53-27-16,-13 1-31,-1-1 47</inkml:trace>
  <inkml:trace contextRef="#ctx0" brushRef="#br0" timeOffset="4963.77">2910 8189 0,'0'26'62,"0"27"-46,14 106 15,-14-119-31,0-14 16,13 14-16,-13 39 31,0-66-16</inkml:trace>
  <inkml:trace contextRef="#ctx0" brushRef="#br0" timeOffset="5707.91">2818 8546 0,'0'-13'15,"-13"13"17,13 13-1,13 40-16,0-13 32,14-14-47,-14 1 32,13-54 14,-26 1-30,13-1-16,40-65 47,-13 39-16,-40 39-31,13 1 16</inkml:trace>
  <inkml:trace contextRef="#ctx0" brushRef="#br0" timeOffset="7532.95">2990 7686 0,'-13'0'15,"-1"0"1,1 0-16,-13 0 31,12 0-15,1 27-16,0-14 16,13 13 15,0-12-31,0 12 15,0 27 17,0-80 61,0 14-77,0-13-16,0-1 31,0 1-15,-13 13 15,0 13-15,-14 13-16,1 13 15,26-12 1,-14 52 15,14-53-31,14-13 94,-14-27-78</inkml:trace>
  <inkml:trace contextRef="#ctx0" brushRef="#br0" timeOffset="9794.09">5001 6059 0,'13'53'15,"-13"0"-15,0 0 16,0-14-16,0 14 16,0 199 15,0-199-15,0 39-1,0-79 1,0 1-16</inkml:trace>
  <inkml:trace contextRef="#ctx0" brushRef="#br0" timeOffset="10331.9">4908 6707 0,'0'13'47,"0"1"-47,13 25 16,14 14-1,-27-40 1,13 14 15,0-27-31,0-13 78,-13-1-78,0-25 16,14-1-16,25-39 31,-25 52-31,-1 1 31,-13 13-15,13 13 0</inkml:trace>
  <inkml:trace contextRef="#ctx0" brushRef="#br0" timeOffset="10948.85">4736 5887 0,'-40'0'31,"27"0"-15,-27 0 15,14 0-31,-27 0 15,40 0-15,-93 0 32,40 0-17,39 0 1,-78 0 15,78 0-31,14 0 16,-14 0-1,14 0 1,0 0 15</inkml:trace>
  <inkml:trace contextRef="#ctx0" brushRef="#br0" timeOffset="11608.24">4128 5755 0,'-27'26'125,"14"-26"-109,0 13 0,13 1-16,-14-14 0,14 13 15,-26 13 17,39-12 46,0-1-78,14 0 15,13-13 1,-1 26 0,-12-26 15,-27 14-16</inkml:trace>
  <inkml:trace contextRef="#ctx0" brushRef="#br0" timeOffset="12373.31">5173 5821 0,'13'0'31,"0"0"-16,14 0 17,25 0-32,-12 0 15,53 0 17,-67 0-17,1 0-15,26 0 31,-27 0-15,27 0 15,53 0 1,-53 0-1,-27 0-31,-13 0 15</inkml:trace>
  <inkml:trace contextRef="#ctx0" brushRef="#br0" timeOffset="12925.21">5755 5755 0,'26'26'78,"1"-13"-62,-14 14-16,0-27 0,0 13 15,1 14 1,-14-14 0,0 0-1,0 0 17,0 0-32,-27 14 31,14-14-31,0 0 15,-54-13 1,54 0 0,-13 14-16,13-14 15</inkml:trace>
  <inkml:trace contextRef="#ctx0" brushRef="#br0" timeOffset="14012.34">4974 5530 0,'-13'13'16,"26"-26"-16,-26 13 78,13-66-62,-13-93 15,13 106-31,0 27 16,0-27-16,0-27 31,-14 54-16,14-1 1,-13 27 93,0 27-62,-27 39-15,40-53-17,0 0 1,0 1 15,-26-14 16,13 0 0,-1 0-16,1 13-15,13 0-1</inkml:trace>
  <inkml:trace contextRef="#ctx0" brushRef="#br0" timeOffset="14286.44">4855 5040 0,'79'0'47,"-65"14"-47,12-14 16,-26 13-16,13 0 31</inkml:trace>
  <inkml:trace contextRef="#ctx0" brushRef="#br0" timeOffset="31966.49">14486 3704 0,'-13'0'250,"-1"0"-235,-12 0-15,0 0 31,12 0-15,-12 13 0,13-13-16,-27 0 31,14 0-15,12 14-16,1-14 15,0 0 1,0 13 15,13 27 0,0-14-15,0-13-16,0 80 16,13-1 15,0 1-31,0-27 31,-13-13-31,0 53 16,0 13-1,0 172 32,0-119-16,0-132-15,14 26 0,-14-40-1,13-26 1,0 14 0,0-14 46,0 0-46,1 13-1,-1 0 17,0-13-17,14 13 1,-1 0 15,0-13 0,-12 0-15</inkml:trace>
  <inkml:trace contextRef="#ctx0" brushRef="#br0" timeOffset="47083.97">14803 5675 0,'-13'0'31,"0"0"0,-27 0 16,14 0-31,-1 0-16,-12 0 16,12 0-16,-52 0 15,26 0 1,26 0 15,1 0-15,13 0-1,13 53 126,0-13-125,0-14-1,0 27-15,0 53 16,0-27-1,0-26 1,0 0 0,-13 40-1,13 52 32,0-12-31,0-94-16,0 14 15,0 13-15,0 67 32,0-27-17,0-14 1,0-52 0,0 13 30,0-40-30,0 0 0,0 14 93,0-1-93,0-13-1,13-13 1,0 0 0,0 0 15,14 0-16,-14 0 17,13 0-32,54 0 31,39 14 0,-93-14-15,1 13-16,52 0 31,-52 0-15,-1 1-1,27-14 1,-40 0 0,27 0-1,-27 0 1,14 0 15,-1 0-15,-13 0 15,0 0 16,1 0-16,-1 13-15,0-13 15,0 0 0</inkml:trace>
  <inkml:trace contextRef="#ctx0" brushRef="#br0" timeOffset="52875.87">14526 7766 0,'13'0'109,"-26"0"-93,-14 13-1,1-13-15,12 13 16,-12-13 0,0 0-1,12 13 1,-25 0 15,39 1 0,-14-14-15,14 13-16,0 13 31,0 1-15,0-14-16,53 146 31,-13-93-15,0 27-1,-27-80-15,40 93 32,-13-14-17,39 107 17,-53-146-17,-26 13 1,40 13-1,-40-13 17,13-26-17,1-14-15,-14 1 32,0-1-32,0-12 31,0-1-31,0 0 15,0 13 17,0-12-17,0 12 1,0 40 0,0 0 30,0-39-30,0-14-16,0 0 16,0 14-1,0-1 1,13-26 0,-13 13 46,13-13-46,-13 14-1,13-14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94.17476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4-22T22:30:17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4498 5596 0,'-53'0'15,"-40"0"1,-65 0 15,65 0-31,27 0 16,-146 40 15,40 13-15,93-27-1,-106 120 32,145-107-47,27 14 32,0 40-1,13-54-31,0-25 0,39 65 31,-12-26-31,12 0 31,-25-27-31,91 54 32,67 26-17,-13-54 1,-93-38-16,27-1 15,26 13-15,132 27 16,14-40 0,-159-13-1,158 0 1,14 0 0,-79 0-1,-67 0 1,119 0 15,-211 0-15,172 0 15,-186 0-31,14 0 16,92 0-1,-66 0 1,-13 0-16,53-13 15,145 0 32,-145-13-47,-66 26 16,145-53 31,-145 39-47,-27 1 15,27-26 17,-40 12-32,39 14 15,-25 0 1,25-40 15,-26 13 0,-13 27-31,0-14 16,-39-39 15,12 26-15,14 14-16,-132-80 31,92 40-15,26 53-1,-185-119 17,67 92-1,-27-13-31,-53 40 16,27-1 15,105 14-31,-172 0 15,146 0 1,14 0 0,-213 0-1,186 0 1,-67 0 15,107 14-31,-120 25 47,119-25-16,67-14-31,-93 13 16,79 0-16,-79 14 16,-53 12 15,106 14 0,40-40-31</inkml:trace>
  <inkml:trace contextRef="#ctx0" brushRef="#br0" timeOffset="15090.86">11046 7699 0,'-53'0'219,"1"14"-219,-1-1 15,13-13-15,13 0 16,-12 13 0,-1 0-1,-13-13 1,27 0 15,12 14-31,1-14 16,-26 26 15,39-13-31,-14 0 16,-12 1-1,13 12 1,-1-13 15,14 1 0,0-1-31,0 53 16,0-53-16,0 14 16,14 39 15,-14-53-16,13 13 1,0-26-16,0 53 31,14-13 1,-14-27-17,-13 14 1,53 52-16,-53-66 0,13 1 15,14 25 17,-14-12-17,0 12 1,14-12 0,-1-1-1,-13-26 16,27 0-31,-14 0 16,54 0 31,-67 0-31,13 0-16,-12 0 15,12 0-15,-13 0 31,27 0-15,-13 0 31,-14-13-47,40-13 31,-40 12-31,27 1 16,-14-13-1,14-40 17,-1-1-17,-25 41 1,-1-53 15,-13 52-31,0-39 31,0 53-15,0-14-16,-27-12 16,14 12 15,-40-39 16,0 13-32,40 40 1,-27-27 15,14 40-15,13-13 0,-14 0-1,1 0 1</inkml:trace>
  <inkml:trace contextRef="#ctx0" brushRef="#br0" timeOffset="17895.2">12396 7845 0,'-27'0'15,"14"0"1,0 0 0,-14 0-1,1 0 1,13 0-1,-1 0-15,1 0 16,0 0 0,0 0-16,0 0 31,-40 26-15,0 1 15,39-27-16,-25 39 1,-1 14 0,14-26 15,-27 26-15,13 39 15,14-52-16,-27 92 17,53-92-32,-14-13 15,1-1-15,13 93 32,0-93-17,0 14 1,13-13-1,27 52 17,0-26-17,-27-53 1,13 13-16,27 40 31,-26-53-15,-1 13-1,1 1 1,26-1 0,26-13 15,14 0 0,-67 0-31,14-27 16,26-12-1,-40 25 1,-12 1-16,-1 0 16,66-66 31,-66 39-32,14-13 16,-27 26-31,13 1 16,-13 0 0,0-1-1,0 1-15,0 12 16,0-65 0,-13 26-1,-14-26 16,1 13 1,26 52-32,-66-118 31,53 92-15,-1 40-16,1-39 15,0 25 16</inkml:trace>
  <inkml:trace contextRef="#ctx0" brushRef="#br0" timeOffset="24471.82">10914 6985 0,'-13'0'0,"0"0"31,-1 0 0,1 0-15,0 0 0,0 0-1,-1 0-15,1 0 16,0 26-16,-27 14 31,27-27-15,0 14-1,0-1-15,-14 14 32,27-27-17,0 40 16,53 0-15,-26-40 0,-14 14-16,66 12 15,1-39 17,-54 0-17,14 0 1,13-13 15,-40 13-15,0-13 15,14-14-31,-1 1 16,0 0-16,14-27 31,-27 13-16,-13 27 1,0 0-16,0-14 47,-39-26-31,-14 0 15,26 53-16,-26-26-15,-26-1 32,39 27-17,14 0 1,-1 0 15,1 14 0</inkml:trace>
  <inkml:trace contextRef="#ctx0" brushRef="#br0" timeOffset="26204.66">13745 7091 0,'-40'0'15,"14"0"-15,13 0 16,-27 0-16,0 13 16,-65 14 15,78-14-15,14-13-1,-14 26 1,14 1-1,13-14 1,-13 13-16,13 27 31,0-26-15,0-1 0,26 1 15,14 12-16,0-12 17,-27-27-17,0 0-15,53 0 32,-52 0-17,12-13 1,27-1-1,-40 1 1,14-27 15,-1-52-15,-26 79 0,0-14-16,0-52 31,0 66-16,0-1 1,0-25 0,-13 39 15</inkml:trace>
  <inkml:trace contextRef="#ctx0" brushRef="#br0" timeOffset="27263.77">13626 8229 0,'-40'0'31,"27"0"-31,-13 13 16,12 0 0,1-13-1,13 13-15,0 0 16,0 14-1,0-1 17,0 1-32,0-14 15,27 14 1,-1-1 0,-26-13-1,53 27 16,-26-27-15,-14 0 0,40 1-1,-14-14 17,-12 0-17,65-106 16,-78 66-15,-14 14-16,0-1 0,0-39 31,0 13-15,-40-26 0,27 65-1,-14-25 1,-39 12 15,13 14 0,40 13-15,-27 0 0,14 0-1,-1 27 1,-26-1 31,40-26-47</inkml:trace>
  <inkml:trace contextRef="#ctx0" brushRef="#br0" timeOffset="32863.32">17568 5834 0,'0'27'15,"0"-1"-15,0 0 16,0 14-16,0-13 16,0 12-16,14 1 15,-14 39 1,0-52-16,0 12 16,0 1-16,13 66 31,-13-66-16,0-14-15,13 27 32,-13-40-17,0 1 17</inkml:trace>
  <inkml:trace contextRef="#ctx0" brushRef="#br0" timeOffset="33889.04">17568 5913 0,'14'-39'62,"12"26"-62,-13 13 16,40-40 15,-40 40-31,14 0 31,-1 0-15,-12 0-16,-1 0 31,0 13-31,40 14 31,-40-1-15,14-13-16,-27 0 16,26 54 15,-26-54-16,0 13 1,-13 1 0,0-14-1,-14 13 1,-26 14 0,27-40-1,-14 0 1,27 0-16,-53 13 31,39-13-31,14 0 16,-13 0-1,-1 0 1,-13 0 46,27 0-46</inkml:trace>
  <inkml:trace contextRef="#ctx0" brushRef="#br0" timeOffset="34598.9">18494 5569 0,'-13'0'31,"-40"27"-15,40-14-16,-13 14 16,12-1-16,-25 1 15,25-1-15,1 27 32,-13-13-32,-1 52 15,1 133 32,26-79-31,13-80-16,0-13 15,27 66 17,26 13-17,-39-92 16,12 13-15,-12-53 0,-1 13 15,-13-13-15</inkml:trace>
  <inkml:trace contextRef="#ctx0" brushRef="#br0" timeOffset="36606.93">18891 5887 0,'-13'0'78,"0"13"-62,0-13-16,-1 13 15,-12 27 1,-53 92 15,65-79-31,14-26 0,0-14 16,0 66 15,14-39-15,38 26-1,1 0 32,-39-52-47,38-14 31,-38 0-31,-14-14 32,26 14-17,-13-79 1,-13 39 0,-13 27-1,13 0-15,-13 13 47,0-13-31,13-1 62,13 14-78,0-13 15,14 13-15,-14 0 16,-13-13 0,26 13-1,-12-13 1,-1 13 0,0 0-1,-13 26 1,13 27 15,-13-26-31,0 12 31,0 1-15,0-27 0,0 14-1,0-14 1,13-13-1</inkml:trace>
  <inkml:trace contextRef="#ctx0" brushRef="#br0" timeOffset="37136.01">19275 6072 0,'13'0'62,"14"0"-46,-14 0-1,0 0-15,14 0 16,-14 0 0,0 0-16,13 0 31</inkml:trace>
  <inkml:trace contextRef="#ctx0" brushRef="#br0" timeOffset="37748.73">19262 6218 0,'13'0'47,"0"0"-47,0 0 47,1 0-16,12 0-15,-13 0-16,1 0 31,-1 0-16,0 0 17,0 0-17,0 0 32,1 0-47,-1 0 16</inkml:trace>
  <inkml:trace contextRef="#ctx0" brushRef="#br0" timeOffset="39901.73">9393 7885 0,'13'0'0,"13"0"15,1 13-15,26 0 16,0 27 0,-14-27-16,94 40 15,-14 26 16,-93-66-31,14 1 16,-14-1-16,-26 0 31,14-13-15</inkml:trace>
  <inkml:trace contextRef="#ctx0" brushRef="#br0" timeOffset="40595.75">9948 7951 0,'14'0'47,"-1"13"-32,13 0 1,-13 0-16,1 1 16,-1-1-16,27 27 15,-1 12 32,-25-12-47,12-27 16,-13 1-1,0 12 1,1-13-16,-1 1 16,-79-14 93,-40 0-93,40 0-1,0 26-15,-27 0 16,80-12-1,-27 25 1,27-25 0,26-14 62</inkml:trace>
  <inkml:trace contextRef="#ctx0" brushRef="#br0" timeOffset="41160.74">9856 7302 0,'0'14'15,"0"12"-15,0 1 16,13-14 0,-13 13-16,13-12 15,0 12 1</inkml:trace>
  <inkml:trace contextRef="#ctx0" brushRef="#br0" timeOffset="41451.31">9895 7157 0,'14'0'110</inkml:trace>
  <inkml:trace contextRef="#ctx0" brushRef="#br0" timeOffset="43036.91">19989 6138 0,'0'27'15,"0"-1"-15,14 1 16,-1 79 0,0-27-1,0-26 1,-13 39 15,0-78-15,13-14-16</inkml:trace>
  <inkml:trace contextRef="#ctx0" brushRef="#br0" timeOffset="43327.89">19791 5966 0</inkml:trace>
  <inkml:trace contextRef="#ctx0" brushRef="#br0" timeOffset="44306.87">20968 5358 0,'0'66'0,"0"-132"0,0 198 0,0-92 15,0 13-15,0 39 32,0-39-32,40 93 15,-14-27 17,-12-53-32,-1-13 15,40 106 1,-27-40-1,-13-93 1,1 1-16,-14-14 16,13 27 15,-13-27-31,13 26 16,0-12-1,1 39 1,-14 0 15,0-39-15,0-1 15,0-13-31</inkml:trace>
  <inkml:trace contextRef="#ctx0" brushRef="#br0" timeOffset="46458.26">22093 5781 0,'-14'0'15,"-12"0"1,0 13-16,-1 1 15,-13 12-15,14 1 16,-14 52 0,-26 66 15,53-65-15,13-54-16,0 14 15,79 92 16,-52-92-15,26-27 0,26-13 31,-39-40-16,-40 14-31,0 0 15,-14-1 17,14 14-32,-13 0 31,0-1-15,26 28 77,14 25-77,-1-12-16,1 26 16,-14-27-16,27 54 31,-14-14-16,0-13 17</inkml:trace>
  <inkml:trace contextRef="#ctx0" brushRef="#br0" timeOffset="46812.34">22410 6324 0,'0'26'15,"0"-13"-15,0 27 16,0 0-16,0-14 16,27 80 15,-27-40-16,13-26 17</inkml:trace>
  <inkml:trace contextRef="#ctx0" brushRef="#br0" timeOffset="47139.96">22344 6562 0,'13'-14'31,"1"14"-15,-1-13-16,0 13 15,0 0 1,40-13 15,-40 13-15,14 0-1,-14 0 32</inkml:trace>
  <inkml:trace contextRef="#ctx0" brushRef="#br0" timeOffset="47639.73">22834 6482 0,'13'0'15,"-13"27"1,13-27-1,-13 26 1,0 54 0,0-67-16,0 40 47,0-27-16,0-52 16,13-1-32,-13 1-15,13-14 16,14 0 0,13 1 15,-14 12-31</inkml:trace>
  <inkml:trace contextRef="#ctx0" brushRef="#br0" timeOffset="48251.07">23085 6496 0,'13'0'0,"-13"26"15,27 27 1,-27-27-16,13 1 31,-13-1-15,13-26 62,14-26-63,12-14 1,-12 14-16,-14 12 16,0 1-16,0-26 31,-13 25 0,14 67 32,12 0-48,0 26 17,-12-52-32,-1-27 15</inkml:trace>
  <inkml:trace contextRef="#ctx0" brushRef="#br0" timeOffset="48838.37">23455 6628 0,'0'-13'62,"14"-14"-46,-14 14-1,0 0 1,0-1 15,0 1-31,-14 13 47,-12 27 0,13 12-31,26 54 31,13-67-47,-12 1 0,-1-14 15,0-13-15,106 40 47,-106-40-47,1 0 16,25-13-1,-12-14 17,-1-66-17</inkml:trace>
  <inkml:trace contextRef="#ctx0" brushRef="#br0" timeOffset="49685.27">23905 6032 0,'13'0'47,"1"0"-47,-1 0 15,13 0 1,-13 0-1,1 0-15,39-26 32,-27 26-17,-13 0-15</inkml:trace>
  <inkml:trace contextRef="#ctx0" brushRef="#br0" timeOffset="50273.92">24011 6178 0,'-13'26'31,"-1"-26"-15,41 0 109,26 14-125,13-1 16,-13 0-1,40-13-15,39 27 16,-53-27 0,-66 0 15,1 0-16</inkml:trace>
  <inkml:trace contextRef="#ctx0" brushRef="#br0" timeOffset="50771.8">24937 5940 0,'0'13'46,"-26"27"-46,26 13 0,0 66 47,0-66-31,0-14 0,13 14-1,-13-39 1</inkml:trace>
  <inkml:trace contextRef="#ctx0" brushRef="#br0" timeOffset="51016.77">24844 5715 0</inkml:trace>
  <inkml:trace contextRef="#ctx0" brushRef="#br0" timeOffset="51688.81">24990 4974 0,'13'0'16,"14"13"-1,-14 14 1,27-1-16,79 133 31,-67-80-31,15 27 0,-14-26 31,13 52-31,13 66 0,-26-79 16,13 159 15,-66-53-15,0-66-1,0-80 17,-26-39-17,12 0 17,1-27-17,13 0 1,-13-13-16,0 13 0,13 14 31,-13-27 16,-1 0-31</inkml:trace>
  <inkml:trace contextRef="#ctx0" brushRef="#br0" timeOffset="53689.9">17449 7633 0,'14'13'16,"-14"67"0,0-27-16,0 39 15,0-12 1,0 92-1,0-119-15,0 39 32,-14-92-32,14 13 0,-13-13 31,13-26-15</inkml:trace>
  <inkml:trace contextRef="#ctx0" brushRef="#br0" timeOffset="54229.04">17463 7567 0,'0'0'0,"0"-13"16,0 0-16,13-1 15,26 1 1,-12 13-16,52 0 31,-39 0-15,0 40-1,13 13 17,-27 66-1,-26-106-16,-13 27 17,-14-27-17,1 0 1,-14 0 15,27-13-31,13 14 16</inkml:trace>
  <inkml:trace contextRef="#ctx0" brushRef="#br0" timeOffset="54633.84">18918 7250 0,'0'0'0,"-14"0"16,-25 39-1,-67 186 1,53-79-1,-13 118 17,53-198-32,39 80 31,1-120-31,12-12 16,1-14-1,26 0 16</inkml:trace>
  <inkml:trace contextRef="#ctx0" brushRef="#br0" timeOffset="55327.02">19301 7488 0,'-39'13'0,"12"27"16,14-27-16,0 27 15,0 52 1,26 14 31,13-93-32,1-13 1,-1 0 0,-13 0-16,14 0 15,13-26 17,-27 13-17,-13-14 1,0 14-1,13 13 48,0 13-63,-13 27 16,13-1-16,1-12 15,-14 39 1,0-13-1,0-40 17,0 0-17</inkml:trace>
  <inkml:trace contextRef="#ctx0" brushRef="#br0" timeOffset="55585.21">19817 7673 0,'14'0'32,"-1"0"-17,26-13 1,54-1 15,-80 14-15</inkml:trace>
  <inkml:trace contextRef="#ctx0" brushRef="#br0" timeOffset="55951.79">19923 7818 0,'13'0'15,"-26"0"-15,53-13 0,-14 0 16,14 0 0,-27 13-1,27-13 17,13-14-17,-53 14-15</inkml:trace>
  <inkml:trace contextRef="#ctx0" brushRef="#br0" timeOffset="56431.73">20611 7580 0,'13'0'31,"-13"14"-31,14 25 0,-14 14 16,0-26-16,0 39 31,0-27-31,-14 28 16,-12-28 0,26-12-1,-53 12 32,40-39-47,-1 14 0,1-14 16,0 0-1,-27 0 1</inkml:trace>
  <inkml:trace contextRef="#ctx0" brushRef="#br0" timeOffset="56670.98">20677 7382 0</inkml:trace>
  <inkml:trace contextRef="#ctx0" brushRef="#br0" timeOffset="57459.83">21537 7210 0,'0'13'32,"0"53"-32,13 133 15,-13 12 1,0-78-16,0-67 15,0 93 1,0-133 0,0 27-1,14-53 32</inkml:trace>
  <inkml:trace contextRef="#ctx0" brushRef="#br0" timeOffset="58216.97">22834 7448 0,'-67'0'15,"134"0"-15,-200 40 0,27 13 16,-26 79 0,106-79-1,12 92 1,14-92-1,0-40 1,0 1-16,40 12 16,40-13 15,25-26 0,-78 0-31,39-27 31,-53 27-15,-13 0 0,13 66 46,1 0-46,-1-40-1,-13 13-15,13-12 32,-13-1-17,13-13 1,40-13 0,-13-14-1</inkml:trace>
  <inkml:trace contextRef="#ctx0" brushRef="#br0" timeOffset="58470.84">23323 7739 0,'-13'13'46,"-27"67"-46,40-14 16,-13 13 15,13-52-31,0-14 16,0 13 0,0-12-1</inkml:trace>
  <inkml:trace contextRef="#ctx0" brushRef="#br0" timeOffset="58757.38">23164 8004 0,'80'-27'47,"-160"54"-47,213-67 15,-120 40 32,0 0-31</inkml:trace>
  <inkml:trace contextRef="#ctx0" brushRef="#br0" timeOffset="59159.7">23455 7911 0,'14'-13'16,"-1"13"0,13 13-1,14 93 1,-27-53-1,-13 0 17,0-27-32,0-39 62,0 0-62,53-67 31,-26 67-15,-27-13-16,39-1 16,-12 14-1</inkml:trace>
  <inkml:trace contextRef="#ctx0" brushRef="#br0" timeOffset="59673.26">23813 8057 0,'0'13'0,"0"-26"15,26 65-15,-26-38 31,13 12-31,-13-13 16,13 1 0,1-14 31,-1 0-47,27-40 31,-27 27-16,-13-14-15,26-12 16,1-1 0,-27 66 31,0 1-47,13-14 15,0 53 16,0-53-31,1 14 32,-1-27 15</inkml:trace>
  <inkml:trace contextRef="#ctx0" brushRef="#br0" timeOffset="60171.74">24236 8109 0,'13'0'15,"0"0"48,1-26-63,-14 13 15,13-27 17,0 27-17,-13-14 1,0 1-1,-13 26 17,0 0-32,-14 26 15,1 14 1,26 26 0,0-26-1,0 26 1,13-53-1,0 1 17,106-1-17,-13-26 17</inkml:trace>
  <inkml:trace contextRef="#ctx0" brushRef="#br0" timeOffset="60469.89">24487 7699 0,'13'0'15,"14"0"-15,-1 0 16,-12 0 0,-1-13-1</inkml:trace>
  <inkml:trace contextRef="#ctx0" brushRef="#br0" timeOffset="60742.15">24606 7885 0,'27'0'32,"-14"0"-32,0 0 31,0 0-31,-13-14 0,0 1 15</inkml:trace>
  <inkml:trace contextRef="#ctx0" brushRef="#br0" timeOffset="61645.04">25109 7594 0,'26'13'31,"-12"13"-31,-14-13 16,39 67 0,-12-14 15,-27-53-31,0 0 15,13-26 32</inkml:trace>
  <inkml:trace contextRef="#ctx0" brushRef="#br0" timeOffset="61937.85">25334 7342 0</inkml:trace>
  <inkml:trace contextRef="#ctx0" brushRef="#br0" timeOffset="62646.88">25638 7131 0,'0'39'31,"27"1"-31,-14-14 16,66 120 0,-13 52-1,-66-145 1,0-26-16,0 105 15,-13-53 1,-53 40 0,-106 53-1,93-105 1,-133 131 15,172-172-15,27-26-1</inkml:trace>
  <inkml:trace contextRef="#ctx0" brushRef="#br0" timeOffset="63662.06">25069 7302 0,'0'-13'140,"0"0"-124,0 0 0,14 0-16,-14-14 31,13 54 0,0-14 0,0 13-15,-26-52 78,0 26-63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44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94.17476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04-22T22:32:31.9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9763 4961 0,'13'0'16,"1"0"-1,-1 0 1,0 0-16,0 0 31,1 0-31,78 0 16,1 0 15,158 0-31,-145 0 16,489 0 15,-423 0-16,344 0 1,-53 0 0,-357 0-1,119 0 17,-93 0-32,93 0 15,172 0 16,-291 0-31,26 0 16,344 0 15,-251 0-15,40 0 15,-14 0 0,-211 0-15,198 0 0,-93 0 15,-92 0-31,53 0 16,0 0-1,0 0 1,53 0 15,-14 0-15,173-13 31,-252 13-47,212 0 31,-212 0-16,145 0 17,-118-14-17,13 1 1,238 13 0,278 0 15,-450 0-16,251 0 17,-370 0-17,0 0 142,410 27-142,198 65 16,-436-65-31,185-27 16,-145 13 0,-120-13 15,-131 0-15</inkml:trace>
  <inkml:trace contextRef="#ctx0" brushRef="#br0" timeOffset="2767.71">1945 5953 0,'13'0'31,"27"0"-31,-27 0 16,40 0-1,53 0 1,198 0-16,132 0 16,305 0 15,13 0 0,-516 0-31,-13 0 16,-26 0-16,-27 0 15,185 0 17,-317 0-32,-14-13 31,1 0-16,25-1 17,-12 14-32,79 0 31,-53 0-31,40 0 0,-13 0 16,198 14 15,-79-1-16,-107-13 1,147 0 15,-1 0 1,-66 0-17,-132 0 1,0 0-16,40 0 31,-27 0-15,13 0-1,-39 13 1,13 0 0,-27-13-1,14 0 16,-27 0-15</inkml:trace>
  <inkml:trace contextRef="#ctx0" brushRef="#br0" timeOffset="18879.15">23297 5212 0,'-14'14'78,"-12"12"-78,-1-13 0,14 0 16,-26 27 15,12-13-31,1-14 16,-1 13-1,14 1 1,0-14 0,13 0-1,13 0 95,0 14-95,53 13 1,-39-14 0,12 14-16,-25-27 0,-1-13 15,0 13 16,0-13-15</inkml:trace>
  <inkml:trace contextRef="#ctx0" brushRef="#br0" timeOffset="19962.75">23204 5384 0,'53'0'63,"0"0"-48,13 0-15,0 0 16,-13 0-1,26 0 1,1 0-16,65 0 16,14 0-1,-40 0 17,-79 0-32,132 0 31,-146 0-16,27 0-15,0 0 16,-13 0-16,185 13 31,-172-13-31,26 14 32,-39-14-32,-1 0 15,94 0 48,-120 0-48,13-14 1,-12 14 15</inkml:trace>
  <inkml:trace contextRef="#ctx0" brushRef="#br0" timeOffset="45136.3">10967 7369 0,'26'0'94,"27"0"-94,14 0 15,25 0-15,-13 0 16,41 0-16,38 0 15,-12 0 1,383 13 0,93 13 15,-463-26-31,-54 27 16,147-27-1,-120 13 1,-39-13-16,105 13 15,-39-13 1,0 0 15,-120 0-15,-12 0 0</inkml:trace>
  <inkml:trace contextRef="#ctx0" brushRef="#br0" timeOffset="133857.92">29369 10888 0,'26'0'94,"-13"0"-78,27 0-1,13 0-15,13 0 16,27 0-1,449 0 17,-185 0-17,-185 0-15,-13 0 16,304 0 0,-304 0-1,-14 0 16,-118 0-31,-14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8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DD2CC4-523A-4F15-AB10-FEDBA6FA6374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C535D-E047-47F9-889C-BC43C5F0D03D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321494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8E6472-F639-4466-B56C-1D9207B99FA6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42ADB-2C7D-43F0-AE64-F0BB8E03DBC2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1.png"/><Relationship Id="rId9" Type="http://schemas.openxmlformats.org/officeDocument/2006/relationships/image" Target="../media/image10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7" Type="http://schemas.openxmlformats.org/officeDocument/2006/relationships/image" Target="../media/image112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1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5" Type="http://schemas.openxmlformats.org/officeDocument/2006/relationships/image" Target="../media/image1160.png"/><Relationship Id="rId4" Type="http://schemas.openxmlformats.org/officeDocument/2006/relationships/image" Target="../media/image115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2&amp;cad=rja&amp;uact=8&amp;ved=2ahUKEwiJo4flkpHgAhVUIjQIHTy3BqcQFjABegQICBAC&amp;url=https%3A%2F%2Fresources.mpi-inf.mpg.de%2Fdepartments%2Frg1%2Fconferences%2Fvtsa11%2Fslides%2Fkatoen%2Flec01_handout.pdf&amp;usg=AOvVaw2z6LvFRiIJRQvrGSGTxik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Probabilistic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1552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Fall 2021. CS 513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290879" y="5366305"/>
            <a:ext cx="76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Full bibliography for material used in these slides is included at the end.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C3C957-5901-4C43-B8C1-CFED6FB2C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7092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Residence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a Markov chain is an </a:t>
                </a:r>
                <a:r>
                  <a:rPr lang="en-US" dirty="0" err="1"/>
                  <a:t>r.v.</a:t>
                </a:r>
                <a:r>
                  <a:rPr lang="en-US" dirty="0"/>
                  <a:t> with geometric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2200" b="0" dirty="0"/>
              </a:p>
              <a:p>
                <a:pPr lvl="1"/>
                <a:r>
                  <a:rPr lang="en-US" sz="2200" dirty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What is the expected time you stay in a state?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the variance?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C3C957-5901-4C43-B8C1-CFED6FB2C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709282"/>
              </a:xfrm>
              <a:blipFill>
                <a:blip r:embed="rId2"/>
                <a:stretch>
                  <a:fillRect l="-625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3FFABB-10C3-4EC3-92A9-111EFCFC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Residence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371B9-D892-4EC7-BA28-1D01902B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35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Transition probabilities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Chapman-Kolmogorov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probability of going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  <a:blipFill>
                <a:blip r:embed="rId3"/>
                <a:stretch>
                  <a:fillRect l="-625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moving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0F049-B28C-4F43-8702-8C3ED4AE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4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7653E5-25E8-4C91-A9AC-BEDCB9D1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344189"/>
            <a:ext cx="11699087" cy="3339852"/>
          </a:xfrm>
        </p:spPr>
        <p:txBody>
          <a:bodyPr/>
          <a:lstStyle/>
          <a:p>
            <a:r>
              <a:rPr lang="en-US" dirty="0"/>
              <a:t>Absorbing: once you enter this state, you cannot leave</a:t>
            </a:r>
          </a:p>
          <a:p>
            <a:r>
              <a:rPr lang="en-US" dirty="0"/>
              <a:t>Recurrent/Persistent: return to this state at some future time is certain</a:t>
            </a:r>
          </a:p>
          <a:p>
            <a:r>
              <a:rPr lang="en-US" dirty="0"/>
              <a:t>Transient: Return some time in the future is uncertain</a:t>
            </a:r>
          </a:p>
          <a:p>
            <a:r>
              <a:rPr lang="en-US" dirty="0"/>
              <a:t>Periodic: States which can be visited at only certain time epochs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08DAF-6412-4B58-A3BC-BF3117BD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states in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88BC5-8C9D-41F7-BAC3-23925237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6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passage : reaching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/>
                  <a:t>for the first time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Probability of ever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each constitutes a probability distribution, but we cannot say anything about the infinite sum in general</a:t>
                </a:r>
              </a:p>
              <a:p>
                <a:r>
                  <a:rPr lang="en-US" dirty="0"/>
                  <a:t>Persistent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Transient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894D20-227F-4D79-8093-CA8A9654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passage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EAC05-7443-4826-9F19-5BCE87AD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29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Probability distribution that remains unchanged in the Markov chain as time progresses</a:t>
                </a:r>
              </a:p>
              <a:p>
                <a:r>
                  <a:rPr lang="en-US" dirty="0"/>
                  <a:t>Given as a row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whose entries sum to 1</a:t>
                </a:r>
              </a:p>
              <a:p>
                <a:r>
                  <a:rPr lang="en-US" dirty="0"/>
                  <a:t>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Gives information about the “limiting” behavior of the Markov chain or stability of the random process</a:t>
                </a:r>
              </a:p>
              <a:p>
                <a:r>
                  <a:rPr lang="en-US" dirty="0"/>
                  <a:t>How to find it?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transposed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eigenvectors with eigenvalue 1 that are stationary distributions expressed as column vectors</a:t>
                </a:r>
              </a:p>
              <a:p>
                <a:r>
                  <a:rPr lang="en-US" dirty="0"/>
                  <a:t>Stationary distribution: left eigenvector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limiting distribution of Markov chain: over very long time horizons, how does the MC behave?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  <a:blipFill>
                <a:blip r:embed="rId2"/>
                <a:stretch>
                  <a:fillRect l="-625" t="-2999" r="-1146" b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280137-0C2B-4F33-ABC7-FD1D507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BFC24-08FF-45F2-A050-BACCD057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4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Full system state is never observable, so HMMs only make observations or outputs available</a:t>
                </a:r>
              </a:p>
              <a:p>
                <a:r>
                  <a:rPr lang="en-US" dirty="0"/>
                  <a:t>HMM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as before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set of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Conditional probability of observing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when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954D2-CCB3-4333-A4DF-5DBC0C4C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7C221-7223-4414-972C-DF37C798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56FF6F-0BA0-4CDD-988A-D0344D378F2F}"/>
                  </a:ext>
                </a:extLst>
              </p14:cNvPr>
              <p14:cNvContentPartPr/>
              <p14:nvPr/>
            </p14:nvContentPartPr>
            <p14:xfrm>
              <a:off x="4000680" y="2071800"/>
              <a:ext cx="576360" cy="571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56FF6F-0BA0-4CDD-988A-D0344D378F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1320" y="2062440"/>
                <a:ext cx="595080" cy="59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0378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32BEE40-E805-4887-9BD3-58B3F9D2759F}"/>
              </a:ext>
            </a:extLst>
          </p:cNvPr>
          <p:cNvSpPr txBox="1">
            <a:spLocks/>
          </p:cNvSpPr>
          <p:nvPr/>
        </p:nvSpPr>
        <p:spPr>
          <a:xfrm>
            <a:off x="4671391" y="1332703"/>
            <a:ext cx="719437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is the expected time before robot reaches target?</a:t>
            </a:r>
          </a:p>
          <a:p>
            <a:r>
              <a:rPr lang="en-US" sz="2400" dirty="0"/>
              <a:t>What’s the probability that robot reaches target within the next 2 steps?</a:t>
            </a:r>
          </a:p>
          <a:p>
            <a:r>
              <a:rPr lang="en-US" sz="2400" dirty="0"/>
              <a:t>What’s the probability that the robot hits a wall before getting to the target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81863FA-644D-4A8A-8566-2C93D6BF4508}"/>
              </a:ext>
            </a:extLst>
          </p:cNvPr>
          <p:cNvSpPr txBox="1">
            <a:spLocks/>
          </p:cNvSpPr>
          <p:nvPr/>
        </p:nvSpPr>
        <p:spPr>
          <a:xfrm>
            <a:off x="166680" y="3545816"/>
            <a:ext cx="706900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Blackadder ITC" panose="04020505051007020D02" pitchFamily="82" charset="0"/>
              </a:rPr>
              <a:t>Rules of the Game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Each timestep the target and robot move randomly to an adjacent cell or stay in the same cell (with some probability, possibly different for each cell)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When the robot and target occupy the same cell, robot declares victory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25C5BFF-66DA-4785-A5DA-2631AC0C8C39}"/>
              </a:ext>
            </a:extLst>
          </p:cNvPr>
          <p:cNvGraphicFramePr>
            <a:graphicFrameLocks/>
          </p:cNvGraphicFramePr>
          <p:nvPr/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B158D9-7931-4E26-B7BC-3419CEBDFA76}"/>
                  </a:ext>
                </a:extLst>
              </p14:cNvPr>
              <p14:cNvContentPartPr/>
              <p14:nvPr/>
            </p14:nvContentPartPr>
            <p14:xfrm>
              <a:off x="804960" y="1333440"/>
              <a:ext cx="4648320" cy="2048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B158D9-7931-4E26-B7BC-3419CEBDFA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600" y="1324080"/>
                <a:ext cx="4667040" cy="20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7374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CC16DA-719B-43A0-A647-41A59CDBB2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If robot knows the cell in which the target is (fully observable), then this is simply a Markov chain</a:t>
                </a:r>
              </a:p>
              <a:p>
                <a:r>
                  <a:rPr lang="en-US" sz="2400" dirty="0"/>
                  <a:t>Each state is a pair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cell occupied by R,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is the cell occupied by G</a:t>
                </a:r>
              </a:p>
              <a:p>
                <a:r>
                  <a:rPr lang="en-US" sz="2400" dirty="0"/>
                  <a:t>Movement of robot and target is independent,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new transition probability matrix</a:t>
                </a:r>
              </a:p>
              <a:p>
                <a:pPr lvl="1"/>
                <a:r>
                  <a:rPr lang="en-US" sz="2400" dirty="0"/>
                  <a:t>For any initial configuration, you can find answers by using the Chapman-Kolmogorov equations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  <a:blipFill>
                <a:blip r:embed="rId2"/>
                <a:stretch>
                  <a:fillRect l="-690" t="-2118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=(1,1),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844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E9C1A-48BB-4DF8-87F0-3D84D6236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29227"/>
          </a:xfrm>
        </p:spPr>
        <p:txBody>
          <a:bodyPr/>
          <a:lstStyle/>
          <a:p>
            <a:r>
              <a:rPr lang="en-US" dirty="0"/>
              <a:t>Robot with noisy proximity sensors: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08BCD-5049-4139-BE71-52889FC1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robot cannot see all the state?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568CB-39E8-4C44-B45B-998EC0C7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7FF73-0934-40C2-A687-7CBB8E13D387}"/>
              </a:ext>
            </a:extLst>
          </p:cNvPr>
          <p:cNvGraphicFramePr>
            <a:graphicFrameLocks noGrp="1"/>
          </p:cNvGraphicFramePr>
          <p:nvPr/>
        </p:nvGraphicFramePr>
        <p:xfrm>
          <a:off x="1278835" y="206733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3EA5CA-6061-4C9B-AC8D-C6C2EFB3570C}"/>
              </a:ext>
            </a:extLst>
          </p:cNvPr>
          <p:cNvSpPr txBox="1"/>
          <p:nvPr/>
        </p:nvSpPr>
        <p:spPr>
          <a:xfrm>
            <a:off x="1444487" y="3167410"/>
            <a:ext cx="111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state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92FEBE-DE3D-4638-A1CC-882915A60625}"/>
              </a:ext>
            </a:extLst>
          </p:cNvPr>
          <p:cNvGraphicFramePr>
            <a:graphicFrameLocks noGrp="1"/>
          </p:cNvGraphicFramePr>
          <p:nvPr/>
        </p:nvGraphicFramePr>
        <p:xfrm>
          <a:off x="3670852" y="204314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38B878-2183-49F0-9AFA-C2E312019D7B}"/>
              </a:ext>
            </a:extLst>
          </p:cNvPr>
          <p:cNvSpPr txBox="1"/>
          <p:nvPr/>
        </p:nvSpPr>
        <p:spPr>
          <a:xfrm>
            <a:off x="3490791" y="3149641"/>
            <a:ext cx="213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noisy state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4E2FA5A-0934-4C2E-BC5B-9B1FF79DAD71}"/>
              </a:ext>
            </a:extLst>
          </p:cNvPr>
          <p:cNvSpPr txBox="1">
            <a:spLocks/>
          </p:cNvSpPr>
          <p:nvPr/>
        </p:nvSpPr>
        <p:spPr>
          <a:xfrm>
            <a:off x="166681" y="3500955"/>
            <a:ext cx="11699087" cy="2131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Target state is </a:t>
            </a:r>
            <a:r>
              <a:rPr lang="en-US" sz="2000" i="1" dirty="0"/>
              <a:t>hidden : </a:t>
            </a:r>
            <a:r>
              <a:rPr lang="en-US" sz="2000" dirty="0"/>
              <a:t>if it is not proximal, robot does not know where the target is, and if it is proximal, robot only has noisy estimates</a:t>
            </a:r>
          </a:p>
          <a:p>
            <a:r>
              <a:rPr lang="en-US" sz="2000" dirty="0"/>
              <a:t>We can assume robot knows how the target moves (left, right, top, down), and the uncertainty (as captured by the transition probability matrix): this is like the process model in KF</a:t>
            </a:r>
          </a:p>
          <a:p>
            <a:r>
              <a:rPr lang="en-US" sz="2000" dirty="0"/>
              <a:t>The robot’s sensors are noisy, this is like the measurement model in KF</a:t>
            </a:r>
          </a:p>
          <a:p>
            <a:r>
              <a:rPr lang="en-US" sz="2000" dirty="0"/>
              <a:t>Question: Given a series of (noisy) observations, can the robot estimate where the target is?</a:t>
            </a:r>
          </a:p>
          <a:p>
            <a:r>
              <a:rPr lang="en-US" sz="2000" dirty="0"/>
              <a:t>Problem very similar to KF! In fact, HMM can be viewed as a discrete-variable version of KF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67C4FF1-D7EA-454B-9E73-90284AC15AAE}"/>
                  </a:ext>
                </a:extLst>
              </p14:cNvPr>
              <p14:cNvContentPartPr/>
              <p14:nvPr/>
            </p14:nvContentPartPr>
            <p14:xfrm>
              <a:off x="1195560" y="1790640"/>
              <a:ext cx="8101080" cy="1405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67C4FF1-D7EA-454B-9E73-90284AC15A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6200" y="1781280"/>
                <a:ext cx="8119800" cy="142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034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81554-540F-46B6-BA05-098FA89A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Decoding</a:t>
            </a:r>
            <a:r>
              <a:rPr lang="en-US" dirty="0"/>
              <a:t>] Given a sequence of observations, can you estimate the hidden state sequence? [Solution with the Viterbi Algorithm]</a:t>
            </a:r>
          </a:p>
          <a:p>
            <a:r>
              <a:rPr lang="en-US" dirty="0"/>
              <a:t>[</a:t>
            </a:r>
            <a:r>
              <a:rPr lang="en-US" b="1" dirty="0"/>
              <a:t>Likelihood</a:t>
            </a:r>
            <a:r>
              <a:rPr lang="en-US" dirty="0"/>
              <a:t>] Given an HMM and an observation sequence, what is the likelihood of that observation sequence [Dynamic Programming based Forward Algorithm]</a:t>
            </a:r>
          </a:p>
          <a:p>
            <a:r>
              <a:rPr lang="en-US" dirty="0"/>
              <a:t>[</a:t>
            </a:r>
            <a:r>
              <a:rPr lang="en-US" b="1" dirty="0"/>
              <a:t>Learning</a:t>
            </a:r>
            <a:r>
              <a:rPr lang="en-US" dirty="0"/>
              <a:t>] Given an observation sequence (or sequences), learn the HMM that maximizes the likelihood of that sequence [Baum-Welch or forward-backward algorithm]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5A4C78-10E5-46BE-B21D-6428C7E8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Problems for HMMs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9282-8DA1-466E-9C8F-6DB2A0A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8A29CA-F9B6-4CD9-8B72-7DD3B21F7045}"/>
                  </a:ext>
                </a:extLst>
              </p14:cNvPr>
              <p14:cNvContentPartPr/>
              <p14:nvPr/>
            </p14:nvContentPartPr>
            <p14:xfrm>
              <a:off x="700200" y="1771560"/>
              <a:ext cx="10711080" cy="2148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8A29CA-F9B6-4CD9-8B72-7DD3B21F70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840" y="1762200"/>
                <a:ext cx="10729800" cy="21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608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83FCE-9381-432C-9DE5-FFD3FBBF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components that we studied so far were either deterministic or nondeterministic.</a:t>
            </a:r>
          </a:p>
          <a:p>
            <a:r>
              <a:rPr lang="en-US" dirty="0"/>
              <a:t>The goal of such models is to represent computation or time-evolution of a physical phenomenon.</a:t>
            </a:r>
          </a:p>
          <a:p>
            <a:r>
              <a:rPr lang="en-US" dirty="0"/>
              <a:t>These models </a:t>
            </a:r>
            <a:r>
              <a:rPr lang="en-US" i="1" dirty="0"/>
              <a:t>do not </a:t>
            </a:r>
            <a:r>
              <a:rPr lang="en-US" dirty="0"/>
              <a:t>do a great job of capturing uncertainty.</a:t>
            </a:r>
          </a:p>
          <a:p>
            <a:r>
              <a:rPr lang="en-US" dirty="0"/>
              <a:t>We can usually model uncertainty using probabilities, so probabilistic models allow us to account for likelihood of environment behaviors</a:t>
            </a:r>
          </a:p>
          <a:p>
            <a:r>
              <a:rPr lang="en-US" dirty="0"/>
              <a:t>Machine learning/AI algorithms also require probabilistic modelling!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45410-3B95-4C9F-9E1C-3D5F174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2776-0511-4188-9784-2686BE2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F8EE8-BC7B-4C70-9B67-D538C578A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 sequence of (hidden) states, that generate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Two 2-dimensional tables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probability of most likely path that reaches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in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b="0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of the most likely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:2≤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Table entries filled recursively (dynamic programming approach):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F8EE8-BC7B-4C70-9B67-D538C578A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4DEF02-43A9-4164-8395-7A4607FF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E1F26-0DA9-4D0F-8571-74C8A68F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18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9DFF9-2C5C-43D5-83CE-535557F6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</a:t>
            </a:r>
          </a:p>
          <a:p>
            <a:pPr lvl="1"/>
            <a:r>
              <a:rPr lang="en-US" dirty="0"/>
              <a:t>Can be interpreted over individual executions </a:t>
            </a:r>
          </a:p>
          <a:p>
            <a:pPr lvl="1"/>
            <a:r>
              <a:rPr lang="en-US" dirty="0"/>
              <a:t>Can be interpreted over a state machine: do all paths satisfy property</a:t>
            </a:r>
          </a:p>
          <a:p>
            <a:r>
              <a:rPr lang="en-US" dirty="0"/>
              <a:t>CTL</a:t>
            </a:r>
          </a:p>
          <a:p>
            <a:pPr lvl="1"/>
            <a:r>
              <a:rPr lang="en-US" dirty="0"/>
              <a:t>Is interpreted over a computation tree</a:t>
            </a:r>
          </a:p>
          <a:p>
            <a:r>
              <a:rPr lang="en-US" dirty="0"/>
              <a:t>PCTL</a:t>
            </a:r>
          </a:p>
          <a:p>
            <a:pPr lvl="1"/>
            <a:r>
              <a:rPr lang="en-US" dirty="0"/>
              <a:t>Is interpreted over a discrete-time Markov chain</a:t>
            </a:r>
          </a:p>
          <a:p>
            <a:pPr lvl="1"/>
            <a:r>
              <a:rPr lang="en-US" dirty="0"/>
              <a:t>Encodes uncertainties in computation due to environment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75241-C3C0-40A5-9482-441233D1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47E-7F32-43F2-8029-1DE835D5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7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1E641-94C2-4032-A2D6-9A50E5ED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488C8-DC3C-40AD-BB89-1FD73E7E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4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∼∈{&lt;,≤,&gt;,≥}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∈[0,1]</m:t>
                              </m:r>
                            </m:oMath>
                          </a14:m>
                          <a:r>
                            <a:rPr lang="en-US" sz="2400" dirty="0"/>
                            <a:t> : Probability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2400" dirty="0"/>
                            <a:t> being</a:t>
                          </a:r>
                          <a:r>
                            <a:rPr lang="en-US" sz="2400" baseline="0" dirty="0"/>
                            <a:t> true 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Bounded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(</a:t>
                          </a:r>
                          <a:r>
                            <a:rPr lang="en-US" sz="2400" dirty="0" err="1"/>
                            <a:t>upto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400" dirty="0"/>
                            <a:t> steps)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  (Recall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71586"/>
                  </p:ext>
                </p:extLst>
              </p:nvPr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6471" r="-910695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116471" r="-280134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16471" r="-86" b="-5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216471" r="-280134" b="-4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216471" r="-86" b="-4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6471" r="-910695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416471" r="-280134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504598" r="-280134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504598" r="-86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618824" r="-28013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618824" r="-86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FC32115-E8F6-4749-9A63-158CC6B6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5039265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2437563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Semantics of path formulas is straightforward (similar to LTL/CTL)</a:t>
                </a:r>
              </a:p>
              <a:p>
                <a:r>
                  <a:rPr lang="en-US" dirty="0"/>
                  <a:t>Semantics of state formula with Probabilistic operator: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:r>
                  <a:rPr lang="en-US" b="0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hold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=0.1+0.2=0.3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of state formula with Until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otherwise </a:t>
                </a:r>
              </a:p>
              <a:p>
                <a:pPr lvl="2"/>
                <a:r>
                  <a:rPr lang="en-US" dirty="0"/>
                  <a:t>0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/>
                      <m:t>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otherwise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411480" lvl="1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19A2BF0-A53D-441F-BE12-D181E97B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08C5-4797-4119-B373-E2FD9FF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E9E15A-92FC-4C77-A0F5-95E6FBBBA953}"/>
              </a:ext>
            </a:extLst>
          </p:cNvPr>
          <p:cNvGrpSpPr/>
          <p:nvPr/>
        </p:nvGrpSpPr>
        <p:grpSpPr>
          <a:xfrm>
            <a:off x="8745283" y="2023009"/>
            <a:ext cx="3269737" cy="2006823"/>
            <a:chOff x="3660662" y="2352661"/>
            <a:chExt cx="2618111" cy="1176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/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/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/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/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FA7389-310B-4C7D-B090-EEFDB99C103C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4207339" y="2668740"/>
              <a:ext cx="572875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B84DCA-8B9E-4452-9E90-41ADB3701186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4914959" y="2722971"/>
              <a:ext cx="1" cy="435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BE52B7-5A33-4340-9DDD-CFEE51E6B89C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5049705" y="2668740"/>
              <a:ext cx="641214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607A59-AD38-4BB6-92D1-0C0551D79A05}"/>
                </a:ext>
              </a:extLst>
            </p:cNvPr>
            <p:cNvSpPr txBox="1"/>
            <p:nvPr/>
          </p:nvSpPr>
          <p:spPr>
            <a:xfrm>
              <a:off x="5184451" y="2445212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276DB4-69D7-493C-8CDD-F41DF10FC325}"/>
                </a:ext>
              </a:extLst>
            </p:cNvPr>
            <p:cNvSpPr txBox="1"/>
            <p:nvPr/>
          </p:nvSpPr>
          <p:spPr>
            <a:xfrm>
              <a:off x="4881922" y="2797081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527749-E19E-41E8-B6F9-C403E6BDBFAD}"/>
                </a:ext>
              </a:extLst>
            </p:cNvPr>
            <p:cNvSpPr txBox="1"/>
            <p:nvPr/>
          </p:nvSpPr>
          <p:spPr>
            <a:xfrm>
              <a:off x="4338131" y="2735953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/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/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/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4406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21B8CD-F864-4CAA-B414-E5712DB9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04FC-52DF-430E-8151-7B8C2D06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B65B9A-5692-4A2B-8F1E-BF5F10116F15}"/>
              </a:ext>
            </a:extLst>
          </p:cNvPr>
          <p:cNvGrpSpPr/>
          <p:nvPr/>
        </p:nvGrpSpPr>
        <p:grpSpPr>
          <a:xfrm>
            <a:off x="5152929" y="1810461"/>
            <a:ext cx="7039071" cy="3986553"/>
            <a:chOff x="679386" y="1598616"/>
            <a:chExt cx="6984124" cy="39865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77E69E-65B3-42B3-9EE2-42964E0C0116}"/>
                </a:ext>
              </a:extLst>
            </p:cNvPr>
            <p:cNvSpPr txBox="1"/>
            <p:nvPr/>
          </p:nvSpPr>
          <p:spPr>
            <a:xfrm>
              <a:off x="2116331" y="512350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F777FE-6948-4FD1-B7C6-A1FAD63D27A2}"/>
                </a:ext>
              </a:extLst>
            </p:cNvPr>
            <p:cNvSpPr txBox="1"/>
            <p:nvPr/>
          </p:nvSpPr>
          <p:spPr>
            <a:xfrm>
              <a:off x="4716748" y="50301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C3B920-0AD0-49C6-B82D-FE468D091F27}"/>
                </a:ext>
              </a:extLst>
            </p:cNvPr>
            <p:cNvSpPr/>
            <p:nvPr/>
          </p:nvSpPr>
          <p:spPr>
            <a:xfrm>
              <a:off x="1423851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Accelerate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CC0F15-28FD-44EA-96D5-D6855DA34831}"/>
                </a:ext>
              </a:extLst>
            </p:cNvPr>
            <p:cNvSpPr/>
            <p:nvPr/>
          </p:nvSpPr>
          <p:spPr>
            <a:xfrm>
              <a:off x="4841966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Constant Speed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DEC02-2EC7-474C-B06E-9CBD34AE09AD}"/>
                </a:ext>
              </a:extLst>
            </p:cNvPr>
            <p:cNvSpPr/>
            <p:nvPr/>
          </p:nvSpPr>
          <p:spPr>
            <a:xfrm>
              <a:off x="1423850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Idling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8EBBB7-975D-4DF7-97FE-BC10FF1F5635}"/>
                </a:ext>
              </a:extLst>
            </p:cNvPr>
            <p:cNvSpPr/>
            <p:nvPr/>
          </p:nvSpPr>
          <p:spPr>
            <a:xfrm>
              <a:off x="4841966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Brake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7450CD-46D3-40D2-8F59-E170809EB762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3396342" y="2786739"/>
              <a:ext cx="14456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F12551-2DD1-404B-AC4A-CAA6BA2EE35D}"/>
                </a:ext>
              </a:extLst>
            </p:cNvPr>
            <p:cNvCxnSpPr>
              <a:cxnSpLocks/>
              <a:stCxn id="9" idx="6"/>
              <a:endCxn id="12" idx="1"/>
            </p:cNvCxnSpPr>
            <p:nvPr/>
          </p:nvCxnSpPr>
          <p:spPr>
            <a:xfrm>
              <a:off x="3396342" y="2786739"/>
              <a:ext cx="1734489" cy="13021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D15FEE-B0EE-407D-88C7-EDD48EA141B2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5828212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D6722F-3917-4B96-A03A-3B669322F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EE049D-3122-4619-8683-AD5B9464B923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>
              <a:off x="3396341" y="4364276"/>
              <a:ext cx="1445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69F1B0-2E21-4101-A31A-45001D0819AC}"/>
                </a:ext>
              </a:extLst>
            </p:cNvPr>
            <p:cNvCxnSpPr>
              <a:cxnSpLocks/>
              <a:stCxn id="11" idx="0"/>
              <a:endCxn id="9" idx="4"/>
            </p:cNvCxnSpPr>
            <p:nvPr/>
          </p:nvCxnSpPr>
          <p:spPr>
            <a:xfrm flipV="1">
              <a:off x="2410096" y="3176153"/>
              <a:ext cx="1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2DD06E-EB05-44E0-B0E2-7CEC2808ADEC}"/>
                </a:ext>
              </a:extLst>
            </p:cNvPr>
            <p:cNvSpPr/>
            <p:nvPr/>
          </p:nvSpPr>
          <p:spPr>
            <a:xfrm>
              <a:off x="6643007" y="2227824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E67106-E5E3-4A4C-862F-EA7A35475B2C}"/>
                </a:ext>
              </a:extLst>
            </p:cNvPr>
            <p:cNvSpPr/>
            <p:nvPr/>
          </p:nvSpPr>
          <p:spPr>
            <a:xfrm rot="5619972">
              <a:off x="6602190" y="4385003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FF1ABB-7FDC-4000-8BC1-1DFE601AFCC2}"/>
                </a:ext>
              </a:extLst>
            </p:cNvPr>
            <p:cNvSpPr/>
            <p:nvPr/>
          </p:nvSpPr>
          <p:spPr>
            <a:xfrm rot="7308126">
              <a:off x="2131419" y="4682439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F8CC2B-2BA8-4EC9-89C2-83523FFB9642}"/>
                </a:ext>
              </a:extLst>
            </p:cNvPr>
            <p:cNvSpPr/>
            <p:nvPr/>
          </p:nvSpPr>
          <p:spPr>
            <a:xfrm rot="18334946">
              <a:off x="2123951" y="1883845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648324-EF24-4A56-AFCB-DDC211E41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264" y="2971800"/>
              <a:ext cx="1651703" cy="1259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AFA131-57F1-4CB5-ADC0-4EF573D950AD}"/>
                </a:ext>
              </a:extLst>
            </p:cNvPr>
            <p:cNvSpPr txBox="1"/>
            <p:nvPr/>
          </p:nvSpPr>
          <p:spPr>
            <a:xfrm>
              <a:off x="3974805" y="270539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3DCFB6-4BC4-4F57-98B3-FCE6EAB3309E}"/>
                </a:ext>
              </a:extLst>
            </p:cNvPr>
            <p:cNvSpPr txBox="1"/>
            <p:nvPr/>
          </p:nvSpPr>
          <p:spPr>
            <a:xfrm>
              <a:off x="4270729" y="308765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F44F12-9168-40C4-B3C5-DF6E3A2B4848}"/>
                </a:ext>
              </a:extLst>
            </p:cNvPr>
            <p:cNvSpPr txBox="1"/>
            <p:nvPr/>
          </p:nvSpPr>
          <p:spPr>
            <a:xfrm>
              <a:off x="2123798" y="1598616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7A4D35-5872-4388-B832-3A98A73F1C7E}"/>
                </a:ext>
              </a:extLst>
            </p:cNvPr>
            <p:cNvSpPr txBox="1"/>
            <p:nvPr/>
          </p:nvSpPr>
          <p:spPr>
            <a:xfrm>
              <a:off x="2431173" y="331849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45B69-7D0A-4A72-B4A6-9C6DD086FB8C}"/>
                </a:ext>
              </a:extLst>
            </p:cNvPr>
            <p:cNvSpPr txBox="1"/>
            <p:nvPr/>
          </p:nvSpPr>
          <p:spPr>
            <a:xfrm>
              <a:off x="6935426" y="4689595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17BE69-5DC7-4FBD-BE4D-B931B6F16F89}"/>
                </a:ext>
              </a:extLst>
            </p:cNvPr>
            <p:cNvSpPr txBox="1"/>
            <p:nvPr/>
          </p:nvSpPr>
          <p:spPr>
            <a:xfrm>
              <a:off x="6086373" y="3387461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C03C62-0B26-4424-B4D3-853D184FB940}"/>
                </a:ext>
              </a:extLst>
            </p:cNvPr>
            <p:cNvSpPr txBox="1"/>
            <p:nvPr/>
          </p:nvSpPr>
          <p:spPr>
            <a:xfrm>
              <a:off x="3793474" y="434429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66609C-02FA-40A6-A8F7-5F860863CF50}"/>
                </a:ext>
              </a:extLst>
            </p:cNvPr>
            <p:cNvSpPr txBox="1"/>
            <p:nvPr/>
          </p:nvSpPr>
          <p:spPr>
            <a:xfrm>
              <a:off x="3437408" y="346770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58E97A-6852-4B96-92B2-0AFF2CE0C7A4}"/>
                </a:ext>
              </a:extLst>
            </p:cNvPr>
            <p:cNvSpPr txBox="1"/>
            <p:nvPr/>
          </p:nvSpPr>
          <p:spPr>
            <a:xfrm>
              <a:off x="5265247" y="3220442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339334-843D-43D5-9348-7D63652A300F}"/>
                </a:ext>
              </a:extLst>
            </p:cNvPr>
            <p:cNvSpPr txBox="1"/>
            <p:nvPr/>
          </p:nvSpPr>
          <p:spPr>
            <a:xfrm>
              <a:off x="7090917" y="218613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/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/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/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/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D3B1AD6-7E05-4852-99B1-62676C1BFDBD}"/>
                </a:ext>
              </a:extLst>
            </p:cNvPr>
            <p:cNvCxnSpPr/>
            <p:nvPr/>
          </p:nvCxnSpPr>
          <p:spPr>
            <a:xfrm>
              <a:off x="1509576" y="1829448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BD2374-6A54-4D86-B019-33EB4451E53C}"/>
                </a:ext>
              </a:extLst>
            </p:cNvPr>
            <p:cNvCxnSpPr/>
            <p:nvPr/>
          </p:nvCxnSpPr>
          <p:spPr>
            <a:xfrm>
              <a:off x="1275526" y="3541231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436C96-FC54-48BF-985B-2525DBF1E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000" y="4753691"/>
              <a:ext cx="424616" cy="445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64514E-A4B7-4DA3-A7D3-B98DBB41B63B}"/>
                </a:ext>
              </a:extLst>
            </p:cNvPr>
            <p:cNvCxnSpPr/>
            <p:nvPr/>
          </p:nvCxnSpPr>
          <p:spPr>
            <a:xfrm>
              <a:off x="4974903" y="1838527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7EAA3-ADC3-4872-AB21-399987BD7E62}"/>
                </a:ext>
              </a:extLst>
            </p:cNvPr>
            <p:cNvSpPr txBox="1"/>
            <p:nvPr/>
          </p:nvSpPr>
          <p:spPr>
            <a:xfrm>
              <a:off x="992799" y="309403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C0C196C-5941-4542-A118-FE4580B7C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763" y="2520334"/>
              <a:ext cx="1831410" cy="26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D80C8D-0814-4C92-BD8B-A23122558702}"/>
                </a:ext>
              </a:extLst>
            </p:cNvPr>
            <p:cNvSpPr txBox="1"/>
            <p:nvPr/>
          </p:nvSpPr>
          <p:spPr>
            <a:xfrm>
              <a:off x="3844847" y="2144729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Does this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hold in state Brake?</a:t>
                </a:r>
              </a:p>
              <a:p>
                <a:pPr lvl="1"/>
                <a:r>
                  <a:rPr lang="en-US" sz="2400" dirty="0"/>
                  <a:t>Yes</a:t>
                </a:r>
              </a:p>
              <a:p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pick smallest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    = 0.5 + 0.2 + 0.3*0.5 + 0.3*0.2</a:t>
                </a:r>
              </a:p>
              <a:p>
                <a:pPr marL="411480" lvl="1" indent="0">
                  <a:buNone/>
                </a:pPr>
                <a:r>
                  <a:rPr lang="en-US" sz="2400" dirty="0"/>
                  <a:t>    = 0.91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I.e. with probability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0.91, driver checks cell phone within 2 steps</a:t>
                </a:r>
              </a:p>
            </p:txBody>
          </p:sp>
        </mc:Choice>
        <mc:Fallback xmlns="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  <a:blipFill>
                <a:blip r:embed="rId6"/>
                <a:stretch>
                  <a:fillRect l="-846" t="-2222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94338D4-9312-4DC8-8BB8-3DBFDC1FE954}"/>
              </a:ext>
            </a:extLst>
          </p:cNvPr>
          <p:cNvSpPr txBox="1"/>
          <p:nvPr/>
        </p:nvSpPr>
        <p:spPr>
          <a:xfrm>
            <a:off x="5684616" y="1832327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E003D9-1B25-49C7-85DF-51231A042718}"/>
              </a:ext>
            </a:extLst>
          </p:cNvPr>
          <p:cNvSpPr txBox="1"/>
          <p:nvPr/>
        </p:nvSpPr>
        <p:spPr>
          <a:xfrm>
            <a:off x="9162245" y="1831922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/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blipFill>
                <a:blip r:embed="rId7"/>
                <a:stretch>
                  <a:fillRect t="-5732" r="-235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438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Toss a coin repeatedly until “tails” is thrown</a:t>
                </a:r>
              </a:p>
              <a:p>
                <a:r>
                  <a:rPr lang="en-US" dirty="0"/>
                  <a:t>Is “tails” eventually thrown along all paths?</a:t>
                </a:r>
              </a:p>
              <a:p>
                <a:pPr lvl="1"/>
                <a:r>
                  <a:rPr lang="en-US" dirty="0"/>
                  <a:t>CTL: AF tails</a:t>
                </a:r>
              </a:p>
              <a:p>
                <a:pPr lvl="1"/>
                <a:r>
                  <a:rPr lang="en-US" dirty="0"/>
                  <a:t>Result: false</a:t>
                </a:r>
              </a:p>
              <a:p>
                <a:pPr lvl="1"/>
                <a:r>
                  <a:rPr lang="en-US" dirty="0"/>
                  <a:t>Why?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the probability of eventually thrown “tails” equal to 1?</a:t>
                </a:r>
              </a:p>
              <a:p>
                <a:pPr lvl="1"/>
                <a:r>
                  <a:rPr lang="en-US" dirty="0"/>
                  <a:t>PCTL: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Result</a:t>
                </a:r>
                <a:r>
                  <a:rPr lang="en-US" i="1" dirty="0"/>
                  <a:t>: true</a:t>
                </a:r>
              </a:p>
              <a:p>
                <a:pPr lvl="1"/>
                <a:r>
                  <a:rPr lang="en-US" dirty="0"/>
                  <a:t>Probability of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is zero!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  <a:blipFill>
                <a:blip r:embed="rId2"/>
                <a:stretch>
                  <a:fillRect l="-993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17295EB-4CBB-4681-AC16-2CBE106F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in PCTL vs. Qualitative in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31C10-22F5-4F81-BD09-C6A5D73F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/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/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/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2CF0C6-A500-491F-92A0-C26D6CDBACE0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9168517" y="2198002"/>
            <a:ext cx="825415" cy="6411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222A96-3601-4180-9B47-71ABD3864AC8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168517" y="3468577"/>
            <a:ext cx="877498" cy="5666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EA94DA-7450-4CCF-9F93-45E492A9E0F3}"/>
              </a:ext>
            </a:extLst>
          </p:cNvPr>
          <p:cNvSpPr/>
          <p:nvPr/>
        </p:nvSpPr>
        <p:spPr>
          <a:xfrm>
            <a:off x="8820319" y="1861168"/>
            <a:ext cx="1027688" cy="825388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688" h="825388">
                <a:moveTo>
                  <a:pt x="1027688" y="0"/>
                </a:moveTo>
                <a:cubicBezTo>
                  <a:pt x="757279" y="4046"/>
                  <a:pt x="486870" y="8092"/>
                  <a:pt x="315589" y="145657"/>
                </a:cubicBezTo>
                <a:cubicBezTo>
                  <a:pt x="144308" y="283222"/>
                  <a:pt x="72154" y="554305"/>
                  <a:pt x="0" y="825388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023399-4E06-455C-8022-A86B6F1DD24D}"/>
              </a:ext>
            </a:extLst>
          </p:cNvPr>
          <p:cNvSpPr/>
          <p:nvPr/>
        </p:nvSpPr>
        <p:spPr>
          <a:xfrm flipV="1">
            <a:off x="10603106" y="3575509"/>
            <a:ext cx="689472" cy="658384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  <a:gd name="connsiteX0" fmla="*/ 1027688 w 1222235"/>
              <a:gd name="connsiteY0" fmla="*/ 0 h 836167"/>
              <a:gd name="connsiteX1" fmla="*/ 1191162 w 1222235"/>
              <a:gd name="connsiteY1" fmla="*/ 805712 h 836167"/>
              <a:gd name="connsiteX2" fmla="*/ 0 w 1222235"/>
              <a:gd name="connsiteY2" fmla="*/ 825388 h 836167"/>
              <a:gd name="connsiteX0" fmla="*/ 941846 w 1132304"/>
              <a:gd name="connsiteY0" fmla="*/ 0 h 810952"/>
              <a:gd name="connsiteX1" fmla="*/ 1105320 w 1132304"/>
              <a:gd name="connsiteY1" fmla="*/ 805712 h 810952"/>
              <a:gd name="connsiteX2" fmla="*/ 0 w 1132304"/>
              <a:gd name="connsiteY2" fmla="*/ 436427 h 810952"/>
              <a:gd name="connsiteX0" fmla="*/ 941846 w 954125"/>
              <a:gd name="connsiteY0" fmla="*/ 0 h 1151132"/>
              <a:gd name="connsiteX1" fmla="*/ 916469 w 954125"/>
              <a:gd name="connsiteY1" fmla="*/ 1147527 h 1151132"/>
              <a:gd name="connsiteX2" fmla="*/ 0 w 954125"/>
              <a:gd name="connsiteY2" fmla="*/ 436427 h 1151132"/>
              <a:gd name="connsiteX0" fmla="*/ 941846 w 977170"/>
              <a:gd name="connsiteY0" fmla="*/ 0 h 1158687"/>
              <a:gd name="connsiteX1" fmla="*/ 896224 w 977170"/>
              <a:gd name="connsiteY1" fmla="*/ 809335 h 1158687"/>
              <a:gd name="connsiteX2" fmla="*/ 916469 w 977170"/>
              <a:gd name="connsiteY2" fmla="*/ 1147527 h 1158687"/>
              <a:gd name="connsiteX3" fmla="*/ 0 w 977170"/>
              <a:gd name="connsiteY3" fmla="*/ 436427 h 1158687"/>
              <a:gd name="connsiteX0" fmla="*/ 941846 w 1462799"/>
              <a:gd name="connsiteY0" fmla="*/ 0 h 1147567"/>
              <a:gd name="connsiteX1" fmla="*/ 1462773 w 1462799"/>
              <a:gd name="connsiteY1" fmla="*/ 467520 h 1147567"/>
              <a:gd name="connsiteX2" fmla="*/ 916469 w 1462799"/>
              <a:gd name="connsiteY2" fmla="*/ 1147527 h 1147567"/>
              <a:gd name="connsiteX3" fmla="*/ 0 w 1462799"/>
              <a:gd name="connsiteY3" fmla="*/ 436427 h 1147567"/>
              <a:gd name="connsiteX0" fmla="*/ 941846 w 1462799"/>
              <a:gd name="connsiteY0" fmla="*/ 0 h 1053283"/>
              <a:gd name="connsiteX1" fmla="*/ 1462773 w 1462799"/>
              <a:gd name="connsiteY1" fmla="*/ 467520 h 1053283"/>
              <a:gd name="connsiteX2" fmla="*/ 521605 w 1462799"/>
              <a:gd name="connsiteY2" fmla="*/ 1053234 h 1053283"/>
              <a:gd name="connsiteX3" fmla="*/ 0 w 1462799"/>
              <a:gd name="connsiteY3" fmla="*/ 436427 h 1053283"/>
              <a:gd name="connsiteX0" fmla="*/ 564147 w 1462786"/>
              <a:gd name="connsiteY0" fmla="*/ 0 h 958990"/>
              <a:gd name="connsiteX1" fmla="*/ 1462773 w 1462786"/>
              <a:gd name="connsiteY1" fmla="*/ 373227 h 958990"/>
              <a:gd name="connsiteX2" fmla="*/ 521605 w 1462786"/>
              <a:gd name="connsiteY2" fmla="*/ 958941 h 958990"/>
              <a:gd name="connsiteX3" fmla="*/ 0 w 1462786"/>
              <a:gd name="connsiteY3" fmla="*/ 342134 h 95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786" h="958990">
                <a:moveTo>
                  <a:pt x="564147" y="0"/>
                </a:moveTo>
                <a:cubicBezTo>
                  <a:pt x="556543" y="134889"/>
                  <a:pt x="1467002" y="181973"/>
                  <a:pt x="1462773" y="373227"/>
                </a:cubicBezTo>
                <a:cubicBezTo>
                  <a:pt x="1458544" y="564481"/>
                  <a:pt x="765400" y="964123"/>
                  <a:pt x="521605" y="958941"/>
                </a:cubicBezTo>
                <a:cubicBezTo>
                  <a:pt x="277810" y="953759"/>
                  <a:pt x="72154" y="71051"/>
                  <a:pt x="0" y="342134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C910E-15DB-411E-B5A9-E682CE8B0CFB}"/>
              </a:ext>
            </a:extLst>
          </p:cNvPr>
          <p:cNvSpPr txBox="1"/>
          <p:nvPr/>
        </p:nvSpPr>
        <p:spPr>
          <a:xfrm>
            <a:off x="9476793" y="2482044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1E9D0-DC0F-433A-9AEA-3C8B46EAD1B0}"/>
              </a:ext>
            </a:extLst>
          </p:cNvPr>
          <p:cNvSpPr txBox="1"/>
          <p:nvPr/>
        </p:nvSpPr>
        <p:spPr>
          <a:xfrm>
            <a:off x="9546702" y="322266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1B8135-A886-4508-BD43-C2E647A14203}"/>
              </a:ext>
            </a:extLst>
          </p:cNvPr>
          <p:cNvSpPr txBox="1"/>
          <p:nvPr/>
        </p:nvSpPr>
        <p:spPr>
          <a:xfrm>
            <a:off x="11176888" y="33373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66EA9-A331-437F-A4B7-25DE7308F108}"/>
              </a:ext>
            </a:extLst>
          </p:cNvPr>
          <p:cNvSpPr txBox="1"/>
          <p:nvPr/>
        </p:nvSpPr>
        <p:spPr>
          <a:xfrm>
            <a:off x="8984813" y="14431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/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h𝑒𝑎𝑑𝑠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/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932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CD25B1-7EA1-4F66-A82C-146EB778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53087"/>
            <a:ext cx="11699087" cy="3730954"/>
          </a:xfrm>
        </p:spPr>
        <p:txBody>
          <a:bodyPr/>
          <a:lstStyle/>
          <a:p>
            <a:r>
              <a:rPr lang="en-US" dirty="0"/>
              <a:t>Time in DTMC is discrete</a:t>
            </a:r>
          </a:p>
          <a:p>
            <a:r>
              <a:rPr lang="en-US" dirty="0"/>
              <a:t>CTMCs: </a:t>
            </a:r>
          </a:p>
          <a:p>
            <a:pPr lvl="1"/>
            <a:r>
              <a:rPr lang="en-US" dirty="0"/>
              <a:t>dense model of time</a:t>
            </a:r>
          </a:p>
          <a:p>
            <a:pPr lvl="1"/>
            <a:r>
              <a:rPr lang="en-US" dirty="0"/>
              <a:t>transitions can occur at any time</a:t>
            </a:r>
          </a:p>
          <a:p>
            <a:pPr lvl="1"/>
            <a:r>
              <a:rPr lang="en-US" dirty="0"/>
              <a:t>“dwell time” in a state is (negative) </a:t>
            </a:r>
            <a:r>
              <a:rPr lang="en-US" i="1" dirty="0"/>
              <a:t>exponentially distributed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04230-E351-45AB-86BA-ABA15D2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Time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4F0C8-E8FA-41D2-952A-3C6AD22C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5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FFAE21-93A2-4CEA-8702-420335D22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Continuous random variable : </a:t>
                </a:r>
                <a:r>
                  <a:rPr lang="en-US" dirty="0" err="1"/>
                  <a:t>probabilisty</a:t>
                </a:r>
                <a:r>
                  <a:rPr lang="en-US" dirty="0"/>
                  <a:t>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(≥0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negative exponentially distributed random variable </a:t>
                </a:r>
                <a:r>
                  <a:rPr lang="en-US" i="1" dirty="0"/>
                  <a:t>X </a:t>
                </a:r>
                <a:r>
                  <a:rPr lang="en-US" dirty="0"/>
                  <a:t>with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has probability density function (pdf)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FFAE21-93A2-4CEA-8702-420335D22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76A5FA1-89E4-428A-A6D7-24F0D8C3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E4E8B-2BAA-43BA-8AAB-A9C1BDA3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48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Cumulative distribution function (CDF)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I.e. zero probability of doing transition out of a state in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but probability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exercise: show that above CDF is memoryless, 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2: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 negatively exponentially distributed with rates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3: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negative exponentially distributed with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359CB6-0DA7-4402-BE37-FB671380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C681D-7CCA-40F6-B3D7-4B02B0AD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67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Tuple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a transition probability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dirty="0" err="1"/>
                  <a:t>init.</a:t>
                </a:r>
                <a:r>
                  <a:rPr lang="en-US" sz="2000" dirty="0"/>
                  <a:t> dist.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sz="2000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sz="2000" dirty="0"/>
                  <a:t> is a function that assigns some subset of Boolean propositions to each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p>
                    </m:sSup>
                  </m:oMath>
                </a14:m>
                <a:r>
                  <a:rPr lang="en-US" sz="2000" dirty="0"/>
                  <a:t> is the exit-rate function</a:t>
                </a:r>
              </a:p>
              <a:p>
                <a:r>
                  <a:rPr lang="en-US" sz="2000" dirty="0"/>
                  <a:t>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negative exponentially distributed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Average 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Bigger the exit-rate, shorter the average residence time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  <a:blipFill>
                <a:blip r:embed="rId2"/>
                <a:stretch>
                  <a:fillRect l="-665" t="-1964" r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584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Collection of finite or infinite random variables, indexed by time</a:t>
                </a:r>
              </a:p>
              <a:p>
                <a:r>
                  <a:rPr lang="en-US" dirty="0"/>
                  <a:t>Discrete</a:t>
                </a:r>
                <a:r>
                  <a:rPr lang="en-US" b="0" i="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0" dirty="0">
                  <a:latin typeface="+mj-lt"/>
                </a:endParaRPr>
              </a:p>
              <a:p>
                <a:r>
                  <a:rPr lang="en-US" dirty="0"/>
                  <a:t>Continuous: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Joint distribution of a (discrete-time) stochastic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Many kinds of stochastic processes: Markov process, Martingales, Levy Process, </a:t>
                </a:r>
                <a:r>
                  <a:rPr lang="en-US" dirty="0" err="1"/>
                  <a:t>AutoRegressive</a:t>
                </a:r>
                <a:r>
                  <a:rPr lang="en-US" dirty="0"/>
                  <a:t> process, Moving Average process, ….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31CDDF2-5F7E-4EB1-8B0F-15F483F1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6282A-36B8-45CE-9B0B-9D7739E9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45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DD3C97-819A-4092-813B-3557C7A5F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Transition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endParaRPr lang="en-US" sz="2800" b="0" dirty="0"/>
              </a:p>
              <a:p>
                <a:endParaRPr lang="en-US" sz="2800" dirty="0"/>
              </a:p>
              <a:p>
                <a:r>
                  <a:rPr lang="en-US" sz="2800" dirty="0"/>
                  <a:t>Transition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modeled</a:t>
                </a:r>
                <a:r>
                  <a:rPr lang="en-US" sz="2800" dirty="0"/>
                  <a:t> as a </a:t>
                </a:r>
                <a:r>
                  <a:rPr lang="en-US" sz="2800" dirty="0" err="1"/>
                  <a:t>r.v.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800" dirty="0"/>
                  <a:t> that is neg</a:t>
                </a:r>
                <a:r>
                  <a:rPr lang="en-US" dirty="0"/>
                  <a:t>ative</a:t>
                </a:r>
                <a:r>
                  <a:rPr lang="en-US" sz="2800" dirty="0"/>
                  <a:t> exponentially distributed with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0" dirty="0"/>
                  <a:t>Bigger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dirty="0"/>
                  <a:t>means </a:t>
                </a:r>
                <a:r>
                  <a:rPr lang="en-US" sz="2800" b="0" i="1" dirty="0"/>
                  <a:t>lower </a:t>
                </a:r>
                <a:r>
                  <a:rPr lang="en-US" dirty="0"/>
                  <a:t>probability of going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b="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Probability of reaching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suc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𝑐𝑒𝑠𝑜𝑟𝑠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′}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Probability of moving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DD3C97-819A-4092-813B-3557C7A5F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BBC9F78-3875-48D4-A90C-C97D6D56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transition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71804-ACFB-45D0-9073-A092560C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4F758-6C5C-4628-AF72-8743890F68A0}"/>
                  </a:ext>
                </a:extLst>
              </p:cNvPr>
              <p:cNvSpPr txBox="1"/>
              <p:nvPr/>
            </p:nvSpPr>
            <p:spPr>
              <a:xfrm>
                <a:off x="3186547" y="1964598"/>
                <a:ext cx="1716047" cy="369332"/>
              </a:xfrm>
              <a:prstGeom prst="wedgeRectCallout">
                <a:avLst>
                  <a:gd name="adj1" fmla="val 40893"/>
                  <a:gd name="adj2" fmla="val -92238"/>
                </a:avLst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Rate of exiting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4F758-6C5C-4628-AF72-8743890F6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47" y="1964598"/>
                <a:ext cx="1716047" cy="369332"/>
              </a:xfrm>
              <a:prstGeom prst="wedgeRectCallout">
                <a:avLst>
                  <a:gd name="adj1" fmla="val 40893"/>
                  <a:gd name="adj2" fmla="val -92238"/>
                </a:avLst>
              </a:prstGeom>
              <a:blipFill>
                <a:blip r:embed="rId3"/>
                <a:stretch>
                  <a:fillRect l="-2827" b="-1573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3C7B3E-9B83-4BE8-8A66-9BE09ACB61A2}"/>
                  </a:ext>
                </a:extLst>
              </p:cNvPr>
              <p:cNvSpPr txBox="1"/>
              <p:nvPr/>
            </p:nvSpPr>
            <p:spPr>
              <a:xfrm>
                <a:off x="5353681" y="2022820"/>
                <a:ext cx="2482218" cy="369332"/>
              </a:xfrm>
              <a:prstGeom prst="wedgeRectCallout">
                <a:avLst>
                  <a:gd name="adj1" fmla="val -33493"/>
                  <a:gd name="adj2" fmla="val -87080"/>
                </a:avLst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Probability of going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3C7B3E-9B83-4BE8-8A66-9BE09ACB6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81" y="2022820"/>
                <a:ext cx="2482218" cy="369332"/>
              </a:xfrm>
              <a:prstGeom prst="wedgeRectCallout">
                <a:avLst>
                  <a:gd name="adj1" fmla="val -33493"/>
                  <a:gd name="adj2" fmla="val -87080"/>
                </a:avLst>
              </a:prstGeom>
              <a:blipFill>
                <a:blip r:embed="rId4"/>
                <a:stretch>
                  <a:fillRect l="-1711" b="-1764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450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2928" y="921058"/>
                <a:ext cx="7377389" cy="501588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Probability to go from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What is the probability of changing to some lane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seconds?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𝑙𝑎𝑛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2928" y="921058"/>
                <a:ext cx="7377389" cy="5015883"/>
              </a:xfrm>
              <a:blipFill>
                <a:blip r:embed="rId2"/>
                <a:stretch>
                  <a:fillRect l="-331"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5368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Also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Probability to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0,0.5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enabled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0,0.5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×0.5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  <a:blipFill>
                <a:blip r:embed="rId2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B63AEA5-F093-45C9-8431-78FC419C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CTMC + 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D284-A56E-41D8-8AB7-2056DEC1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/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/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/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/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EC12F-E143-4F9A-9ED6-B1E49B5B1D1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393031" y="3157538"/>
            <a:ext cx="11668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1AA939-0DEA-45B1-93FF-A262203C7D75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314568" y="2337459"/>
            <a:ext cx="1343975" cy="6281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D0806-D1E6-4766-8629-A8260B62296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314568" y="3349490"/>
            <a:ext cx="1323736" cy="838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38648B-0914-4B35-8822-AD6C86DBAF91}"/>
              </a:ext>
            </a:extLst>
          </p:cNvPr>
          <p:cNvSpPr txBox="1"/>
          <p:nvPr/>
        </p:nvSpPr>
        <p:spPr>
          <a:xfrm>
            <a:off x="1761889" y="22323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75536-ED99-4EF4-926D-24AEFCB90FB2}"/>
              </a:ext>
            </a:extLst>
          </p:cNvPr>
          <p:cNvSpPr txBox="1"/>
          <p:nvPr/>
        </p:nvSpPr>
        <p:spPr>
          <a:xfrm>
            <a:off x="1803193" y="31575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9FB3D-FA42-4EC4-9073-3ED6240FB744}"/>
              </a:ext>
            </a:extLst>
          </p:cNvPr>
          <p:cNvSpPr txBox="1"/>
          <p:nvPr/>
        </p:nvSpPr>
        <p:spPr>
          <a:xfrm>
            <a:off x="1734063" y="38661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/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/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/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/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005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C57F5B-3C69-4BC1-8A99-F05590D2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Baier, Christel, Joost-Pieter Katoen, and Kim </a:t>
            </a:r>
            <a:r>
              <a:rPr lang="en-US" sz="1400" dirty="0" err="1"/>
              <a:t>Guldstrand</a:t>
            </a:r>
            <a:r>
              <a:rPr lang="en-US" sz="1400" dirty="0"/>
              <a:t> Larsen. </a:t>
            </a:r>
            <a:r>
              <a:rPr lang="en-US" sz="1400" i="1" dirty="0"/>
              <a:t>Principles of model checking</a:t>
            </a:r>
            <a:r>
              <a:rPr lang="en-US" sz="1400" dirty="0"/>
              <a:t>. MIT press, 2008.</a:t>
            </a:r>
          </a:p>
          <a:p>
            <a:r>
              <a:rPr lang="en-US" sz="1400" dirty="0"/>
              <a:t>Continuous Time Markov Chains</a:t>
            </a:r>
            <a:r>
              <a:rPr lang="en-US" sz="1400" i="1" dirty="0"/>
              <a:t>: </a:t>
            </a:r>
            <a:r>
              <a:rPr lang="en-US" sz="1400" i="1" dirty="0">
                <a:hlinkClick r:id="rId2"/>
              </a:rPr>
              <a:t>https://resources.mpi-inf.mpg.de/departments/rg1/conferences/vtsa11/slides/katoen/lec01_handout.pdf</a:t>
            </a:r>
            <a:endParaRPr lang="en-US" sz="1400" dirty="0">
              <a:hlinkClick r:id="rId2"/>
            </a:endParaRPr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45FEC-DE50-4BCF-B698-1F3452CE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DA71-7DFF-44CF-8A8C-E02CE766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1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Markov process: special case of a stochastic process</a:t>
                </a:r>
              </a:p>
              <a:p>
                <a:r>
                  <a:rPr lang="en-US" dirty="0"/>
                  <a:t>Markov property: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only depends on the current state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2D10BB-B8AD-4270-BA4E-4648BE8F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52A0-6254-4C62-9902-B07566D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8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DTMC is a </a:t>
                </a:r>
                <a:r>
                  <a:rPr lang="en-US" i="1" dirty="0"/>
                  <a:t>time-homogeneous </a:t>
                </a:r>
                <a:r>
                  <a:rPr lang="en-US" dirty="0"/>
                  <a:t>Markov process</a:t>
                </a:r>
              </a:p>
              <a:p>
                <a:pPr lvl="1"/>
                <a:r>
                  <a:rPr lang="en-US" dirty="0"/>
                  <a:t>Each step in the process takes the same time</a:t>
                </a:r>
              </a:p>
              <a:p>
                <a:pPr lvl="1"/>
                <a:r>
                  <a:rPr lang="en-US" dirty="0"/>
                  <a:t>Time-steps are discrete</a:t>
                </a:r>
              </a:p>
              <a:p>
                <a:pPr lvl="1"/>
                <a:r>
                  <a:rPr lang="en-US" dirty="0"/>
                  <a:t>State-space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discrete (values taken by the time-indexed random variables)</a:t>
                </a:r>
              </a:p>
              <a:p>
                <a:endParaRPr lang="en-US" dirty="0"/>
              </a:p>
              <a:p>
                <a:r>
                  <a:rPr lang="en-US" dirty="0"/>
                  <a:t>Transition probability to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  <a:blipFill>
                <a:blip r:embed="rId2"/>
                <a:stretch>
                  <a:fillRect l="-6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C27F35F-F2D0-484E-844F-9CD6E779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Markov chain (DTMC)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9FE8-766B-4D88-A9C2-F7883FE9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1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Discrete-Time Markov chain (DTMC), described as a tuple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finite set of states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a transition probability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initial distribution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 is a function that assigns some subset of Boolean propositions to each state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19B8AB-039E-44A7-A15A-52417723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definition: DTMC as a transition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C9736-0420-4177-B183-6CFB13DB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E22FB8-D76F-4E67-8A3A-DA723934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example: Driver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4B41-ED80-456E-A978-A158B9A7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4176F8-B194-4EA3-B1FB-8F2ACD9E0BF5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02712B-A395-4535-9963-45CED17835B9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4811A5-5DED-4CDC-8D36-DDB3577DC83B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32AC3A-62AB-4890-AA2F-70CC4C44D3FB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D6A2AD-AEC2-441B-8B1A-C110FF648ACF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95C10-A039-446A-806D-F9F65FE0927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7C0D3D-CA6A-4DFB-AA95-16660BE6B996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FED9FE-D133-412A-BF7C-EF2ECD5266D1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68E30C-C006-4507-8B19-85E923A1FC66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119A78-34CF-4240-9A82-A0B1F9035D4B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BE4C61-7F82-479B-AA5E-348A35FEFDFC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3A2C2E-3ED4-4092-BCB5-155091BABFFA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6DE3873-D304-4226-81A5-57C0345257A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A2624C-28EC-4A6B-A7A9-4ED8FD446E2F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4BE69D-73E8-42B7-AA8D-B919B4A79D1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F411EE-737B-4656-861A-46C59D88DF17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5A81FB-4A85-4477-BF7E-5436F9E0D9C7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C0AF3-F433-435B-BAF2-34817364DA56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A1EFF7-C058-4E7E-AD74-510E942D5968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01005C-1ABD-4C4F-B2D9-D8C30C803745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F671-1A84-46AC-A748-40E62E26779A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F70989-CE3F-42EA-8DB9-F2A4BA3C879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4DC0F3-AA23-4B41-8CDB-15ACFBFDBFA0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C274D2-98BB-4577-8703-B9DBFABFD9AC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E3E8F3-3ABA-403D-84B5-73E44C8C1A0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371590-12DC-418F-B273-08F5309B3537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/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blipFill>
                <a:blip r:embed="rId6"/>
                <a:stretch>
                  <a:fillRect t="-5732" r="-233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1C825A-CD49-428D-BF41-449F5210B52F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352038-FDE7-4D22-B7D6-499563663CC8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A0D3B9-B2EA-4C71-8EA6-CA27437B4DA2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FED78F-3ABB-473C-804D-4952E4F75C3F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A31EFD9-8310-4C76-95C5-A87700804E41}"/>
              </a:ext>
            </a:extLst>
          </p:cNvPr>
          <p:cNvSpPr txBox="1"/>
          <p:nvPr/>
        </p:nvSpPr>
        <p:spPr>
          <a:xfrm>
            <a:off x="1296635" y="1412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D1515C-D454-4FD0-B1C1-37B5FD4FD162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DC5E81-6312-45DE-BD1C-258BA13B8989}"/>
              </a:ext>
            </a:extLst>
          </p:cNvPr>
          <p:cNvSpPr txBox="1"/>
          <p:nvPr/>
        </p:nvSpPr>
        <p:spPr>
          <a:xfrm>
            <a:off x="4804824" y="13622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CE3C8F-749D-4C50-B16A-15BE98755266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727650-1640-4E63-B15E-7EDEB7ED0BFC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E344B8F-0659-4F11-BE72-4DB02C765708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3972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2C8E7-59BF-4DD5-8FA9-2A946246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chain: Transition probability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630C-5EEB-4988-A958-1C57493C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9FD51F-3D56-4E2E-8490-0BEBB4E5BE57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D92079-2283-4462-974B-A8B737A3D0E1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3832DE-6815-45A6-90BB-A7C93EDED134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C5D0A6-E983-4CA4-A7F4-6715BB3EE0AD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077EF8-F676-49EA-823C-4FFF30431D0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CA7E3-F1A6-41A1-B5DA-8EAC480AAC17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0DC5C-8C63-4DC3-AF7C-F532A4FD02E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DA7FE6-E4FD-4154-B004-884F33079D2E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50B186-E56E-4756-8522-14B9BA690800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3549E-0666-4F97-BEAA-EAF06233FB81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DCF9A9-4965-4035-B8A9-557BEF716859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636093-DF70-4BEF-BB64-4D92BE17D746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A1A97A-65EA-464E-B1E8-D1669CAC9F9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2D9C51-0413-492C-82D5-805D60BD9BBA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47E650-4010-45A4-A0AD-A93E2447439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1DC679-21BA-45EF-90F4-ECEEE4B49A65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7521A-D5A3-4A34-86FF-9BD5BBEC76CE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6E1F4-EF25-446C-BDA8-1F9A0FAA569C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1CC53-1444-4056-A1C4-3750158963DB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E2C0B-7138-4ECB-B9FF-679ED5094328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DACF2-8BAB-4006-A717-E271B29BF3D7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C947B-9657-4D8C-A2C3-ECB256656B3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E98E55-1B76-4F51-9956-BBF957D3867C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C6F22-217A-4917-90EE-C87900C43F81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0DFAF6-6D08-4C84-8A29-4573AA04B29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D5887-1C8B-4F78-B88D-54E5CD24FBE1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BA1704-CBB2-4135-B268-F722B89C2134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F4905E-BE6B-4511-B1AC-62B211BD11C3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160B4F-7522-4EB5-B6AD-48011385B9BC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7F0A40-F3E6-495A-AE02-007E019EFA4C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8EF105-C01E-4536-8A2D-A3CAAC946353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960EC2-2EC1-4626-BE8B-53E25063320A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70DE2A-9E5C-402B-92D6-81A080BE5106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070B1E-A74D-4394-B22C-63D2C5BA705E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/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       A         C          B          I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blipFill>
                <a:blip r:embed="rId6"/>
                <a:stretch>
                  <a:fillRect t="-2632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683A8C-5BAD-42AA-AEBF-6C800303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prob. mass function of a geometric distribution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683A8C-5BAD-42AA-AEBF-6C800303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D6E949-5F31-4A0B-AAEE-A82F9862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distribution for discrete random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0C066-0CE0-462C-9B7A-1796C99A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17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19030</TotalTime>
  <Words>2533</Words>
  <Application>Microsoft Office PowerPoint</Application>
  <PresentationFormat>Widescreen</PresentationFormat>
  <Paragraphs>464</Paragraphs>
  <Slides>33</Slides>
  <Notes>2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Blackadder ITC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Probabilistic Models</vt:lpstr>
      <vt:lpstr>Probabilistic Models</vt:lpstr>
      <vt:lpstr>Stochastic Process</vt:lpstr>
      <vt:lpstr>Markov chains</vt:lpstr>
      <vt:lpstr>Discrete-time Markov chain (DTMC)</vt:lpstr>
      <vt:lpstr>Formal definition: DTMC as a transition system</vt:lpstr>
      <vt:lpstr>Markov chain example: Driver modeling</vt:lpstr>
      <vt:lpstr>Markov chain: Transition probability matrix</vt:lpstr>
      <vt:lpstr>Geometric distribution for discrete random variables</vt:lpstr>
      <vt:lpstr>Residence times</vt:lpstr>
      <vt:lpstr>Probability of moving n steps</vt:lpstr>
      <vt:lpstr>Types of states in Markov chains</vt:lpstr>
      <vt:lpstr>First passage probability</vt:lpstr>
      <vt:lpstr>Stationary distributions</vt:lpstr>
      <vt:lpstr>Hidden Markov Models</vt:lpstr>
      <vt:lpstr>Robot trying to reach moving target example</vt:lpstr>
      <vt:lpstr>Robot trying to reach moving target example</vt:lpstr>
      <vt:lpstr>What if robot cannot see all the state?</vt:lpstr>
      <vt:lpstr>Interesting Problems for HMMs</vt:lpstr>
      <vt:lpstr>Viterbi Algorithm</vt:lpstr>
      <vt:lpstr>Probabilistic CTL</vt:lpstr>
      <vt:lpstr>Probabilistic CTL</vt:lpstr>
      <vt:lpstr>Semantics</vt:lpstr>
      <vt:lpstr>PCTL</vt:lpstr>
      <vt:lpstr>Quantitative in PCTL vs. Qualitative in CTL</vt:lpstr>
      <vt:lpstr>Continuous Time Markov Chains</vt:lpstr>
      <vt:lpstr>Exponential distribution</vt:lpstr>
      <vt:lpstr>Exponential distribution properties</vt:lpstr>
      <vt:lpstr>CTMC example</vt:lpstr>
      <vt:lpstr>CTMC transition probability</vt:lpstr>
      <vt:lpstr>CTMC example</vt:lpstr>
      <vt:lpstr>CTMC + PCTL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529</cp:revision>
  <dcterms:created xsi:type="dcterms:W3CDTF">2018-01-04T23:14:16Z</dcterms:created>
  <dcterms:modified xsi:type="dcterms:W3CDTF">2022-04-22T22:47:54Z</dcterms:modified>
</cp:coreProperties>
</file>