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3" r:id="rId3"/>
    <p:sldId id="264" r:id="rId4"/>
    <p:sldId id="259" r:id="rId5"/>
    <p:sldId id="265" r:id="rId6"/>
    <p:sldId id="266" r:id="rId7"/>
    <p:sldId id="267" r:id="rId8"/>
    <p:sldId id="269" r:id="rId9"/>
    <p:sldId id="279" r:id="rId10"/>
    <p:sldId id="270" r:id="rId11"/>
    <p:sldId id="268" r:id="rId12"/>
    <p:sldId id="271" r:id="rId13"/>
    <p:sldId id="272" r:id="rId14"/>
    <p:sldId id="273" r:id="rId15"/>
    <p:sldId id="275" r:id="rId16"/>
    <p:sldId id="274" r:id="rId17"/>
    <p:sldId id="276" r:id="rId18"/>
    <p:sldId id="280" r:id="rId19"/>
    <p:sldId id="278" r:id="rId20"/>
    <p:sldId id="277" r:id="rId21"/>
    <p:sldId id="292" r:id="rId22"/>
    <p:sldId id="281" r:id="rId23"/>
    <p:sldId id="282" r:id="rId24"/>
    <p:sldId id="283" r:id="rId25"/>
    <p:sldId id="284" r:id="rId26"/>
    <p:sldId id="286" r:id="rId27"/>
    <p:sldId id="287" r:id="rId28"/>
    <p:sldId id="285" r:id="rId29"/>
    <p:sldId id="288" r:id="rId30"/>
    <p:sldId id="289" r:id="rId31"/>
    <p:sldId id="293" r:id="rId32"/>
    <p:sldId id="290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8" r:id="rId47"/>
    <p:sldId id="309" r:id="rId48"/>
    <p:sldId id="310" r:id="rId49"/>
    <p:sldId id="307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32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50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40.png"/><Relationship Id="rId5" Type="http://schemas.openxmlformats.org/officeDocument/2006/relationships/image" Target="../media/image68.png"/><Relationship Id="rId15" Type="http://schemas.openxmlformats.org/officeDocument/2006/relationships/image" Target="../media/image41.png"/><Relationship Id="rId10" Type="http://schemas.openxmlformats.org/officeDocument/2006/relationships/image" Target="../media/image73.png"/><Relationship Id="rId19" Type="http://schemas.openxmlformats.org/officeDocument/2006/relationships/image" Target="../media/image51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5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55.png"/><Relationship Id="rId2" Type="http://schemas.openxmlformats.org/officeDocument/2006/relationships/image" Target="../media/image52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5" Type="http://schemas.openxmlformats.org/officeDocument/2006/relationships/image" Target="../media/image53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76.png"/><Relationship Id="rId18" Type="http://schemas.openxmlformats.org/officeDocument/2006/relationships/image" Target="../media/image79.png"/><Relationship Id="rId3" Type="http://schemas.openxmlformats.org/officeDocument/2006/relationships/image" Target="../media/image66.png"/><Relationship Id="rId7" Type="http://schemas.openxmlformats.org/officeDocument/2006/relationships/image" Target="../media/image60.png"/><Relationship Id="rId12" Type="http://schemas.openxmlformats.org/officeDocument/2006/relationships/image" Target="../media/image75.png"/><Relationship Id="rId17" Type="http://schemas.openxmlformats.org/officeDocument/2006/relationships/image" Target="../media/image78.png"/><Relationship Id="rId2" Type="http://schemas.openxmlformats.org/officeDocument/2006/relationships/image" Target="../media/image5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5" Type="http://schemas.openxmlformats.org/officeDocument/2006/relationships/image" Target="../media/image65.png"/><Relationship Id="rId10" Type="http://schemas.openxmlformats.org/officeDocument/2006/relationships/image" Target="../media/image63.png"/><Relationship Id="rId19" Type="http://schemas.openxmlformats.org/officeDocument/2006/relationships/image" Target="../media/image80.png"/><Relationship Id="rId4" Type="http://schemas.openxmlformats.org/officeDocument/2006/relationships/image" Target="../media/image67.png"/><Relationship Id="rId9" Type="http://schemas.openxmlformats.org/officeDocument/2006/relationships/image" Target="../media/image62.png"/><Relationship Id="rId1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86.png"/><Relationship Id="rId12" Type="http://schemas.openxmlformats.org/officeDocument/2006/relationships/image" Target="../media/image75.png"/><Relationship Id="rId17" Type="http://schemas.openxmlformats.org/officeDocument/2006/relationships/image" Target="../media/image85.png"/><Relationship Id="rId2" Type="http://schemas.openxmlformats.org/officeDocument/2006/relationships/image" Target="../media/image81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83.png"/><Relationship Id="rId14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400.png"/><Relationship Id="rId10" Type="http://schemas.openxmlformats.org/officeDocument/2006/relationships/image" Target="../media/image111.png"/><Relationship Id="rId4" Type="http://schemas.openxmlformats.org/officeDocument/2006/relationships/image" Target="../media/image390.png"/><Relationship Id="rId9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113.png"/><Relationship Id="rId7" Type="http://schemas.openxmlformats.org/officeDocument/2006/relationships/image" Target="../media/image114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400.png"/><Relationship Id="rId9" Type="http://schemas.openxmlformats.org/officeDocument/2006/relationships/image" Target="../media/image11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08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13.png"/><Relationship Id="rId7" Type="http://schemas.openxmlformats.org/officeDocument/2006/relationships/image" Target="../media/image125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400.png"/><Relationship Id="rId9" Type="http://schemas.openxmlformats.org/officeDocument/2006/relationships/image" Target="../media/image1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13.png"/><Relationship Id="rId7" Type="http://schemas.openxmlformats.org/officeDocument/2006/relationships/image" Target="../media/image125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5" Type="http://schemas.openxmlformats.org/officeDocument/2006/relationships/image" Target="../media/image400.png"/><Relationship Id="rId10" Type="http://schemas.openxmlformats.org/officeDocument/2006/relationships/image" Target="../media/image130.png"/><Relationship Id="rId9" Type="http://schemas.openxmlformats.org/officeDocument/2006/relationships/image" Target="../media/image12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10.png"/><Relationship Id="rId4" Type="http://schemas.openxmlformats.org/officeDocument/2006/relationships/image" Target="../media/image43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Linear Temporal Logic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B1924-4413-43E7-9A8E-1444F43C19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72019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B1924-4413-43E7-9A8E-1444F43C19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7201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E8ACE-3ACD-4932-8D47-A3BA828B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9E342-2698-49CD-862D-DB0D05FD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B35CF6A-824E-42EC-A184-97A9F1B5F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0E138-EA70-44F5-AFC3-1B458DB04254}"/>
              </a:ext>
            </a:extLst>
          </p:cNvPr>
          <p:cNvGrpSpPr/>
          <p:nvPr/>
        </p:nvGrpSpPr>
        <p:grpSpPr>
          <a:xfrm>
            <a:off x="2025220" y="1586711"/>
            <a:ext cx="9444362" cy="1308888"/>
            <a:chOff x="1134910" y="2530618"/>
            <a:chExt cx="9444362" cy="13088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EE193D8-C06E-4D7A-AF5A-43745C03E204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6C2F5B-F97C-40D8-9A84-BD51A437F458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8D276B-4C78-415B-B5BC-B1DE8BD0597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8415A4-6A29-4E66-AB72-B147EF92DFC8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F155C-84C9-45EA-8827-6D5A84AD31B5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5FB3FE-7BB5-4511-8421-EFECBD5D55F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18BC1-04FF-4C15-9D4A-51FD2523843C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409389-3E01-4B0B-9257-E5C94F50B70D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CB4EF31-E26F-4A40-A03C-FA4E0765B564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1F23CE-3FE2-40BC-9367-78362302ECE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AD730F1-F7A8-4E26-9468-0C52BCA8DD4C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3B5A209-0C92-4A0B-8598-B9D333AE94F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2E6F170-3B7B-4890-95D8-0BB4A255190C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B6B1E36-C2B7-4381-806D-BF309573BF17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3BE3794-5763-4E75-B229-CDF7635ECE4F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633BA54-B278-427F-A40F-94BEF2B86350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6AA6B5C-237B-4F2F-B368-101EF76C926E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7DB9EC2-EC06-4BF6-89C8-758A149A3133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C0677B-5411-4212-9800-672C57C6EE5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293287-2EA2-4FE7-B3EB-F71688BD1E04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0A77EF3-568A-487D-AB98-3507A731A11D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ontent Placeholder 1">
                <a:extLst>
                  <a:ext uri="{FF2B5EF4-FFF2-40B4-BE49-F238E27FC236}">
                    <a16:creationId xmlns:a16="http://schemas.microsoft.com/office/drawing/2014/main" id="{AE97E29D-B675-4A18-9EC9-39414BCF5B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79" y="3241211"/>
                <a:ext cx="11699087" cy="720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8" name="Content Placeholder 1">
                <a:extLst>
                  <a:ext uri="{FF2B5EF4-FFF2-40B4-BE49-F238E27FC236}">
                    <a16:creationId xmlns:a16="http://schemas.microsoft.com/office/drawing/2014/main" id="{AE97E29D-B675-4A18-9EC9-39414BCF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79" y="3241211"/>
                <a:ext cx="11699087" cy="7201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10A9F391-7F08-4E4E-A110-9D1B59DC15D7}"/>
              </a:ext>
            </a:extLst>
          </p:cNvPr>
          <p:cNvGrpSpPr/>
          <p:nvPr/>
        </p:nvGrpSpPr>
        <p:grpSpPr>
          <a:xfrm>
            <a:off x="2114272" y="3913521"/>
            <a:ext cx="9444362" cy="1678220"/>
            <a:chOff x="2114272" y="3913521"/>
            <a:chExt cx="9444362" cy="167822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66EE83-1397-4BCF-ACB2-4C15426E86D2}"/>
                </a:ext>
              </a:extLst>
            </p:cNvPr>
            <p:cNvGrpSpPr/>
            <p:nvPr/>
          </p:nvGrpSpPr>
          <p:grpSpPr>
            <a:xfrm>
              <a:off x="2114272" y="3913521"/>
              <a:ext cx="9444362" cy="1661994"/>
              <a:chOff x="1134910" y="2530618"/>
              <a:chExt cx="9444362" cy="1661994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B3D0CE-2C18-4F01-B3CF-B7C453B8CE99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E22C464-E086-4F88-8EAD-0C652E802E02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B4A5111-4B36-413B-AE0F-7C6635F7393A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616ED16-2EDF-470C-A7DD-73CFEA4B514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AFE040A7-8D03-4C45-A806-0A16D1168D3F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2666D6D-D71E-4FC2-805A-6437B6E5646E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A06F701-5762-40D5-8060-CB5EBD8BEA9A}"/>
                  </a:ext>
                </a:extLst>
              </p:cNvPr>
              <p:cNvCxnSpPr>
                <a:stCxn id="30" idx="6"/>
                <a:endCxn id="31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92E0096-39E6-4462-A26D-92F66904DFFF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EF586050-859B-46D6-837C-E5A8DAFE7241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59D8723D-6F10-4F9F-8D95-6BA0CC961C12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3C403CF-E73D-4957-9F4D-6563271D30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879C7CD-84BB-4E97-86C7-1FC6297C1E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B3B3458-BEDD-4CEC-BD54-14BCFE6A778C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F5E5B0-B2EB-419B-9953-A58AFE0B6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BE9F31C-01CD-4BC7-A124-EE4F54DEE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2FD55DC8-DC5C-4066-9393-B7EC26A053D8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709AAFD-D27A-456C-89B6-7F538461A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28F3C526-F78C-47F6-B010-5A6B4230A0CA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32D0C0E-2117-47F3-98D0-6503801CF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1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858005-6410-4107-97C0-571054B067C5}"/>
                    </a:ext>
                  </a:extLst>
                </p:cNvPr>
                <p:cNvSpPr txBox="1"/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E858005-6410-4107-97C0-571054B06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5DC5F1-9175-4A24-A717-73651C76B04B}"/>
                    </a:ext>
                  </a:extLst>
                </p:cNvPr>
                <p:cNvSpPr txBox="1"/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35DC5F1-9175-4A24-A717-73651C76B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51655B9-E91A-4150-AF02-EB569B437710}"/>
                    </a:ext>
                  </a:extLst>
                </p:cNvPr>
                <p:cNvSpPr txBox="1"/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51655B9-E91A-4150-AF02-EB569B437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blipFill>
                  <a:blip r:embed="rId1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31670CD-C892-4B8F-A077-EBF2045D2D73}"/>
                    </a:ext>
                  </a:extLst>
                </p:cNvPr>
                <p:cNvSpPr txBox="1"/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31670CD-C892-4B8F-A077-EBF2045D2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blipFill>
                  <a:blip r:embed="rId18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45B5B8-BA7A-4757-A300-1157E44E90C8}"/>
                  </a:ext>
                </a:extLst>
              </p:cNvPr>
              <p:cNvSpPr txBox="1"/>
              <p:nvPr/>
            </p:nvSpPr>
            <p:spPr>
              <a:xfrm>
                <a:off x="6803402" y="5710793"/>
                <a:ext cx="45439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does not matter at the time point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holds</a:t>
                </a: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345B5B8-BA7A-4757-A300-1157E44E9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3402" y="5710793"/>
                <a:ext cx="4543921" cy="646331"/>
              </a:xfrm>
              <a:prstGeom prst="rect">
                <a:avLst/>
              </a:prstGeom>
              <a:blipFill>
                <a:blip r:embed="rId19"/>
                <a:stretch>
                  <a:fillRect l="-1074" t="-660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2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8FD86A-5504-4407-886E-2F748180C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783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8FD86A-5504-4407-886E-2F748180C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783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B2B4E-95BF-4682-8D54-87A58CDA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965E-6189-40B1-B014-0799E7F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6D964-F9EF-4460-B584-19AAC64F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16672D-94ED-4D5C-825F-409F0BBF7492}"/>
              </a:ext>
            </a:extLst>
          </p:cNvPr>
          <p:cNvGrpSpPr/>
          <p:nvPr/>
        </p:nvGrpSpPr>
        <p:grpSpPr>
          <a:xfrm>
            <a:off x="1745820" y="1967711"/>
            <a:ext cx="9444362" cy="1308888"/>
            <a:chOff x="1134910" y="2530618"/>
            <a:chExt cx="9444362" cy="13088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26B646-40C3-46F8-A4F5-E7F3A7B42029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7CD7A5-2E4D-42DB-97A0-8A546353BD33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040B90-C11B-4198-BC5C-8717FBDC73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EFC971-04C7-4F41-A9F3-B82E80A49DF5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4E18F-F17A-401A-9A4C-606818D2294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C08B95-4BAF-4CC0-8F7F-4CDC60A851BB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792F6A-AD81-4E6F-B3A2-12F660F803C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03C6E6-4423-4832-B9AA-0D2C725A2B51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500B3E-E331-4B35-A1A0-95919EA86A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57743A-50A5-4E6C-9998-0BC951A31AE7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253F9B-B75A-4990-AF17-A208AB61175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B821AB-F3C3-4E9A-BE1B-76C613DA9450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6F9120-7F7E-4346-B55F-61D88EEAC93D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4D30FAE-DDF8-4B43-9F7C-10D2C90221C7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464A9FD-1421-4B81-A69A-6C48B707FBB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B8D649-769A-4DA2-98B8-CA1BFF636DA6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64F7D-B45A-49B7-9A0B-B1CC651AE0DF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DA628-E9C3-43AF-9FF1-C8498A26BC3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6B25B5-7071-43A3-BBAA-00EE1E59F53C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E96ED1-E86E-4EF3-9810-F158C2D34761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FFD798-DA1A-4EA4-8743-6054C6B5EEE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53AFC8-6D1F-46DE-BFCA-F251790352DE}"/>
              </a:ext>
            </a:extLst>
          </p:cNvPr>
          <p:cNvGrpSpPr/>
          <p:nvPr/>
        </p:nvGrpSpPr>
        <p:grpSpPr>
          <a:xfrm>
            <a:off x="1801821" y="3248033"/>
            <a:ext cx="9444362" cy="1678220"/>
            <a:chOff x="2114272" y="3913521"/>
            <a:chExt cx="9444362" cy="167822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F26628-E01A-457B-AA70-F87F2AA266C3}"/>
                </a:ext>
              </a:extLst>
            </p:cNvPr>
            <p:cNvGrpSpPr/>
            <p:nvPr/>
          </p:nvGrpSpPr>
          <p:grpSpPr>
            <a:xfrm>
              <a:off x="2114272" y="3913521"/>
              <a:ext cx="9444362" cy="1661994"/>
              <a:chOff x="1134910" y="2530618"/>
              <a:chExt cx="9444362" cy="166199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352F30-034F-4AE1-9D4F-F59133B9D5F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1112CBC-C676-4F2E-949A-B345CDA7D2D4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E2B3D17-4AA1-4620-A03F-52CC02D4B1AE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2CC5410-C20E-4D76-8C3C-B40A8A30CA53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9C30D55-C80E-47E9-BB60-AE12A720CCA5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CE3EC99-E2E5-4CCE-9503-271375446BB5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F4E3A34-E95B-403E-AD16-A1E14CB75A3B}"/>
                  </a:ext>
                </a:extLst>
              </p:cNvPr>
              <p:cNvCxnSpPr>
                <a:stCxn id="51" idx="6"/>
                <a:endCxn id="52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409237-12A8-4D9F-B085-2B95FBF84F48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E3D5CE3-0AE2-471B-A2E0-657CCAEB1BD5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1851001-A381-4C2B-AEA7-94F4DC0DCE06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BCED3E2-00C6-4049-B5BA-F651E3E47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C585A28-A90A-4978-9343-6B1F6D9D5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DB7959F-7723-41F2-9E49-C62E70A6DAB8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F5E5B0-B2EB-419B-9953-A58AFE0B6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43FF634-ED6C-4210-8538-0339A44F6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BBF68EAD-57D7-4D38-8223-18EDDA841D98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709AAFD-D27A-456C-89B6-7F538461A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B619BC-6814-4BE2-9D00-B108790DE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432D0C0E-2117-47F3-98D0-6503801CF1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1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2FD035-6480-40FA-8235-3A2A1647B8AC}"/>
                    </a:ext>
                  </a:extLst>
                </p:cNvPr>
                <p:cNvSpPr txBox="1"/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2FD035-6480-40FA-8235-3A2A1647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BDB9F2-B695-4297-A9D5-2F4471187A1D}"/>
                    </a:ext>
                  </a:extLst>
                </p:cNvPr>
                <p:cNvSpPr txBox="1"/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BDB9F2-B695-4297-A9D5-2F4471187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CE52305-73E4-4045-97AC-A791C73201D2}"/>
                    </a:ext>
                  </a:extLst>
                </p:cNvPr>
                <p:cNvSpPr txBox="1"/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CE52305-73E4-4045-97AC-A791C7320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blipFill>
                  <a:blip r:embed="rId1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540A4DE-821C-4B8F-8131-22AA5C6DD491}"/>
                    </a:ext>
                  </a:extLst>
                </p:cNvPr>
                <p:cNvSpPr txBox="1"/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540A4DE-821C-4B8F-8131-22AA5C6DD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blipFill>
                  <a:blip r:embed="rId18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7926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8FD86A-5504-4407-886E-2F748180CE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783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8FD86A-5504-4407-886E-2F748180CE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78335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B2B4E-95BF-4682-8D54-87A58CDA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1965E-6189-40B1-B014-0799E7F95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16D964-F9EF-4460-B584-19AAC64F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16672D-94ED-4D5C-825F-409F0BBF7492}"/>
              </a:ext>
            </a:extLst>
          </p:cNvPr>
          <p:cNvGrpSpPr/>
          <p:nvPr/>
        </p:nvGrpSpPr>
        <p:grpSpPr>
          <a:xfrm>
            <a:off x="1745820" y="1967711"/>
            <a:ext cx="9444362" cy="1308888"/>
            <a:chOff x="1134910" y="2530618"/>
            <a:chExt cx="9444362" cy="13088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E26B646-40C3-46F8-A4F5-E7F3A7B42029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7CD7A5-2E4D-42DB-97A0-8A546353BD33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2040B90-C11B-4198-BC5C-8717FBDC73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CEFC971-04C7-4F41-A9F3-B82E80A49DF5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4E18F-F17A-401A-9A4C-606818D2294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C08B95-4BAF-4CC0-8F7F-4CDC60A851BB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5792F6A-AD81-4E6F-B3A2-12F660F803C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03C6E6-4423-4832-B9AA-0D2C725A2B51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500B3E-E331-4B35-A1A0-95919EA86A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57743A-50A5-4E6C-9998-0BC951A31AE7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4253F9B-B75A-4990-AF17-A208AB611753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2B821AB-F3C3-4E9A-BE1B-76C613DA9450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F6F9120-7F7E-4346-B55F-61D88EEAC93D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4D30FAE-DDF8-4B43-9F7C-10D2C90221C7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464A9FD-1421-4B81-A69A-6C48B707FBBB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B8D649-769A-4DA2-98B8-CA1BFF636DA6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3B8D649-769A-4DA2-98B8-CA1BFF636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64F7D-B45A-49B7-9A0B-B1CC651AE0DF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664F7D-B45A-49B7-9A0B-B1CC651AE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DA628-E9C3-43AF-9FF1-C8498A26BC3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B5DA628-E9C3-43AF-9FF1-C8498A26B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6B25B5-7071-43A3-BBAA-00EE1E59F53C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E6B25B5-7071-43A3-BBAA-00EE1E59F5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E96ED1-E86E-4EF3-9810-F158C2D34761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E96ED1-E86E-4EF3-9810-F158C2D34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FFD798-DA1A-4EA4-8743-6054C6B5EEE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FFD798-DA1A-4EA4-8743-6054C6B5EE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53AFC8-6D1F-46DE-BFCA-F251790352DE}"/>
              </a:ext>
            </a:extLst>
          </p:cNvPr>
          <p:cNvGrpSpPr/>
          <p:nvPr/>
        </p:nvGrpSpPr>
        <p:grpSpPr>
          <a:xfrm>
            <a:off x="1801821" y="3248033"/>
            <a:ext cx="9444362" cy="1678220"/>
            <a:chOff x="2114272" y="3913521"/>
            <a:chExt cx="9444362" cy="167822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AF26628-E01A-457B-AA70-F87F2AA266C3}"/>
                </a:ext>
              </a:extLst>
            </p:cNvPr>
            <p:cNvGrpSpPr/>
            <p:nvPr/>
          </p:nvGrpSpPr>
          <p:grpSpPr>
            <a:xfrm>
              <a:off x="2114272" y="3913521"/>
              <a:ext cx="9444362" cy="1661994"/>
              <a:chOff x="1134910" y="2530618"/>
              <a:chExt cx="9444362" cy="1661994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6352F30-034F-4AE1-9D4F-F59133B9D5F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0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11112CBC-C676-4F2E-949A-B345CDA7D2D4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E2B3D17-4AA1-4620-A03F-52CC02D4B1AE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2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2CC5410-C20E-4D76-8C3C-B40A8A30CA53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3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9C30D55-C80E-47E9-BB60-AE12A720CCA5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002060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CE3EC99-E2E5-4CCE-9503-271375446BB5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7F4E3A34-E95B-403E-AD16-A1E14CB75A3B}"/>
                  </a:ext>
                </a:extLst>
              </p:cNvPr>
              <p:cNvCxnSpPr>
                <a:stCxn id="51" idx="6"/>
                <a:endCxn id="52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A409237-12A8-4D9F-B085-2B95FBF84F48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E3D5CE3-0AE2-471B-A2E0-657CCAEB1BD5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1851001-A381-4C2B-AEA7-94F4DC0DCE06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BCED3E2-00C6-4049-B5BA-F651E3E47D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5C585A28-A90A-4978-9343-6B1F6D9D5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1DB7959F-7723-41F2-9E49-C62E70A6DAB8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BF5E5B0-B2EB-419B-9953-A58AFE0B63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43FF634-ED6C-4210-8538-0339A44F63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BBF68EAD-57D7-4D38-8223-18EDDA841D98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709AAFD-D27A-456C-89B6-7F538461AD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B619BC-6814-4BE2-9D00-B108790DE6AC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B619BC-6814-4BE2-9D00-B108790DE6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83099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2FD035-6480-40FA-8235-3A2A1647B8AC}"/>
                    </a:ext>
                  </a:extLst>
                </p:cNvPr>
                <p:cNvSpPr txBox="1"/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82FD035-6480-40FA-8235-3A2A1647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325" y="4744517"/>
                  <a:ext cx="619557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BDB9F2-B695-4297-A9D5-2F4471187A1D}"/>
                    </a:ext>
                  </a:extLst>
                </p:cNvPr>
                <p:cNvSpPr txBox="1"/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DBDB9F2-B695-4297-A9D5-2F4471187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3423" y="4751505"/>
                  <a:ext cx="619557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CE52305-73E4-4045-97AC-A791C73201D2}"/>
                    </a:ext>
                  </a:extLst>
                </p:cNvPr>
                <p:cNvSpPr txBox="1"/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CE52305-73E4-4045-97AC-A791C7320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624" y="4760744"/>
                  <a:ext cx="619557" cy="830997"/>
                </a:xfrm>
                <a:prstGeom prst="rect">
                  <a:avLst/>
                </a:prstGeom>
                <a:blipFill>
                  <a:blip r:embed="rId1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540A4DE-821C-4B8F-8131-22AA5C6DD491}"/>
                    </a:ext>
                  </a:extLst>
                </p:cNvPr>
                <p:cNvSpPr txBox="1"/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FF0000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540A4DE-821C-4B8F-8131-22AA5C6DD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0528" y="4727202"/>
                  <a:ext cx="619557" cy="830997"/>
                </a:xfrm>
                <a:prstGeom prst="rect">
                  <a:avLst/>
                </a:prstGeom>
                <a:blipFill>
                  <a:blip r:embed="rId18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E01778-A643-4719-92D7-3FCE4C022307}"/>
                  </a:ext>
                </a:extLst>
              </p:cNvPr>
              <p:cNvSpPr txBox="1"/>
              <p:nvPr/>
            </p:nvSpPr>
            <p:spPr>
              <a:xfrm>
                <a:off x="6735960" y="4863940"/>
                <a:ext cx="45439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must hold the time point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holds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E01778-A643-4719-92D7-3FCE4C022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960" y="4863940"/>
                <a:ext cx="4543921" cy="369332"/>
              </a:xfrm>
              <a:prstGeom prst="rect">
                <a:avLst/>
              </a:prstGeom>
              <a:blipFill>
                <a:blip r:embed="rId19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3173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B6528D-902D-4A83-86CE-C9EAFE17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AE88D-ACA7-44D3-932E-D9FB5869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FE79EF-5713-44F3-9FAA-B2C6B5F4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LTL: nested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0FB7A40A-14B8-4E4E-8FF3-510BC95369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1323937"/>
                <a:ext cx="11699087" cy="72019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0FB7A40A-14B8-4E4E-8FF3-510BC953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1323937"/>
                <a:ext cx="11699087" cy="7201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FF7A26D-0DAD-4D70-B429-080709359F76}"/>
              </a:ext>
            </a:extLst>
          </p:cNvPr>
          <p:cNvGrpSpPr/>
          <p:nvPr/>
        </p:nvGrpSpPr>
        <p:grpSpPr>
          <a:xfrm>
            <a:off x="1294042" y="2171806"/>
            <a:ext cx="9444362" cy="833648"/>
            <a:chOff x="1134910" y="2530618"/>
            <a:chExt cx="9444362" cy="83364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A1E4923-98C7-4FB3-BCBA-354DD3A7E02A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23231C-9658-49DF-A7C7-865451DBF09A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B51B85D-304B-4B31-A5F9-25B4CE19162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BF2872B-75DC-4620-9AAE-8152EC1F1183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AFDFEEE-7AD8-4A4D-B7E1-39ECD742AC75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0150706-BAE9-499B-9EDD-6A849E93595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A7A5FE-3CE5-4973-BD4B-D4270B02B305}"/>
                </a:ext>
              </a:extLst>
            </p:cNvPr>
            <p:cNvCxnSpPr>
              <a:stCxn id="13" idx="6"/>
              <a:endCxn id="14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892D5B-82AF-460C-BCDD-EC2F3C5E0C1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5A8EE9C-1EB1-4AB6-999E-B2C780D444F2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08C4180-E0F0-4DED-998B-7F9D1A862688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2B9074-43C6-4DB7-BB26-55F9F3AACFEC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7340AB-8CF5-451F-B9A2-A31D51812FDF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2BC45E4-7D91-43EB-8B0A-4C046E249F9F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4D9688A-0B33-49EE-A152-20DFF28619D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6288E6BE-30CA-43C9-866E-5D8539477E3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9CD56B-59D5-47FA-B822-F5DA46FF422C}"/>
                  </a:ext>
                </a:extLst>
              </p:cNvPr>
              <p:cNvSpPr txBox="1"/>
              <p:nvPr/>
            </p:nvSpPr>
            <p:spPr>
              <a:xfrm>
                <a:off x="118189" y="3177227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99CD56B-59D5-47FA-B822-F5DA46FF4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89" y="3177227"/>
                <a:ext cx="170010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38998C-98BC-4799-9DEE-C04FAE8C5E36}"/>
              </a:ext>
            </a:extLst>
          </p:cNvPr>
          <p:cNvCxnSpPr>
            <a:cxnSpLocks/>
          </p:cNvCxnSpPr>
          <p:nvPr/>
        </p:nvCxnSpPr>
        <p:spPr>
          <a:xfrm>
            <a:off x="1818290" y="3429000"/>
            <a:ext cx="92389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0FD603A-B263-4336-82CB-D496E093F41B}"/>
              </a:ext>
            </a:extLst>
          </p:cNvPr>
          <p:cNvCxnSpPr>
            <a:cxnSpLocks/>
          </p:cNvCxnSpPr>
          <p:nvPr/>
        </p:nvCxnSpPr>
        <p:spPr>
          <a:xfrm>
            <a:off x="3072135" y="3835521"/>
            <a:ext cx="798507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2D499A2-494C-41DB-876A-61538AABDCA1}"/>
              </a:ext>
            </a:extLst>
          </p:cNvPr>
          <p:cNvCxnSpPr>
            <a:cxnSpLocks/>
          </p:cNvCxnSpPr>
          <p:nvPr/>
        </p:nvCxnSpPr>
        <p:spPr>
          <a:xfrm>
            <a:off x="4030768" y="4242042"/>
            <a:ext cx="70264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A4087CD-1961-4DB9-8367-9D24A145F5DC}"/>
              </a:ext>
            </a:extLst>
          </p:cNvPr>
          <p:cNvCxnSpPr>
            <a:cxnSpLocks/>
          </p:cNvCxnSpPr>
          <p:nvPr/>
        </p:nvCxnSpPr>
        <p:spPr>
          <a:xfrm>
            <a:off x="5460407" y="4648563"/>
            <a:ext cx="56030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B5918C8-CF83-4428-814A-8B337FF6AF42}"/>
              </a:ext>
            </a:extLst>
          </p:cNvPr>
          <p:cNvCxnSpPr>
            <a:cxnSpLocks/>
          </p:cNvCxnSpPr>
          <p:nvPr/>
        </p:nvCxnSpPr>
        <p:spPr>
          <a:xfrm>
            <a:off x="6707629" y="5055083"/>
            <a:ext cx="43495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F13CAF-ADF9-4582-AD86-EB63FA461F1D}"/>
                  </a:ext>
                </a:extLst>
              </p:cNvPr>
              <p:cNvSpPr txBox="1"/>
              <p:nvPr/>
            </p:nvSpPr>
            <p:spPr>
              <a:xfrm>
                <a:off x="1372033" y="3607192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FF13CAF-ADF9-4582-AD86-EB63FA461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033" y="3607192"/>
                <a:ext cx="1700102" cy="461665"/>
              </a:xfrm>
              <a:prstGeom prst="rect">
                <a:avLst/>
              </a:prstGeom>
              <a:blipFill>
                <a:blip r:embed="rId15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9CB146-2917-42EC-B4E8-81555F8D771F}"/>
                  </a:ext>
                </a:extLst>
              </p:cNvPr>
              <p:cNvSpPr txBox="1"/>
              <p:nvPr/>
            </p:nvSpPr>
            <p:spPr>
              <a:xfrm>
                <a:off x="2355783" y="4011209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69CB146-2917-42EC-B4E8-81555F8D7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783" y="4011209"/>
                <a:ext cx="1700102" cy="461665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22398D-47F8-422B-B714-0012827F28B7}"/>
                  </a:ext>
                </a:extLst>
              </p:cNvPr>
              <p:cNvSpPr txBox="1"/>
              <p:nvPr/>
            </p:nvSpPr>
            <p:spPr>
              <a:xfrm>
                <a:off x="3760305" y="4390324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922398D-47F8-422B-B714-0012827F2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305" y="4390324"/>
                <a:ext cx="170010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D5B99E-5400-4058-A040-BA95D78968CC}"/>
                  </a:ext>
                </a:extLst>
              </p:cNvPr>
              <p:cNvSpPr txBox="1"/>
              <p:nvPr/>
            </p:nvSpPr>
            <p:spPr>
              <a:xfrm>
                <a:off x="5007527" y="4820968"/>
                <a:ext cx="1700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FD5B99E-5400-4058-A040-BA95D7896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7527" y="4820968"/>
                <a:ext cx="1700102" cy="461665"/>
              </a:xfrm>
              <a:prstGeom prst="rect">
                <a:avLst/>
              </a:prstGeom>
              <a:blipFill>
                <a:blip r:embed="rId18"/>
                <a:stretch>
                  <a:fillRect r="-2151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B7EB772-A71A-46C1-B9EC-5B78B423E306}"/>
              </a:ext>
            </a:extLst>
          </p:cNvPr>
          <p:cNvSpPr txBox="1"/>
          <p:nvPr/>
        </p:nvSpPr>
        <p:spPr>
          <a:xfrm>
            <a:off x="786616" y="366920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C2C04E6-E8D2-4BF6-866B-1B39B73B3CDE}"/>
              </a:ext>
            </a:extLst>
          </p:cNvPr>
          <p:cNvSpPr txBox="1"/>
          <p:nvPr/>
        </p:nvSpPr>
        <p:spPr>
          <a:xfrm>
            <a:off x="1770366" y="4096475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061468D-DC9E-4DAC-9945-499654A73053}"/>
              </a:ext>
            </a:extLst>
          </p:cNvPr>
          <p:cNvSpPr txBox="1"/>
          <p:nvPr/>
        </p:nvSpPr>
        <p:spPr>
          <a:xfrm>
            <a:off x="3205834" y="445267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85F0485-22F2-46C4-9B3F-83B2E9FE2060}"/>
              </a:ext>
            </a:extLst>
          </p:cNvPr>
          <p:cNvSpPr txBox="1"/>
          <p:nvPr/>
        </p:nvSpPr>
        <p:spPr>
          <a:xfrm>
            <a:off x="4450170" y="4898156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67522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54AB4-DCCA-4754-8156-59B85118F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45029"/>
                <a:ext cx="11699087" cy="46390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b="0" i="1" dirty="0"/>
              </a:p>
              <a:p>
                <a:endParaRPr lang="en-US" b="0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54AB4-DCCA-4754-8156-59B85118F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45029"/>
                <a:ext cx="11699087" cy="46390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52D4-66E9-4900-8B21-A84CA8F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416B-C9C1-4518-9F0A-857061E0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5D72A-8C52-4A43-A860-D889B57D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nested formulas</a:t>
            </a:r>
          </a:p>
        </p:txBody>
      </p:sp>
    </p:spTree>
    <p:extLst>
      <p:ext uri="{BB962C8B-B14F-4D97-AF65-F5344CB8AC3E}">
        <p14:creationId xmlns:p14="http://schemas.microsoft.com/office/powerpoint/2010/main" val="3320113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54AB4-DCCA-4754-8156-59B85118F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45029"/>
                <a:ext cx="11699087" cy="463901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Infinitely often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also denoted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(contrast with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Eventually always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also denoted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 (contrast with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b="0" i="1" dirty="0"/>
              </a:p>
              <a:p>
                <a:pPr lvl="1"/>
                <a:r>
                  <a:rPr lang="en-US" b="0" dirty="0" err="1"/>
                  <a:t>Whenver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, eventually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b="0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854AB4-DCCA-4754-8156-59B85118F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45029"/>
                <a:ext cx="11699087" cy="463901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C152D4-66E9-4900-8B21-A84CA8F3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416B-C9C1-4518-9F0A-857061E05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55D72A-8C52-4A43-A860-D889B57D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nested formulas</a:t>
            </a:r>
          </a:p>
        </p:txBody>
      </p:sp>
    </p:spTree>
    <p:extLst>
      <p:ext uri="{BB962C8B-B14F-4D97-AF65-F5344CB8AC3E}">
        <p14:creationId xmlns:p14="http://schemas.microsoft.com/office/powerpoint/2010/main" val="2931445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3ACF49-451E-4A5A-BE3C-B9AFEEEF4D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37861"/>
                <a:ext cx="11699087" cy="44461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b>
                      <m:sup/>
                      <m:e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nary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Büchi condition!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Generalized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B</m:t>
                    </m:r>
                    <m:r>
                      <m:rPr>
                        <m:nor/>
                      </m:rPr>
                      <a:rPr lang="en-US" dirty="0"/>
                      <m:t>ü</m:t>
                    </m:r>
                    <m:r>
                      <m:rPr>
                        <m:nor/>
                      </m:rPr>
                      <a:rPr lang="en-US" dirty="0"/>
                      <m:t>chi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condition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limUpp>
                      <m:limUp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limUpp>
                      <m:limUp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Muller condition: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/>
                          <m:e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nary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∨⋯∨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⋀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  <m:sup/>
                          <m:e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nary>
                      </m:e>
                    </m:d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B3ACF49-451E-4A5A-BE3C-B9AFEEEF4D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37861"/>
                <a:ext cx="11699087" cy="444617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27D6E-0EA1-4636-B332-B208C87F2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91FA9-E7EB-4CE9-92E4-3AE5AC2F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13951-D6E4-4FFC-905F-1ECA357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interesting formulas</a:t>
            </a:r>
          </a:p>
        </p:txBody>
      </p:sp>
    </p:spTree>
    <p:extLst>
      <p:ext uri="{BB962C8B-B14F-4D97-AF65-F5344CB8AC3E}">
        <p14:creationId xmlns:p14="http://schemas.microsoft.com/office/powerpoint/2010/main" val="151108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17675F-70C1-4958-90B5-D76253B76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𝑔𝑜𝑜𝑑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,⋯,(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𝑔𝑜𝑜𝑑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Rabin condition: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⋁"/>
                        <m:sup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𝑔𝑜𝑜𝑑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Streett condition: </a:t>
                </a:r>
                <a14:m>
                  <m:oMath xmlns:m="http://schemas.openxmlformats.org/officeDocument/2006/math"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𝑔𝑜𝑜𝑑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∨</m:t>
                            </m:r>
                            <m:limUpp>
                              <m:limUp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limUppPr>
                              <m:e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</m:e>
                              <m:lim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lim>
                            </m:limUp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𝑏𝑎𝑑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Some authors express Streett condition as: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𝑔𝑟𝑒𝑒𝑛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𝑟𝑒𝑑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,⋯,(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Streett condition: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𝑔𝑟𝑒𝑒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𝑔𝑟𝑒𝑒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limUpp>
                          <m:limUp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limUp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lim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lim>
                        </m:limUp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217675F-70C1-4958-90B5-D76253B76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b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9E5A5-B053-4765-BFE4-E4AF41B11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89493-A7F8-4209-95AE-C631D764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F6B297-6A9D-4723-8121-5E364E81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formulas</a:t>
            </a:r>
          </a:p>
        </p:txBody>
      </p:sp>
    </p:spTree>
    <p:extLst>
      <p:ext uri="{BB962C8B-B14F-4D97-AF65-F5344CB8AC3E}">
        <p14:creationId xmlns:p14="http://schemas.microsoft.com/office/powerpoint/2010/main" val="3541770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FCCBA6-9C75-4A02-ABEB-318D035C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Exclusion</a:t>
            </a:r>
          </a:p>
          <a:p>
            <a:endParaRPr lang="en-US" dirty="0"/>
          </a:p>
          <a:p>
            <a:r>
              <a:rPr lang="en-US" dirty="0"/>
              <a:t>Liveness</a:t>
            </a:r>
          </a:p>
          <a:p>
            <a:endParaRPr lang="en-US" dirty="0"/>
          </a:p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Strong fairness</a:t>
            </a:r>
          </a:p>
          <a:p>
            <a:pPr lvl="1"/>
            <a:r>
              <a:rPr lang="en-US" dirty="0"/>
              <a:t>Weak fairness</a:t>
            </a:r>
          </a:p>
          <a:p>
            <a:pPr lvl="1"/>
            <a:r>
              <a:rPr lang="en-US" dirty="0"/>
              <a:t>Unconditional fairness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77171-2616-4D25-BECB-D89D09E5F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706D1-5EE0-4527-8727-1739C9CB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5FF299-0E6B-4AE2-8D2B-127208691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E09221-0EC1-4468-BEF3-82985D800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,→,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 and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For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⊨\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varphi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iff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:  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CE09221-0EC1-4468-BEF3-82985D800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992B62-D570-474B-9D4D-1F380302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79C45-631F-414D-8F7B-EAAA8FC0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9A5DAD-4A2E-41C4-B23D-37BBF2D8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 of LTL over LTS</a:t>
            </a:r>
          </a:p>
        </p:txBody>
      </p:sp>
    </p:spTree>
    <p:extLst>
      <p:ext uri="{BB962C8B-B14F-4D97-AF65-F5344CB8AC3E}">
        <p14:creationId xmlns:p14="http://schemas.microsoft.com/office/powerpoint/2010/main" val="181400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Syntax and Semantics</a:t>
            </a:r>
          </a:p>
          <a:p>
            <a:pPr lvl="1"/>
            <a:r>
              <a:rPr lang="en-US" dirty="0"/>
              <a:t>LTL with past</a:t>
            </a:r>
          </a:p>
          <a:p>
            <a:r>
              <a:rPr lang="en-US" dirty="0"/>
              <a:t>LTL Examples</a:t>
            </a:r>
          </a:p>
          <a:p>
            <a:r>
              <a:rPr lang="en-US" dirty="0"/>
              <a:t>LTL Equivalences</a:t>
            </a:r>
          </a:p>
          <a:p>
            <a:r>
              <a:rPr lang="en-US" dirty="0"/>
              <a:t>Automata-based model checking for LTL</a:t>
            </a:r>
          </a:p>
          <a:p>
            <a:pPr lvl="1"/>
            <a:r>
              <a:rPr lang="en-US" dirty="0"/>
              <a:t>LTL to GNBA </a:t>
            </a:r>
          </a:p>
          <a:p>
            <a:r>
              <a:rPr lang="en-US" dirty="0"/>
              <a:t>Complexity of LTL model checking</a:t>
            </a:r>
          </a:p>
          <a:p>
            <a:r>
              <a:rPr lang="en-US" dirty="0"/>
              <a:t>LTL satisfiability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0C067D-7950-4C5D-9ABE-8C231BA3D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Theorems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1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US" b="1" dirty="0"/>
              </a:p>
              <a:p>
                <a:pPr marL="514350" indent="-514350">
                  <a:buAutoNum type="arabicPeriod"/>
                </a:pP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0C067D-7950-4C5D-9ABE-8C231BA3D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21F24-8B6F-4BB9-BD62-5CA9B860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B3C3-5B75-4B59-BE96-00A809136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1F4560-AC5B-461A-8C70-02FE5B16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Equivalences: Duality</a:t>
            </a:r>
          </a:p>
        </p:txBody>
      </p:sp>
    </p:spTree>
    <p:extLst>
      <p:ext uri="{BB962C8B-B14F-4D97-AF65-F5344CB8AC3E}">
        <p14:creationId xmlns:p14="http://schemas.microsoft.com/office/powerpoint/2010/main" val="64425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9083-AB59-4099-B85C-C5F5434B1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24F09-BBF9-40A5-B87C-0EB16954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9E0A58-EBD8-4DA4-9311-8F1F0DA5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to 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A553FB2-0D7F-4309-9D84-9B13A265ED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A553FB2-0D7F-4309-9D84-9B13A265ED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43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0D9FC5-2FF8-448E-8542-307E33F1D9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32547"/>
                <a:ext cx="11699087" cy="395149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0D9FC5-2FF8-448E-8542-307E33F1D9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32547"/>
                <a:ext cx="11699087" cy="395149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2C838-C2AB-45EB-B8E5-48129143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DCBB7-59A3-4803-8846-078512D80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0CACCC-E210-4688-880D-392F005E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Equivalences: Idempotency</a:t>
            </a:r>
          </a:p>
        </p:txBody>
      </p:sp>
    </p:spTree>
    <p:extLst>
      <p:ext uri="{BB962C8B-B14F-4D97-AF65-F5344CB8AC3E}">
        <p14:creationId xmlns:p14="http://schemas.microsoft.com/office/powerpoint/2010/main" val="14836966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66BEC7-D59F-412C-9AAC-203302B58B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91916"/>
                <a:ext cx="11699087" cy="419212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𝐆𝐅𝐆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66BEC7-D59F-412C-9AAC-203302B58B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91916"/>
                <a:ext cx="11699087" cy="41921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45114-30B8-4582-9ABB-A8B59832B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90D8-0355-496E-B0AE-C44FF0CB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53960B-90A1-48D3-98AC-06575C19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Absorption laws</a:t>
            </a:r>
          </a:p>
        </p:txBody>
      </p:sp>
    </p:spTree>
    <p:extLst>
      <p:ext uri="{BB962C8B-B14F-4D97-AF65-F5344CB8AC3E}">
        <p14:creationId xmlns:p14="http://schemas.microsoft.com/office/powerpoint/2010/main" val="215225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0FF3B3-365B-44BB-8032-7E7C06E362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00FF3B3-365B-44BB-8032-7E7C06E362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CCFA6-2629-4004-89B1-DEE5E49AB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3191D-300A-47D8-94BB-B68676B1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F1B6EC-DD23-461D-BFB6-8D6D5781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Distributive laws</a:t>
            </a:r>
          </a:p>
        </p:txBody>
      </p:sp>
    </p:spTree>
    <p:extLst>
      <p:ext uri="{BB962C8B-B14F-4D97-AF65-F5344CB8AC3E}">
        <p14:creationId xmlns:p14="http://schemas.microsoft.com/office/powerpoint/2010/main" val="558926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4DD748-0535-4CEF-9745-4B2A105FC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is true</a:t>
                </a:r>
              </a:p>
              <a:p>
                <a:endParaRPr lang="en-US" dirty="0"/>
              </a:p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is true</a:t>
                </a:r>
              </a:p>
              <a:p>
                <a:endParaRPr lang="en-US" b="0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4DD748-0535-4CEF-9745-4B2A105FC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503B8-F24C-474E-8D97-D47F988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FB1F-D9A9-4E75-8E7B-281F0655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324DCC-190D-4E36-825C-38A3BEBB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258504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4DD748-0535-4CEF-9745-4B2A105FC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is true</a:t>
                </a:r>
              </a:p>
              <a:p>
                <a:endParaRPr lang="en-US" dirty="0"/>
              </a:p>
              <a:p>
                <a:r>
                  <a:rPr lang="en-US" dirty="0"/>
                  <a:t>Prove or disprove: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It is false</a:t>
                </a:r>
              </a:p>
              <a:p>
                <a:endParaRPr lang="en-US" b="0" dirty="0"/>
              </a:p>
              <a:p>
                <a:endParaRPr lang="en-US" b="0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≢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94DD748-0535-4CEF-9745-4B2A105FC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503B8-F24C-474E-8D97-D47F988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C1FB1F-D9A9-4E75-8E7B-281F0655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324DCC-190D-4E36-825C-38A3BEBB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</p:spTree>
    <p:extLst>
      <p:ext uri="{BB962C8B-B14F-4D97-AF65-F5344CB8AC3E}">
        <p14:creationId xmlns:p14="http://schemas.microsoft.com/office/powerpoint/2010/main" val="24110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E1B90B-0615-4C7C-9025-9821F5536D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distributes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distributes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,  but not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 more: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Similarly for release, weak-until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E1B90B-0615-4C7C-9025-9821F5536D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9CF67-A454-4AE0-BF37-433FC476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FEC28-C949-401C-BBB8-C17F5BBF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E45753-0493-4E0D-884A-57327747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of distributive rules</a:t>
            </a:r>
          </a:p>
        </p:txBody>
      </p:sp>
    </p:spTree>
    <p:extLst>
      <p:ext uri="{BB962C8B-B14F-4D97-AF65-F5344CB8AC3E}">
        <p14:creationId xmlns:p14="http://schemas.microsoft.com/office/powerpoint/2010/main" val="119078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D110DD-6A2E-46D4-8022-B07D27A3C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𝐗𝐆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𝐑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≡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𝐖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BD110DD-6A2E-46D4-8022-B07D27A3C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B5DEBF-89DA-42A7-952A-3B4238540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ED24-26C2-4209-849A-09E4F20F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B4CC9D-F584-4B46-B4BB-F5C3682C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laws</a:t>
            </a:r>
          </a:p>
        </p:txBody>
      </p:sp>
    </p:spTree>
    <p:extLst>
      <p:ext uri="{BB962C8B-B14F-4D97-AF65-F5344CB8AC3E}">
        <p14:creationId xmlns:p14="http://schemas.microsoft.com/office/powerpoint/2010/main" val="353019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1CBB57-28D2-4A25-97FF-A8C3591964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law: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the least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 that is a solution to the recursive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the least LT property satisfying a given condition means: 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satisfies the condition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For all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satisfying the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61CBB57-28D2-4A25-97FF-A8C3591964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3C1C5-6D1F-455B-9530-8A32530D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95976-A147-4900-8BB1-2BCC332E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EAF2DA-0380-4811-A278-A6877130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laws</a:t>
            </a:r>
          </a:p>
        </p:txBody>
      </p:sp>
    </p:spTree>
    <p:extLst>
      <p:ext uri="{BB962C8B-B14F-4D97-AF65-F5344CB8AC3E}">
        <p14:creationId xmlns:p14="http://schemas.microsoft.com/office/powerpoint/2010/main" val="239478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0356387" cy="4695899"/>
          </a:xfrm>
        </p:spPr>
        <p:txBody>
          <a:bodyPr/>
          <a:lstStyle/>
          <a:p>
            <a:r>
              <a:rPr lang="en-US" dirty="0"/>
              <a:t>(Propositional) Temporal Logic (literally logic of time): specify finite and infinite sequences of Boolean propositions using logical formulae</a:t>
            </a:r>
          </a:p>
          <a:p>
            <a:r>
              <a:rPr lang="en-US" dirty="0"/>
              <a:t>Grew out of philosophy (tense logic and modal logic)</a:t>
            </a:r>
          </a:p>
          <a:p>
            <a:r>
              <a:rPr lang="en-US" dirty="0"/>
              <a:t>Amir </a:t>
            </a:r>
            <a:r>
              <a:rPr lang="en-US" dirty="0" err="1"/>
              <a:t>Pnueli</a:t>
            </a:r>
            <a:r>
              <a:rPr lang="en-US" dirty="0"/>
              <a:t> in 1977 used a form of temporal logic for expressing specifications of reactive systems</a:t>
            </a:r>
          </a:p>
          <a:p>
            <a:r>
              <a:rPr lang="en-US" dirty="0"/>
              <a:t>Won the 1996 Turing Award</a:t>
            </a:r>
          </a:p>
          <a:p>
            <a:r>
              <a:rPr lang="en-US" dirty="0"/>
              <a:t>Now part of PSL (property specification language, an IEEE standard used in the EDA industry)</a:t>
            </a:r>
          </a:p>
          <a:p>
            <a:r>
              <a:rPr lang="en-US" dirty="0"/>
              <a:t>Increasingly popular in Robotics, Reinforcement Learning domain to express high-level task objectives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Logic</a:t>
            </a:r>
          </a:p>
        </p:txBody>
      </p:sp>
      <p:pic>
        <p:nvPicPr>
          <p:cNvPr id="7" name="Picture 6" descr="A person in a suit and tie&#10;&#10;Description automatically generated with medium confidence">
            <a:extLst>
              <a:ext uri="{FF2B5EF4-FFF2-40B4-BE49-F238E27FC236}">
                <a16:creationId xmlns:a16="http://schemas.microsoft.com/office/drawing/2014/main" id="{F8F51216-D350-4E1E-A31F-6035E66FDD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46" b="16171"/>
          <a:stretch/>
        </p:blipFill>
        <p:spPr>
          <a:xfrm>
            <a:off x="10369634" y="414947"/>
            <a:ext cx="1451629" cy="1518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A6D47-2F0B-4BF5-B1D7-EA5B97AA5048}"/>
              </a:ext>
            </a:extLst>
          </p:cNvPr>
          <p:cNvSpPr txBox="1"/>
          <p:nvPr/>
        </p:nvSpPr>
        <p:spPr>
          <a:xfrm>
            <a:off x="10523068" y="19934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1941-2009</a:t>
            </a:r>
          </a:p>
        </p:txBody>
      </p:sp>
    </p:spTree>
    <p:extLst>
      <p:ext uri="{BB962C8B-B14F-4D97-AF65-F5344CB8AC3E}">
        <p14:creationId xmlns:p14="http://schemas.microsoft.com/office/powerpoint/2010/main" val="3446775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A9014F-D075-4D1E-BF93-AB1CCB8898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are the least solutions to their recursive equations</a:t>
                </a:r>
              </a:p>
              <a:p>
                <a:pPr lvl="1"/>
                <a:r>
                  <a:rPr lang="en-US" dirty="0"/>
                  <a:t>Consider,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satisfies the equation,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</m:oMath>
                </a14:m>
                <a:r>
                  <a:rPr lang="en-US" dirty="0"/>
                  <a:t> is not the least LT property satisfying this equation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are the greatest solutions to their recursive equations</a:t>
                </a:r>
              </a:p>
              <a:p>
                <a:pPr lvl="1"/>
                <a:r>
                  <a:rPr lang="en-US" dirty="0"/>
                  <a:t>Consider,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the equation,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</m:oMath>
                </a14:m>
                <a:r>
                  <a:rPr lang="en-US" dirty="0"/>
                  <a:t> is not the greatest LT property satisfying this equation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A9014F-D075-4D1E-BF93-AB1CCB8898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DBE225-7430-4DA3-B016-CD49C93BB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3F7B4-0B06-437F-944E-8975B07D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17FABD-AF69-4901-986E-DE9344C3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Expansion laws and least/greatest solutions</a:t>
            </a:r>
          </a:p>
        </p:txBody>
      </p:sp>
    </p:spTree>
    <p:extLst>
      <p:ext uri="{BB962C8B-B14F-4D97-AF65-F5344CB8AC3E}">
        <p14:creationId xmlns:p14="http://schemas.microsoft.com/office/powerpoint/2010/main" val="27409305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FE6CB3-EF13-4EAB-A9F3-4D8137BF6C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(¬,∧,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enough to describe all future-tense LTL formulas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Other operators follow from </a:t>
                </a:r>
                <a:r>
                  <a:rPr lang="en-US" dirty="0" err="1"/>
                  <a:t>DeMorgan’s</a:t>
                </a:r>
                <a:r>
                  <a:rPr lang="en-US" dirty="0"/>
                  <a:t> laws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1FE6CB3-EF13-4EAB-A9F3-4D8137BF6C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566E49-41E5-45AE-A15B-2A18824B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BFC42-2D18-4DDD-B54B-6A5B6FA4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20EEF9-9BB8-45E3-94B0-76A625C1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Redundant operators</a:t>
            </a:r>
          </a:p>
        </p:txBody>
      </p:sp>
    </p:spTree>
    <p:extLst>
      <p:ext uri="{BB962C8B-B14F-4D97-AF65-F5344CB8AC3E}">
        <p14:creationId xmlns:p14="http://schemas.microsoft.com/office/powerpoint/2010/main" val="748905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20B8C1-1F0D-4AEC-900F-83BDDB4F62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11442"/>
                <a:ext cx="11699087" cy="4372598"/>
              </a:xfrm>
            </p:spPr>
            <p:txBody>
              <a:bodyPr/>
              <a:lstStyle/>
              <a:p>
                <a:r>
                  <a:rPr lang="en-US" dirty="0"/>
                  <a:t>Canonical form for LTL formulas</a:t>
                </a:r>
              </a:p>
              <a:p>
                <a:r>
                  <a:rPr lang="en-US" dirty="0"/>
                  <a:t>Obtained by eliminating all negations and pushing them to the atomic propositions</a:t>
                </a:r>
              </a:p>
              <a:p>
                <a:r>
                  <a:rPr lang="en-US" dirty="0"/>
                  <a:t>Use </a:t>
                </a:r>
                <a:r>
                  <a:rPr lang="en-US" dirty="0" err="1"/>
                  <a:t>DeMorgan’s</a:t>
                </a:r>
                <a:r>
                  <a:rPr lang="en-US" dirty="0"/>
                  <a:t> laws and laws for complementing Until, Release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20B8C1-1F0D-4AEC-900F-83BDDB4F62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11442"/>
                <a:ext cx="11699087" cy="4372598"/>
              </a:xfrm>
              <a:blipFill>
                <a:blip r:embed="rId2"/>
                <a:stretch>
                  <a:fillRect l="-521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4CA6-84DD-40D9-8F67-CDA97445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F11A-DAEC-42AF-838B-19F62A6B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E16A01-8D0B-4AE1-BF95-387007EED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normal form</a:t>
            </a:r>
          </a:p>
        </p:txBody>
      </p:sp>
    </p:spTree>
    <p:extLst>
      <p:ext uri="{BB962C8B-B14F-4D97-AF65-F5344CB8AC3E}">
        <p14:creationId xmlns:p14="http://schemas.microsoft.com/office/powerpoint/2010/main" val="1382765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C8E7F9-9AEF-4739-96BD-5953EC746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Two possible grammars (one using weak-until and one using release)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DC8E7F9-9AEF-4739-96BD-5953EC746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3A8D3-E230-4DF6-80AA-CC41030F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3E76-3FD4-4F81-9DF0-F2F6BBF7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E85DA1-8C84-4456-8940-68756CDAB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PNF for LTL</a:t>
            </a:r>
          </a:p>
        </p:txBody>
      </p:sp>
    </p:spTree>
    <p:extLst>
      <p:ext uri="{BB962C8B-B14F-4D97-AF65-F5344CB8AC3E}">
        <p14:creationId xmlns:p14="http://schemas.microsoft.com/office/powerpoint/2010/main" val="3691672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3B3792-2C74-4AA3-8B11-1C95BAECC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Unconditional fairness 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Strong fairness 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r>
                  <a:rPr lang="en-US" dirty="0"/>
                  <a:t>Weak fairness: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3B3792-2C74-4AA3-8B11-1C95BAECC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7847AF-049A-4B60-9139-AFB7541F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ECFB9-5375-4D08-B053-B8FE0764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DA03A7-552A-4C3B-872C-1FAF484F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4013797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CD0E7C-3F25-42EC-A703-CE97BEFB9E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Vardi </a:t>
                </a:r>
                <a:r>
                  <a:rPr lang="en-US" dirty="0" err="1"/>
                  <a:t>Wolper</a:t>
                </a:r>
                <a:r>
                  <a:rPr lang="en-US" dirty="0"/>
                  <a:t> (1986) idea:</a:t>
                </a:r>
              </a:p>
              <a:p>
                <a:pPr lvl="1"/>
                <a:r>
                  <a:rPr lang="en-US" dirty="0"/>
                  <a:t>Represent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as a nondeterministic Büchi automaton</a:t>
                </a:r>
              </a:p>
              <a:p>
                <a:pPr lvl="1"/>
                <a:r>
                  <a:rPr lang="en-US" dirty="0"/>
                  <a:t>Disprove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by looking for a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found: return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as the error trace , else declare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We have already seen most of how to do this, except converting LTL formulae to NBA 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CD0E7C-3F25-42EC-A703-CE97BEFB9E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1AC0-FCFF-4851-94AC-252A8DA43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E9252-BC4E-4D29-BD3B-2DF1A935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3058E7-5315-4410-828B-22710A26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Automata-based LTL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742412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9A88B8-0D0F-47AC-BEF6-826B6B02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A29D-BAA7-444B-9A01-9D2845E47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6D5F44-59DA-4D84-AC00-F941ED01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9FC7E7D-5B62-4589-88C9-CE8E02C7908D}"/>
              </a:ext>
            </a:extLst>
          </p:cNvPr>
          <p:cNvGrpSpPr/>
          <p:nvPr/>
        </p:nvGrpSpPr>
        <p:grpSpPr>
          <a:xfrm>
            <a:off x="1409556" y="1989789"/>
            <a:ext cx="4150680" cy="2596081"/>
            <a:chOff x="1777952" y="3824604"/>
            <a:chExt cx="4150680" cy="25960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5A9C888-1950-47C8-9314-99626DB33558}"/>
                    </a:ext>
                  </a:extLst>
                </p:cNvPr>
                <p:cNvSpPr/>
                <p:nvPr/>
              </p:nvSpPr>
              <p:spPr>
                <a:xfrm>
                  <a:off x="2225077" y="4360018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71A01DF-F73F-4613-B6E7-0DFC720BBF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077" y="4360018"/>
                  <a:ext cx="824752" cy="84049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7ECFE4-B9B7-46C7-9168-0D698CA6D37E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3049829" y="4780265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A4E3DE-CE5E-4E1C-AB18-DFE81A394C62}"/>
                </a:ext>
              </a:extLst>
            </p:cNvPr>
            <p:cNvGrpSpPr/>
            <p:nvPr/>
          </p:nvGrpSpPr>
          <p:grpSpPr>
            <a:xfrm>
              <a:off x="4545672" y="4377552"/>
              <a:ext cx="824752" cy="822960"/>
              <a:chOff x="6182660" y="2450353"/>
              <a:chExt cx="824752" cy="82296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876CD81-B64F-4ACE-9AFA-4CC7704F3CF3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72E7ECA-FE42-471E-A7BA-B8465AB92888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FF66297-6273-4359-B089-3374D1A20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137A4F-189E-4BE8-B7BD-AD3AAF4C085A}"/>
                </a:ext>
              </a:extLst>
            </p:cNvPr>
            <p:cNvSpPr txBox="1"/>
            <p:nvPr/>
          </p:nvSpPr>
          <p:spPr>
            <a:xfrm>
              <a:off x="1777952" y="429537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94A0565-73F2-4442-BE31-5B59DCCF660F}"/>
                    </a:ext>
                  </a:extLst>
                </p:cNvPr>
                <p:cNvSpPr txBox="1"/>
                <p:nvPr/>
              </p:nvSpPr>
              <p:spPr>
                <a:xfrm>
                  <a:off x="3584356" y="4327791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94A0565-73F2-4442-BE31-5B59DCCF6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356" y="4327791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69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F434F8D1-F814-4CEA-BBC2-F2487D83F876}"/>
                </a:ext>
              </a:extLst>
            </p:cNvPr>
            <p:cNvCxnSpPr>
              <a:cxnSpLocks/>
              <a:stCxn id="7" idx="1"/>
              <a:endCxn id="7" idx="2"/>
            </p:cNvCxnSpPr>
            <p:nvPr/>
          </p:nvCxnSpPr>
          <p:spPr>
            <a:xfrm rot="16200000" flipH="1" flipV="1">
              <a:off x="2136888" y="4571294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8EA0076-FFB0-464B-901F-F5FEE8B945D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2637453" y="3824604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Curved 13">
              <a:extLst>
                <a:ext uri="{FF2B5EF4-FFF2-40B4-BE49-F238E27FC236}">
                  <a16:creationId xmlns:a16="http://schemas.microsoft.com/office/drawing/2014/main" id="{6AC74808-5F5D-44FD-AB5D-3ADCFF01910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189564" y="4604317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889382-14C4-4AC1-8874-D8A3A5CE0C51}"/>
                    </a:ext>
                  </a:extLst>
                </p:cNvPr>
                <p:cNvSpPr txBox="1"/>
                <p:nvPr/>
              </p:nvSpPr>
              <p:spPr>
                <a:xfrm>
                  <a:off x="5561608" y="4215037"/>
                  <a:ext cx="3670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889382-14C4-4AC1-8874-D8A3A5CE0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1608" y="4215037"/>
                  <a:ext cx="36702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396984-7490-4A1A-9F46-55D24DB87085}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4330194" y="5200512"/>
              <a:ext cx="624362" cy="502766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74319E27-C1B7-408F-BCF5-7D802C271C99}"/>
                    </a:ext>
                  </a:extLst>
                </p:cNvPr>
                <p:cNvSpPr/>
                <p:nvPr/>
              </p:nvSpPr>
              <p:spPr>
                <a:xfrm>
                  <a:off x="3626224" y="5580191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3CDE7DC4-94C2-4B5F-9DA8-0FE93B7215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224" y="5580191"/>
                  <a:ext cx="824752" cy="84049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Connector: Curved 17">
              <a:extLst>
                <a:ext uri="{FF2B5EF4-FFF2-40B4-BE49-F238E27FC236}">
                  <a16:creationId xmlns:a16="http://schemas.microsoft.com/office/drawing/2014/main" id="{248FDBD4-CE88-42F0-99F7-0DC5EC013EE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557105" y="5791467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A3DAE3E-24CC-48E3-87FE-2AA95B90F06F}"/>
                </a:ext>
              </a:extLst>
            </p:cNvPr>
            <p:cNvSpPr txBox="1"/>
            <p:nvPr/>
          </p:nvSpPr>
          <p:spPr>
            <a:xfrm>
              <a:off x="3242316" y="545189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12EBB75-D9E2-43ED-98A3-B12A7E5B2012}"/>
                    </a:ext>
                  </a:extLst>
                </p:cNvPr>
                <p:cNvSpPr txBox="1"/>
                <p:nvPr/>
              </p:nvSpPr>
              <p:spPr>
                <a:xfrm>
                  <a:off x="4562238" y="5395525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12EBB75-D9E2-43ED-98A3-B12A7E5B2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238" y="5395525"/>
                  <a:ext cx="28105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9565"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DB3695-C334-4584-83C3-3838EBA0977E}"/>
                  </a:ext>
                </a:extLst>
              </p:cNvPr>
              <p:cNvSpPr txBox="1"/>
              <p:nvPr/>
            </p:nvSpPr>
            <p:spPr>
              <a:xfrm>
                <a:off x="8291131" y="2483384"/>
                <a:ext cx="1219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𝐅𝐆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1DB3695-C334-4584-83C3-3838EBA0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1" y="2483384"/>
                <a:ext cx="1219436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25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3884-601A-448B-B28A-7C68ED5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475B-B9BE-4214-8051-205F635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8399993-1236-4697-B29A-01D3876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/>
              <p:nvPr/>
            </p:nvSpPr>
            <p:spPr>
              <a:xfrm>
                <a:off x="8291131" y="2483384"/>
                <a:ext cx="126271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131" y="2483384"/>
                <a:ext cx="126271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2FA5B61B-FD37-461D-8CE5-74FFFD88B793}"/>
              </a:ext>
            </a:extLst>
          </p:cNvPr>
          <p:cNvGrpSpPr/>
          <p:nvPr/>
        </p:nvGrpSpPr>
        <p:grpSpPr>
          <a:xfrm>
            <a:off x="1110345" y="1989789"/>
            <a:ext cx="4441597" cy="1984546"/>
            <a:chOff x="1110345" y="1989789"/>
            <a:chExt cx="4441597" cy="19845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4277F86-019D-4227-8507-CD0994B1371C}"/>
                    </a:ext>
                  </a:extLst>
                </p:cNvPr>
                <p:cNvSpPr/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4277F86-019D-4227-8507-CD0994B137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297286-5C09-4AE8-8BFD-F3093BE921BC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2681433" y="2945450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5B1C506-A9D3-4024-976C-DB26F01D0E61}"/>
                </a:ext>
              </a:extLst>
            </p:cNvPr>
            <p:cNvGrpSpPr/>
            <p:nvPr/>
          </p:nvGrpSpPr>
          <p:grpSpPr>
            <a:xfrm>
              <a:off x="4177276" y="2542737"/>
              <a:ext cx="824752" cy="822960"/>
              <a:chOff x="6182660" y="2450353"/>
              <a:chExt cx="824752" cy="82296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E359B05F-EAB1-4BCF-8AEF-AD92E65D272E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967AB747-F379-41A4-BB76-BF687F49F011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FF66297-6273-4359-B089-3374D1A20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E1061-C404-42C4-B822-85CC60629E8E}"/>
                    </a:ext>
                  </a:extLst>
                </p:cNvPr>
                <p:cNvSpPr txBox="1"/>
                <p:nvPr/>
              </p:nvSpPr>
              <p:spPr>
                <a:xfrm>
                  <a:off x="3215960" y="2492976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E1061-C404-42C4-B822-85CC60629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960" y="2492976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69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5B2C7A16-D62F-43A6-BD78-F6FD1CA3A405}"/>
                </a:ext>
              </a:extLst>
            </p:cNvPr>
            <p:cNvCxnSpPr>
              <a:cxnSpLocks/>
              <a:stCxn id="8" idx="1"/>
              <a:endCxn id="8" idx="2"/>
            </p:cNvCxnSpPr>
            <p:nvPr/>
          </p:nvCxnSpPr>
          <p:spPr>
            <a:xfrm rot="16200000" flipH="1" flipV="1">
              <a:off x="1768492" y="2736479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30DFD4-95E7-455D-8FD8-F01C94C041A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2269057" y="1989789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4CC8B207-BF3A-46D0-8ED6-DDB8776F382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21168" y="2769502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CD0E1A-9222-43AD-A8C1-FCC1B6438D7B}"/>
                    </a:ext>
                  </a:extLst>
                </p:cNvPr>
                <p:cNvSpPr txBox="1"/>
                <p:nvPr/>
              </p:nvSpPr>
              <p:spPr>
                <a:xfrm>
                  <a:off x="3313503" y="3605003"/>
                  <a:ext cx="540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CD0E1A-9222-43AD-A8C1-FCC1B6438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03" y="3605003"/>
                  <a:ext cx="54014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D2C949-3F8C-4622-BD2B-75166DFE6E75}"/>
                </a:ext>
              </a:extLst>
            </p:cNvPr>
            <p:cNvCxnSpPr>
              <a:cxnSpLocks/>
              <a:stCxn id="23" idx="3"/>
              <a:endCxn id="8" idx="5"/>
            </p:cNvCxnSpPr>
            <p:nvPr/>
          </p:nvCxnSpPr>
          <p:spPr>
            <a:xfrm rot="5400000">
              <a:off x="3431250" y="2351917"/>
              <a:ext cx="20095" cy="1761291"/>
            </a:xfrm>
            <a:prstGeom prst="curvedConnector3">
              <a:avLst>
                <a:gd name="adj1" fmla="val 1850122"/>
              </a:avLst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7F2E0F-004F-4ADC-B3B3-81A0C3E732F0}"/>
                    </a:ext>
                  </a:extLst>
                </p:cNvPr>
                <p:cNvSpPr txBox="1"/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7F2E0F-004F-4ADC-B3B3-81A0C3E73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869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8F31B-EED7-469C-83B9-AD61FB19F96F}"/>
                    </a:ext>
                  </a:extLst>
                </p:cNvPr>
                <p:cNvSpPr txBox="1"/>
                <p:nvPr/>
              </p:nvSpPr>
              <p:spPr>
                <a:xfrm>
                  <a:off x="1110345" y="2278957"/>
                  <a:ext cx="540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8F31B-EED7-469C-83B9-AD61FB19F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0345" y="2278957"/>
                  <a:ext cx="540148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72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3884-601A-448B-B28A-7C68ED5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475B-B9BE-4214-8051-205F635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8399993-1236-4697-B29A-01D3876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/>
              <p:nvPr/>
            </p:nvSpPr>
            <p:spPr>
              <a:xfrm>
                <a:off x="6838371" y="2594512"/>
                <a:ext cx="254306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71" y="2594512"/>
                <a:ext cx="2543068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F58E56F-F780-4E25-B6BB-D94AE8285471}"/>
              </a:ext>
            </a:extLst>
          </p:cNvPr>
          <p:cNvGrpSpPr/>
          <p:nvPr/>
        </p:nvGrpSpPr>
        <p:grpSpPr>
          <a:xfrm>
            <a:off x="1052081" y="1989789"/>
            <a:ext cx="4277928" cy="1984546"/>
            <a:chOff x="1052081" y="1989789"/>
            <a:chExt cx="4277928" cy="198454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5297286-5C09-4AE8-8BFD-F3093BE921BC}"/>
                </a:ext>
              </a:extLst>
            </p:cNvPr>
            <p:cNvCxnSpPr>
              <a:cxnSpLocks/>
            </p:cNvCxnSpPr>
            <p:nvPr/>
          </p:nvCxnSpPr>
          <p:spPr>
            <a:xfrm>
              <a:off x="2681433" y="2945450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67AB747-F379-41A4-BB76-BF687F49F011}"/>
                    </a:ext>
                  </a:extLst>
                </p:cNvPr>
                <p:cNvSpPr/>
                <p:nvPr/>
              </p:nvSpPr>
              <p:spPr>
                <a:xfrm>
                  <a:off x="4210796" y="2574709"/>
                  <a:ext cx="758952" cy="7589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67AB747-F379-41A4-BB76-BF687F49F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0796" y="2574709"/>
                  <a:ext cx="758952" cy="75895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E1061-C404-42C4-B822-85CC60629E8E}"/>
                    </a:ext>
                  </a:extLst>
                </p:cNvPr>
                <p:cNvSpPr txBox="1"/>
                <p:nvPr/>
              </p:nvSpPr>
              <p:spPr>
                <a:xfrm>
                  <a:off x="3215960" y="2492976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E1061-C404-42C4-B822-85CC60629E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5960" y="2492976"/>
                  <a:ext cx="281055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8696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5B2C7A16-D62F-43A6-BD78-F6FD1CA3A405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68492" y="2736479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30DFD4-95E7-455D-8FD8-F01C94C041A5}"/>
                </a:ext>
              </a:extLst>
            </p:cNvPr>
            <p:cNvCxnSpPr>
              <a:cxnSpLocks/>
            </p:cNvCxnSpPr>
            <p:nvPr/>
          </p:nvCxnSpPr>
          <p:spPr>
            <a:xfrm>
              <a:off x="2269057" y="1989789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4CC8B207-BF3A-46D0-8ED6-DDB8776F382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21168" y="2769502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CD0E1A-9222-43AD-A8C1-FCC1B6438D7B}"/>
                    </a:ext>
                  </a:extLst>
                </p:cNvPr>
                <p:cNvSpPr txBox="1"/>
                <p:nvPr/>
              </p:nvSpPr>
              <p:spPr>
                <a:xfrm>
                  <a:off x="3313503" y="3605003"/>
                  <a:ext cx="3500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CD0E1A-9222-43AD-A8C1-FCC1B6438D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3503" y="3605003"/>
                  <a:ext cx="35003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1D2C949-3F8C-4622-BD2B-75166DFE6E75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rot="5400000">
              <a:off x="3431250" y="2351917"/>
              <a:ext cx="20095" cy="1761291"/>
            </a:xfrm>
            <a:prstGeom prst="curvedConnector3">
              <a:avLst>
                <a:gd name="adj1" fmla="val 1850122"/>
              </a:avLst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7F2E0F-004F-4ADC-B3B3-81A0C3E732F0}"/>
                    </a:ext>
                  </a:extLst>
                </p:cNvPr>
                <p:cNvSpPr txBox="1"/>
                <p:nvPr/>
              </p:nvSpPr>
              <p:spPr>
                <a:xfrm>
                  <a:off x="5048954" y="2278957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B7F2E0F-004F-4ADC-B3B3-81A0C3E73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8954" y="2278957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5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8F31B-EED7-469C-83B9-AD61FB19F96F}"/>
                    </a:ext>
                  </a:extLst>
                </p:cNvPr>
                <p:cNvSpPr txBox="1"/>
                <p:nvPr/>
              </p:nvSpPr>
              <p:spPr>
                <a:xfrm>
                  <a:off x="1052081" y="2390043"/>
                  <a:ext cx="5401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8D8F31B-EED7-469C-83B9-AD61FB19F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081" y="2390043"/>
                  <a:ext cx="54014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C0729BA-37CF-4119-A019-C400DF79E1E7}"/>
                </a:ext>
              </a:extLst>
            </p:cNvPr>
            <p:cNvGrpSpPr/>
            <p:nvPr/>
          </p:nvGrpSpPr>
          <p:grpSpPr>
            <a:xfrm>
              <a:off x="1924022" y="2506230"/>
              <a:ext cx="824752" cy="822960"/>
              <a:chOff x="6182660" y="2450353"/>
              <a:chExt cx="824752" cy="82296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D985296-938F-4230-847D-BE29C50BFB73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5535251-137E-4D06-BDC1-E246747A7ADE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5535251-137E-4D06-BDC1-E246747A7A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3384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3884-601A-448B-B28A-7C68ED5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475B-B9BE-4214-8051-205F635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8399993-1236-4697-B29A-01D3876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/>
              <p:nvPr/>
            </p:nvSpPr>
            <p:spPr>
              <a:xfrm>
                <a:off x="6838371" y="2594512"/>
                <a:ext cx="13360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71" y="2594512"/>
                <a:ext cx="1336007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CEE120B-7EB5-4BC3-9536-9ACC0604FC95}"/>
              </a:ext>
            </a:extLst>
          </p:cNvPr>
          <p:cNvGrpSpPr/>
          <p:nvPr/>
        </p:nvGrpSpPr>
        <p:grpSpPr>
          <a:xfrm>
            <a:off x="1118940" y="1989789"/>
            <a:ext cx="4433002" cy="3165790"/>
            <a:chOff x="1118940" y="1989789"/>
            <a:chExt cx="4433002" cy="31657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1D41CC5-6F55-4B3E-A60E-923AA6C5D475}"/>
                    </a:ext>
                  </a:extLst>
                </p:cNvPr>
                <p:cNvSpPr/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1D41CC5-6F55-4B3E-A60E-923AA6C5D4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5BBA111-5E4C-4401-A9DA-2FCECF66943F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2681433" y="2945450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04F81CB-A6C7-4FDA-8199-A1F60A9A91C5}"/>
                </a:ext>
              </a:extLst>
            </p:cNvPr>
            <p:cNvGrpSpPr/>
            <p:nvPr/>
          </p:nvGrpSpPr>
          <p:grpSpPr>
            <a:xfrm>
              <a:off x="4177276" y="2542737"/>
              <a:ext cx="824752" cy="822960"/>
              <a:chOff x="6182660" y="2450353"/>
              <a:chExt cx="824752" cy="82296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C0C3E4C-A15E-444F-9F7B-2AB3C6E72D46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C2C8AA1-854D-4D38-89EB-6968CEE63693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FF66297-6273-4359-B089-3374D1A20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AB70B1-47D1-4137-8CE0-262C784D90E0}"/>
                </a:ext>
              </a:extLst>
            </p:cNvPr>
            <p:cNvSpPr txBox="1"/>
            <p:nvPr/>
          </p:nvSpPr>
          <p:spPr>
            <a:xfrm>
              <a:off x="3215960" y="2492976"/>
              <a:ext cx="281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ea typeface="Cambria" panose="02040503050406030204" pitchFamily="18" charset="0"/>
                </a:rPr>
                <a:t>q</a:t>
              </a:r>
              <a:endParaRPr lang="en-US" i="1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C59101C-E943-4F83-B21C-1C73381561A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69057" y="1989789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AE3020D8-657A-4BB5-B438-4A1CF339DE4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21168" y="2769502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97BB82-A6A9-4BF3-806E-E43CF4EBFFA8}"/>
                    </a:ext>
                  </a:extLst>
                </p:cNvPr>
                <p:cNvSpPr txBox="1"/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97BB82-A6A9-4BF3-806E-E43CF4EBF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BA8EE37-69C2-43A9-A163-9B182D2DA554}"/>
                    </a:ext>
                  </a:extLst>
                </p:cNvPr>
                <p:cNvSpPr/>
                <p:nvPr/>
              </p:nvSpPr>
              <p:spPr>
                <a:xfrm>
                  <a:off x="1856681" y="4315085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BA8EE37-69C2-43A9-A163-9B182D2DA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4315085"/>
                  <a:ext cx="824752" cy="84049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E694933F-EBF8-4A31-B7B7-776E422EAC7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87562" y="4526361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F39B37-547B-4262-9462-4D7445C2F8E8}"/>
                </a:ext>
              </a:extLst>
            </p:cNvPr>
            <p:cNvSpPr txBox="1"/>
            <p:nvPr/>
          </p:nvSpPr>
          <p:spPr>
            <a:xfrm>
              <a:off x="1472773" y="418678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69C556-D645-427C-980A-A492838928C4}"/>
                </a:ext>
              </a:extLst>
            </p:cNvPr>
            <p:cNvCxnSpPr>
              <a:cxnSpLocks/>
              <a:stCxn id="22" idx="4"/>
              <a:endCxn id="39" idx="0"/>
            </p:cNvCxnSpPr>
            <p:nvPr/>
          </p:nvCxnSpPr>
          <p:spPr>
            <a:xfrm>
              <a:off x="2269057" y="3365697"/>
              <a:ext cx="0" cy="949388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5DABEF-089F-456A-84F2-67BC86D13DD4}"/>
                    </a:ext>
                  </a:extLst>
                </p:cNvPr>
                <p:cNvSpPr txBox="1"/>
                <p:nvPr/>
              </p:nvSpPr>
              <p:spPr>
                <a:xfrm>
                  <a:off x="1118940" y="3663105"/>
                  <a:ext cx="11501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∧¬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5DABEF-089F-456A-84F2-67BC86D13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940" y="3663105"/>
                  <a:ext cx="115011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E772A5F-3A49-41EC-9821-D641BD44599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38230" y="2712300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027042-D533-44F5-ABD8-40422583939B}"/>
                    </a:ext>
                  </a:extLst>
                </p:cNvPr>
                <p:cNvSpPr txBox="1"/>
                <p:nvPr/>
              </p:nvSpPr>
              <p:spPr>
                <a:xfrm>
                  <a:off x="1574518" y="2179684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027042-D533-44F5-ABD8-404225839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518" y="2179684"/>
                  <a:ext cx="28105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869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2552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Syntax of LTL: extend propositional logic with temporal operators</a:t>
                </a:r>
              </a:p>
              <a:p>
                <a:r>
                  <a:rPr lang="en-US" dirty="0"/>
                  <a:t>Defined over a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Convention: we will use lowercase letters to denote atomic propositions,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etc.</a:t>
                </a:r>
              </a:p>
              <a:p>
                <a:r>
                  <a:rPr lang="en-US" dirty="0"/>
                  <a:t>(Abstract) Syntax: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B24-5AD8-4D2F-9902-DB23BB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F57D-9B29-45AA-AB40-50D31B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03884-601A-448B-B28A-7C68ED5D9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F475B-B9BE-4214-8051-205F6353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78399993-1236-4697-B29A-01D3876C2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/>
          <a:lstStyle/>
          <a:p>
            <a:r>
              <a:rPr lang="en-US" dirty="0"/>
              <a:t>Examples of Büchi automata for LTL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/>
              <p:nvPr/>
            </p:nvSpPr>
            <p:spPr>
              <a:xfrm>
                <a:off x="6838371" y="2594512"/>
                <a:ext cx="14658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600" i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3E749D0-D086-450E-A7EF-5359FC46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71" y="2594512"/>
                <a:ext cx="1465851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EEC477C7-2BF3-4F19-AE32-FF52C6E2AF34}"/>
              </a:ext>
            </a:extLst>
          </p:cNvPr>
          <p:cNvGrpSpPr/>
          <p:nvPr/>
        </p:nvGrpSpPr>
        <p:grpSpPr>
          <a:xfrm>
            <a:off x="926432" y="1989789"/>
            <a:ext cx="4625510" cy="3165790"/>
            <a:chOff x="926432" y="1989789"/>
            <a:chExt cx="4625510" cy="31657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1D41CC5-6F55-4B3E-A60E-923AA6C5D475}"/>
                    </a:ext>
                  </a:extLst>
                </p:cNvPr>
                <p:cNvSpPr/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1D41CC5-6F55-4B3E-A60E-923AA6C5D4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2525203"/>
                  <a:ext cx="824752" cy="84049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5BBA111-5E4C-4401-A9DA-2FCECF66943F}"/>
                </a:ext>
              </a:extLst>
            </p:cNvPr>
            <p:cNvCxnSpPr>
              <a:cxnSpLocks/>
              <a:stCxn id="22" idx="6"/>
            </p:cNvCxnSpPr>
            <p:nvPr/>
          </p:nvCxnSpPr>
          <p:spPr>
            <a:xfrm>
              <a:off x="2681433" y="2945450"/>
              <a:ext cx="1492624" cy="0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04F81CB-A6C7-4FDA-8199-A1F60A9A91C5}"/>
                </a:ext>
              </a:extLst>
            </p:cNvPr>
            <p:cNvGrpSpPr/>
            <p:nvPr/>
          </p:nvGrpSpPr>
          <p:grpSpPr>
            <a:xfrm>
              <a:off x="4177276" y="2542737"/>
              <a:ext cx="824752" cy="822960"/>
              <a:chOff x="6182660" y="2450353"/>
              <a:chExt cx="824752" cy="82296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C0C3E4C-A15E-444F-9F7B-2AB3C6E72D46}"/>
                  </a:ext>
                </a:extLst>
              </p:cNvPr>
              <p:cNvSpPr/>
              <p:nvPr/>
            </p:nvSpPr>
            <p:spPr>
              <a:xfrm>
                <a:off x="6182660" y="2450353"/>
                <a:ext cx="824752" cy="8229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C2C8AA1-854D-4D38-89EB-6968CEE63693}"/>
                      </a:ext>
                    </a:extLst>
                  </p:cNvPr>
                  <p:cNvSpPr/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CFF66297-6273-4359-B089-3374D1A208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6180" y="2482325"/>
                    <a:ext cx="758952" cy="75895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AB70B1-47D1-4137-8CE0-262C784D90E0}"/>
                </a:ext>
              </a:extLst>
            </p:cNvPr>
            <p:cNvSpPr txBox="1"/>
            <p:nvPr/>
          </p:nvSpPr>
          <p:spPr>
            <a:xfrm>
              <a:off x="3215960" y="2492976"/>
              <a:ext cx="2810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a typeface="Cambria" panose="02040503050406030204" pitchFamily="18" charset="0"/>
                </a:rPr>
                <a:t>q</a:t>
              </a:r>
              <a:endParaRPr lang="en-US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C59101C-E943-4F83-B21C-1C73381561A1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2269057" y="1989789"/>
              <a:ext cx="0" cy="535414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AE3020D8-657A-4BB5-B438-4A1CF339DE4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821168" y="2769502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97BB82-A6A9-4BF3-806E-E43CF4EBFFA8}"/>
                    </a:ext>
                  </a:extLst>
                </p:cNvPr>
                <p:cNvSpPr txBox="1"/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97BB82-A6A9-4BF3-806E-E43CF4EBFF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0887" y="2358071"/>
                  <a:ext cx="2810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BA8EE37-69C2-43A9-A163-9B182D2DA554}"/>
                    </a:ext>
                  </a:extLst>
                </p:cNvPr>
                <p:cNvSpPr/>
                <p:nvPr/>
              </p:nvSpPr>
              <p:spPr>
                <a:xfrm>
                  <a:off x="1856681" y="4315085"/>
                  <a:ext cx="824752" cy="84049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CBA8EE37-69C2-43A9-A163-9B182D2DA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681" y="4315085"/>
                  <a:ext cx="824752" cy="84049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E694933F-EBF8-4A31-B7B7-776E422EAC7B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87562" y="4526361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F39B37-547B-4262-9462-4D7445C2F8E8}"/>
                </a:ext>
              </a:extLst>
            </p:cNvPr>
            <p:cNvSpPr txBox="1"/>
            <p:nvPr/>
          </p:nvSpPr>
          <p:spPr>
            <a:xfrm>
              <a:off x="1472773" y="418678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ambria" panose="02040503050406030204" pitchFamily="18" charset="0"/>
                  <a:ea typeface="Cambria" panose="02040503050406030204" pitchFamily="18" charset="0"/>
                </a:rPr>
                <a:t>*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869C556-D645-427C-980A-A492838928C4}"/>
                </a:ext>
              </a:extLst>
            </p:cNvPr>
            <p:cNvCxnSpPr>
              <a:cxnSpLocks/>
              <a:stCxn id="22" idx="4"/>
              <a:endCxn id="39" idx="0"/>
            </p:cNvCxnSpPr>
            <p:nvPr/>
          </p:nvCxnSpPr>
          <p:spPr>
            <a:xfrm>
              <a:off x="2269057" y="3365697"/>
              <a:ext cx="0" cy="949388"/>
            </a:xfrm>
            <a:prstGeom prst="straightConnector1">
              <a:avLst/>
            </a:prstGeom>
            <a:ln w="12700">
              <a:solidFill>
                <a:schemeClr val="tx1">
                  <a:alpha val="99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5DABEF-089F-456A-84F2-67BC86D13DD4}"/>
                    </a:ext>
                  </a:extLst>
                </p:cNvPr>
                <p:cNvSpPr txBox="1"/>
                <p:nvPr/>
              </p:nvSpPr>
              <p:spPr>
                <a:xfrm>
                  <a:off x="926432" y="3663105"/>
                  <a:ext cx="13426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∧¬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C5DABEF-089F-456A-84F2-67BC86D13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32" y="3663105"/>
                  <a:ext cx="134262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E772A5F-3A49-41EC-9821-D641BD44599F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738230" y="2712300"/>
              <a:ext cx="297160" cy="120782"/>
            </a:xfrm>
            <a:prstGeom prst="curvedConnector4">
              <a:avLst>
                <a:gd name="adj1" fmla="val -38076"/>
                <a:gd name="adj2" fmla="val 289267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027042-D533-44F5-ABD8-40422583939B}"/>
                    </a:ext>
                  </a:extLst>
                </p:cNvPr>
                <p:cNvSpPr txBox="1"/>
                <p:nvPr/>
              </p:nvSpPr>
              <p:spPr>
                <a:xfrm>
                  <a:off x="1574518" y="2179684"/>
                  <a:ext cx="2810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4027042-D533-44F5-ABD8-4042258393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518" y="2179684"/>
                  <a:ext cx="281055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8696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4F179A8-2484-48FE-B3B1-8F29AD90D7DF}"/>
                    </a:ext>
                  </a:extLst>
                </p:cNvPr>
                <p:cNvSpPr/>
                <p:nvPr/>
              </p:nvSpPr>
              <p:spPr>
                <a:xfrm>
                  <a:off x="1883136" y="2574709"/>
                  <a:ext cx="758952" cy="758952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C4F179A8-2484-48FE-B3B1-8F29AD90D7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3136" y="2574709"/>
                  <a:ext cx="758952" cy="75895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297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4C0A40-E4ED-482B-9DEF-9ADA39A93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11699086" cy="4695899"/>
              </a:xfrm>
            </p:spPr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only contains operators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(∧, ¬,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[everything else can be derived]</a:t>
                </a:r>
              </a:p>
              <a:p>
                <a:endParaRPr lang="en-US" dirty="0"/>
              </a:p>
              <a:p>
                <a:r>
                  <a:rPr lang="en-US" dirty="0"/>
                  <a:t>First, consider the Fischer-Ladner closure of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i.e., the set of all </a:t>
                </a:r>
                <a:r>
                  <a:rPr lang="en-US" dirty="0" err="1"/>
                  <a:t>subformulas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as well as their negations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4C0A40-E4ED-482B-9DEF-9ADA39A93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11699086" cy="469589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690CC-F52B-4D65-93D6-B14FD89C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1EAF0-C332-4F84-8B5E-67014A98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4E3B6C5-00E8-45FE-8723-5F12BD51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to construct GNBA instead of NBA from LTL formulae</a:t>
            </a:r>
          </a:p>
        </p:txBody>
      </p:sp>
    </p:spTree>
    <p:extLst>
      <p:ext uri="{BB962C8B-B14F-4D97-AF65-F5344CB8AC3E}">
        <p14:creationId xmlns:p14="http://schemas.microsoft.com/office/powerpoint/2010/main" val="2434121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3C9A2F5-D132-4FFE-BD56-F8ED0D01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Idea: subsets of formulas in the closure become states of the automaton</a:t>
                </a:r>
              </a:p>
              <a:p>
                <a:r>
                  <a:rPr lang="en-US" dirty="0"/>
                  <a:t>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is called consistent if :</a:t>
                </a:r>
              </a:p>
              <a:p>
                <a:pPr lvl="1"/>
                <a:r>
                  <a:rPr lang="en-US" dirty="0"/>
                  <a:t>for all conjunctions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: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called locally consistent </a:t>
                </a:r>
                <a:r>
                  <a:rPr lang="en-US" dirty="0" err="1"/>
                  <a:t>w.r.t.</a:t>
                </a:r>
                <a:r>
                  <a:rPr lang="en-US" dirty="0"/>
                  <a:t> the until operator if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called maximal if: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(Rules come from expansion laws)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3C9A2F5-D132-4FFE-BD56-F8ED0D01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88F76-21E6-4357-AA4C-6430B38E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5BCD0-CF07-4F65-921B-11A991DD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16497F-2B24-4C1A-B9FF-6B105175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sets of formulae</a:t>
            </a:r>
          </a:p>
        </p:txBody>
      </p:sp>
    </p:spTree>
    <p:extLst>
      <p:ext uri="{BB962C8B-B14F-4D97-AF65-F5344CB8AC3E}">
        <p14:creationId xmlns:p14="http://schemas.microsoft.com/office/powerpoint/2010/main" val="3672792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395C58-0FC3-4930-A482-38F8CF3E09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: </a:t>
                </a:r>
              </a:p>
              <a:p>
                <a:pPr lvl="1"/>
                <a:r>
                  <a:rPr lang="en-US" dirty="0"/>
                  <a:t>consistent </a:t>
                </a:r>
              </a:p>
              <a:p>
                <a:pPr lvl="1"/>
                <a:r>
                  <a:rPr lang="en-US" dirty="0"/>
                  <a:t>locally consistent</a:t>
                </a:r>
              </a:p>
              <a:p>
                <a:pPr lvl="1"/>
                <a:r>
                  <a:rPr lang="en-US" dirty="0"/>
                  <a:t>not maximal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395C58-0FC3-4930-A482-38F8CF3E09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801885-CDDB-4D10-BC9B-6434A3D4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3DE6-4E3C-4BFB-84C5-140DD40A0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D5C05-D503-4654-A3C8-EB9D6FD7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</p:spTree>
    <p:extLst>
      <p:ext uri="{BB962C8B-B14F-4D97-AF65-F5344CB8AC3E}">
        <p14:creationId xmlns:p14="http://schemas.microsoft.com/office/powerpoint/2010/main" val="2736813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1B9448-6E0C-4FD1-B5AA-DDC7D25CA1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11B9448-6E0C-4FD1-B5AA-DDC7D25CA1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2A0CB-E018-428D-A1C4-BFCF57C6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C799-856A-4B59-817A-7AECF145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6B05D4B-5C3A-44C9-87AA-888273F4D4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Elementary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16B05D4B-5C3A-44C9-87AA-888273F4D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8198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A5E75C-EB88-4480-A269-DCC8F627EC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46216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: set of elementary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>
                            <a:latin typeface="Cambria Math" panose="020405030504060302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𝐔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or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sz="3000" dirty="0"/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: then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={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i="1" dirty="0"/>
                  <a:t> </a:t>
                </a:r>
                <a:r>
                  <a:rPr lang="en-US" sz="2800" dirty="0"/>
                  <a:t>where:</a:t>
                </a:r>
              </a:p>
              <a:p>
                <a:pPr lvl="2"/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400" dirty="0"/>
              </a:p>
              <a:p>
                <a:pPr lvl="2"/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⇔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∨(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  <m:sSub>
                              <m:sSub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i="1" dirty="0"/>
                  <a:t>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9A5E75C-EB88-4480-A269-DCC8F627EC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462164"/>
              </a:xfrm>
              <a:blipFill>
                <a:blip r:embed="rId2"/>
                <a:stretch>
                  <a:fillRect t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6C9B-4A0A-477D-A98B-3D30764E2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396BA-052B-43AB-A936-0D9FA9DE7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A15FAE4-6938-4B74-A867-040E20FF75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Elementary sets to GNBA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A15FAE4-6938-4B74-A867-040E20FF7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ABD6CF-5660-4510-8F62-CFA65DC772CF}"/>
                  </a:ext>
                </a:extLst>
              </p:cNvPr>
              <p:cNvSpPr txBox="1"/>
              <p:nvPr/>
            </p:nvSpPr>
            <p:spPr>
              <a:xfrm>
                <a:off x="326232" y="5450306"/>
                <a:ext cx="420544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sz="28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ABD6CF-5660-4510-8F62-CFA65DC77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5450306"/>
                <a:ext cx="4205447" cy="523220"/>
              </a:xfrm>
              <a:prstGeom prst="rect">
                <a:avLst/>
              </a:prstGeom>
              <a:blipFill>
                <a:blip r:embed="rId4"/>
                <a:stretch>
                  <a:fillRect l="-304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37776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5F9E7-0EF7-469F-BB6E-42A8A769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45CC-AFAF-4F83-AB3B-FD2EE3EC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2F90E5D-0323-4070-84E8-EE74BF3864C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GNBA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2F90E5D-0323-4070-84E8-EE74BF3864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E78FFDD-3EDE-49C2-BFA2-FA74AFBE0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150"/>
            <a:ext cx="6619875" cy="445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9551CFE3-DA5D-45E1-AB48-1DE7DCC97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16579" y="988141"/>
                <a:ext cx="5549189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¬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/>
                  <a:t> is empty, i.e. every infinite run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accepting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9551CFE3-DA5D-45E1-AB48-1DE7DCC97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16579" y="988141"/>
                <a:ext cx="5549189" cy="4695899"/>
              </a:xfrm>
              <a:blipFill>
                <a:blip r:embed="rId4"/>
                <a:stretch>
                  <a:fillRect l="-1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2544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7B892C-0028-4A08-91EE-7921EB6CA4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for any GNBA we can construct an NBA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For any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there exists an NBA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which can be constructed in time and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There is a family of LTL formulae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such that every NBA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states. (Here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times)</a:t>
                </a:r>
              </a:p>
              <a:p>
                <a:endParaRPr lang="en-US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⋀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𝐴𝑃</m:t>
                          </m:r>
                        </m:sub>
                        <m:sup/>
                        <m:e>
                          <m:nary>
                            <m:naryPr>
                              <m:chr m:val="⋀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≡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77B892C-0028-4A08-91EE-7921EB6CA4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D2C5BD-357F-4597-8BE1-8F0D4280A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18851-C35D-47EF-B394-9EB04A6D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6C36FD-7D01-4458-8E65-4557C79B3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 from LTL Formula</a:t>
            </a:r>
          </a:p>
        </p:txBody>
      </p:sp>
    </p:spTree>
    <p:extLst>
      <p:ext uri="{BB962C8B-B14F-4D97-AF65-F5344CB8AC3E}">
        <p14:creationId xmlns:p14="http://schemas.microsoft.com/office/powerpoint/2010/main" val="1718023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8A6E8-2660-4B4F-8854-68B950FCC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6B7BE-64ED-4E5D-8F45-6B8EE5E2C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0C25F7-9F62-4FA4-84CB-169BB4375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LTL model checking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91ADE7F-3984-4439-AE96-A65C59BDC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401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851794-975A-4543-875A-B9CCE80E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D013ED-7AED-4BE9-94E1-CE07D0225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B47DE-0386-4888-986C-0BACB248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7B2174-58E9-4754-83C7-6AFBBFAF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6BDA2-CDFF-4DBA-B82E-E727D1DA6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E671B-EDE5-49EF-9650-DF899D46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352F4C-5A65-427A-BF27-6EE855639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583505"/>
          </a:xfrm>
        </p:spPr>
        <p:txBody>
          <a:bodyPr/>
          <a:lstStyle/>
          <a:p>
            <a:r>
              <a:rPr lang="en-US" dirty="0"/>
              <a:t>Syntax : English descriptions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33FFB8E-BBA3-44BE-BCF6-5D171968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745052"/>
                  </p:ext>
                </p:extLst>
              </p:nvPr>
            </p:nvGraphicFramePr>
            <p:xfrm>
              <a:off x="326233" y="616774"/>
              <a:ext cx="11638272" cy="562445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3639671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6000376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395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How it is usually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Informal 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398492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198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Some atomic prop.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Negation of LTL formula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Conjunction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Disjunction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smtClean="0"/>
                                  <m:t>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next-time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</a:t>
                          </a:r>
                          <a:r>
                            <a:rPr lang="en-US" sz="16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 the next time-step</a:t>
                          </a:r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26238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/>
                            <a:t>◻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always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, 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globally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box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</a:t>
                          </a:r>
                          <a:r>
                            <a:rPr lang="en-US" sz="1600" b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always holds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b="1" smtClean="0"/>
                                  <m:t>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b="0" i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eventually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finally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diamond</a:t>
                          </a:r>
                          <a:r>
                            <a:rPr lang="en-US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</a:t>
                          </a:r>
                          <a:r>
                            <a:rPr lang="en-US" sz="1600" b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 eventually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until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holds until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becomes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weak-until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From now, either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holds forever, 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until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releases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must be true until and including the point where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becomes true, if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never becomes true,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must be true forever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33FFB8E-BBA3-44BE-BCF6-5D171968AE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76745052"/>
                  </p:ext>
                </p:extLst>
              </p:nvPr>
            </p:nvGraphicFramePr>
            <p:xfrm>
              <a:off x="326233" y="616774"/>
              <a:ext cx="11638272" cy="5624452"/>
            </p:xfrm>
            <a:graphic>
              <a:graphicData uri="http://schemas.openxmlformats.org/drawingml/2006/table">
                <a:tbl>
                  <a:tblPr firstRow="1" bandRow="1">
                    <a:tableStyleId>{8799B23B-EC83-4686-B30A-512413B5E67A}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79695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3639671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6000376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39541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Also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How it is usually read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Informal 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6398492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101429" r="-871066" b="-11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false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34198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201429" r="-871066" b="-10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The formula true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297183" r="-871066" b="-9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297183" r="-165494" b="-9281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297183" r="-305" b="-9281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402857" r="-871066" b="-8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402857" r="-165494" b="-8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402857" r="-305" b="-8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502857" r="-871066" b="-7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502857" r="-165494" b="-74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502857" r="-305" b="-74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594366" r="-871066" b="-6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594366" r="-165494" b="-6309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594366" r="-305" b="-6309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704286" r="-871066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704286" r="-1209924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704286" r="-165494" b="-5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704286" r="-305" b="-5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938333" r="-871066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938333" r="-1209924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938333" r="-165494" b="-5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938333" r="-305" b="-5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890000" r="-871066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145" t="-890000" r="-1209924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890000" r="-165494" b="-35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890000" r="-305" b="-35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976056" r="-871066" b="-2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976056" r="-165494" b="-249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976056" r="-305" b="-2492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1091429" r="-871066" b="-1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1091429" r="-165494" b="-15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1091429" r="-305" b="-15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8" t="-877895" r="-871066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5109" t="-877895" r="-165494" b="-1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4010" t="-877895" r="-305" b="-1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34412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AFAB03-7041-4359-AD47-7AD0A39E3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LTL formulae are properties of sequences (or paths/traces)</a:t>
                </a:r>
              </a:p>
              <a:p>
                <a:pPr lvl="1"/>
                <a:r>
                  <a:rPr lang="en-US" dirty="0"/>
                  <a:t>An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synonymous with the set of infinite words over the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that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a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we can define an infinite word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starting at some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: let’s denote that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…]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In what follows,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AFAB03-7041-4359-AD47-7AD0A39E3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7C3FD-5AF4-4846-B36E-ED5E570FF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63903-C895-40F7-A639-746F65A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061F39-1C52-4238-90B9-E8508A37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words and infinite word fragments</a:t>
            </a:r>
          </a:p>
        </p:txBody>
      </p:sp>
    </p:spTree>
    <p:extLst>
      <p:ext uri="{BB962C8B-B14F-4D97-AF65-F5344CB8AC3E}">
        <p14:creationId xmlns:p14="http://schemas.microsoft.com/office/powerpoint/2010/main" val="3497546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F28C8-7A0F-436A-A6D2-A6DCC918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92210-D73F-4A54-BB7C-DA8CA1D1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1F454E-8C3E-447B-8AE9-4A83378C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semantics of LTL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B779B-2095-4F17-A9A5-3FCF8AE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891580"/>
                  </p:ext>
                </p:extLst>
              </p:nvPr>
            </p:nvGraphicFramePr>
            <p:xfrm>
              <a:off x="398340" y="914401"/>
              <a:ext cx="11638272" cy="50783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134361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696446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8396941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⊭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98054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…]⊭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</a:rPr>
                                      <m:t>+1)…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⊨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26238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dirty="0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∀ℓ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≤ℓ&lt;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ℓ…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𝐖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kumimoji="0" lang="en-US" sz="1800" b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</m:d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⊨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𝐑</m:t>
                                </m:r>
                                <m:r>
                                  <a:rPr lang="en-US" b="0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</m:oMath>
                            </m:oMathPara>
                          </a14:m>
                          <a:endParaRPr lang="en-US" b="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∀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⊨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logical-or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∃ℓ≥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ℓ…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∧</m:t>
                                  </m:r>
                                  <m:d>
                                    <m:d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∀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≤ℓ: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𝜎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  <a:ea typeface="Cambria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⊨</m:t>
                                      </m:r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  <a:ea typeface="Cambria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</m:d>
                                </m:e>
                              </m:d>
                            </m:oMath>
                          </a14:m>
                          <a:endParaRPr lang="en-US" sz="16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252B779B-2095-4F17-A9A5-3FCF8AEA27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1891580"/>
                  </p:ext>
                </p:extLst>
              </p:nvPr>
            </p:nvGraphicFramePr>
            <p:xfrm>
              <a:off x="398340" y="914401"/>
              <a:ext cx="11638272" cy="507833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01271">
                      <a:extLst>
                        <a:ext uri="{9D8B030D-6E8A-4147-A177-3AD203B41FA5}">
                          <a16:colId xmlns:a16="http://schemas.microsoft.com/office/drawing/2014/main" val="3906314371"/>
                        </a:ext>
                      </a:extLst>
                    </a:gridCol>
                    <a:gridCol w="1343614">
                      <a:extLst>
                        <a:ext uri="{9D8B030D-6E8A-4147-A177-3AD203B41FA5}">
                          <a16:colId xmlns:a16="http://schemas.microsoft.com/office/drawing/2014/main" val="835596688"/>
                        </a:ext>
                      </a:extLst>
                    </a:gridCol>
                    <a:gridCol w="696446">
                      <a:extLst>
                        <a:ext uri="{9D8B030D-6E8A-4147-A177-3AD203B41FA5}">
                          <a16:colId xmlns:a16="http://schemas.microsoft.com/office/drawing/2014/main" val="1467130356"/>
                        </a:ext>
                      </a:extLst>
                    </a:gridCol>
                    <a:gridCol w="8396941">
                      <a:extLst>
                        <a:ext uri="{9D8B030D-6E8A-4147-A177-3AD203B41FA5}">
                          <a16:colId xmlns:a16="http://schemas.microsoft.com/office/drawing/2014/main" val="364116992"/>
                        </a:ext>
                      </a:extLst>
                    </a:gridCol>
                  </a:tblGrid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r="-869543" b="-10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r="-675113" b="-109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998054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8592" r="-869543" b="-9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98592" r="-675113" b="-981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1600" b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310813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201429" r="-869543" b="-8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201429" r="-675113" b="-8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201429" b="-8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30377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01429" r="-869543" b="-7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301429" r="-675113" b="-79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301429" b="-79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4668045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395775" r="-869543" b="-6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395775" r="-675113" b="-6845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395775" b="-6845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980149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02857" r="-869543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502857" r="-675113" b="-59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502857" b="-59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473884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594366" r="-869543" b="-4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594366" r="-675113" b="-485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594366" b="-485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340493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21667" r="-869543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821667" r="-675113" b="-4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821667" b="-47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37742059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790000" r="-869543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790000" r="-675113" b="-3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790000" b="-3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72041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890000" r="-869543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890000" r="-675113" b="-20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890000" b="-20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3647958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976056" r="-869543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976056" r="-675113" b="-1042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976056" b="-1042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6847860"/>
                      </a:ext>
                    </a:extLst>
                  </a:tr>
                  <a:tr h="428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t="-1091429" r="-86954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9140" t="-1091429" r="-675113" b="-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800" b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iff</a:t>
                          </a:r>
                          <a:endParaRPr kumimoji="0" 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" panose="02040503050406030204" pitchFamily="18" charset="0"/>
                            <a:ea typeface="Cambria" panose="02040503050406030204" pitchFamily="18" charset="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8607" t="-1091429" b="-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09192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9B49B-EAB8-41A7-A466-5ED66DB91419}"/>
                  </a:ext>
                </a:extLst>
              </p:cNvPr>
              <p:cNvSpPr txBox="1"/>
              <p:nvPr/>
            </p:nvSpPr>
            <p:spPr>
              <a:xfrm>
                <a:off x="6217476" y="309488"/>
                <a:ext cx="48255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When we say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it means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𝝋</m:t>
                    </m:r>
                  </m:oMath>
                </a14:m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9B49B-EAB8-41A7-A466-5ED66DB91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476" y="309488"/>
                <a:ext cx="4825573" cy="369332"/>
              </a:xfrm>
              <a:prstGeom prst="rect">
                <a:avLst/>
              </a:prstGeom>
              <a:blipFill>
                <a:blip r:embed="rId3"/>
                <a:stretch>
                  <a:fillRect l="-113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065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10E7F-7094-4D92-BAF8-835D3A25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F454-6F52-4858-869B-2AE5E89D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9DAD5-ADA6-4EA2-ACCD-BE15AEF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B6072-9B65-4D07-86AC-E07C3B34E169}"/>
              </a:ext>
            </a:extLst>
          </p:cNvPr>
          <p:cNvGrpSpPr/>
          <p:nvPr/>
        </p:nvGrpSpPr>
        <p:grpSpPr>
          <a:xfrm>
            <a:off x="1057530" y="1265716"/>
            <a:ext cx="8567870" cy="1198082"/>
            <a:chOff x="1134910" y="2641424"/>
            <a:chExt cx="8567870" cy="119808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50DBC-783E-40E1-93E3-978F19C9F52B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1C281E-9E0A-4F8B-9E5D-A06D2C36DA6D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28854C-0FF2-4FE2-857E-9D00FD4D5E69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CD80D11-C982-4B93-BDC3-311AB86E822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E40749-F753-4FCA-B22A-C5FDA717D506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DD2575-FBA4-4145-B3D9-EEF22F5B112D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F9DAA3-80BB-40BD-AB4E-8DDC7E69750F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1156C-F4B2-4994-A182-1AC548F9C9A2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7EAC78-DBBB-4CAA-BDE4-456EDA9FE1D3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55542E-69DD-4184-B872-68C39B97C73F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798314-A23A-4FF3-B6E4-8932D72693E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48A3D8-FA81-4E8C-B973-DE3F376AE21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25DFA1-1EF1-4AC1-90BA-9EF7995A3518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1B67D4-5ABA-476C-B078-BCEDD9E555A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A41A1B-7200-4F82-BAE3-9E06D5F30B37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BC6893-044C-4C29-9C43-298DD590BD64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D09156B-09AA-4B0C-A0D7-17CA1C6953D7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F714F2-321A-4010-8E89-C62362FB9BB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0D492A-C414-4D30-8209-368B2409E13C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B48E4E0A-F68C-43E9-BFB0-04D89E0790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9622" y="2982366"/>
                <a:ext cx="6176534" cy="2708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B48E4E0A-F68C-43E9-BFB0-04D89E0790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9622" y="2982366"/>
                <a:ext cx="6176534" cy="2708376"/>
              </a:xfr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847D4F-59BD-435C-AA09-FD20B84D9BA1}"/>
                  </a:ext>
                </a:extLst>
              </p:cNvPr>
              <p:cNvSpPr txBox="1"/>
              <p:nvPr/>
            </p:nvSpPr>
            <p:spPr>
              <a:xfrm>
                <a:off x="9625400" y="1198084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847D4F-59BD-435C-AA09-FD20B84D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400" y="1198084"/>
                <a:ext cx="851515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76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10E7F-7094-4D92-BAF8-835D3A25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9F454-6F52-4858-869B-2AE5E89D5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CE9DAD5-ADA6-4EA2-ACCD-BE15AEF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 examples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2B6072-9B65-4D07-86AC-E07C3B34E169}"/>
              </a:ext>
            </a:extLst>
          </p:cNvPr>
          <p:cNvGrpSpPr/>
          <p:nvPr/>
        </p:nvGrpSpPr>
        <p:grpSpPr>
          <a:xfrm>
            <a:off x="707086" y="2578886"/>
            <a:ext cx="6407550" cy="657248"/>
            <a:chOff x="1134910" y="2641424"/>
            <a:chExt cx="8567870" cy="10749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4250DBC-783E-40E1-93E3-978F19C9F52B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A1C281E-9E0A-4F8B-9E5D-A06D2C36DA6D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28854C-0FF2-4FE2-857E-9D00FD4D5E69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CD80D11-C982-4B93-BDC3-311AB86E822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E40749-F753-4FCA-B22A-C5FDA717D506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DD2575-FBA4-4145-B3D9-EEF22F5B112D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42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0F9DAA3-80BB-40BD-AB4E-8DDC7E69750F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D81156C-F4B2-4994-A182-1AC548F9C9A2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7EAC78-DBBB-4CAA-BDE4-456EDA9FE1D3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055542E-69DD-4184-B872-68C39B97C73F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798314-A23A-4FF3-B6E4-8932D72693E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748A3D8-FA81-4E8C-B973-DE3F376AE21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E25DFA1-1EF1-4AC1-90BA-9EF7995A3518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1B67D4-5ABA-476C-B078-BCEDD9E555A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E1B67D4-5ABA-476C-B078-BCEDD9E55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A41A1B-7200-4F82-BAE3-9E06D5F30B37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35779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FA41A1B-7200-4F82-BAE3-9E06D5F30B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357790" cy="338554"/>
                </a:xfrm>
                <a:prstGeom prst="rect">
                  <a:avLst/>
                </a:prstGeom>
                <a:blipFill>
                  <a:blip r:embed="rId3"/>
                  <a:stretch>
                    <a:fillRect r="-6818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BC6893-044C-4C29-9C43-298DD590BD64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1BC6893-044C-4C29-9C43-298DD590BD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501356" cy="338554"/>
                </a:xfrm>
                <a:prstGeom prst="rect">
                  <a:avLst/>
                </a:prstGeom>
                <a:blipFill>
                  <a:blip r:embed="rId4"/>
                  <a:stretch>
                    <a:fillRect r="-12903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D09156B-09AA-4B0C-A0D7-17CA1C6953D7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D09156B-09AA-4B0C-A0D7-17CA1C695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01356" cy="338554"/>
                </a:xfrm>
                <a:prstGeom prst="rect">
                  <a:avLst/>
                </a:prstGeom>
                <a:blipFill>
                  <a:blip r:embed="rId5"/>
                  <a:stretch>
                    <a:fillRect r="-14754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F714F2-321A-4010-8E89-C62362FB9BB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7F714F2-321A-4010-8E89-C62362FB9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01356" cy="338554"/>
                </a:xfrm>
                <a:prstGeom prst="rect">
                  <a:avLst/>
                </a:prstGeom>
                <a:blipFill>
                  <a:blip r:embed="rId6"/>
                  <a:stretch>
                    <a:fillRect r="-14754" b="-7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0D492A-C414-4D30-8209-368B2409E13C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30D492A-C414-4D30-8209-368B2409E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23168B9C-B475-40CB-A005-D1D226866E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343" y="3791372"/>
                <a:ext cx="7084679" cy="15918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⊨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0…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23168B9C-B475-40CB-A005-D1D226866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3" y="3791372"/>
                <a:ext cx="7084679" cy="159188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5694F476-A09F-4E3E-AD36-B7890A6E28C5}"/>
              </a:ext>
            </a:extLst>
          </p:cNvPr>
          <p:cNvGrpSpPr/>
          <p:nvPr/>
        </p:nvGrpSpPr>
        <p:grpSpPr>
          <a:xfrm>
            <a:off x="738602" y="914401"/>
            <a:ext cx="6938365" cy="1463161"/>
            <a:chOff x="766661" y="3299416"/>
            <a:chExt cx="9277650" cy="23930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B7C9FF-16D4-416D-A3A4-72EB65CD9D09}"/>
                </a:ext>
              </a:extLst>
            </p:cNvPr>
            <p:cNvGrpSpPr/>
            <p:nvPr/>
          </p:nvGrpSpPr>
          <p:grpSpPr>
            <a:xfrm>
              <a:off x="766661" y="3299416"/>
              <a:ext cx="9277650" cy="1185777"/>
              <a:chOff x="1134910" y="2530618"/>
              <a:chExt cx="9277650" cy="1185777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4936C3B-6717-4A7B-95FA-AFB8DB47DED9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0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01139EE-8A40-47AE-A05D-1531D1FD5590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1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D937C15-FA5F-46FA-8339-5CD5CA127A38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2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FE33724-00D6-43DC-A110-D57D6A061A7B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3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E94C606-ECCF-41EA-A147-E843D7BAFC19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4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E9CF777-B496-4121-A077-A5C5F9C88389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000" dirty="0"/>
                  <a:t>42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61B9E8C-8460-4F89-B7D7-3C0C2EA1422A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9C35C27-DA14-41E1-B033-3D9043E8A289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251E4520-B357-4E14-895D-51E0CE04A1BA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8D57ACC-19F9-4F6F-8CF9-BC7B413E2E4E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90243EF-2813-40BA-AFC6-3AB040BDEE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0E6CF95-9282-4FAD-852C-C5C9F9460F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4738BA-0578-4A79-BBE6-4EEFC90C0F21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6848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AA4738BA-0578-4A79-BBE6-4EEFC90C0F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684803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E55E4A4A-2887-45B9-B09F-38FE15CDFF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C29D2AD-9F47-4A77-A708-4D2C83802E48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6848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6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C29D2AD-9F47-4A77-A708-4D2C83802E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684803" cy="64633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3AAECE9-5DE0-4FD0-8846-97A6739ABCE4}"/>
                      </a:ext>
                    </a:extLst>
                  </p:cNvPr>
                  <p:cNvSpPr txBox="1"/>
                  <p:nvPr/>
                </p:nvSpPr>
                <p:spPr>
                  <a:xfrm>
                    <a:off x="1260521" y="3355646"/>
                    <a:ext cx="619557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3AAECE9-5DE0-4FD0-8846-97A6739ABC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60521" y="3355646"/>
                    <a:ext cx="619557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DE25689-AFA0-4FE0-BB55-303DD72E6063}"/>
                      </a:ext>
                    </a:extLst>
                  </p:cNvPr>
                  <p:cNvSpPr txBox="1"/>
                  <p:nvPr/>
                </p:nvSpPr>
                <p:spPr>
                  <a:xfrm>
                    <a:off x="2345366" y="3364262"/>
                    <a:ext cx="501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DE25689-AFA0-4FE0-BB55-303DD72E60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366" y="3364262"/>
                    <a:ext cx="501356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4754"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D7EFD02-82D7-4A42-B71A-4CF989AA4887}"/>
                      </a:ext>
                    </a:extLst>
                  </p:cNvPr>
                  <p:cNvSpPr txBox="1"/>
                  <p:nvPr/>
                </p:nvSpPr>
                <p:spPr>
                  <a:xfrm>
                    <a:off x="3467309" y="3377841"/>
                    <a:ext cx="501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D7EFD02-82D7-4A42-B71A-4CF989AA4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7309" y="3377841"/>
                    <a:ext cx="501356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2903"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3609227-108F-416B-B84C-F1DFC64BDBD1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501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C3609227-108F-416B-B84C-F1DFC64BD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501356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2903"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D25D54B-3063-41A5-96DF-52BEAB8713D2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50135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D25D54B-3063-41A5-96DF-52BEAB8713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501356" cy="33855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4754"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A7F8623-CAA9-4704-A25E-D8ECFA6C9FD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16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A7F8623-CAA9-4704-A25E-D8ECFA6C9F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676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9EA442D-091E-43BC-8739-B0BD2AB36AAC}"/>
                </a:ext>
              </a:extLst>
            </p:cNvPr>
            <p:cNvSpPr/>
            <p:nvPr/>
          </p:nvSpPr>
          <p:spPr>
            <a:xfrm>
              <a:off x="766661" y="4620187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0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931DA13-BC23-479F-9CAB-D554CEAF12CF}"/>
                </a:ext>
              </a:extLst>
            </p:cNvPr>
            <p:cNvSpPr/>
            <p:nvPr/>
          </p:nvSpPr>
          <p:spPr>
            <a:xfrm>
              <a:off x="1967535" y="462018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1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3247FD-4476-4AD6-A411-9F534EE00BF9}"/>
                </a:ext>
              </a:extLst>
            </p:cNvPr>
            <p:cNvSpPr/>
            <p:nvPr/>
          </p:nvSpPr>
          <p:spPr>
            <a:xfrm>
              <a:off x="3168409" y="462018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2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85682A-5136-4579-A9B2-5799131A89F2}"/>
                </a:ext>
              </a:extLst>
            </p:cNvPr>
            <p:cNvSpPr/>
            <p:nvPr/>
          </p:nvSpPr>
          <p:spPr>
            <a:xfrm>
              <a:off x="4377020" y="4620187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3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760056A-950A-482B-B845-C8892B91F621}"/>
                </a:ext>
              </a:extLst>
            </p:cNvPr>
            <p:cNvSpPr/>
            <p:nvPr/>
          </p:nvSpPr>
          <p:spPr>
            <a:xfrm>
              <a:off x="5544843" y="462018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4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9CF88B3-A6B8-440A-B9D4-75468F580DFD}"/>
                </a:ext>
              </a:extLst>
            </p:cNvPr>
            <p:cNvSpPr/>
            <p:nvPr/>
          </p:nvSpPr>
          <p:spPr>
            <a:xfrm>
              <a:off x="8133611" y="461753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/>
                <a:t>42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9963DB-1864-49DD-8AAA-D04647C4B6CA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>
              <a:off x="1486852" y="498028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90D472A-FE14-40B9-8A45-562CC0B4169A}"/>
                </a:ext>
              </a:extLst>
            </p:cNvPr>
            <p:cNvCxnSpPr/>
            <p:nvPr/>
          </p:nvCxnSpPr>
          <p:spPr>
            <a:xfrm>
              <a:off x="2671009" y="49802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DAE6DD3-45B7-4BDA-A567-CEC804481251}"/>
                </a:ext>
              </a:extLst>
            </p:cNvPr>
            <p:cNvCxnSpPr/>
            <p:nvPr/>
          </p:nvCxnSpPr>
          <p:spPr>
            <a:xfrm>
              <a:off x="3888600" y="49802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BD2722C-8D0A-40C6-BA7E-A9013E7C38B9}"/>
                </a:ext>
              </a:extLst>
            </p:cNvPr>
            <p:cNvCxnSpPr/>
            <p:nvPr/>
          </p:nvCxnSpPr>
          <p:spPr>
            <a:xfrm>
              <a:off x="5097211" y="498028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DC04C54-C134-4770-B6FD-DB8E77961799}"/>
                </a:ext>
              </a:extLst>
            </p:cNvPr>
            <p:cNvCxnSpPr>
              <a:cxnSpLocks/>
            </p:cNvCxnSpPr>
            <p:nvPr/>
          </p:nvCxnSpPr>
          <p:spPr>
            <a:xfrm>
              <a:off x="6267731" y="49776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576FEF5-2424-4AD1-9F78-4D0CB655CDD8}"/>
                </a:ext>
              </a:extLst>
            </p:cNvPr>
            <p:cNvCxnSpPr>
              <a:cxnSpLocks/>
            </p:cNvCxnSpPr>
            <p:nvPr/>
          </p:nvCxnSpPr>
          <p:spPr>
            <a:xfrm>
              <a:off x="7650231" y="497763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659C8E-2E41-4CA6-84F7-5A106315F994}"/>
                    </a:ext>
                  </a:extLst>
                </p:cNvPr>
                <p:cNvSpPr txBox="1"/>
                <p:nvPr/>
              </p:nvSpPr>
              <p:spPr>
                <a:xfrm>
                  <a:off x="6773391" y="4506732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3659C8E-2E41-4CA6-84F7-5A106315F9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3391" y="4506732"/>
                  <a:ext cx="684803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6272B44-8C43-481D-93F7-2030303CAC32}"/>
                </a:ext>
              </a:extLst>
            </p:cNvPr>
            <p:cNvCxnSpPr>
              <a:cxnSpLocks/>
            </p:cNvCxnSpPr>
            <p:nvPr/>
          </p:nvCxnSpPr>
          <p:spPr>
            <a:xfrm>
              <a:off x="8853848" y="49776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E333AC-5586-4512-8F68-D833C713FA4A}"/>
                    </a:ext>
                  </a:extLst>
                </p:cNvPr>
                <p:cNvSpPr txBox="1"/>
                <p:nvPr/>
              </p:nvSpPr>
              <p:spPr>
                <a:xfrm>
                  <a:off x="9359508" y="4506732"/>
                  <a:ext cx="68480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66E333AC-5586-4512-8F68-D833C713F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508" y="4506732"/>
                  <a:ext cx="684803" cy="64633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B4D443-72CD-4CBA-B235-2FEC55156F62}"/>
                    </a:ext>
                  </a:extLst>
                </p:cNvPr>
                <p:cNvSpPr txBox="1"/>
                <p:nvPr/>
              </p:nvSpPr>
              <p:spPr>
                <a:xfrm>
                  <a:off x="892272" y="5331760"/>
                  <a:ext cx="61955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B4D443-72CD-4CBA-B235-2FEC55156F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272" y="5331760"/>
                  <a:ext cx="619557" cy="338554"/>
                </a:xfrm>
                <a:prstGeom prst="rect">
                  <a:avLst/>
                </a:prstGeom>
                <a:blipFill>
                  <a:blip r:embed="rId19"/>
                  <a:stretch>
                    <a:fillRect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7672ED0-21CE-448D-AC8B-3CE403CC4E5A}"/>
                    </a:ext>
                  </a:extLst>
                </p:cNvPr>
                <p:cNvSpPr txBox="1"/>
                <p:nvPr/>
              </p:nvSpPr>
              <p:spPr>
                <a:xfrm>
                  <a:off x="1977117" y="5340376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7672ED0-21CE-448D-AC8B-3CE403CC4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7117" y="5340376"/>
                  <a:ext cx="501356" cy="338554"/>
                </a:xfrm>
                <a:prstGeom prst="rect">
                  <a:avLst/>
                </a:prstGeom>
                <a:blipFill>
                  <a:blip r:embed="rId20"/>
                  <a:stretch>
                    <a:fillRect r="-14754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38F186-005E-4D6F-A591-6F58272F9936}"/>
                    </a:ext>
                  </a:extLst>
                </p:cNvPr>
                <p:cNvSpPr txBox="1"/>
                <p:nvPr/>
              </p:nvSpPr>
              <p:spPr>
                <a:xfrm>
                  <a:off x="3291683" y="5353955"/>
                  <a:ext cx="347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C838F186-005E-4D6F-A591-6F58272F9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683" y="5353955"/>
                  <a:ext cx="347466" cy="338554"/>
                </a:xfrm>
                <a:prstGeom prst="rect">
                  <a:avLst/>
                </a:prstGeom>
                <a:blipFill>
                  <a:blip r:embed="rId21"/>
                  <a:stretch>
                    <a:fillRect r="-4651" b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3251961-E297-4FAB-B008-5064B84B28FD}"/>
                    </a:ext>
                  </a:extLst>
                </p:cNvPr>
                <p:cNvSpPr txBox="1"/>
                <p:nvPr/>
              </p:nvSpPr>
              <p:spPr>
                <a:xfrm>
                  <a:off x="4507098" y="5353955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C3251961-E297-4FAB-B008-5064B84B2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7098" y="5353955"/>
                  <a:ext cx="501356" cy="338554"/>
                </a:xfrm>
                <a:prstGeom prst="rect">
                  <a:avLst/>
                </a:prstGeom>
                <a:blipFill>
                  <a:blip r:embed="rId22"/>
                  <a:stretch>
                    <a:fillRect r="-12903" b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23D191B-7AD4-43BA-9428-57DB2FDB3D5E}"/>
                    </a:ext>
                  </a:extLst>
                </p:cNvPr>
                <p:cNvSpPr txBox="1"/>
                <p:nvPr/>
              </p:nvSpPr>
              <p:spPr>
                <a:xfrm>
                  <a:off x="5720557" y="5340375"/>
                  <a:ext cx="5013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23D191B-7AD4-43BA-9428-57DB2FDB3D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557" y="5340375"/>
                  <a:ext cx="501356" cy="338554"/>
                </a:xfrm>
                <a:prstGeom prst="rect">
                  <a:avLst/>
                </a:prstGeom>
                <a:blipFill>
                  <a:blip r:embed="rId23"/>
                  <a:stretch>
                    <a:fillRect r="-14754" b="-6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70A1481-A3BE-42C3-A907-DA62D4B529BB}"/>
                    </a:ext>
                  </a:extLst>
                </p:cNvPr>
                <p:cNvSpPr txBox="1"/>
                <p:nvPr/>
              </p:nvSpPr>
              <p:spPr>
                <a:xfrm>
                  <a:off x="8210643" y="5353955"/>
                  <a:ext cx="48068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670A1481-A3BE-42C3-A907-DA62D4B529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643" y="5353955"/>
                  <a:ext cx="480683" cy="338554"/>
                </a:xfrm>
                <a:prstGeom prst="rect">
                  <a:avLst/>
                </a:prstGeom>
                <a:blipFill>
                  <a:blip r:embed="rId24"/>
                  <a:stretch>
                    <a:fillRect b="-7058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847D4F-59BD-435C-AA09-FD20B84D9BA1}"/>
                  </a:ext>
                </a:extLst>
              </p:cNvPr>
              <p:cNvSpPr txBox="1"/>
              <p:nvPr/>
            </p:nvSpPr>
            <p:spPr>
              <a:xfrm>
                <a:off x="5208842" y="2472734"/>
                <a:ext cx="512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3847D4F-59BD-435C-AA09-FD20B84D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42" y="2472734"/>
                <a:ext cx="512135" cy="646331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74B7AE-C284-43C0-8E60-5C14DCC14972}"/>
                  </a:ext>
                </a:extLst>
              </p:cNvPr>
              <p:cNvSpPr txBox="1"/>
              <p:nvPr/>
            </p:nvSpPr>
            <p:spPr>
              <a:xfrm>
                <a:off x="7164831" y="2447172"/>
                <a:ext cx="5121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C74B7AE-C284-43C0-8E60-5C14DCC14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831" y="2447172"/>
                <a:ext cx="512135" cy="64633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552495-7F7B-4A4F-AC83-C395F751F5B2}"/>
                  </a:ext>
                </a:extLst>
              </p:cNvPr>
              <p:cNvSpPr txBox="1"/>
              <p:nvPr/>
            </p:nvSpPr>
            <p:spPr>
              <a:xfrm>
                <a:off x="8568067" y="1017647"/>
                <a:ext cx="13202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0552495-7F7B-4A4F-AC83-C395F751F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8067" y="1017647"/>
                <a:ext cx="1320289" cy="369332"/>
              </a:xfrm>
              <a:prstGeom prst="rect">
                <a:avLst/>
              </a:prstGeom>
              <a:blipFill>
                <a:blip r:embed="rId2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EC4FAF-1063-49C7-9E4C-6B311C55EC04}"/>
                  </a:ext>
                </a:extLst>
              </p:cNvPr>
              <p:cNvSpPr txBox="1"/>
              <p:nvPr/>
            </p:nvSpPr>
            <p:spPr>
              <a:xfrm>
                <a:off x="8566468" y="1678407"/>
                <a:ext cx="13202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0EC4FAF-1063-49C7-9E4C-6B311C55E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8" y="1678407"/>
                <a:ext cx="1320289" cy="369332"/>
              </a:xfrm>
              <a:prstGeom prst="rect">
                <a:avLst/>
              </a:prstGeom>
              <a:blipFill>
                <a:blip r:embed="rId2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3471AE-82FF-4A89-B16A-F32D16BDDAD4}"/>
                  </a:ext>
                </a:extLst>
              </p:cNvPr>
              <p:cNvSpPr txBox="1"/>
              <p:nvPr/>
            </p:nvSpPr>
            <p:spPr>
              <a:xfrm>
                <a:off x="8566468" y="2504857"/>
                <a:ext cx="13202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A3471AE-82FF-4A89-B16A-F32D16BDD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468" y="2504857"/>
                <a:ext cx="1320289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550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33428</TotalTime>
  <Words>2833</Words>
  <Application>Microsoft Office PowerPoint</Application>
  <PresentationFormat>Widescreen</PresentationFormat>
  <Paragraphs>710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Linear Temporal Logic</vt:lpstr>
      <vt:lpstr>Outline</vt:lpstr>
      <vt:lpstr>Temporal Logic</vt:lpstr>
      <vt:lpstr>LTL Syntax</vt:lpstr>
      <vt:lpstr>Syntax : English descriptions</vt:lpstr>
      <vt:lpstr>Infinite words and infinite word fragments</vt:lpstr>
      <vt:lpstr>Formal semantics of LTL</vt:lpstr>
      <vt:lpstr>LTL Semantics examples</vt:lpstr>
      <vt:lpstr>LTL Semantics examples</vt:lpstr>
      <vt:lpstr>LTL Semantics examples</vt:lpstr>
      <vt:lpstr>LTL Semantics examples</vt:lpstr>
      <vt:lpstr>LTL Semantics examples</vt:lpstr>
      <vt:lpstr>LTL: nested operators</vt:lpstr>
      <vt:lpstr>Interpreting nested formulas</vt:lpstr>
      <vt:lpstr>Interpreting nested formulas</vt:lpstr>
      <vt:lpstr>Some other interesting formulas</vt:lpstr>
      <vt:lpstr>More formulas</vt:lpstr>
      <vt:lpstr>PowerPoint Presentation</vt:lpstr>
      <vt:lpstr>Semantics of LTL over LTS</vt:lpstr>
      <vt:lpstr>LTL Equivalences: Duality</vt:lpstr>
      <vt:lpstr>Related to duality</vt:lpstr>
      <vt:lpstr>LTL Equivalences: Idempotency</vt:lpstr>
      <vt:lpstr>Absorption laws</vt:lpstr>
      <vt:lpstr>Distributive laws</vt:lpstr>
      <vt:lpstr>Proofs</vt:lpstr>
      <vt:lpstr>Proofs</vt:lpstr>
      <vt:lpstr>Recap of distributive rules</vt:lpstr>
      <vt:lpstr>Expansion laws</vt:lpstr>
      <vt:lpstr>Expansion laws</vt:lpstr>
      <vt:lpstr>Expansion laws and least/greatest solutions</vt:lpstr>
      <vt:lpstr>Redundant operators</vt:lpstr>
      <vt:lpstr>Positive normal form</vt:lpstr>
      <vt:lpstr>PNF for LTL</vt:lpstr>
      <vt:lpstr>Fairness</vt:lpstr>
      <vt:lpstr>Automata-based LTL model checking</vt:lpstr>
      <vt:lpstr>Examples of Büchi automata for LTL formulas</vt:lpstr>
      <vt:lpstr>Examples of Büchi automata for LTL formulas</vt:lpstr>
      <vt:lpstr>Examples of Büchi automata for LTL formulas</vt:lpstr>
      <vt:lpstr>Examples of Büchi automata for LTL formulas</vt:lpstr>
      <vt:lpstr>Examples of Büchi automata for LTL formulas</vt:lpstr>
      <vt:lpstr>Easier to construct GNBA instead of NBA from LTL formulae</vt:lpstr>
      <vt:lpstr>Elementary sets of formulae</vt:lpstr>
      <vt:lpstr>Example </vt:lpstr>
      <vt:lpstr>Elementary sets of cl(φ)</vt:lpstr>
      <vt:lpstr>Elementary sets to GNBA A</vt:lpstr>
      <vt:lpstr>GNBA for Xa </vt:lpstr>
      <vt:lpstr>NBA from LTL Formula</vt:lpstr>
      <vt:lpstr>Complexity of LTL model checking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138</cp:revision>
  <dcterms:created xsi:type="dcterms:W3CDTF">2018-01-04T23:14:16Z</dcterms:created>
  <dcterms:modified xsi:type="dcterms:W3CDTF">2022-03-05T01:14:30Z</dcterms:modified>
</cp:coreProperties>
</file>