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35" r:id="rId3"/>
    <p:sldId id="423" r:id="rId4"/>
    <p:sldId id="424" r:id="rId5"/>
    <p:sldId id="436" r:id="rId6"/>
    <p:sldId id="425" r:id="rId7"/>
    <p:sldId id="437" r:id="rId8"/>
    <p:sldId id="426" r:id="rId9"/>
    <p:sldId id="427" r:id="rId10"/>
    <p:sldId id="429" r:id="rId11"/>
    <p:sldId id="430" r:id="rId12"/>
    <p:sldId id="431" r:id="rId13"/>
    <p:sldId id="432" r:id="rId14"/>
    <p:sldId id="433" r:id="rId15"/>
    <p:sldId id="434" r:id="rId16"/>
    <p:sldId id="442" r:id="rId17"/>
    <p:sldId id="396" r:id="rId18"/>
    <p:sldId id="398" r:id="rId19"/>
    <p:sldId id="399" r:id="rId20"/>
    <p:sldId id="400" r:id="rId21"/>
    <p:sldId id="401" r:id="rId22"/>
    <p:sldId id="402" r:id="rId23"/>
    <p:sldId id="403" r:id="rId24"/>
    <p:sldId id="405" r:id="rId25"/>
    <p:sldId id="406" r:id="rId26"/>
    <p:sldId id="407" r:id="rId27"/>
    <p:sldId id="404" r:id="rId28"/>
    <p:sldId id="409" r:id="rId29"/>
    <p:sldId id="408" r:id="rId30"/>
    <p:sldId id="410" r:id="rId31"/>
    <p:sldId id="438" r:id="rId32"/>
    <p:sldId id="439" r:id="rId33"/>
    <p:sldId id="440" r:id="rId34"/>
    <p:sldId id="441" r:id="rId35"/>
    <p:sldId id="415" r:id="rId36"/>
    <p:sldId id="41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EBF7FF"/>
    <a:srgbClr val="CCFFFF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D2CC4-523A-4F15-AB10-FEDBA6FA6374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C535D-E047-47F9-889C-BC43C5F0D03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321494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8E6472-F639-4466-B56C-1D9207B99FA6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42ADB-2C7D-43F0-AE64-F0BB8E03DBC2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0" Type="http://schemas.openxmlformats.org/officeDocument/2006/relationships/image" Target="../media/image51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18" Type="http://schemas.openxmlformats.org/officeDocument/2006/relationships/image" Target="../media/image73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17" Type="http://schemas.openxmlformats.org/officeDocument/2006/relationships/image" Target="../media/image720.png"/><Relationship Id="rId2" Type="http://schemas.openxmlformats.org/officeDocument/2006/relationships/image" Target="../media/image570.png"/><Relationship Id="rId16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700.png"/><Relationship Id="rId10" Type="http://schemas.openxmlformats.org/officeDocument/2006/relationships/image" Target="../media/image650.png"/><Relationship Id="rId19" Type="http://schemas.openxmlformats.org/officeDocument/2006/relationships/image" Target="../media/image740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1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10" Type="http://schemas.openxmlformats.org/officeDocument/2006/relationships/image" Target="../media/image830.png"/><Relationship Id="rId4" Type="http://schemas.openxmlformats.org/officeDocument/2006/relationships/image" Target="../media/image770.png"/><Relationship Id="rId9" Type="http://schemas.openxmlformats.org/officeDocument/2006/relationships/image" Target="../media/image8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30.png"/><Relationship Id="rId3" Type="http://schemas.openxmlformats.org/officeDocument/2006/relationships/image" Target="../media/image850.png"/><Relationship Id="rId7" Type="http://schemas.openxmlformats.org/officeDocument/2006/relationships/image" Target="../media/image800.png"/><Relationship Id="rId12" Type="http://schemas.openxmlformats.org/officeDocument/2006/relationships/image" Target="../media/image92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0.png"/><Relationship Id="rId11" Type="http://schemas.openxmlformats.org/officeDocument/2006/relationships/image" Target="../media/image900.png"/><Relationship Id="rId5" Type="http://schemas.openxmlformats.org/officeDocument/2006/relationships/image" Target="../media/image870.png"/><Relationship Id="rId15" Type="http://schemas.openxmlformats.org/officeDocument/2006/relationships/image" Target="../media/image950.png"/><Relationship Id="rId10" Type="http://schemas.openxmlformats.org/officeDocument/2006/relationships/image" Target="../media/image911.png"/><Relationship Id="rId4" Type="http://schemas.openxmlformats.org/officeDocument/2006/relationships/image" Target="../media/image860.png"/><Relationship Id="rId9" Type="http://schemas.openxmlformats.org/officeDocument/2006/relationships/image" Target="../media/image901.png"/><Relationship Id="rId14" Type="http://schemas.openxmlformats.org/officeDocument/2006/relationships/image" Target="../media/image9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1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2&amp;cad=rja&amp;uact=8&amp;ved=2ahUKEwiJo4flkpHgAhVUIjQIHTy3BqcQFjABegQICBAC&amp;url=https%3A%2F%2Fresources.mpi-inf.mpg.de%2Fdepartments%2Frg1%2Fconferences%2Fvtsa11%2Fslides%2Fkatoen%2Flec01_handout.pdf&amp;usg=AOvVaw2z6LvFRiIJRQvrGSGTxik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Probabilistic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Fall 2020. CS 513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5173546"/>
            <a:ext cx="1172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This lecture also some sources other than the textbooks,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32BEE40-E805-4887-9BD3-58B3F9D2759F}"/>
              </a:ext>
            </a:extLst>
          </p:cNvPr>
          <p:cNvSpPr txBox="1">
            <a:spLocks/>
          </p:cNvSpPr>
          <p:nvPr/>
        </p:nvSpPr>
        <p:spPr>
          <a:xfrm>
            <a:off x="4671391" y="1332703"/>
            <a:ext cx="719437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the expected time before robot reaches target?</a:t>
            </a:r>
          </a:p>
          <a:p>
            <a:r>
              <a:rPr lang="en-US" sz="2400" dirty="0"/>
              <a:t>What’s the probability that robot reaches target within the next 2 steps?</a:t>
            </a:r>
          </a:p>
          <a:p>
            <a:r>
              <a:rPr lang="en-US" sz="2400" dirty="0"/>
              <a:t>What’s the probability that the robot hits a wall before getting to the target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81863FA-644D-4A8A-8566-2C93D6BF4508}"/>
              </a:ext>
            </a:extLst>
          </p:cNvPr>
          <p:cNvSpPr txBox="1">
            <a:spLocks/>
          </p:cNvSpPr>
          <p:nvPr/>
        </p:nvSpPr>
        <p:spPr>
          <a:xfrm>
            <a:off x="166680" y="3545816"/>
            <a:ext cx="706900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Blackadder ITC" panose="04020505051007020D02" pitchFamily="82" charset="0"/>
              </a:rPr>
              <a:t>Rules of the Game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 timestep the target and robot move randomly to an adjacent cell or stay in the same cell (with some probability, possibly different for each cell)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When the robot and target occupy the same cell, robot declares victory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25C5BFF-66DA-4785-A5DA-2631AC0C8C39}"/>
              </a:ext>
            </a:extLst>
          </p:cNvPr>
          <p:cNvGraphicFramePr>
            <a:graphicFrameLocks/>
          </p:cNvGraphicFramePr>
          <p:nvPr/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37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C16DA-719B-43A0-A647-41A59CDBB2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If robot knows the cell in which the target is (fully observable), then this is simply a Markov chain</a:t>
                </a:r>
              </a:p>
              <a:p>
                <a:r>
                  <a:rPr lang="en-US" sz="2400" dirty="0"/>
                  <a:t>Each state is a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cell occupied by R,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the cell occupied by G</a:t>
                </a:r>
              </a:p>
              <a:p>
                <a:r>
                  <a:rPr lang="en-US" sz="2400" dirty="0"/>
                  <a:t>Movement of robot and target is independent,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new transition probability matrix</a:t>
                </a:r>
              </a:p>
              <a:p>
                <a:pPr lvl="1"/>
                <a:r>
                  <a:rPr lang="en-US" sz="2400" dirty="0"/>
                  <a:t>For any initial configuration, you can find answers by using the Chapman-Kolmogorov equations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  <a:blipFill>
                <a:blip r:embed="rId2"/>
                <a:stretch>
                  <a:fillRect l="-690" t="-2118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=(1,1),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84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E9C1A-48BB-4DF8-87F0-3D84D623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29227"/>
          </a:xfrm>
        </p:spPr>
        <p:txBody>
          <a:bodyPr/>
          <a:lstStyle/>
          <a:p>
            <a:r>
              <a:rPr lang="en-US" dirty="0"/>
              <a:t>Robot with noisy proximity sensors: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08BCD-5049-4139-BE71-52889FC1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robot cannot see all the state?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68CB-39E8-4C44-B45B-998EC0C7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7FF73-0934-40C2-A687-7CBB8E13D387}"/>
              </a:ext>
            </a:extLst>
          </p:cNvPr>
          <p:cNvGraphicFramePr>
            <a:graphicFrameLocks noGrp="1"/>
          </p:cNvGraphicFramePr>
          <p:nvPr/>
        </p:nvGraphicFramePr>
        <p:xfrm>
          <a:off x="1278835" y="206733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3EA5CA-6061-4C9B-AC8D-C6C2EFB3570C}"/>
              </a:ext>
            </a:extLst>
          </p:cNvPr>
          <p:cNvSpPr txBox="1"/>
          <p:nvPr/>
        </p:nvSpPr>
        <p:spPr>
          <a:xfrm>
            <a:off x="1444487" y="3167410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state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92FEBE-DE3D-4638-A1CC-882915A60625}"/>
              </a:ext>
            </a:extLst>
          </p:cNvPr>
          <p:cNvGraphicFramePr>
            <a:graphicFrameLocks noGrp="1"/>
          </p:cNvGraphicFramePr>
          <p:nvPr/>
        </p:nvGraphicFramePr>
        <p:xfrm>
          <a:off x="3670852" y="204314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38B878-2183-49F0-9AFA-C2E312019D7B}"/>
              </a:ext>
            </a:extLst>
          </p:cNvPr>
          <p:cNvSpPr txBox="1"/>
          <p:nvPr/>
        </p:nvSpPr>
        <p:spPr>
          <a:xfrm>
            <a:off x="3490791" y="3149641"/>
            <a:ext cx="213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noisy state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4E2FA5A-0934-4C2E-BC5B-9B1FF79DAD71}"/>
              </a:ext>
            </a:extLst>
          </p:cNvPr>
          <p:cNvSpPr txBox="1">
            <a:spLocks/>
          </p:cNvSpPr>
          <p:nvPr/>
        </p:nvSpPr>
        <p:spPr>
          <a:xfrm>
            <a:off x="166681" y="3500955"/>
            <a:ext cx="11699087" cy="2131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Target state is </a:t>
            </a:r>
            <a:r>
              <a:rPr lang="en-US" sz="2000" i="1" dirty="0"/>
              <a:t>hidden : </a:t>
            </a:r>
            <a:r>
              <a:rPr lang="en-US" sz="2000" dirty="0"/>
              <a:t>if it is not proximal, robot does not know where the target is, and if it is proximal, robot only has noisy estimates</a:t>
            </a:r>
          </a:p>
          <a:p>
            <a:r>
              <a:rPr lang="en-US" sz="2000" dirty="0"/>
              <a:t>We can assume robot knows how the target moves (left, right, top, down), and the uncertainty (as captured by the transition probability matrix): this is like the process model in KF</a:t>
            </a:r>
          </a:p>
          <a:p>
            <a:r>
              <a:rPr lang="en-US" sz="2000" dirty="0"/>
              <a:t>The robot’s sensors are noisy, this is like the measurement model in KF</a:t>
            </a:r>
          </a:p>
          <a:p>
            <a:r>
              <a:rPr lang="en-US" sz="2000" dirty="0"/>
              <a:t>Question: Given a series of (noisy) observations, can the robot estimate where the target is?</a:t>
            </a:r>
          </a:p>
          <a:p>
            <a:r>
              <a:rPr lang="en-US" sz="2000" dirty="0"/>
              <a:t>Problem very similar to KF! In fact, HMM can be viewed as a discrete-variable version of KF</a:t>
            </a:r>
          </a:p>
        </p:txBody>
      </p:sp>
    </p:spTree>
    <p:extLst>
      <p:ext uri="{BB962C8B-B14F-4D97-AF65-F5344CB8AC3E}">
        <p14:creationId xmlns:p14="http://schemas.microsoft.com/office/powerpoint/2010/main" val="174903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81554-540F-46B6-BA05-098FA89A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Decoding</a:t>
            </a:r>
            <a:r>
              <a:rPr lang="en-US" dirty="0"/>
              <a:t>] Given a sequence of observations, can you estimate the hidden state sequence? [Solution with the Viterbi Algorithm]</a:t>
            </a:r>
          </a:p>
          <a:p>
            <a:r>
              <a:rPr lang="en-US" dirty="0"/>
              <a:t>[</a:t>
            </a:r>
            <a:r>
              <a:rPr lang="en-US" b="1" dirty="0"/>
              <a:t>Likelihood</a:t>
            </a:r>
            <a:r>
              <a:rPr lang="en-US" dirty="0"/>
              <a:t>] Given an HMM and an observation sequence, what is the likelihood of that observation sequence [Dynamic Programming based Forward Algorithm]</a:t>
            </a:r>
          </a:p>
          <a:p>
            <a:r>
              <a:rPr lang="en-US" dirty="0"/>
              <a:t>[</a:t>
            </a:r>
            <a:r>
              <a:rPr lang="en-US" b="1" dirty="0"/>
              <a:t>Learning</a:t>
            </a:r>
            <a:r>
              <a:rPr lang="en-US" dirty="0"/>
              <a:t>] Given an observation sequence (or sequences), learn the HMM that maximizes the likelihood of that sequence [Baum-Welch or forward-backward algorithm]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5A4C78-10E5-46BE-B21D-6428C7E8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Problems for HMMs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9282-8DA1-466E-9C8F-6DB2A0A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8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5CE5CC-E0B4-46FC-9580-A08758FBE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Markov chain with a controller!</a:t>
                </a:r>
              </a:p>
              <a:p>
                <a:r>
                  <a:rPr lang="en-US" dirty="0"/>
                  <a:t>Represented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as before (can 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the definition if needed)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finite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transition probability function such that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a reward function.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defines the immediate reward received for transitioning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is a discount factor representing diminishing rewards with time</a:t>
                </a:r>
              </a:p>
              <a:p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5CE5CC-E0B4-46FC-9580-A08758FBE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023F66-9B32-4C5B-BA4C-4D0768A4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2AEA-E5A3-4788-AC56-9A16DF4A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8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2400E9-052F-4311-9AA9-D9C98156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209202"/>
            <a:ext cx="6031751" cy="4944710"/>
          </a:xfrm>
        </p:spPr>
        <p:txBody>
          <a:bodyPr>
            <a:normAutofit fontScale="92500"/>
          </a:bodyPr>
          <a:lstStyle/>
          <a:p>
            <a:r>
              <a:rPr lang="en-US" dirty="0"/>
              <a:t>Assume fixed target location</a:t>
            </a:r>
          </a:p>
          <a:p>
            <a:r>
              <a:rPr lang="en-US" dirty="0"/>
              <a:t>Reward for transitions going to target cell = 1, otherwise 0</a:t>
            </a:r>
          </a:p>
          <a:p>
            <a:r>
              <a:rPr lang="en-US" dirty="0"/>
              <a:t>Just part of the robot MDP showing two different actions, each action leading to next states with some probability</a:t>
            </a:r>
          </a:p>
          <a:p>
            <a:r>
              <a:rPr lang="en-US" dirty="0"/>
              <a:t>Which action to choose from each cell? </a:t>
            </a:r>
          </a:p>
          <a:p>
            <a:r>
              <a:rPr lang="en-US" dirty="0"/>
              <a:t>How do we find an optimal policy (that maximizes rewards)?</a:t>
            </a:r>
          </a:p>
          <a:p>
            <a:r>
              <a:rPr lang="en-US" dirty="0"/>
              <a:t>We will revisit this when we do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D44824-6728-4ECD-A6CF-F6933BA0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Robot controlling its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8CF3C-3A5A-40A6-9A53-7FFC1AE2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0C9F15D-428A-447F-BA50-01EA6FA3C9CB}"/>
                  </a:ext>
                </a:extLst>
              </p:cNvPr>
              <p:cNvSpPr/>
              <p:nvPr/>
            </p:nvSpPr>
            <p:spPr>
              <a:xfrm>
                <a:off x="602974" y="2726636"/>
                <a:ext cx="121920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0C9F15D-428A-447F-BA50-01EA6FA3C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74" y="2726636"/>
                <a:ext cx="1219200" cy="50026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EA5392D-FDF1-404E-B159-6E0B4DE81AC2}"/>
                  </a:ext>
                </a:extLst>
              </p:cNvPr>
              <p:cNvSpPr/>
              <p:nvPr/>
            </p:nvSpPr>
            <p:spPr>
              <a:xfrm>
                <a:off x="4136019" y="1971262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EA5392D-FDF1-404E-B159-6E0B4DE81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19" y="1971262"/>
                <a:ext cx="1490870" cy="5002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FAB99B-887F-48A5-92C7-D6F22072E61E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643626" y="2471531"/>
            <a:ext cx="761644" cy="32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9A5970A-2EA8-4EC9-8C1F-9CF7862D4525}"/>
              </a:ext>
            </a:extLst>
          </p:cNvPr>
          <p:cNvSpPr/>
          <p:nvPr/>
        </p:nvSpPr>
        <p:spPr>
          <a:xfrm>
            <a:off x="2405270" y="2093843"/>
            <a:ext cx="523460" cy="434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48311E-EF15-4323-88A1-FEA00DEA39F6}"/>
                  </a:ext>
                </a:extLst>
              </p:cNvPr>
              <p:cNvSpPr/>
              <p:nvPr/>
            </p:nvSpPr>
            <p:spPr>
              <a:xfrm>
                <a:off x="4101547" y="2655786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48311E-EF15-4323-88A1-FEA00DEA3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7" y="2655786"/>
                <a:ext cx="1490870" cy="5002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85A865-0EE3-4620-B640-9F16B78D237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928730" y="2221396"/>
            <a:ext cx="1207289" cy="8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A8460-5AC2-4B5B-8975-CD2639EB431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934014" y="2374814"/>
            <a:ext cx="1167533" cy="53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719ED2-CF5B-4623-B959-E36E6D11965B}"/>
              </a:ext>
            </a:extLst>
          </p:cNvPr>
          <p:cNvSpPr txBox="1"/>
          <p:nvPr/>
        </p:nvSpPr>
        <p:spPr>
          <a:xfrm>
            <a:off x="3273620" y="1837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A6AEB5-4041-4CA5-A369-011F108E3820}"/>
              </a:ext>
            </a:extLst>
          </p:cNvPr>
          <p:cNvSpPr txBox="1"/>
          <p:nvPr/>
        </p:nvSpPr>
        <p:spPr>
          <a:xfrm>
            <a:off x="3294168" y="26717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69024-302C-4971-9008-C4CEF9F9A6F3}"/>
              </a:ext>
            </a:extLst>
          </p:cNvPr>
          <p:cNvSpPr/>
          <p:nvPr/>
        </p:nvSpPr>
        <p:spPr>
          <a:xfrm>
            <a:off x="2405270" y="3404212"/>
            <a:ext cx="523460" cy="434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2FC668-2B3D-4346-A840-DE92F8B291CC}"/>
              </a:ext>
            </a:extLst>
          </p:cNvPr>
          <p:cNvCxnSpPr>
            <a:cxnSpLocks/>
            <a:stCxn id="5" idx="5"/>
            <a:endCxn id="22" idx="1"/>
          </p:cNvCxnSpPr>
          <p:nvPr/>
        </p:nvCxnSpPr>
        <p:spPr>
          <a:xfrm>
            <a:off x="1643626" y="3153641"/>
            <a:ext cx="761644" cy="46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702B5B-7EED-4445-9C5C-237169A78087}"/>
                  </a:ext>
                </a:extLst>
              </p:cNvPr>
              <p:cNvSpPr/>
              <p:nvPr/>
            </p:nvSpPr>
            <p:spPr>
              <a:xfrm>
                <a:off x="4101547" y="3354567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702B5B-7EED-4445-9C5C-237169A78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7" y="3354567"/>
                <a:ext cx="1490870" cy="5002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93824C-FD57-4848-895E-D21509490E35}"/>
                  </a:ext>
                </a:extLst>
              </p:cNvPr>
              <p:cNvSpPr/>
              <p:nvPr/>
            </p:nvSpPr>
            <p:spPr>
              <a:xfrm>
                <a:off x="4067075" y="4039091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93824C-FD57-4848-895E-D2150949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075" y="4039091"/>
                <a:ext cx="1490870" cy="5002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5D0F52-F3F8-4FE9-B723-79D9480301CD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936657" y="3604701"/>
            <a:ext cx="1164890" cy="6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A9C2981-9AEE-4D8B-98E4-AAE52B676CD5}"/>
              </a:ext>
            </a:extLst>
          </p:cNvPr>
          <p:cNvSpPr txBox="1"/>
          <p:nvPr/>
        </p:nvSpPr>
        <p:spPr>
          <a:xfrm>
            <a:off x="3281547" y="3200498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273026-A497-40B5-8F49-7D7AB67332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934014" y="3787046"/>
            <a:ext cx="1133061" cy="50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F3BE19-8C25-4331-9B49-1CA2436A6316}"/>
              </a:ext>
            </a:extLst>
          </p:cNvPr>
          <p:cNvSpPr txBox="1"/>
          <p:nvPr/>
        </p:nvSpPr>
        <p:spPr>
          <a:xfrm>
            <a:off x="3294168" y="4083945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38415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B9BB9E-F7B6-4987-A259-C66DF06B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Detour to Branching-Time Logics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C24FA-664E-4E4E-B4A6-6CC3C240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85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183FB6-5CDE-4B09-AB93-C3613A58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was a linear-time logic where we reason about traces</a:t>
            </a:r>
          </a:p>
          <a:p>
            <a:r>
              <a:rPr lang="en-US" dirty="0"/>
              <a:t>CTL is a logic where we reason over the tree of executions generated by a program, also known as the </a:t>
            </a:r>
            <a:r>
              <a:rPr lang="en-US" i="1" dirty="0"/>
              <a:t>computation tree</a:t>
            </a:r>
            <a:endParaRPr lang="en-US" dirty="0"/>
          </a:p>
          <a:p>
            <a:r>
              <a:rPr lang="en-US" dirty="0"/>
              <a:t>We care about CTL because:</a:t>
            </a:r>
          </a:p>
          <a:p>
            <a:pPr lvl="1"/>
            <a:r>
              <a:rPr lang="en-US" dirty="0"/>
              <a:t> There are some properties that cannot be expressed in LTL, but can be expressed in CTL: From every system state, there is a system execution that takes it back to the initial state (also known as the reset property)</a:t>
            </a:r>
          </a:p>
          <a:p>
            <a:pPr lvl="1"/>
            <a:r>
              <a:rPr lang="en-US" dirty="0"/>
              <a:t>To understand </a:t>
            </a:r>
            <a:r>
              <a:rPr lang="en-US" dirty="0" err="1"/>
              <a:t>pCTL</a:t>
            </a:r>
            <a:r>
              <a:rPr lang="en-US" dirty="0"/>
              <a:t> (Probabilistic CTL), it’s good if you understand CTL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express interesting properties for multi-agent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DD350D-5867-4F26-9E9E-B67A2A31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Tree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9BD4F-A084-44A4-A698-C3B0B4E9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1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1D6DA-28FC-4CFE-9492-8826EE95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094" y="1277926"/>
            <a:ext cx="3752900" cy="4445007"/>
          </a:xfrm>
        </p:spPr>
        <p:txBody>
          <a:bodyPr>
            <a:normAutofit/>
          </a:bodyPr>
          <a:lstStyle/>
          <a:p>
            <a:r>
              <a:rPr lang="en-US" dirty="0"/>
              <a:t>We saw computation trees when understanding semantics of asynchronous processes</a:t>
            </a:r>
          </a:p>
          <a:p>
            <a:r>
              <a:rPr lang="en-US" dirty="0"/>
              <a:t>Basically a tree that considers “all possibilities” in a reactive program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B85A36-75B3-4F0F-9B76-5E3FD5C7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33D9-FDE7-4266-BAC9-A02B0F7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7BEFC1-C120-47B7-801B-156FBDF4E43C}"/>
              </a:ext>
            </a:extLst>
          </p:cNvPr>
          <p:cNvGrpSpPr/>
          <p:nvPr/>
        </p:nvGrpSpPr>
        <p:grpSpPr>
          <a:xfrm>
            <a:off x="192005" y="1147454"/>
            <a:ext cx="3211206" cy="1255135"/>
            <a:chOff x="1206584" y="1703718"/>
            <a:chExt cx="3719414" cy="18181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506EE5-C532-4BBA-913F-CBAAB77121C7}"/>
                </a:ext>
              </a:extLst>
            </p:cNvPr>
            <p:cNvSpPr/>
            <p:nvPr/>
          </p:nvSpPr>
          <p:spPr>
            <a:xfrm>
              <a:off x="1206585" y="1723597"/>
              <a:ext cx="3719413" cy="175744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69416-0BEA-4999-8784-9BDDE478AF9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4" y="2341759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2F582B-0CCF-46C6-8F35-7E74AAD7ABFA}"/>
                </a:ext>
              </a:extLst>
            </p:cNvPr>
            <p:cNvSpPr txBox="1"/>
            <p:nvPr/>
          </p:nvSpPr>
          <p:spPr>
            <a:xfrm>
              <a:off x="1481058" y="1703718"/>
              <a:ext cx="3222109" cy="507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E495F7A-33FE-424A-9804-3A01DC7BB3F5}"/>
                    </a:ext>
                  </a:extLst>
                </p:cNvPr>
                <p:cNvSpPr txBox="1"/>
                <p:nvPr/>
              </p:nvSpPr>
              <p:spPr>
                <a:xfrm>
                  <a:off x="1270896" y="2390399"/>
                  <a:ext cx="3147471" cy="50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x := (x + 1) mod 2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E495F7A-33FE-424A-9804-3A01DC7BB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896" y="2390399"/>
                  <a:ext cx="3147471" cy="507848"/>
                </a:xfrm>
                <a:prstGeom prst="rect">
                  <a:avLst/>
                </a:prstGeom>
                <a:blipFill>
                  <a:blip r:embed="rId2"/>
                  <a:stretch>
                    <a:fillRect l="-3596" t="-13793" r="-2472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6EBCB3-8EAA-431B-9FF7-0EC255C4AE8A}"/>
                    </a:ext>
                  </a:extLst>
                </p:cNvPr>
                <p:cNvSpPr txBox="1"/>
                <p:nvPr/>
              </p:nvSpPr>
              <p:spPr>
                <a:xfrm>
                  <a:off x="1263098" y="2853142"/>
                  <a:ext cx="3155269" cy="668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/>
                    <a:t> y: = 1-y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6EBCB3-8EAA-431B-9FF7-0EC255C4A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098" y="2853142"/>
                  <a:ext cx="3155269" cy="668770"/>
                </a:xfrm>
                <a:prstGeom prst="rect">
                  <a:avLst/>
                </a:prstGeom>
                <a:blipFill>
                  <a:blip r:embed="rId3"/>
                  <a:stretch>
                    <a:fillRect l="-3587" t="-10526" r="-246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561C67-80A1-4C3A-8045-8945CB75C0B6}"/>
              </a:ext>
            </a:extLst>
          </p:cNvPr>
          <p:cNvGrpSpPr/>
          <p:nvPr/>
        </p:nvGrpSpPr>
        <p:grpSpPr>
          <a:xfrm>
            <a:off x="192005" y="2989333"/>
            <a:ext cx="3288870" cy="2196748"/>
            <a:chOff x="3702969" y="1557568"/>
            <a:chExt cx="3288870" cy="2196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8E55583-5AB6-43A3-A74E-308BA0EB95A4}"/>
                    </a:ext>
                  </a:extLst>
                </p:cNvPr>
                <p:cNvSpPr/>
                <p:nvPr/>
              </p:nvSpPr>
              <p:spPr>
                <a:xfrm>
                  <a:off x="4063849" y="1761312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8E55583-5AB6-43A3-A74E-308BA0EB9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9" y="1761312"/>
                  <a:ext cx="1001031" cy="544223"/>
                </a:xfrm>
                <a:prstGeom prst="ellipse">
                  <a:avLst/>
                </a:prstGeom>
                <a:blipFill>
                  <a:blip r:embed="rId4"/>
                  <a:stretch>
                    <a:fillRect b="-425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09F698C-BDF6-4916-864A-51E6FD9470CF}"/>
                    </a:ext>
                  </a:extLst>
                </p:cNvPr>
                <p:cNvSpPr/>
                <p:nvPr/>
              </p:nvSpPr>
              <p:spPr>
                <a:xfrm flipH="1">
                  <a:off x="4063849" y="3210093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09F698C-BDF6-4916-864A-51E6FD947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3849" y="3210093"/>
                  <a:ext cx="1001031" cy="544223"/>
                </a:xfrm>
                <a:prstGeom prst="ellipse">
                  <a:avLst/>
                </a:prstGeom>
                <a:blipFill>
                  <a:blip r:embed="rId5"/>
                  <a:stretch>
                    <a:fillRect b="-42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E65B84-74F1-4B13-8823-CB6C1E713753}"/>
                </a:ext>
              </a:extLst>
            </p:cNvPr>
            <p:cNvSpPr/>
            <p:nvPr/>
          </p:nvSpPr>
          <p:spPr>
            <a:xfrm>
              <a:off x="3702969" y="2107201"/>
              <a:ext cx="363920" cy="1341237"/>
            </a:xfrm>
            <a:custGeom>
              <a:avLst/>
              <a:gdLst>
                <a:gd name="connsiteX0" fmla="*/ 324176 w 388913"/>
                <a:gd name="connsiteY0" fmla="*/ 2023009 h 2023009"/>
                <a:gd name="connsiteX1" fmla="*/ 495 w 388913"/>
                <a:gd name="connsiteY1" fmla="*/ 922492 h 2023009"/>
                <a:gd name="connsiteX2" fmla="*/ 388913 w 388913"/>
                <a:gd name="connsiteY2" fmla="*/ 0 h 2023009"/>
                <a:gd name="connsiteX0" fmla="*/ 388418 w 388418"/>
                <a:gd name="connsiteY0" fmla="*/ 2063469 h 2063469"/>
                <a:gd name="connsiteX1" fmla="*/ 0 w 388418"/>
                <a:gd name="connsiteY1" fmla="*/ 922492 h 2063469"/>
                <a:gd name="connsiteX2" fmla="*/ 388418 w 388418"/>
                <a:gd name="connsiteY2" fmla="*/ 0 h 20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8" h="2063469">
                  <a:moveTo>
                    <a:pt x="388418" y="2063469"/>
                  </a:moveTo>
                  <a:cubicBezTo>
                    <a:pt x="221182" y="1681794"/>
                    <a:pt x="0" y="1266403"/>
                    <a:pt x="0" y="922492"/>
                  </a:cubicBezTo>
                  <a:cubicBezTo>
                    <a:pt x="0" y="578581"/>
                    <a:pt x="199603" y="292662"/>
                    <a:pt x="388418" y="0"/>
                  </a:cubicBezTo>
                </a:path>
              </a:pathLst>
            </a:cu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4E09898-A92A-4A8D-95BC-507D1C012336}"/>
                    </a:ext>
                  </a:extLst>
                </p:cNvPr>
                <p:cNvSpPr/>
                <p:nvPr/>
              </p:nvSpPr>
              <p:spPr>
                <a:xfrm>
                  <a:off x="5626889" y="1761312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4E09898-A92A-4A8D-95BC-507D1C012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889" y="1761312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 b="-425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7DF7A5-D75D-4973-A38B-AB94632D5552}"/>
                    </a:ext>
                  </a:extLst>
                </p:cNvPr>
                <p:cNvSpPr/>
                <p:nvPr/>
              </p:nvSpPr>
              <p:spPr>
                <a:xfrm>
                  <a:off x="5626888" y="316083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7DF7A5-D75D-4973-A38B-AB94632D5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888" y="3160838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 b="-42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A64CE5-3A17-4711-A474-67F7C5E93844}"/>
                </a:ext>
              </a:extLst>
            </p:cNvPr>
            <p:cNvCxnSpPr>
              <a:stCxn id="5" idx="6"/>
              <a:endCxn id="26" idx="2"/>
            </p:cNvCxnSpPr>
            <p:nvPr/>
          </p:nvCxnSpPr>
          <p:spPr>
            <a:xfrm>
              <a:off x="5064880" y="2033424"/>
              <a:ext cx="562009" cy="0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92B0C52-7882-4865-BBB7-6A31705CC099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564365" y="2305535"/>
              <a:ext cx="0" cy="85530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01FBB3-157F-43A5-A755-174B5F7F4C1F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 flipH="1">
              <a:off x="6127404" y="2305535"/>
              <a:ext cx="1" cy="85530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E26AAE3-40F0-4E2E-9DC3-E709E05F056B}"/>
                </a:ext>
              </a:extLst>
            </p:cNvPr>
            <p:cNvSpPr/>
            <p:nvPr/>
          </p:nvSpPr>
          <p:spPr>
            <a:xfrm flipH="1">
              <a:off x="6627919" y="2048014"/>
              <a:ext cx="363920" cy="1341237"/>
            </a:xfrm>
            <a:custGeom>
              <a:avLst/>
              <a:gdLst>
                <a:gd name="connsiteX0" fmla="*/ 324176 w 388913"/>
                <a:gd name="connsiteY0" fmla="*/ 2023009 h 2023009"/>
                <a:gd name="connsiteX1" fmla="*/ 495 w 388913"/>
                <a:gd name="connsiteY1" fmla="*/ 922492 h 2023009"/>
                <a:gd name="connsiteX2" fmla="*/ 388913 w 388913"/>
                <a:gd name="connsiteY2" fmla="*/ 0 h 2023009"/>
                <a:gd name="connsiteX0" fmla="*/ 388418 w 388418"/>
                <a:gd name="connsiteY0" fmla="*/ 2063469 h 2063469"/>
                <a:gd name="connsiteX1" fmla="*/ 0 w 388418"/>
                <a:gd name="connsiteY1" fmla="*/ 922492 h 2063469"/>
                <a:gd name="connsiteX2" fmla="*/ 388418 w 388418"/>
                <a:gd name="connsiteY2" fmla="*/ 0 h 20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8" h="2063469">
                  <a:moveTo>
                    <a:pt x="388418" y="2063469"/>
                  </a:moveTo>
                  <a:cubicBezTo>
                    <a:pt x="221182" y="1681794"/>
                    <a:pt x="0" y="1266403"/>
                    <a:pt x="0" y="922492"/>
                  </a:cubicBezTo>
                  <a:cubicBezTo>
                    <a:pt x="0" y="578581"/>
                    <a:pt x="199603" y="292662"/>
                    <a:pt x="388418" y="0"/>
                  </a:cubicBezTo>
                </a:path>
              </a:pathLst>
            </a:cu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A4A36A1-A751-4D73-AAEB-DB6812B99EA1}"/>
                </a:ext>
              </a:extLst>
            </p:cNvPr>
            <p:cNvSpPr/>
            <p:nvPr/>
          </p:nvSpPr>
          <p:spPr>
            <a:xfrm>
              <a:off x="4844375" y="1557568"/>
              <a:ext cx="904672" cy="221976"/>
            </a:xfrm>
            <a:custGeom>
              <a:avLst/>
              <a:gdLst>
                <a:gd name="connsiteX0" fmla="*/ 875490 w 875490"/>
                <a:gd name="connsiteY0" fmla="*/ 138909 h 138909"/>
                <a:gd name="connsiteX1" fmla="*/ 398834 w 875490"/>
                <a:gd name="connsiteY1" fmla="*/ 2722 h 138909"/>
                <a:gd name="connsiteX2" fmla="*/ 0 w 875490"/>
                <a:gd name="connsiteY2" fmla="*/ 61088 h 138909"/>
                <a:gd name="connsiteX0" fmla="*/ 875490 w 875490"/>
                <a:gd name="connsiteY0" fmla="*/ 456886 h 456886"/>
                <a:gd name="connsiteX1" fmla="*/ 483557 w 875490"/>
                <a:gd name="connsiteY1" fmla="*/ 344 h 456886"/>
                <a:gd name="connsiteX2" fmla="*/ 0 w 875490"/>
                <a:gd name="connsiteY2" fmla="*/ 379065 h 456886"/>
                <a:gd name="connsiteX0" fmla="*/ 950801 w 950801"/>
                <a:gd name="connsiteY0" fmla="*/ 578721 h 578722"/>
                <a:gd name="connsiteX1" fmla="*/ 483557 w 950801"/>
                <a:gd name="connsiteY1" fmla="*/ 2046 h 578722"/>
                <a:gd name="connsiteX2" fmla="*/ 0 w 950801"/>
                <a:gd name="connsiteY2" fmla="*/ 380767 h 578722"/>
                <a:gd name="connsiteX0" fmla="*/ 875489 w 875489"/>
                <a:gd name="connsiteY0" fmla="*/ 456889 h 456888"/>
                <a:gd name="connsiteX1" fmla="*/ 483557 w 875489"/>
                <a:gd name="connsiteY1" fmla="*/ 346 h 456888"/>
                <a:gd name="connsiteX2" fmla="*/ 0 w 875489"/>
                <a:gd name="connsiteY2" fmla="*/ 379067 h 456888"/>
                <a:gd name="connsiteX0" fmla="*/ 875489 w 875489"/>
                <a:gd name="connsiteY0" fmla="*/ 456889 h 456888"/>
                <a:gd name="connsiteX1" fmla="*/ 483557 w 875489"/>
                <a:gd name="connsiteY1" fmla="*/ 346 h 456888"/>
                <a:gd name="connsiteX2" fmla="*/ 0 w 875489"/>
                <a:gd name="connsiteY2" fmla="*/ 379067 h 45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5489" h="456888">
                  <a:moveTo>
                    <a:pt x="875489" y="456889"/>
                  </a:moveTo>
                  <a:cubicBezTo>
                    <a:pt x="757187" y="114969"/>
                    <a:pt x="629472" y="13316"/>
                    <a:pt x="483557" y="346"/>
                  </a:cubicBezTo>
                  <a:cubicBezTo>
                    <a:pt x="337642" y="-12624"/>
                    <a:pt x="126459" y="343399"/>
                    <a:pt x="0" y="379067"/>
                  </a:cubicBezTo>
                </a:path>
              </a:pathLst>
            </a:custGeom>
            <a:ln w="31750"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562DF75-7EB3-4352-9E83-A57EDEC26BB0}"/>
              </a:ext>
            </a:extLst>
          </p:cNvPr>
          <p:cNvSpPr txBox="1"/>
          <p:nvPr/>
        </p:nvSpPr>
        <p:spPr>
          <a:xfrm>
            <a:off x="847537" y="2349472"/>
            <a:ext cx="1308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Process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C37712-2E14-4BAC-8649-5F90254281EA}"/>
              </a:ext>
            </a:extLst>
          </p:cNvPr>
          <p:cNvSpPr txBox="1"/>
          <p:nvPr/>
        </p:nvSpPr>
        <p:spPr>
          <a:xfrm>
            <a:off x="166680" y="5214298"/>
            <a:ext cx="322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Finite State machine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6EA145-F589-4F7D-B0A7-7C438BF0088A}"/>
              </a:ext>
            </a:extLst>
          </p:cNvPr>
          <p:cNvCxnSpPr>
            <a:cxnSpLocks/>
          </p:cNvCxnSpPr>
          <p:nvPr/>
        </p:nvCxnSpPr>
        <p:spPr>
          <a:xfrm>
            <a:off x="247530" y="2989333"/>
            <a:ext cx="408337" cy="31451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7E3CB75-5D57-4CCF-88B7-0B5EFBDDF8B7}"/>
                  </a:ext>
                </a:extLst>
              </p:cNvPr>
              <p:cNvSpPr/>
              <p:nvPr/>
            </p:nvSpPr>
            <p:spPr>
              <a:xfrm>
                <a:off x="5184731" y="1209202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7E3CB75-5D57-4CCF-88B7-0B5EFBDDF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31" y="1209202"/>
                <a:ext cx="1001031" cy="544223"/>
              </a:xfrm>
              <a:prstGeom prst="ellipse">
                <a:avLst/>
              </a:prstGeom>
              <a:blipFill>
                <a:blip r:embed="rId8"/>
                <a:stretch>
                  <a:fillRect b="-3158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EED4AFD-CB88-40B4-A297-ED6EB354D117}"/>
                  </a:ext>
                </a:extLst>
              </p:cNvPr>
              <p:cNvSpPr/>
              <p:nvPr/>
            </p:nvSpPr>
            <p:spPr>
              <a:xfrm>
                <a:off x="6052010" y="226014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EED4AFD-CB88-40B4-A297-ED6EB354D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010" y="2260141"/>
                <a:ext cx="1001031" cy="544223"/>
              </a:xfrm>
              <a:prstGeom prst="ellipse">
                <a:avLst/>
              </a:prstGeom>
              <a:blipFill>
                <a:blip r:embed="rId9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AD9BA6C-032A-4754-8231-D8B85E42553D}"/>
                  </a:ext>
                </a:extLst>
              </p:cNvPr>
              <p:cNvSpPr/>
              <p:nvPr/>
            </p:nvSpPr>
            <p:spPr>
              <a:xfrm flipH="1">
                <a:off x="4412252" y="2338970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AD9BA6C-032A-4754-8231-D8B85E425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12252" y="2338970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7AB0BE3-FFAB-42AC-8CD0-0AC154A5411F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4912767" y="1673725"/>
            <a:ext cx="418562" cy="665245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36683E7-1F0B-45C5-B30F-5E89D41EC7A9}"/>
              </a:ext>
            </a:extLst>
          </p:cNvPr>
          <p:cNvCxnSpPr>
            <a:cxnSpLocks/>
            <a:stCxn id="72" idx="5"/>
            <a:endCxn id="73" idx="0"/>
          </p:cNvCxnSpPr>
          <p:nvPr/>
        </p:nvCxnSpPr>
        <p:spPr>
          <a:xfrm>
            <a:off x="6039164" y="1673725"/>
            <a:ext cx="513362" cy="586416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7CACEFD-37F7-4F3F-816B-8183193EA670}"/>
                  </a:ext>
                </a:extLst>
              </p:cNvPr>
              <p:cNvSpPr/>
              <p:nvPr/>
            </p:nvSpPr>
            <p:spPr>
              <a:xfrm flipH="1">
                <a:off x="5551494" y="3509414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7CACEFD-37F7-4F3F-816B-8183193EA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1494" y="3509414"/>
                <a:ext cx="1001031" cy="544223"/>
              </a:xfrm>
              <a:prstGeom prst="ellipse">
                <a:avLst/>
              </a:prstGeom>
              <a:blipFill>
                <a:blip r:embed="rId11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9998366-46FB-4C4E-8E2B-752B276FF701}"/>
                  </a:ext>
                </a:extLst>
              </p:cNvPr>
              <p:cNvSpPr/>
              <p:nvPr/>
            </p:nvSpPr>
            <p:spPr>
              <a:xfrm flipH="1">
                <a:off x="6970328" y="352277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9998366-46FB-4C4E-8E2B-752B276F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70328" y="3522771"/>
                <a:ext cx="1001031" cy="544223"/>
              </a:xfrm>
              <a:prstGeom prst="ellipse">
                <a:avLst/>
              </a:prstGeom>
              <a:blipFill>
                <a:blip r:embed="rId12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F5C1BA-0BD5-4ACE-A677-FA1E9D998368}"/>
                  </a:ext>
                </a:extLst>
              </p:cNvPr>
              <p:cNvSpPr/>
              <p:nvPr/>
            </p:nvSpPr>
            <p:spPr>
              <a:xfrm flipH="1">
                <a:off x="3998519" y="348570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F5C1BA-0BD5-4ACE-A677-FA1E9D998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98519" y="3485701"/>
                <a:ext cx="1001031" cy="544223"/>
              </a:xfrm>
              <a:prstGeom prst="ellipse">
                <a:avLst/>
              </a:prstGeom>
              <a:blipFill>
                <a:blip r:embed="rId13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67246B-E34B-4ABC-8721-5B7383E46E43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4499034" y="2872692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E85BDF-F8AD-443D-A92E-CDD4A4155EC3}"/>
              </a:ext>
            </a:extLst>
          </p:cNvPr>
          <p:cNvCxnSpPr>
            <a:cxnSpLocks/>
            <a:stCxn id="73" idx="3"/>
            <a:endCxn id="83" idx="0"/>
          </p:cNvCxnSpPr>
          <p:nvPr/>
        </p:nvCxnSpPr>
        <p:spPr>
          <a:xfrm flipH="1">
            <a:off x="6052009" y="2724664"/>
            <a:ext cx="146599" cy="7847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5949CE-1FFF-4984-BB9F-A67EC6952EF0}"/>
              </a:ext>
            </a:extLst>
          </p:cNvPr>
          <p:cNvCxnSpPr>
            <a:cxnSpLocks/>
            <a:stCxn id="73" idx="5"/>
            <a:endCxn id="84" idx="0"/>
          </p:cNvCxnSpPr>
          <p:nvPr/>
        </p:nvCxnSpPr>
        <p:spPr>
          <a:xfrm>
            <a:off x="6906443" y="2724664"/>
            <a:ext cx="564400" cy="7981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A0C96FD-3827-464E-8BC1-E9622387125F}"/>
              </a:ext>
            </a:extLst>
          </p:cNvPr>
          <p:cNvCxnSpPr>
            <a:cxnSpLocks/>
          </p:cNvCxnSpPr>
          <p:nvPr/>
        </p:nvCxnSpPr>
        <p:spPr>
          <a:xfrm flipH="1">
            <a:off x="4037844" y="3979594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D8CBD9A-8A71-4FD7-BC35-775430A520E4}"/>
              </a:ext>
            </a:extLst>
          </p:cNvPr>
          <p:cNvCxnSpPr>
            <a:cxnSpLocks/>
          </p:cNvCxnSpPr>
          <p:nvPr/>
        </p:nvCxnSpPr>
        <p:spPr>
          <a:xfrm>
            <a:off x="4693330" y="4006187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B4B9BE-3498-4D74-835A-A3EC4CE0C6C6}"/>
              </a:ext>
            </a:extLst>
          </p:cNvPr>
          <p:cNvCxnSpPr>
            <a:cxnSpLocks/>
          </p:cNvCxnSpPr>
          <p:nvPr/>
        </p:nvCxnSpPr>
        <p:spPr>
          <a:xfrm flipH="1">
            <a:off x="5570466" y="4033881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A02B854-DE99-40EE-9B29-1409F1436066}"/>
              </a:ext>
            </a:extLst>
          </p:cNvPr>
          <p:cNvCxnSpPr>
            <a:cxnSpLocks/>
          </p:cNvCxnSpPr>
          <p:nvPr/>
        </p:nvCxnSpPr>
        <p:spPr>
          <a:xfrm>
            <a:off x="6225952" y="4060474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2D4C843-D54E-49A0-BFA5-D8F26A3990E0}"/>
              </a:ext>
            </a:extLst>
          </p:cNvPr>
          <p:cNvCxnSpPr>
            <a:cxnSpLocks/>
          </p:cNvCxnSpPr>
          <p:nvPr/>
        </p:nvCxnSpPr>
        <p:spPr>
          <a:xfrm>
            <a:off x="7441054" y="4066994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66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91B077-F03F-4C13-BA42-F8CC9686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F8A3F-46BC-4D18-9676-4F7748E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B051A9-2529-4B55-8C2E-FE38DC4808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2564" y="1070610"/>
              <a:ext cx="11506872" cy="4686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Syntax of 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0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a </a:t>
                          </a:r>
                          <a:r>
                            <a:rPr lang="en-US" sz="2000" b="1" dirty="0"/>
                            <a:t>F</a:t>
                          </a:r>
                          <a:r>
                            <a:rPr lang="en-US" sz="20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dirty="0"/>
                            <a:t>ll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 possible future paths, there is a</a:t>
                          </a:r>
                          <a:r>
                            <a:rPr lang="en-US" sz="2000" dirty="0"/>
                            <a:t> future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2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0" dirty="0"/>
                            <a:t>possible future paths,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85800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b="0" dirty="0"/>
                            <a:t>ll possible future executions,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8503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B051A9-2529-4B55-8C2E-FE38DC480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857297"/>
                  </p:ext>
                </p:extLst>
              </p:nvPr>
            </p:nvGraphicFramePr>
            <p:xfrm>
              <a:off x="342564" y="1070610"/>
              <a:ext cx="11506872" cy="4686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Syntax of 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35" t="-125333" r="-910160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125333" r="-279911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25333" r="-86" b="-8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225333" r="-279911" b="-7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325333" r="-279911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a </a:t>
                          </a:r>
                          <a:r>
                            <a:rPr lang="en-US" sz="2000" b="1" dirty="0"/>
                            <a:t>F</a:t>
                          </a:r>
                          <a:r>
                            <a:rPr lang="en-US" sz="20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425333" r="-279911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518421" r="-279911" b="-4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626667" r="-279911" b="-3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dirty="0"/>
                            <a:t>ll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726667" r="-279911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 possible future paths, there is a</a:t>
                          </a:r>
                          <a:r>
                            <a:rPr lang="en-US" sz="2000" dirty="0"/>
                            <a:t> future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2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826667" r="-279911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0" dirty="0"/>
                            <a:t>possible future paths,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85800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926667" r="-279911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b="0" dirty="0"/>
                            <a:t>ll possible future executions,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85036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679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B51CF-F06A-4307-B682-FD1BB2D4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  <a:p>
            <a:r>
              <a:rPr lang="en-US" dirty="0"/>
              <a:t>Continuous-time Markov Chains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5B17E-F3F4-4506-9DCD-EEA1BEC6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7B4BE-4077-4787-A4E7-7B6E2D2F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9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3A8CB-C52D-43DF-9E76-3D36A856B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626453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Path properties: </a:t>
                </a:r>
                <a:r>
                  <a:rPr lang="en-US" dirty="0"/>
                  <a:t>properties of any given path or execution in the program</a:t>
                </a:r>
              </a:p>
              <a:p>
                <a:r>
                  <a:rPr lang="en-US" i="1" dirty="0"/>
                  <a:t>Quantification over runs: </a:t>
                </a:r>
                <a:r>
                  <a:rPr lang="en-US" dirty="0"/>
                  <a:t>Checking if a property holds over </a:t>
                </a:r>
                <a:r>
                  <a:rPr lang="en-US" b="1" dirty="0"/>
                  <a:t>all </a:t>
                </a:r>
                <a:r>
                  <a:rPr lang="en-US" dirty="0"/>
                  <a:t>paths or over </a:t>
                </a:r>
                <a:r>
                  <a:rPr lang="en-US" b="1" dirty="0"/>
                  <a:t>some </a:t>
                </a:r>
                <a:r>
                  <a:rPr lang="en-US" dirty="0"/>
                  <a:t>path</a:t>
                </a:r>
                <a:endParaRPr lang="en-US" i="1" dirty="0"/>
              </a:p>
              <a:p>
                <a:r>
                  <a:rPr lang="en-US" dirty="0"/>
                  <a:t>Example CTL operator: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3A8CB-C52D-43DF-9E76-3D36A856B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626453"/>
              </a:xfrm>
              <a:blipFill>
                <a:blip r:embed="rId2"/>
                <a:stretch>
                  <a:fillRect l="-625" t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F291D39-53C2-49E2-BC48-D7FC19F5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A0C40-A237-4AE5-A046-94952032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F502E-4DC5-441F-BC24-F468772D1423}"/>
              </a:ext>
            </a:extLst>
          </p:cNvPr>
          <p:cNvSpPr txBox="1"/>
          <p:nvPr/>
        </p:nvSpPr>
        <p:spPr>
          <a:xfrm>
            <a:off x="2149812" y="4842860"/>
            <a:ext cx="3122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</a:t>
            </a:r>
            <a:r>
              <a:rPr lang="en-US" sz="3200" b="1" dirty="0"/>
              <a:t>A</a:t>
            </a:r>
            <a:r>
              <a:rPr lang="en-US" sz="3200" dirty="0"/>
              <a:t>ll executions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DD76E-DCAE-411C-85F7-5CF161EF34E8}"/>
              </a:ext>
            </a:extLst>
          </p:cNvPr>
          <p:cNvSpPr txBox="1"/>
          <p:nvPr/>
        </p:nvSpPr>
        <p:spPr>
          <a:xfrm>
            <a:off x="6016224" y="4842860"/>
            <a:ext cx="5405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Eventually/In Some </a:t>
            </a:r>
            <a:r>
              <a:rPr lang="en-US" sz="3200" b="1" dirty="0"/>
              <a:t>F</a:t>
            </a:r>
            <a:r>
              <a:rPr lang="en-US" sz="3200" dirty="0"/>
              <a:t>uture step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C059F70-3827-4503-8DDA-39873EF298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47125" y="3835098"/>
            <a:ext cx="1113182" cy="902342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B7F30A-61E1-4D25-A709-2CF0E66F727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9353" y="3835098"/>
            <a:ext cx="1113182" cy="902342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13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3DBA92-B3EA-47F8-9CB9-2670BA7B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B68C-F97F-4C2F-A090-7F3E6DC0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A0C18D-5967-481E-BFCB-41BBE90817C6}"/>
              </a:ext>
            </a:extLst>
          </p:cNvPr>
          <p:cNvGrpSpPr/>
          <p:nvPr/>
        </p:nvGrpSpPr>
        <p:grpSpPr>
          <a:xfrm>
            <a:off x="467379" y="1754589"/>
            <a:ext cx="3287498" cy="3513668"/>
            <a:chOff x="467379" y="1754589"/>
            <a:chExt cx="3287498" cy="35136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567E04-7226-42CD-AAA0-1FFAC4FC5E7D}"/>
                </a:ext>
              </a:extLst>
            </p:cNvPr>
            <p:cNvGrpSpPr/>
            <p:nvPr/>
          </p:nvGrpSpPr>
          <p:grpSpPr>
            <a:xfrm>
              <a:off x="467379" y="1754589"/>
              <a:ext cx="3287498" cy="2394873"/>
              <a:chOff x="331192" y="2240972"/>
              <a:chExt cx="3287498" cy="23948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EF9B0F1-74E7-4497-B133-2CD09B89BA6A}"/>
                      </a:ext>
                    </a:extLst>
                  </p:cNvPr>
                  <p:cNvSpPr/>
                  <p:nvPr/>
                </p:nvSpPr>
                <p:spPr>
                  <a:xfrm>
                    <a:off x="1776919" y="2240972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EF9B0F1-74E7-4497-B133-2CD09B89BA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6919" y="2240972"/>
                    <a:ext cx="826851" cy="778828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97BE07C-48DA-49B1-A0E9-47C26F589AB0}"/>
                      </a:ext>
                    </a:extLst>
                  </p:cNvPr>
                  <p:cNvSpPr/>
                  <p:nvPr/>
                </p:nvSpPr>
                <p:spPr>
                  <a:xfrm>
                    <a:off x="843063" y="3857017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97BE07C-48DA-49B1-A0E9-47C26F589A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063" y="3857017"/>
                    <a:ext cx="826851" cy="77882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52103C0-EC8B-4B0A-97E2-492C724AE668}"/>
                      </a:ext>
                    </a:extLst>
                  </p:cNvPr>
                  <p:cNvSpPr/>
                  <p:nvPr/>
                </p:nvSpPr>
                <p:spPr>
                  <a:xfrm>
                    <a:off x="2791839" y="3779195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52103C0-EC8B-4B0A-97E2-492C724AE6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1839" y="3779195"/>
                    <a:ext cx="826851" cy="77882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F45831-B4C8-4B2B-A1F4-4B22CEC4296B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1256489" y="2905743"/>
                <a:ext cx="641520" cy="9512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A0225BC-9B76-4978-AFC9-29343D139ED7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2482680" y="2905743"/>
                <a:ext cx="722585" cy="8734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638E614-4D03-4901-9D8D-79A7A4CC9B72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92" y="3876221"/>
                    <a:ext cx="51187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638E614-4D03-4901-9D8D-79A7A4CC9B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192" y="3876221"/>
                    <a:ext cx="511871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5704A2-43D5-4D6C-9A6E-EED4DC1C947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7808" y="3838201"/>
                    <a:ext cx="51187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5704A2-43D5-4D6C-9A6E-EED4DC1C94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7808" y="3838201"/>
                    <a:ext cx="511871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D2EA2D-5A3C-4188-B4ED-2918158F19AE}"/>
                    </a:ext>
                  </a:extLst>
                </p:cNvPr>
                <p:cNvSpPr txBox="1"/>
                <p:nvPr/>
              </p:nvSpPr>
              <p:spPr>
                <a:xfrm>
                  <a:off x="1676530" y="4621926"/>
                  <a:ext cx="12514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D2EA2D-5A3C-4188-B4ED-2918158F1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530" y="4621926"/>
                  <a:ext cx="1251496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F6341B-CB3C-4314-8E49-D7B77685431E}"/>
              </a:ext>
            </a:extLst>
          </p:cNvPr>
          <p:cNvGrpSpPr/>
          <p:nvPr/>
        </p:nvGrpSpPr>
        <p:grpSpPr>
          <a:xfrm>
            <a:off x="4589662" y="1606492"/>
            <a:ext cx="2775627" cy="3490651"/>
            <a:chOff x="6060331" y="1658649"/>
            <a:chExt cx="2775627" cy="3490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AA96CF0-6385-454E-8258-9CDC2AC6A3E3}"/>
                    </a:ext>
                  </a:extLst>
                </p:cNvPr>
                <p:cNvSpPr/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AA96CF0-6385-454E-8258-9CDC2AC6A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71D0F7-4132-4370-A5CF-E8CD92B86315}"/>
                    </a:ext>
                  </a:extLst>
                </p:cNvPr>
                <p:cNvSpPr/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71D0F7-4132-4370-A5CF-E8CD92B86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5868AEA-E7CE-4D9E-90C7-E93BA15CE8C9}"/>
                    </a:ext>
                  </a:extLst>
                </p:cNvPr>
                <p:cNvSpPr/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5868AEA-E7CE-4D9E-90C7-E93BA15CE8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EC21BB-DB30-4E3C-B8A7-A8542ACDA04E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>
            <a:xfrm flipH="1">
              <a:off x="6473757" y="2323420"/>
              <a:ext cx="641520" cy="9512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2137AF-BD84-4288-8C6B-67913D48E209}"/>
                </a:ext>
              </a:extLst>
            </p:cNvPr>
            <p:cNvCxnSpPr>
              <a:cxnSpLocks/>
              <a:stCxn id="22" idx="5"/>
              <a:endCxn id="24" idx="0"/>
            </p:cNvCxnSpPr>
            <p:nvPr/>
          </p:nvCxnSpPr>
          <p:spPr>
            <a:xfrm>
              <a:off x="7699948" y="2323420"/>
              <a:ext cx="722585" cy="873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34CA98-D544-422F-B29A-CBDC59E824D0}"/>
                    </a:ext>
                  </a:extLst>
                </p:cNvPr>
                <p:cNvSpPr txBox="1"/>
                <p:nvPr/>
              </p:nvSpPr>
              <p:spPr>
                <a:xfrm>
                  <a:off x="6824371" y="3331919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34CA98-D544-422F-B29A-CBDC59E8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371" y="3331919"/>
                  <a:ext cx="511871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D276CA-6F96-4264-B1D7-051723C553C9}"/>
                    </a:ext>
                  </a:extLst>
                </p:cNvPr>
                <p:cNvSpPr txBox="1"/>
                <p:nvPr/>
              </p:nvSpPr>
              <p:spPr>
                <a:xfrm>
                  <a:off x="6868110" y="4502969"/>
                  <a:ext cx="12130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D276CA-6F96-4264-B1D7-051723C55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110" y="4502969"/>
                  <a:ext cx="1213024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E8C268-7540-480D-92EA-69D4115BF8A9}"/>
              </a:ext>
            </a:extLst>
          </p:cNvPr>
          <p:cNvGrpSpPr/>
          <p:nvPr/>
        </p:nvGrpSpPr>
        <p:grpSpPr>
          <a:xfrm>
            <a:off x="8130435" y="1547486"/>
            <a:ext cx="3396841" cy="3492552"/>
            <a:chOff x="5602384" y="1658649"/>
            <a:chExt cx="3233574" cy="3492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A9184BB-81AE-4795-93E8-3793A9457A2B}"/>
                    </a:ext>
                  </a:extLst>
                </p:cNvPr>
                <p:cNvSpPr/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A9184BB-81AE-4795-93E8-3793A9457A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2BA35A-B75B-480B-9CD4-66606C03824C}"/>
                    </a:ext>
                  </a:extLst>
                </p:cNvPr>
                <p:cNvSpPr/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2BA35A-B75B-480B-9CD4-66606C0382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4990C4A-B873-4B4E-AA3E-F567CA59AC4E}"/>
                    </a:ext>
                  </a:extLst>
                </p:cNvPr>
                <p:cNvSpPr/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4990C4A-B873-4B4E-AA3E-F567CA59A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E69BE72-DC14-4B84-88EE-EA4DCCF6BD99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6473757" y="2323420"/>
              <a:ext cx="641520" cy="9512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EED60CF-581C-45CD-AFBB-BFBC9CB9EF2C}"/>
                </a:ext>
              </a:extLst>
            </p:cNvPr>
            <p:cNvCxnSpPr>
              <a:cxnSpLocks/>
              <a:stCxn id="34" idx="5"/>
              <a:endCxn id="36" idx="0"/>
            </p:cNvCxnSpPr>
            <p:nvPr/>
          </p:nvCxnSpPr>
          <p:spPr>
            <a:xfrm>
              <a:off x="7699948" y="2323420"/>
              <a:ext cx="722585" cy="873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BBEDCF-6B1B-4AB1-AB4B-1DCF25DA6028}"/>
                    </a:ext>
                  </a:extLst>
                </p:cNvPr>
                <p:cNvSpPr txBox="1"/>
                <p:nvPr/>
              </p:nvSpPr>
              <p:spPr>
                <a:xfrm>
                  <a:off x="5602384" y="3111587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BBEDCF-6B1B-4AB1-AB4B-1DCF25DA6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384" y="3111587"/>
                  <a:ext cx="511871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8D15EF-3896-4A47-ACDA-B034113AFEAB}"/>
                    </a:ext>
                  </a:extLst>
                </p:cNvPr>
                <p:cNvSpPr txBox="1"/>
                <p:nvPr/>
              </p:nvSpPr>
              <p:spPr>
                <a:xfrm>
                  <a:off x="6145350" y="4504870"/>
                  <a:ext cx="269060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8D15EF-3896-4A47-ACDA-B034113AF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350" y="4504870"/>
                  <a:ext cx="2690608" cy="6463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C80F7-6487-4E0F-BB3B-75D9F68F238F}"/>
                  </a:ext>
                </a:extLst>
              </p:cNvPr>
              <p:cNvSpPr txBox="1"/>
              <p:nvPr/>
            </p:nvSpPr>
            <p:spPr>
              <a:xfrm>
                <a:off x="10209616" y="2949353"/>
                <a:ext cx="5377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C80F7-6487-4E0F-BB3B-75D9F68F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616" y="2949353"/>
                <a:ext cx="537716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44526-CF97-463E-8551-4410365202B6}"/>
                  </a:ext>
                </a:extLst>
              </p:cNvPr>
              <p:cNvSpPr txBox="1"/>
              <p:nvPr/>
            </p:nvSpPr>
            <p:spPr>
              <a:xfrm>
                <a:off x="10193981" y="3400701"/>
                <a:ext cx="5112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44526-CF97-463E-8551-441036520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981" y="3400701"/>
                <a:ext cx="511294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941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400E-84BA-4444-8E0D-C8BE4D3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3EA6-C2A3-41F2-B44C-562548CC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/>
              <p:nvPr/>
            </p:nvSpPr>
            <p:spPr>
              <a:xfrm>
                <a:off x="3267920" y="1571425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𝐀𝐅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all</a:t>
                </a:r>
              </a:p>
              <a:p>
                <a:r>
                  <a:rPr lang="en-US" sz="2800" dirty="0"/>
                  <a:t>Paths, There is some future step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920" y="1571425"/>
                <a:ext cx="2774884" cy="1815882"/>
              </a:xfrm>
              <a:prstGeom prst="rect">
                <a:avLst/>
              </a:prstGeom>
              <a:blipFill>
                <a:blip r:embed="rId2"/>
                <a:stretch>
                  <a:fillRect l="-4396" t="-3356" r="-28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533630-E8EB-4C73-8F29-2716E0FE1E21}"/>
              </a:ext>
            </a:extLst>
          </p:cNvPr>
          <p:cNvGrpSpPr/>
          <p:nvPr/>
        </p:nvGrpSpPr>
        <p:grpSpPr>
          <a:xfrm>
            <a:off x="166680" y="1515623"/>
            <a:ext cx="4318632" cy="3859382"/>
            <a:chOff x="1400198" y="1308085"/>
            <a:chExt cx="4517742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/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B247C8-BF7D-4E32-B198-79D7ABFB6870}"/>
                </a:ext>
              </a:extLst>
            </p:cNvPr>
            <p:cNvSpPr/>
            <p:nvPr/>
          </p:nvSpPr>
          <p:spPr>
            <a:xfrm>
              <a:off x="1853408" y="243217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66487-1D75-4921-9D20-0BD8E4A2D21A}"/>
                </a:ext>
              </a:extLst>
            </p:cNvPr>
            <p:cNvSpPr/>
            <p:nvPr/>
          </p:nvSpPr>
          <p:spPr>
            <a:xfrm>
              <a:off x="3518330" y="2271828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6C6160-5BC8-4D9B-AA02-8CA53F110501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2266834" y="1972856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4FD98D-45BA-4362-B8B4-5FADE7CC372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184918" y="1972856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/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C57ED9-795D-4753-A39B-B64F54AA0E14}"/>
                </a:ext>
              </a:extLst>
            </p:cNvPr>
            <p:cNvSpPr/>
            <p:nvPr/>
          </p:nvSpPr>
          <p:spPr>
            <a:xfrm>
              <a:off x="2636833" y="3296511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C3A39B-F7CC-4929-979A-B48E77DC7EA4}"/>
                </a:ext>
              </a:extLst>
            </p:cNvPr>
            <p:cNvSpPr/>
            <p:nvPr/>
          </p:nvSpPr>
          <p:spPr>
            <a:xfrm>
              <a:off x="4506371" y="3294026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3781F9-5EBC-409F-8C69-ED54A176D454}"/>
                </a:ext>
              </a:extLst>
            </p:cNvPr>
            <p:cNvCxnSpPr>
              <a:cxnSpLocks/>
              <a:stCxn id="10" idx="5"/>
              <a:endCxn id="25" idx="1"/>
            </p:cNvCxnSpPr>
            <p:nvPr/>
          </p:nvCxnSpPr>
          <p:spPr>
            <a:xfrm>
              <a:off x="4224091" y="2936599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19A94D-A3B5-4952-A3BC-4A4C1938C099}"/>
                </a:ext>
              </a:extLst>
            </p:cNvPr>
            <p:cNvCxnSpPr>
              <a:cxnSpLocks/>
              <a:stCxn id="10" idx="3"/>
              <a:endCxn id="24" idx="7"/>
            </p:cNvCxnSpPr>
            <p:nvPr/>
          </p:nvCxnSpPr>
          <p:spPr>
            <a:xfrm flipH="1">
              <a:off x="3342594" y="2936599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B7A3EC-2B44-47BC-9506-ED3468DD8679}"/>
                </a:ext>
              </a:extLst>
            </p:cNvPr>
            <p:cNvSpPr/>
            <p:nvPr/>
          </p:nvSpPr>
          <p:spPr>
            <a:xfrm>
              <a:off x="3634977" y="4388639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C9DE36-B4D7-4DC7-AE73-05833AE8129D}"/>
                </a:ext>
              </a:extLst>
            </p:cNvPr>
            <p:cNvSpPr/>
            <p:nvPr/>
          </p:nvSpPr>
          <p:spPr>
            <a:xfrm>
              <a:off x="5091089" y="435681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AD15CF-F60D-42B1-9380-88CA8BCEBEA8}"/>
                </a:ext>
              </a:extLst>
            </p:cNvPr>
            <p:cNvCxnSpPr>
              <a:cxnSpLocks/>
              <a:stCxn id="25" idx="5"/>
              <a:endCxn id="60" idx="0"/>
            </p:cNvCxnSpPr>
            <p:nvPr/>
          </p:nvCxnSpPr>
          <p:spPr>
            <a:xfrm>
              <a:off x="5212132" y="3958797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338F746-4ED4-4627-82FB-8362BDC53BE8}"/>
                </a:ext>
              </a:extLst>
            </p:cNvPr>
            <p:cNvCxnSpPr>
              <a:cxnSpLocks/>
              <a:stCxn id="25" idx="3"/>
              <a:endCxn id="59" idx="7"/>
            </p:cNvCxnSpPr>
            <p:nvPr/>
          </p:nvCxnSpPr>
          <p:spPr>
            <a:xfrm flipH="1">
              <a:off x="4340738" y="3958797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/>
                <p:nvPr/>
              </p:nvSpPr>
              <p:spPr>
                <a:xfrm>
                  <a:off x="2877168" y="406442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68" y="4064428"/>
                  <a:ext cx="51187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/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/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2E14511-AF26-441D-9E80-C4F72EFB6997}"/>
              </a:ext>
            </a:extLst>
          </p:cNvPr>
          <p:cNvGrpSpPr/>
          <p:nvPr/>
        </p:nvGrpSpPr>
        <p:grpSpPr>
          <a:xfrm>
            <a:off x="7729182" y="1438030"/>
            <a:ext cx="4529500" cy="3859382"/>
            <a:chOff x="6736332" y="1251799"/>
            <a:chExt cx="4529500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4CCFCC0-763E-4774-8846-84BFBC71B4AF}"/>
                    </a:ext>
                  </a:extLst>
                </p:cNvPr>
                <p:cNvSpPr/>
                <p:nvPr/>
              </p:nvSpPr>
              <p:spPr>
                <a:xfrm>
                  <a:off x="7362081" y="125179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4CCFCC0-763E-4774-8846-84BFBC71B4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081" y="1251799"/>
                  <a:ext cx="826851" cy="77882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000DB6-DEAD-436D-8F64-7B48F46ACEB9}"/>
                </a:ext>
              </a:extLst>
            </p:cNvPr>
            <p:cNvSpPr/>
            <p:nvPr/>
          </p:nvSpPr>
          <p:spPr>
            <a:xfrm>
              <a:off x="6736332" y="2375890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61280B9-9E4A-4EBC-9666-DC8403D5EDAB}"/>
                </a:ext>
              </a:extLst>
            </p:cNvPr>
            <p:cNvSpPr/>
            <p:nvPr/>
          </p:nvSpPr>
          <p:spPr>
            <a:xfrm>
              <a:off x="8401254" y="2215542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54DA1A1-82BE-403F-8635-C971E74D1466}"/>
                </a:ext>
              </a:extLst>
            </p:cNvPr>
            <p:cNvCxnSpPr>
              <a:cxnSpLocks/>
              <a:stCxn id="88" idx="3"/>
              <a:endCxn id="89" idx="0"/>
            </p:cNvCxnSpPr>
            <p:nvPr/>
          </p:nvCxnSpPr>
          <p:spPr>
            <a:xfrm flipH="1">
              <a:off x="7149758" y="1916570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149037E-BD4A-4B2A-83F3-9F1A19DCD6FB}"/>
                </a:ext>
              </a:extLst>
            </p:cNvPr>
            <p:cNvCxnSpPr>
              <a:cxnSpLocks/>
              <a:stCxn id="88" idx="5"/>
              <a:endCxn id="90" idx="1"/>
            </p:cNvCxnSpPr>
            <p:nvPr/>
          </p:nvCxnSpPr>
          <p:spPr>
            <a:xfrm>
              <a:off x="8067842" y="1916570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6B1820E-8F0F-4B89-9E5A-3031CF101828}"/>
                </a:ext>
              </a:extLst>
            </p:cNvPr>
            <p:cNvSpPr/>
            <p:nvPr/>
          </p:nvSpPr>
          <p:spPr>
            <a:xfrm>
              <a:off x="7519757" y="3240225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247A7D4-6C6F-4586-AD9E-27BD57BB4BA2}"/>
                </a:ext>
              </a:extLst>
            </p:cNvPr>
            <p:cNvSpPr/>
            <p:nvPr/>
          </p:nvSpPr>
          <p:spPr>
            <a:xfrm>
              <a:off x="9389295" y="3237740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4D0BC2A-8792-4E6F-921F-507D820AD711}"/>
                </a:ext>
              </a:extLst>
            </p:cNvPr>
            <p:cNvCxnSpPr>
              <a:cxnSpLocks/>
              <a:stCxn id="90" idx="5"/>
              <a:endCxn id="95" idx="1"/>
            </p:cNvCxnSpPr>
            <p:nvPr/>
          </p:nvCxnSpPr>
          <p:spPr>
            <a:xfrm>
              <a:off x="9107015" y="2880313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85EB675-7E01-428F-BD47-0E3CC5633C78}"/>
                </a:ext>
              </a:extLst>
            </p:cNvPr>
            <p:cNvCxnSpPr>
              <a:cxnSpLocks/>
              <a:stCxn id="90" idx="3"/>
              <a:endCxn id="94" idx="7"/>
            </p:cNvCxnSpPr>
            <p:nvPr/>
          </p:nvCxnSpPr>
          <p:spPr>
            <a:xfrm flipH="1">
              <a:off x="8225518" y="2880313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3A5DC27-B1C5-4734-916C-38250E6F6F7C}"/>
                </a:ext>
              </a:extLst>
            </p:cNvPr>
            <p:cNvSpPr/>
            <p:nvPr/>
          </p:nvSpPr>
          <p:spPr>
            <a:xfrm>
              <a:off x="8517901" y="4332353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CD76C1-327B-4A34-AAF5-E05C8A45D617}"/>
                </a:ext>
              </a:extLst>
            </p:cNvPr>
            <p:cNvSpPr/>
            <p:nvPr/>
          </p:nvSpPr>
          <p:spPr>
            <a:xfrm>
              <a:off x="9974013" y="4300530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8F8EDF9-2DEE-4A79-8823-7D59B8317A91}"/>
                </a:ext>
              </a:extLst>
            </p:cNvPr>
            <p:cNvCxnSpPr>
              <a:cxnSpLocks/>
              <a:stCxn id="95" idx="5"/>
              <a:endCxn id="99" idx="0"/>
            </p:cNvCxnSpPr>
            <p:nvPr/>
          </p:nvCxnSpPr>
          <p:spPr>
            <a:xfrm>
              <a:off x="10095056" y="3902511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50FF057-1B3C-48D9-BF1D-AAEBFFE1DE58}"/>
                </a:ext>
              </a:extLst>
            </p:cNvPr>
            <p:cNvCxnSpPr>
              <a:cxnSpLocks/>
              <a:stCxn id="95" idx="3"/>
              <a:endCxn id="98" idx="7"/>
            </p:cNvCxnSpPr>
            <p:nvPr/>
          </p:nvCxnSpPr>
          <p:spPr>
            <a:xfrm flipH="1">
              <a:off x="9223662" y="3902511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E23FF47-A68B-4353-A648-8824804BE006}"/>
                    </a:ext>
                  </a:extLst>
                </p:cNvPr>
                <p:cNvSpPr txBox="1"/>
                <p:nvPr/>
              </p:nvSpPr>
              <p:spPr>
                <a:xfrm>
                  <a:off x="10753961" y="3868903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E23FF47-A68B-4353-A648-8824804BE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3961" y="3868903"/>
                  <a:ext cx="511871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/>
              <p:nvPr/>
            </p:nvSpPr>
            <p:spPr>
              <a:xfrm>
                <a:off x="5803374" y="3642606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some</a:t>
                </a:r>
              </a:p>
              <a:p>
                <a:r>
                  <a:rPr lang="en-US" sz="2800" dirty="0"/>
                  <a:t>path, there is some future step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74" y="3642606"/>
                <a:ext cx="2774884" cy="1815882"/>
              </a:xfrm>
              <a:prstGeom prst="rect">
                <a:avLst/>
              </a:prstGeom>
              <a:blipFill>
                <a:blip r:embed="rId10"/>
                <a:stretch>
                  <a:fillRect l="-4615" t="-3367" r="-351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400E-84BA-4444-8E0D-C8BE4D3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3EA6-C2A3-41F2-B44C-562548CC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/>
              <p:nvPr/>
            </p:nvSpPr>
            <p:spPr>
              <a:xfrm>
                <a:off x="3077026" y="1350253"/>
                <a:ext cx="309223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Across all</a:t>
                </a:r>
              </a:p>
              <a:p>
                <a:r>
                  <a:rPr lang="en-US" sz="2800" dirty="0"/>
                  <a:t>paths, and for every successor in the 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26" y="1350253"/>
                <a:ext cx="3092230" cy="1815882"/>
              </a:xfrm>
              <a:prstGeom prst="rect">
                <a:avLst/>
              </a:prstGeom>
              <a:blipFill>
                <a:blip r:embed="rId2"/>
                <a:stretch>
                  <a:fillRect l="-4142" t="-3020" r="-57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533630-E8EB-4C73-8F29-2716E0FE1E21}"/>
              </a:ext>
            </a:extLst>
          </p:cNvPr>
          <p:cNvGrpSpPr/>
          <p:nvPr/>
        </p:nvGrpSpPr>
        <p:grpSpPr>
          <a:xfrm>
            <a:off x="208341" y="1551458"/>
            <a:ext cx="4318632" cy="3859382"/>
            <a:chOff x="1400198" y="1308085"/>
            <a:chExt cx="4517742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/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B247C8-BF7D-4E32-B198-79D7ABFB6870}"/>
                </a:ext>
              </a:extLst>
            </p:cNvPr>
            <p:cNvSpPr/>
            <p:nvPr/>
          </p:nvSpPr>
          <p:spPr>
            <a:xfrm>
              <a:off x="1853408" y="243217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66487-1D75-4921-9D20-0BD8E4A2D21A}"/>
                </a:ext>
              </a:extLst>
            </p:cNvPr>
            <p:cNvSpPr/>
            <p:nvPr/>
          </p:nvSpPr>
          <p:spPr>
            <a:xfrm>
              <a:off x="3518330" y="2271828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6C6160-5BC8-4D9B-AA02-8CA53F110501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2266834" y="1972856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4FD98D-45BA-4362-B8B4-5FADE7CC372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184918" y="1972856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/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C57ED9-795D-4753-A39B-B64F54AA0E14}"/>
                </a:ext>
              </a:extLst>
            </p:cNvPr>
            <p:cNvSpPr/>
            <p:nvPr/>
          </p:nvSpPr>
          <p:spPr>
            <a:xfrm>
              <a:off x="2636833" y="3296511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C3A39B-F7CC-4929-979A-B48E77DC7EA4}"/>
                </a:ext>
              </a:extLst>
            </p:cNvPr>
            <p:cNvSpPr/>
            <p:nvPr/>
          </p:nvSpPr>
          <p:spPr>
            <a:xfrm>
              <a:off x="4506371" y="329402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3781F9-5EBC-409F-8C69-ED54A176D454}"/>
                </a:ext>
              </a:extLst>
            </p:cNvPr>
            <p:cNvCxnSpPr>
              <a:cxnSpLocks/>
              <a:stCxn id="10" idx="5"/>
              <a:endCxn id="25" idx="1"/>
            </p:cNvCxnSpPr>
            <p:nvPr/>
          </p:nvCxnSpPr>
          <p:spPr>
            <a:xfrm>
              <a:off x="4224091" y="2936599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19A94D-A3B5-4952-A3BC-4A4C1938C099}"/>
                </a:ext>
              </a:extLst>
            </p:cNvPr>
            <p:cNvCxnSpPr>
              <a:cxnSpLocks/>
              <a:stCxn id="10" idx="3"/>
              <a:endCxn id="24" idx="7"/>
            </p:cNvCxnSpPr>
            <p:nvPr/>
          </p:nvCxnSpPr>
          <p:spPr>
            <a:xfrm flipH="1">
              <a:off x="3342594" y="2936599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B7A3EC-2B44-47BC-9506-ED3468DD8679}"/>
                </a:ext>
              </a:extLst>
            </p:cNvPr>
            <p:cNvSpPr/>
            <p:nvPr/>
          </p:nvSpPr>
          <p:spPr>
            <a:xfrm>
              <a:off x="3634977" y="4388639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C9DE36-B4D7-4DC7-AE73-05833AE8129D}"/>
                </a:ext>
              </a:extLst>
            </p:cNvPr>
            <p:cNvSpPr/>
            <p:nvPr/>
          </p:nvSpPr>
          <p:spPr>
            <a:xfrm>
              <a:off x="5091089" y="435681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AD15CF-F60D-42B1-9380-88CA8BCEBEA8}"/>
                </a:ext>
              </a:extLst>
            </p:cNvPr>
            <p:cNvCxnSpPr>
              <a:cxnSpLocks/>
              <a:stCxn id="25" idx="5"/>
              <a:endCxn id="60" idx="0"/>
            </p:cNvCxnSpPr>
            <p:nvPr/>
          </p:nvCxnSpPr>
          <p:spPr>
            <a:xfrm>
              <a:off x="5212132" y="3958797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338F746-4ED4-4627-82FB-8362BDC53BE8}"/>
                </a:ext>
              </a:extLst>
            </p:cNvPr>
            <p:cNvCxnSpPr>
              <a:cxnSpLocks/>
              <a:stCxn id="25" idx="3"/>
              <a:endCxn id="59" idx="7"/>
            </p:cNvCxnSpPr>
            <p:nvPr/>
          </p:nvCxnSpPr>
          <p:spPr>
            <a:xfrm flipH="1">
              <a:off x="4340738" y="3958797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/>
                <p:nvPr/>
              </p:nvSpPr>
              <p:spPr>
                <a:xfrm>
                  <a:off x="2094803" y="337402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803" y="3374022"/>
                  <a:ext cx="51187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/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/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4CCFCC0-763E-4774-8846-84BFBC71B4AF}"/>
                  </a:ext>
                </a:extLst>
              </p:cNvPr>
              <p:cNvSpPr/>
              <p:nvPr/>
            </p:nvSpPr>
            <p:spPr>
              <a:xfrm>
                <a:off x="8354931" y="1438030"/>
                <a:ext cx="826851" cy="77882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4CCFCC0-763E-4774-8846-84BFBC71B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31" y="1438030"/>
                <a:ext cx="826851" cy="77882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49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85000DB6-DEAD-436D-8F64-7B48F46ACEB9}"/>
              </a:ext>
            </a:extLst>
          </p:cNvPr>
          <p:cNvSpPr/>
          <p:nvPr/>
        </p:nvSpPr>
        <p:spPr>
          <a:xfrm>
            <a:off x="7729182" y="2562121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accent6">
                  <a:lumMod val="40000"/>
                  <a:lumOff val="6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61280B9-9E4A-4EBC-9666-DC8403D5EDAB}"/>
              </a:ext>
            </a:extLst>
          </p:cNvPr>
          <p:cNvSpPr/>
          <p:nvPr/>
        </p:nvSpPr>
        <p:spPr>
          <a:xfrm>
            <a:off x="9394104" y="2401773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54DA1A1-82BE-403F-8635-C971E74D1466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8142608" y="2102801"/>
            <a:ext cx="333413" cy="459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49037E-BD4A-4B2A-83F3-9F1A19DCD6FB}"/>
              </a:ext>
            </a:extLst>
          </p:cNvPr>
          <p:cNvCxnSpPr>
            <a:cxnSpLocks/>
            <a:stCxn id="88" idx="5"/>
            <a:endCxn id="90" idx="1"/>
          </p:cNvCxnSpPr>
          <p:nvPr/>
        </p:nvCxnSpPr>
        <p:spPr>
          <a:xfrm>
            <a:off x="9060692" y="2102801"/>
            <a:ext cx="454502" cy="41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86B1820E-8F0F-4B89-9E5A-3031CF101828}"/>
              </a:ext>
            </a:extLst>
          </p:cNvPr>
          <p:cNvSpPr/>
          <p:nvPr/>
        </p:nvSpPr>
        <p:spPr>
          <a:xfrm>
            <a:off x="8512607" y="3426456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accent6">
                  <a:lumMod val="40000"/>
                  <a:lumOff val="6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247A7D4-6C6F-4586-AD9E-27BD57BB4BA2}"/>
              </a:ext>
            </a:extLst>
          </p:cNvPr>
          <p:cNvSpPr/>
          <p:nvPr/>
        </p:nvSpPr>
        <p:spPr>
          <a:xfrm>
            <a:off x="10382145" y="3423971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D0BC2A-8792-4E6F-921F-507D820AD711}"/>
              </a:ext>
            </a:extLst>
          </p:cNvPr>
          <p:cNvCxnSpPr>
            <a:cxnSpLocks/>
            <a:stCxn id="90" idx="5"/>
            <a:endCxn id="95" idx="1"/>
          </p:cNvCxnSpPr>
          <p:nvPr/>
        </p:nvCxnSpPr>
        <p:spPr>
          <a:xfrm>
            <a:off x="10099865" y="3066544"/>
            <a:ext cx="403370" cy="4714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5EB675-7E01-428F-BD47-0E3CC5633C78}"/>
              </a:ext>
            </a:extLst>
          </p:cNvPr>
          <p:cNvCxnSpPr>
            <a:cxnSpLocks/>
            <a:stCxn id="90" idx="3"/>
            <a:endCxn id="94" idx="7"/>
          </p:cNvCxnSpPr>
          <p:nvPr/>
        </p:nvCxnSpPr>
        <p:spPr>
          <a:xfrm flipH="1">
            <a:off x="9218368" y="3066544"/>
            <a:ext cx="296826" cy="473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E3A5DC27-B1C5-4734-916C-38250E6F6F7C}"/>
              </a:ext>
            </a:extLst>
          </p:cNvPr>
          <p:cNvSpPr/>
          <p:nvPr/>
        </p:nvSpPr>
        <p:spPr>
          <a:xfrm>
            <a:off x="9510751" y="4518584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4CD76C1-327B-4A34-AAF5-E05C8A45D617}"/>
              </a:ext>
            </a:extLst>
          </p:cNvPr>
          <p:cNvSpPr/>
          <p:nvPr/>
        </p:nvSpPr>
        <p:spPr>
          <a:xfrm>
            <a:off x="10966863" y="4486761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8F8EDF9-2DEE-4A79-8823-7D59B8317A91}"/>
              </a:ext>
            </a:extLst>
          </p:cNvPr>
          <p:cNvCxnSpPr>
            <a:cxnSpLocks/>
            <a:stCxn id="95" idx="5"/>
            <a:endCxn id="99" idx="0"/>
          </p:cNvCxnSpPr>
          <p:nvPr/>
        </p:nvCxnSpPr>
        <p:spPr>
          <a:xfrm>
            <a:off x="11087906" y="4088742"/>
            <a:ext cx="292383" cy="398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50FF057-1B3C-48D9-BF1D-AAEBFFE1DE58}"/>
              </a:ext>
            </a:extLst>
          </p:cNvPr>
          <p:cNvCxnSpPr>
            <a:cxnSpLocks/>
            <a:stCxn id="95" idx="3"/>
            <a:endCxn id="98" idx="7"/>
          </p:cNvCxnSpPr>
          <p:nvPr/>
        </p:nvCxnSpPr>
        <p:spPr>
          <a:xfrm flipH="1">
            <a:off x="10216512" y="4088742"/>
            <a:ext cx="286723" cy="5438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23FF47-A68B-4353-A648-8824804BE006}"/>
                  </a:ext>
                </a:extLst>
              </p:cNvPr>
              <p:cNvSpPr txBox="1"/>
              <p:nvPr/>
            </p:nvSpPr>
            <p:spPr>
              <a:xfrm>
                <a:off x="11488555" y="3933809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23FF47-A68B-4353-A648-8824804BE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555" y="3933809"/>
                <a:ext cx="51187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/>
              <p:nvPr/>
            </p:nvSpPr>
            <p:spPr>
              <a:xfrm>
                <a:off x="6058945" y="3604088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𝐄𝐆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some</a:t>
                </a:r>
              </a:p>
              <a:p>
                <a:r>
                  <a:rPr lang="en-US" sz="2800" dirty="0"/>
                  <a:t>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always holds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45" y="3604088"/>
                <a:ext cx="2774884" cy="1815882"/>
              </a:xfrm>
              <a:prstGeom prst="rect">
                <a:avLst/>
              </a:prstGeom>
              <a:blipFill>
                <a:blip r:embed="rId10"/>
                <a:stretch>
                  <a:fillRect l="-4615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AC045E-EA3A-4FE9-A22E-FD6EF6C9F805}"/>
                  </a:ext>
                </a:extLst>
              </p:cNvPr>
              <p:cNvSpPr txBox="1"/>
              <p:nvPr/>
            </p:nvSpPr>
            <p:spPr>
              <a:xfrm>
                <a:off x="2721686" y="3536613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AC045E-EA3A-4FE9-A22E-FD6EF6C9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6" y="3536613"/>
                <a:ext cx="51187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EFE678-D178-4CD2-8F1A-E81C664D2E41}"/>
                  </a:ext>
                </a:extLst>
              </p:cNvPr>
              <p:cNvSpPr txBox="1"/>
              <p:nvPr/>
            </p:nvSpPr>
            <p:spPr>
              <a:xfrm>
                <a:off x="1838385" y="2538159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EFE678-D178-4CD2-8F1A-E81C664D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85" y="2538159"/>
                <a:ext cx="51187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CDE3C2-9A16-4A34-B638-1E82E59461BA}"/>
                  </a:ext>
                </a:extLst>
              </p:cNvPr>
              <p:cNvSpPr txBox="1"/>
              <p:nvPr/>
            </p:nvSpPr>
            <p:spPr>
              <a:xfrm>
                <a:off x="700798" y="156872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CDE3C2-9A16-4A34-B638-1E82E5946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8" y="1568727"/>
                <a:ext cx="511871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48C02-AB22-4482-A38D-919B6E484389}"/>
                  </a:ext>
                </a:extLst>
              </p:cNvPr>
              <p:cNvSpPr txBox="1"/>
              <p:nvPr/>
            </p:nvSpPr>
            <p:spPr>
              <a:xfrm>
                <a:off x="10831163" y="2887584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48C02-AB22-4482-A38D-919B6E48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163" y="2887584"/>
                <a:ext cx="511871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37337-7BA1-41B4-9093-4CB632AC105A}"/>
                  </a:ext>
                </a:extLst>
              </p:cNvPr>
              <p:cNvSpPr txBox="1"/>
              <p:nvPr/>
            </p:nvSpPr>
            <p:spPr>
              <a:xfrm>
                <a:off x="10019853" y="201692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37337-7BA1-41B4-9093-4CB632AC1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853" y="2016927"/>
                <a:ext cx="511871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160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F75B0C-430A-43F4-8E46-7489DAB03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2682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𝐀𝐆𝐄𝐅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𝐄𝐆𝐀𝐅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F75B0C-430A-43F4-8E46-7489DAB03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2682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207575-54BF-4F72-A2E1-36FFD34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C4D-54F0-4171-8F07-49240B21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11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32DB31-021E-4C82-91B4-EE20A7DC3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2427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Checking if a given state machine (program) satisfies a CTL formula can be done quite efficiently (linear in the size of the machine and the property)</a:t>
                </a:r>
              </a:p>
              <a:p>
                <a:r>
                  <a:rPr lang="en-US" dirty="0"/>
                  <a:t>Native CTL cannot express fairness properties</a:t>
                </a:r>
              </a:p>
              <a:p>
                <a:pPr lvl="1"/>
                <a:r>
                  <a:rPr lang="en-US" dirty="0"/>
                  <a:t>Extension Fair CTL can express fairness</a:t>
                </a:r>
              </a:p>
              <a:p>
                <a:r>
                  <a:rPr lang="en-US" dirty="0"/>
                  <a:t>CTL</a:t>
                </a:r>
                <a:r>
                  <a:rPr lang="en-US" baseline="30000" dirty="0"/>
                  <a:t>* </a:t>
                </a:r>
                <a:r>
                  <a:rPr lang="en-US" dirty="0"/>
                  <a:t> is a logic that combines CTL and LTL: You can have formulas like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CTL: Less used than LTL, but an important logic in the history of temporal logic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32DB31-021E-4C82-91B4-EE20A7DC3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242709"/>
              </a:xfrm>
              <a:blipFill>
                <a:blip r:embed="rId2"/>
                <a:stretch>
                  <a:fillRect l="-625" t="-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081E89-6E40-44E0-8C62-3A23FBC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8" y="430374"/>
            <a:ext cx="10920419" cy="778828"/>
          </a:xfrm>
        </p:spPr>
        <p:txBody>
          <a:bodyPr/>
          <a:lstStyle/>
          <a:p>
            <a:r>
              <a:rPr lang="en-US" dirty="0"/>
              <a:t>CTL advantages and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32586-8FE3-48D3-BABA-937CDB72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77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:r>
                  <a:rPr lang="en-US" dirty="0"/>
                  <a:t>0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/>
                      <m:t>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otherwise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B8CD-F864-4CAA-B414-E5712DB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04FC-52DF-430E-8151-7B8C2D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65B9A-5692-4A2B-8F1E-BF5F10116F15}"/>
              </a:ext>
            </a:extLst>
          </p:cNvPr>
          <p:cNvGrpSpPr/>
          <p:nvPr/>
        </p:nvGrpSpPr>
        <p:grpSpPr>
          <a:xfrm>
            <a:off x="5152929" y="1810461"/>
            <a:ext cx="7039071" cy="3986553"/>
            <a:chOff x="679386" y="1598616"/>
            <a:chExt cx="6984124" cy="3986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7E69E-65B3-42B3-9EE2-42964E0C0116}"/>
                </a:ext>
              </a:extLst>
            </p:cNvPr>
            <p:cNvSpPr txBox="1"/>
            <p:nvPr/>
          </p:nvSpPr>
          <p:spPr>
            <a:xfrm>
              <a:off x="2116331" y="512350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777FE-6948-4FD1-B7C6-A1FAD63D27A2}"/>
                </a:ext>
              </a:extLst>
            </p:cNvPr>
            <p:cNvSpPr txBox="1"/>
            <p:nvPr/>
          </p:nvSpPr>
          <p:spPr>
            <a:xfrm>
              <a:off x="4716748" y="50301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C3B920-0AD0-49C6-B82D-FE468D091F27}"/>
                </a:ext>
              </a:extLst>
            </p:cNvPr>
            <p:cNvSpPr/>
            <p:nvPr/>
          </p:nvSpPr>
          <p:spPr>
            <a:xfrm>
              <a:off x="1423851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Accelerate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CC0F15-28FD-44EA-96D5-D6855DA34831}"/>
                </a:ext>
              </a:extLst>
            </p:cNvPr>
            <p:cNvSpPr/>
            <p:nvPr/>
          </p:nvSpPr>
          <p:spPr>
            <a:xfrm>
              <a:off x="4841966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Constant Speed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DEC02-2EC7-474C-B06E-9CBD34AE09AD}"/>
                </a:ext>
              </a:extLst>
            </p:cNvPr>
            <p:cNvSpPr/>
            <p:nvPr/>
          </p:nvSpPr>
          <p:spPr>
            <a:xfrm>
              <a:off x="1423850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Idling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8EBBB7-975D-4DF7-97FE-BC10FF1F5635}"/>
                </a:ext>
              </a:extLst>
            </p:cNvPr>
            <p:cNvSpPr/>
            <p:nvPr/>
          </p:nvSpPr>
          <p:spPr>
            <a:xfrm>
              <a:off x="4841966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Brake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7450CD-46D3-40D2-8F59-E170809EB76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396342" y="2786739"/>
              <a:ext cx="14456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F12551-2DD1-404B-AC4A-CAA6BA2EE35D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3396342" y="2786739"/>
              <a:ext cx="1734489" cy="13021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15FEE-B0EE-407D-88C7-EDD48EA141B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828212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6722F-3917-4B96-A03A-3B669322F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E049D-3122-4619-8683-AD5B9464B923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3396341" y="4364276"/>
              <a:ext cx="1445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69F1B0-2E21-4101-A31A-45001D0819AC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2410096" y="3176153"/>
              <a:ext cx="1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2DD06E-EB05-44E0-B0E2-7CEC2808ADEC}"/>
                </a:ext>
              </a:extLst>
            </p:cNvPr>
            <p:cNvSpPr/>
            <p:nvPr/>
          </p:nvSpPr>
          <p:spPr>
            <a:xfrm>
              <a:off x="6643007" y="2227824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E67106-E5E3-4A4C-862F-EA7A35475B2C}"/>
                </a:ext>
              </a:extLst>
            </p:cNvPr>
            <p:cNvSpPr/>
            <p:nvPr/>
          </p:nvSpPr>
          <p:spPr>
            <a:xfrm rot="5619972">
              <a:off x="6602190" y="4385003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FF1ABB-7FDC-4000-8BC1-1DFE601AFCC2}"/>
                </a:ext>
              </a:extLst>
            </p:cNvPr>
            <p:cNvSpPr/>
            <p:nvPr/>
          </p:nvSpPr>
          <p:spPr>
            <a:xfrm rot="7308126">
              <a:off x="2131419" y="4682439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8CC2B-2BA8-4EC9-89C2-83523FFB9642}"/>
                </a:ext>
              </a:extLst>
            </p:cNvPr>
            <p:cNvSpPr/>
            <p:nvPr/>
          </p:nvSpPr>
          <p:spPr>
            <a:xfrm rot="18334946">
              <a:off x="2123951" y="1883845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648324-EF24-4A56-AFCB-DDC211E41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264" y="2971800"/>
              <a:ext cx="1651703" cy="1259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AFA131-57F1-4CB5-ADC0-4EF573D950AD}"/>
                </a:ext>
              </a:extLst>
            </p:cNvPr>
            <p:cNvSpPr txBox="1"/>
            <p:nvPr/>
          </p:nvSpPr>
          <p:spPr>
            <a:xfrm>
              <a:off x="3974805" y="270539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DCFB6-4BC4-4F57-98B3-FCE6EAB3309E}"/>
                </a:ext>
              </a:extLst>
            </p:cNvPr>
            <p:cNvSpPr txBox="1"/>
            <p:nvPr/>
          </p:nvSpPr>
          <p:spPr>
            <a:xfrm>
              <a:off x="4270729" y="308765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44F12-9168-40C4-B3C5-DF6E3A2B4848}"/>
                </a:ext>
              </a:extLst>
            </p:cNvPr>
            <p:cNvSpPr txBox="1"/>
            <p:nvPr/>
          </p:nvSpPr>
          <p:spPr>
            <a:xfrm>
              <a:off x="2123798" y="15986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A4D35-5872-4388-B832-3A98A73F1C7E}"/>
                </a:ext>
              </a:extLst>
            </p:cNvPr>
            <p:cNvSpPr txBox="1"/>
            <p:nvPr/>
          </p:nvSpPr>
          <p:spPr>
            <a:xfrm>
              <a:off x="2431173" y="331849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45B69-7D0A-4A72-B4A6-9C6DD086FB8C}"/>
                </a:ext>
              </a:extLst>
            </p:cNvPr>
            <p:cNvSpPr txBox="1"/>
            <p:nvPr/>
          </p:nvSpPr>
          <p:spPr>
            <a:xfrm>
              <a:off x="6935426" y="468959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17BE69-5DC7-4FBD-BE4D-B931B6F16F89}"/>
                </a:ext>
              </a:extLst>
            </p:cNvPr>
            <p:cNvSpPr txBox="1"/>
            <p:nvPr/>
          </p:nvSpPr>
          <p:spPr>
            <a:xfrm>
              <a:off x="6086373" y="338746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03C62-0B26-4424-B4D3-853D184FB940}"/>
                </a:ext>
              </a:extLst>
            </p:cNvPr>
            <p:cNvSpPr txBox="1"/>
            <p:nvPr/>
          </p:nvSpPr>
          <p:spPr>
            <a:xfrm>
              <a:off x="3793474" y="434429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66609C-02FA-40A6-A8F7-5F860863CF50}"/>
                </a:ext>
              </a:extLst>
            </p:cNvPr>
            <p:cNvSpPr txBox="1"/>
            <p:nvPr/>
          </p:nvSpPr>
          <p:spPr>
            <a:xfrm>
              <a:off x="3437408" y="346770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8E97A-6852-4B96-92B2-0AFF2CE0C7A4}"/>
                </a:ext>
              </a:extLst>
            </p:cNvPr>
            <p:cNvSpPr txBox="1"/>
            <p:nvPr/>
          </p:nvSpPr>
          <p:spPr>
            <a:xfrm>
              <a:off x="5265247" y="322044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339334-843D-43D5-9348-7D63652A300F}"/>
                </a:ext>
              </a:extLst>
            </p:cNvPr>
            <p:cNvSpPr txBox="1"/>
            <p:nvPr/>
          </p:nvSpPr>
          <p:spPr>
            <a:xfrm>
              <a:off x="7090917" y="218613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/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/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/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/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3B1AD6-7E05-4852-99B1-62676C1BFDBD}"/>
                </a:ext>
              </a:extLst>
            </p:cNvPr>
            <p:cNvCxnSpPr/>
            <p:nvPr/>
          </p:nvCxnSpPr>
          <p:spPr>
            <a:xfrm>
              <a:off x="1509576" y="1829448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BD2374-6A54-4D86-B019-33EB4451E53C}"/>
                </a:ext>
              </a:extLst>
            </p:cNvPr>
            <p:cNvCxnSpPr/>
            <p:nvPr/>
          </p:nvCxnSpPr>
          <p:spPr>
            <a:xfrm>
              <a:off x="1275526" y="3541231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436C96-FC54-48BF-985B-2525DBF1E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000" y="4753691"/>
              <a:ext cx="424616" cy="445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64514E-A4B7-4DA3-A7D3-B98DBB41B63B}"/>
                </a:ext>
              </a:extLst>
            </p:cNvPr>
            <p:cNvCxnSpPr/>
            <p:nvPr/>
          </p:nvCxnSpPr>
          <p:spPr>
            <a:xfrm>
              <a:off x="4974903" y="1838527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7EAA3-ADC3-4872-AB21-399987BD7E62}"/>
                </a:ext>
              </a:extLst>
            </p:cNvPr>
            <p:cNvSpPr txBox="1"/>
            <p:nvPr/>
          </p:nvSpPr>
          <p:spPr>
            <a:xfrm>
              <a:off x="992799" y="30940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C196C-5941-4542-A118-FE4580B7C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763" y="2520334"/>
              <a:ext cx="1831410" cy="26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80C8D-0814-4C92-BD8B-A23122558702}"/>
                </a:ext>
              </a:extLst>
            </p:cNvPr>
            <p:cNvSpPr txBox="1"/>
            <p:nvPr/>
          </p:nvSpPr>
          <p:spPr>
            <a:xfrm>
              <a:off x="3844847" y="2144729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Does this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hold in state Brake?</a:t>
                </a:r>
              </a:p>
              <a:p>
                <a:pPr lvl="1"/>
                <a:r>
                  <a:rPr lang="en-US" sz="2400" dirty="0"/>
                  <a:t>Yes</a:t>
                </a:r>
              </a:p>
              <a:p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pick smallest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    = 0.5 + 0.2 + 0.3*0.5 + 0.3*0.2</a:t>
                </a:r>
              </a:p>
              <a:p>
                <a:pPr marL="411480" lvl="1" indent="0">
                  <a:buNone/>
                </a:pPr>
                <a:r>
                  <a:rPr lang="en-US" sz="2400" dirty="0"/>
                  <a:t>    = 0.91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I.e. with probability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0.91, driver checks cell phone within 2 steps</a:t>
                </a:r>
              </a:p>
            </p:txBody>
          </p:sp>
        </mc:Choice>
        <mc:Fallback xmlns="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  <a:blipFill>
                <a:blip r:embed="rId6"/>
                <a:stretch>
                  <a:fillRect l="-846" t="-222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4338D4-9312-4DC8-8BB8-3DBFDC1FE954}"/>
              </a:ext>
            </a:extLst>
          </p:cNvPr>
          <p:cNvSpPr txBox="1"/>
          <p:nvPr/>
        </p:nvSpPr>
        <p:spPr>
          <a:xfrm>
            <a:off x="5684616" y="1832327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E003D9-1B25-49C7-85DF-51231A042718}"/>
              </a:ext>
            </a:extLst>
          </p:cNvPr>
          <p:cNvSpPr txBox="1"/>
          <p:nvPr/>
        </p:nvSpPr>
        <p:spPr>
          <a:xfrm>
            <a:off x="9162245" y="1831922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/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blipFill>
                <a:blip r:embed="rId7"/>
                <a:stretch>
                  <a:fillRect t="-5732" r="-23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83FCE-9381-432C-9DE5-FFD3FBBF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components that we studied so far were either deterministic or nondeterministic.</a:t>
            </a:r>
          </a:p>
          <a:p>
            <a:r>
              <a:rPr lang="en-US" dirty="0"/>
              <a:t>The goal of such models is to represent computation or time-evolution of a physical phenomenon.</a:t>
            </a:r>
          </a:p>
          <a:p>
            <a:r>
              <a:rPr lang="en-US" dirty="0"/>
              <a:t>These models </a:t>
            </a:r>
            <a:r>
              <a:rPr lang="en-US" i="1" dirty="0"/>
              <a:t>do not </a:t>
            </a:r>
            <a:r>
              <a:rPr lang="en-US" dirty="0"/>
              <a:t>do a great job of capturing uncertainty.</a:t>
            </a:r>
          </a:p>
          <a:p>
            <a:r>
              <a:rPr lang="en-US" dirty="0"/>
              <a:t>We can usually model uncertainty using probabilities, so probabilistic models allow us to account for likelihood of environment behaviors</a:t>
            </a:r>
          </a:p>
          <a:p>
            <a:r>
              <a:rPr lang="en-US" dirty="0"/>
              <a:t>Machine learning/AI algorithms also require probabilistic modelling!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45410-3B95-4C9F-9E1C-3D5F174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2776-0511-4188-9784-2686BE2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7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Toss a coin repeatedly until “tails” is thrown</a:t>
                </a:r>
              </a:p>
              <a:p>
                <a:r>
                  <a:rPr lang="en-US" dirty="0"/>
                  <a:t>Is “tails” eventually thrown along all paths?</a:t>
                </a:r>
              </a:p>
              <a:p>
                <a:pPr lvl="1"/>
                <a:r>
                  <a:rPr lang="en-US" dirty="0"/>
                  <a:t>CTL: AF tails</a:t>
                </a:r>
              </a:p>
              <a:p>
                <a:pPr lvl="1"/>
                <a:r>
                  <a:rPr lang="en-US" dirty="0"/>
                  <a:t>Result: false</a:t>
                </a:r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probability of eventually thrown “tails” equal to 1?</a:t>
                </a:r>
              </a:p>
              <a:p>
                <a:pPr lvl="1"/>
                <a:r>
                  <a:rPr lang="en-US" dirty="0"/>
                  <a:t>PCTL: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Result</a:t>
                </a:r>
                <a:r>
                  <a:rPr lang="en-US" i="1" dirty="0"/>
                  <a:t>: true</a:t>
                </a:r>
              </a:p>
              <a:p>
                <a:pPr lvl="1"/>
                <a:r>
                  <a:rPr lang="en-US" dirty="0"/>
                  <a:t>Probability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zero!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  <a:blipFill>
                <a:blip r:embed="rId2"/>
                <a:stretch>
                  <a:fillRect l="-993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295EB-4CBB-4681-AC16-2CBE106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in PCTL vs. Qualitative in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C10-22F5-4F81-BD09-C6A5D73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/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/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/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2CF0C6-A500-491F-92A0-C26D6CDBACE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168517" y="2198002"/>
            <a:ext cx="825415" cy="6411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2A96-3601-4180-9B47-71ABD3864AC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168517" y="3468577"/>
            <a:ext cx="877498" cy="566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EA94DA-7450-4CCF-9F93-45E492A9E0F3}"/>
              </a:ext>
            </a:extLst>
          </p:cNvPr>
          <p:cNvSpPr/>
          <p:nvPr/>
        </p:nvSpPr>
        <p:spPr>
          <a:xfrm>
            <a:off x="8820319" y="1861168"/>
            <a:ext cx="1027688" cy="825388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688" h="825388">
                <a:moveTo>
                  <a:pt x="1027688" y="0"/>
                </a:moveTo>
                <a:cubicBezTo>
                  <a:pt x="757279" y="4046"/>
                  <a:pt x="486870" y="8092"/>
                  <a:pt x="315589" y="145657"/>
                </a:cubicBezTo>
                <a:cubicBezTo>
                  <a:pt x="144308" y="283222"/>
                  <a:pt x="72154" y="554305"/>
                  <a:pt x="0" y="825388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023399-4E06-455C-8022-A86B6F1DD24D}"/>
              </a:ext>
            </a:extLst>
          </p:cNvPr>
          <p:cNvSpPr/>
          <p:nvPr/>
        </p:nvSpPr>
        <p:spPr>
          <a:xfrm flipV="1">
            <a:off x="10603106" y="3575509"/>
            <a:ext cx="689472" cy="658384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  <a:gd name="connsiteX0" fmla="*/ 1027688 w 1222235"/>
              <a:gd name="connsiteY0" fmla="*/ 0 h 836167"/>
              <a:gd name="connsiteX1" fmla="*/ 1191162 w 1222235"/>
              <a:gd name="connsiteY1" fmla="*/ 805712 h 836167"/>
              <a:gd name="connsiteX2" fmla="*/ 0 w 1222235"/>
              <a:gd name="connsiteY2" fmla="*/ 825388 h 836167"/>
              <a:gd name="connsiteX0" fmla="*/ 941846 w 1132304"/>
              <a:gd name="connsiteY0" fmla="*/ 0 h 810952"/>
              <a:gd name="connsiteX1" fmla="*/ 1105320 w 1132304"/>
              <a:gd name="connsiteY1" fmla="*/ 805712 h 810952"/>
              <a:gd name="connsiteX2" fmla="*/ 0 w 1132304"/>
              <a:gd name="connsiteY2" fmla="*/ 436427 h 810952"/>
              <a:gd name="connsiteX0" fmla="*/ 941846 w 954125"/>
              <a:gd name="connsiteY0" fmla="*/ 0 h 1151132"/>
              <a:gd name="connsiteX1" fmla="*/ 916469 w 954125"/>
              <a:gd name="connsiteY1" fmla="*/ 1147527 h 1151132"/>
              <a:gd name="connsiteX2" fmla="*/ 0 w 954125"/>
              <a:gd name="connsiteY2" fmla="*/ 436427 h 1151132"/>
              <a:gd name="connsiteX0" fmla="*/ 941846 w 977170"/>
              <a:gd name="connsiteY0" fmla="*/ 0 h 1158687"/>
              <a:gd name="connsiteX1" fmla="*/ 896224 w 977170"/>
              <a:gd name="connsiteY1" fmla="*/ 809335 h 1158687"/>
              <a:gd name="connsiteX2" fmla="*/ 916469 w 977170"/>
              <a:gd name="connsiteY2" fmla="*/ 1147527 h 1158687"/>
              <a:gd name="connsiteX3" fmla="*/ 0 w 977170"/>
              <a:gd name="connsiteY3" fmla="*/ 436427 h 1158687"/>
              <a:gd name="connsiteX0" fmla="*/ 941846 w 1462799"/>
              <a:gd name="connsiteY0" fmla="*/ 0 h 1147567"/>
              <a:gd name="connsiteX1" fmla="*/ 1462773 w 1462799"/>
              <a:gd name="connsiteY1" fmla="*/ 467520 h 1147567"/>
              <a:gd name="connsiteX2" fmla="*/ 916469 w 1462799"/>
              <a:gd name="connsiteY2" fmla="*/ 1147527 h 1147567"/>
              <a:gd name="connsiteX3" fmla="*/ 0 w 1462799"/>
              <a:gd name="connsiteY3" fmla="*/ 436427 h 1147567"/>
              <a:gd name="connsiteX0" fmla="*/ 941846 w 1462799"/>
              <a:gd name="connsiteY0" fmla="*/ 0 h 1053283"/>
              <a:gd name="connsiteX1" fmla="*/ 1462773 w 1462799"/>
              <a:gd name="connsiteY1" fmla="*/ 467520 h 1053283"/>
              <a:gd name="connsiteX2" fmla="*/ 521605 w 1462799"/>
              <a:gd name="connsiteY2" fmla="*/ 1053234 h 1053283"/>
              <a:gd name="connsiteX3" fmla="*/ 0 w 1462799"/>
              <a:gd name="connsiteY3" fmla="*/ 436427 h 1053283"/>
              <a:gd name="connsiteX0" fmla="*/ 564147 w 1462786"/>
              <a:gd name="connsiteY0" fmla="*/ 0 h 958990"/>
              <a:gd name="connsiteX1" fmla="*/ 1462773 w 1462786"/>
              <a:gd name="connsiteY1" fmla="*/ 373227 h 958990"/>
              <a:gd name="connsiteX2" fmla="*/ 521605 w 1462786"/>
              <a:gd name="connsiteY2" fmla="*/ 958941 h 958990"/>
              <a:gd name="connsiteX3" fmla="*/ 0 w 1462786"/>
              <a:gd name="connsiteY3" fmla="*/ 342134 h 95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786" h="958990">
                <a:moveTo>
                  <a:pt x="564147" y="0"/>
                </a:moveTo>
                <a:cubicBezTo>
                  <a:pt x="556543" y="134889"/>
                  <a:pt x="1467002" y="181973"/>
                  <a:pt x="1462773" y="373227"/>
                </a:cubicBezTo>
                <a:cubicBezTo>
                  <a:pt x="1458544" y="564481"/>
                  <a:pt x="765400" y="964123"/>
                  <a:pt x="521605" y="958941"/>
                </a:cubicBezTo>
                <a:cubicBezTo>
                  <a:pt x="277810" y="953759"/>
                  <a:pt x="72154" y="71051"/>
                  <a:pt x="0" y="342134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910E-15DB-411E-B5A9-E682CE8B0CFB}"/>
              </a:ext>
            </a:extLst>
          </p:cNvPr>
          <p:cNvSpPr txBox="1"/>
          <p:nvPr/>
        </p:nvSpPr>
        <p:spPr>
          <a:xfrm>
            <a:off x="9476793" y="248204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E9D0-DC0F-433A-9AEA-3C8B46EAD1B0}"/>
              </a:ext>
            </a:extLst>
          </p:cNvPr>
          <p:cNvSpPr txBox="1"/>
          <p:nvPr/>
        </p:nvSpPr>
        <p:spPr>
          <a:xfrm>
            <a:off x="9546702" y="322266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8135-A886-4508-BD43-C2E647A14203}"/>
              </a:ext>
            </a:extLst>
          </p:cNvPr>
          <p:cNvSpPr txBox="1"/>
          <p:nvPr/>
        </p:nvSpPr>
        <p:spPr>
          <a:xfrm>
            <a:off x="11176888" y="3337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66EA9-A331-437F-A4B7-25DE7308F108}"/>
              </a:ext>
            </a:extLst>
          </p:cNvPr>
          <p:cNvSpPr txBox="1"/>
          <p:nvPr/>
        </p:nvSpPr>
        <p:spPr>
          <a:xfrm>
            <a:off x="8984813" y="14431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/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/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32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CD25B1-7EA1-4F66-A82C-146EB778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 in DTMC is discrete</a:t>
                </a:r>
              </a:p>
              <a:p>
                <a:r>
                  <a:rPr lang="en-US" dirty="0"/>
                  <a:t>CTMCs: </a:t>
                </a:r>
              </a:p>
              <a:p>
                <a:pPr lvl="1"/>
                <a:r>
                  <a:rPr lang="en-US" dirty="0"/>
                  <a:t>dense model of time</a:t>
                </a:r>
              </a:p>
              <a:p>
                <a:pPr lvl="1"/>
                <a:r>
                  <a:rPr lang="en-US" dirty="0"/>
                  <a:t>transitions can occur at any time</a:t>
                </a:r>
              </a:p>
              <a:p>
                <a:pPr lvl="1"/>
                <a:r>
                  <a:rPr lang="en-US" dirty="0"/>
                  <a:t>“dwell time” in a state is (negative) exponentially distributed</a:t>
                </a:r>
              </a:p>
              <a:p>
                <a:r>
                  <a:rPr lang="en-US" dirty="0"/>
                  <a:t>An exponentially distributed random variable </a:t>
                </a:r>
                <a:r>
                  <a:rPr lang="en-US" i="1" dirty="0"/>
                  <a:t>X </a:t>
                </a:r>
                <a:r>
                  <a:rPr lang="en-US" dirty="0"/>
                  <a:t>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has probability density function (pdf)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CD25B1-7EA1-4F66-A82C-146EB778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3604230-E351-45AB-86BA-ABA15D2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F0C8-E8FA-41D2-952A-3C6AD22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Cumulative distribution function (CDF)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I.e. zero probability of doing transition out of a state in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but probability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exercise: show that above CDF is memoryless,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2: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 negatively exponentially distributed with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359CB6-0DA7-4402-BE37-FB671380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C681D-7CCA-40F6-B3D7-4B02B0AD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67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a transition probability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dirty="0" err="1"/>
                  <a:t>init.</a:t>
                </a:r>
                <a:r>
                  <a:rPr lang="en-US" sz="2000" dirty="0"/>
                  <a:t> dist.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sz="2000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sz="2000" dirty="0"/>
                  <a:t> is a function that assigns some subset of Boolean propositions to each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p>
                    </m:sSup>
                  </m:oMath>
                </a14:m>
                <a:r>
                  <a:rPr lang="en-US" sz="2000" dirty="0"/>
                  <a:t> is the exit-rate function</a:t>
                </a:r>
              </a:p>
              <a:p>
                <a:r>
                  <a:rPr lang="en-US" sz="2000" dirty="0"/>
                  <a:t>Interpretation: </a:t>
                </a:r>
              </a:p>
              <a:p>
                <a:pPr lvl="1"/>
                <a:r>
                  <a:rPr lang="en-US" sz="2000" dirty="0"/>
                  <a:t>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neg. exp. dist.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Bigger the exit-rate, shorter the average residence time</a:t>
                </a:r>
              </a:p>
              <a:p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  <a:blipFill>
                <a:blip r:embed="rId2"/>
                <a:stretch>
                  <a:fillRect l="-665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5846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0767" y="1332703"/>
                <a:ext cx="7105002" cy="359620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Transition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000" dirty="0"/>
                  <a:t>Transition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dirty="0" err="1"/>
                  <a:t>r.v.</a:t>
                </a:r>
                <a:r>
                  <a:rPr lang="en-US" sz="2000" dirty="0"/>
                  <a:t> neg. exp. dist.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Probability to go from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What is the probability of changing to some lane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seconds?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𝑙𝑎𝑛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0767" y="1332703"/>
                <a:ext cx="7105002" cy="3596201"/>
              </a:xfrm>
              <a:blipFill>
                <a:blip r:embed="rId2"/>
                <a:stretch>
                  <a:fillRect l="-429" t="-1864" r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368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Also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to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0,0.5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0,0.5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×0.5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63AEA5-F093-45C9-8431-78FC419C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CTMC + 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D284-A56E-41D8-8AB7-2056DEC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/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/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/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/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EC12F-E143-4F9A-9ED6-B1E49B5B1D1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93031" y="3157538"/>
            <a:ext cx="1166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AA939-0DEA-45B1-93FF-A262203C7D7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314568" y="2337459"/>
            <a:ext cx="1343975" cy="628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D0806-D1E6-4766-8629-A8260B62296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314568" y="3349490"/>
            <a:ext cx="1323736" cy="838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8648B-0914-4B35-8822-AD6C86DBAF91}"/>
              </a:ext>
            </a:extLst>
          </p:cNvPr>
          <p:cNvSpPr txBox="1"/>
          <p:nvPr/>
        </p:nvSpPr>
        <p:spPr>
          <a:xfrm>
            <a:off x="1761889" y="2232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75536-ED99-4EF4-926D-24AEFCB90FB2}"/>
              </a:ext>
            </a:extLst>
          </p:cNvPr>
          <p:cNvSpPr txBox="1"/>
          <p:nvPr/>
        </p:nvSpPr>
        <p:spPr>
          <a:xfrm>
            <a:off x="1803193" y="3157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9FB3D-FA42-4EC4-9073-3ED6240FB744}"/>
              </a:ext>
            </a:extLst>
          </p:cNvPr>
          <p:cNvSpPr txBox="1"/>
          <p:nvPr/>
        </p:nvSpPr>
        <p:spPr>
          <a:xfrm>
            <a:off x="1734063" y="3866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/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/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/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/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05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57F5B-3C69-4BC1-8A99-F05590D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Baier, Christel, Joost-Pieter Katoen, and Kim </a:t>
            </a:r>
            <a:r>
              <a:rPr lang="en-US" sz="1400" dirty="0" err="1"/>
              <a:t>Guldstrand</a:t>
            </a:r>
            <a:r>
              <a:rPr lang="en-US" sz="1400" dirty="0"/>
              <a:t> Larsen. </a:t>
            </a:r>
            <a:r>
              <a:rPr lang="en-US" sz="1400" i="1" dirty="0"/>
              <a:t>Principles of model checking</a:t>
            </a:r>
            <a:r>
              <a:rPr lang="en-US" sz="1400" dirty="0"/>
              <a:t>. MIT press, 2008.</a:t>
            </a:r>
          </a:p>
          <a:p>
            <a:r>
              <a:rPr lang="en-US" sz="1400" dirty="0"/>
              <a:t>Continuous Time Markov Chains</a:t>
            </a:r>
            <a:r>
              <a:rPr lang="en-US" sz="1400" i="1" dirty="0"/>
              <a:t>: </a:t>
            </a:r>
            <a:r>
              <a:rPr lang="en-US" sz="1400" i="1" dirty="0">
                <a:hlinkClick r:id="rId2"/>
              </a:rPr>
              <a:t>https://resources.mpi-inf.mpg.de/departments/rg1/conferences/vtsa11/slides/katoen/lec01_handout.pdf</a:t>
            </a:r>
            <a:endParaRPr lang="en-US" sz="1400" dirty="0">
              <a:hlinkClick r:id="rId2"/>
            </a:endParaRPr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5FEC-DE50-4BCF-B698-1F3452C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DA71-7DFF-44CF-8A8C-E02CE76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69C43D-400F-49C1-9E74-5279B4F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Stochastic process: finite or infinite collection of random variables, indexed by time</a:t>
            </a:r>
          </a:p>
          <a:p>
            <a:pPr lvl="1"/>
            <a:r>
              <a:rPr lang="en-US" dirty="0"/>
              <a:t>Represents numeric value of some system changing randomly over time</a:t>
            </a:r>
          </a:p>
          <a:p>
            <a:pPr lvl="1"/>
            <a:r>
              <a:rPr lang="en-US" dirty="0"/>
              <a:t>Value at each time point is random number with some distribution</a:t>
            </a:r>
          </a:p>
          <a:p>
            <a:pPr lvl="1"/>
            <a:r>
              <a:rPr lang="en-US" dirty="0"/>
              <a:t>Distribution at any time may depend on some or all previous times</a:t>
            </a:r>
          </a:p>
          <a:p>
            <a:r>
              <a:rPr lang="en-US" dirty="0"/>
              <a:t>Markov chain: special case of a stochastic process</a:t>
            </a:r>
          </a:p>
          <a:p>
            <a:r>
              <a:rPr lang="en-US" dirty="0"/>
              <a:t>Markov property: A process satisfies the Markov property if it can make predictions of the future based only on its current state (i.e. future and past states of the process are independent)</a:t>
            </a:r>
          </a:p>
          <a:p>
            <a:pPr lvl="1"/>
            <a:r>
              <a:rPr lang="en-US" dirty="0"/>
              <a:t>I.e. distribution of future values depends only on the current value/state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2D10BB-B8AD-4270-BA4E-4648BE8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2A0-6254-4C62-9902-B07566D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Time-homogeneous MC : each step in the process takes the same time</a:t>
                </a:r>
              </a:p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27F35F-F2D0-484E-844F-9CD6E779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 (DTMC)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9FE8-766B-4D88-A9C2-F7883FE9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22FB8-D76F-4E67-8A3A-DA7239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example: Driver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4B41-ED80-456E-A978-A158B9A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176F8-B194-4EA3-B1FB-8F2ACD9E0BF5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2712B-A395-4535-9963-45CED17835B9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811A5-5DED-4CDC-8D36-DDB3577DC83B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2AC3A-62AB-4890-AA2F-70CC4C44D3FB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6A2AD-AEC2-441B-8B1A-C110FF648AC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95C10-A039-446A-806D-F9F65FE0927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C0D3D-CA6A-4DFB-AA95-16660BE6B99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ED9FE-D133-412A-BF7C-EF2ECD5266D1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8E30C-C006-4507-8B19-85E923A1FC6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19A78-34CF-4240-9A82-A0B1F9035D4B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BE4C61-7F82-479B-AA5E-348A35FEFDFC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A2C2E-3ED4-4092-BCB5-155091BABFFA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DE3873-D304-4226-81A5-57C0345257A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A2624C-28EC-4A6B-A7A9-4ED8FD446E2F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4BE69D-73E8-42B7-AA8D-B919B4A79D1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F411EE-737B-4656-861A-46C59D88DF17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81FB-4A85-4477-BF7E-5436F9E0D9C7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C0AF3-F433-435B-BAF2-34817364DA56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1EFF7-C058-4E7E-AD74-510E942D5968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1005C-1ABD-4C4F-B2D9-D8C30C803745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F671-1A84-46AC-A748-40E62E26779A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70989-CE3F-42EA-8DB9-F2A4BA3C879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DC0F3-AA23-4B41-8CDB-15ACFBFDBFA0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274D2-98BB-4577-8703-B9DBFABFD9AC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E3E8F3-3ABA-403D-84B5-73E44C8C1A0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371590-12DC-418F-B273-08F5309B3537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/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blipFill>
                <a:blip r:embed="rId6"/>
                <a:stretch>
                  <a:fillRect t="-5732" r="-233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C825A-CD49-428D-BF41-449F5210B52F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52038-FDE7-4D22-B7D6-499563663CC8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0D3B9-B2EA-4C71-8EA6-CA27437B4DA2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FED78F-3ABB-473C-804D-4952E4F75C3F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1EFD9-8310-4C76-95C5-A87700804E41}"/>
              </a:ext>
            </a:extLst>
          </p:cNvPr>
          <p:cNvSpPr txBox="1"/>
          <p:nvPr/>
        </p:nvSpPr>
        <p:spPr>
          <a:xfrm>
            <a:off x="1296635" y="1412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D1515C-D454-4FD0-B1C1-37B5FD4FD162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C5E81-6312-45DE-BD1C-258BA13B8989}"/>
              </a:ext>
            </a:extLst>
          </p:cNvPr>
          <p:cNvSpPr txBox="1"/>
          <p:nvPr/>
        </p:nvSpPr>
        <p:spPr>
          <a:xfrm>
            <a:off x="4804824" y="1362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CE3C8F-749D-4C50-B16A-15BE98755266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727650-1640-4E63-B15E-7EDEB7ED0BFC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344B8F-0659-4F11-BE72-4DB02C765708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9728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2C8E7-59BF-4DD5-8FA9-2A946246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chain: Transition probability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630C-5EEB-4988-A958-1C57493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FD51F-3D56-4E2E-8490-0BEBB4E5BE57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92079-2283-4462-974B-A8B737A3D0E1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832DE-6815-45A6-90BB-A7C93EDED134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5D0A6-E983-4CA4-A7F4-6715BB3EE0AD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77EF8-F676-49EA-823C-4FFF30431D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CA7E3-F1A6-41A1-B5DA-8EAC480AAC17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0DC5C-8C63-4DC3-AF7C-F532A4FD02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A7FE6-E4FD-4154-B004-884F33079D2E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0B186-E56E-4756-8522-14B9BA690800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3549E-0666-4F97-BEAA-EAF06233FB8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DCF9A9-4965-4035-B8A9-557BEF716859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636093-DF70-4BEF-BB64-4D92BE17D746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A1A97A-65EA-464E-B1E8-D1669CAC9F9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2D9C51-0413-492C-82D5-805D60BD9BBA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7E650-4010-45A4-A0AD-A93E2447439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DC679-21BA-45EF-90F4-ECEEE4B49A65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7521A-D5A3-4A34-86FF-9BD5BBEC76CE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6E1F4-EF25-446C-BDA8-1F9A0FAA569C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1CC53-1444-4056-A1C4-3750158963DB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E2C0B-7138-4ECB-B9FF-679ED5094328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DACF2-8BAB-4006-A717-E271B29BF3D7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C947B-9657-4D8C-A2C3-ECB256656B3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98E55-1B76-4F51-9956-BBF957D3867C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C6F22-217A-4917-90EE-C87900C43F81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DFAF6-6D08-4C84-8A29-4573AA04B29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D5887-1C8B-4F78-B88D-54E5CD24FBE1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A1704-CBB2-4135-B268-F722B89C2134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F4905E-BE6B-4511-B1AC-62B211BD11C3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160B4F-7522-4EB5-B6AD-48011385B9BC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7F0A40-F3E6-495A-AE02-007E019EFA4C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8EF105-C01E-4536-8A2D-A3CAAC946353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60EC2-2EC1-4626-BE8B-53E25063320A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0DE2A-9E5C-402B-92D6-81A080BE5106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070B1E-A74D-4394-B22C-63D2C5BA705E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/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A         C          B          I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blipFill>
                <a:blip r:embed="rId6"/>
                <a:stretch>
                  <a:fillRect t="-2632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Transition probabilities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denote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steps,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  <a:blipFill>
                <a:blip r:embed="rId3"/>
                <a:stretch>
                  <a:fillRect l="-625" t="-2388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C880BE8-AD6C-4848-91CE-6C734E7A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F049-B28C-4F43-8702-8C3ED4A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 system state is never observable, so HMMs only make observations or outputs available</a:t>
                </a:r>
              </a:p>
              <a:p>
                <a:r>
                  <a:rPr lang="en-US" dirty="0"/>
                  <a:t>HMM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as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Conditional probability of observing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954D2-CCB3-4333-A4DF-5DBC0C4C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7C221-7223-4414-972C-DF37C79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7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17801</TotalTime>
  <Words>2779</Words>
  <Application>Microsoft Office PowerPoint</Application>
  <PresentationFormat>Widescreen</PresentationFormat>
  <Paragraphs>535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Blackadder ITC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Probabilistic Models</vt:lpstr>
      <vt:lpstr>Layout</vt:lpstr>
      <vt:lpstr>Probabilistic Models</vt:lpstr>
      <vt:lpstr>Markov chains</vt:lpstr>
      <vt:lpstr>Discrete-time Markov chain (DTMC)</vt:lpstr>
      <vt:lpstr>Markov chain example: Driver modeling</vt:lpstr>
      <vt:lpstr>Markov chain: Transition probability matrix</vt:lpstr>
      <vt:lpstr>Markov Chain Analysis</vt:lpstr>
      <vt:lpstr>Hidden Markov Models</vt:lpstr>
      <vt:lpstr>Robot trying to reach moving target example</vt:lpstr>
      <vt:lpstr>Robot trying to reach moving target example</vt:lpstr>
      <vt:lpstr>What if robot cannot see all the state?</vt:lpstr>
      <vt:lpstr>Interesting Problems for HMMs</vt:lpstr>
      <vt:lpstr>Markov Decision Process</vt:lpstr>
      <vt:lpstr>Autonomous Robot controlling its actions</vt:lpstr>
      <vt:lpstr>PowerPoint Presentation</vt:lpstr>
      <vt:lpstr>Computation Tree Logic</vt:lpstr>
      <vt:lpstr>Computation Tree</vt:lpstr>
      <vt:lpstr>CTL Syntax</vt:lpstr>
      <vt:lpstr>CTL semantics</vt:lpstr>
      <vt:lpstr>CTL Semantics through examples</vt:lpstr>
      <vt:lpstr>CTL semantics through examples</vt:lpstr>
      <vt:lpstr>CTL semantics through examples</vt:lpstr>
      <vt:lpstr>CTL Operator fun</vt:lpstr>
      <vt:lpstr>CTL advantages and limitations</vt:lpstr>
      <vt:lpstr>Probabilistic CTL</vt:lpstr>
      <vt:lpstr>Probabilistic CTL</vt:lpstr>
      <vt:lpstr>Semantics</vt:lpstr>
      <vt:lpstr>PCTL</vt:lpstr>
      <vt:lpstr>Quantitative in PCTL vs. Qualitative in CTL</vt:lpstr>
      <vt:lpstr>Continuous Time Markov Chains</vt:lpstr>
      <vt:lpstr>Exponential distribution properties</vt:lpstr>
      <vt:lpstr>CTMC example</vt:lpstr>
      <vt:lpstr>CTMC example</vt:lpstr>
      <vt:lpstr>CTMC + PCTL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492</cp:revision>
  <dcterms:created xsi:type="dcterms:W3CDTF">2018-01-04T23:14:16Z</dcterms:created>
  <dcterms:modified xsi:type="dcterms:W3CDTF">2020-10-05T07:08:33Z</dcterms:modified>
</cp:coreProperties>
</file>