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56" r:id="rId3"/>
    <p:sldId id="411" r:id="rId4"/>
    <p:sldId id="358" r:id="rId5"/>
    <p:sldId id="412" r:id="rId6"/>
    <p:sldId id="413" r:id="rId7"/>
    <p:sldId id="414" r:id="rId8"/>
    <p:sldId id="363" r:id="rId9"/>
    <p:sldId id="416" r:id="rId10"/>
    <p:sldId id="359" r:id="rId11"/>
    <p:sldId id="360" r:id="rId12"/>
    <p:sldId id="361" r:id="rId13"/>
    <p:sldId id="362" r:id="rId14"/>
    <p:sldId id="365" r:id="rId15"/>
    <p:sldId id="366" r:id="rId16"/>
    <p:sldId id="367" r:id="rId17"/>
    <p:sldId id="369" r:id="rId18"/>
    <p:sldId id="364" r:id="rId19"/>
    <p:sldId id="368" r:id="rId20"/>
    <p:sldId id="371" r:id="rId21"/>
    <p:sldId id="370" r:id="rId22"/>
    <p:sldId id="372" r:id="rId23"/>
    <p:sldId id="374" r:id="rId24"/>
    <p:sldId id="373" r:id="rId25"/>
    <p:sldId id="376" r:id="rId26"/>
    <p:sldId id="377" r:id="rId27"/>
    <p:sldId id="375" r:id="rId28"/>
    <p:sldId id="378" r:id="rId29"/>
    <p:sldId id="379" r:id="rId30"/>
    <p:sldId id="380" r:id="rId31"/>
    <p:sldId id="381" r:id="rId32"/>
    <p:sldId id="382" r:id="rId33"/>
    <p:sldId id="3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1" autoAdjust="0"/>
    <p:restoredTop sz="94690" autoAdjust="0"/>
  </p:normalViewPr>
  <p:slideViewPr>
    <p:cSldViewPr snapToGrid="0">
      <p:cViewPr varScale="1">
        <p:scale>
          <a:sx n="92" d="100"/>
          <a:sy n="92" d="100"/>
        </p:scale>
        <p:origin x="900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52CFB-706C-461C-B835-9F8C13900BA0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0775-3CC3-423F-BD21-95A794BF842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B1A634-3067-4018-BF8D-7609509F14E0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AC122-B0BD-4922-AF22-478F1041817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25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6.png"/><Relationship Id="rId7" Type="http://schemas.openxmlformats.org/officeDocument/2006/relationships/image" Target="../media/image25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4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6.png"/><Relationship Id="rId7" Type="http://schemas.openxmlformats.org/officeDocument/2006/relationships/image" Target="../media/image25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Requirements, Linear Temporal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2021.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programmers have used regular expressions</a:t>
            </a:r>
          </a:p>
          <a:p>
            <a:r>
              <a:rPr lang="en-US" dirty="0"/>
              <a:t>Formally, regular expressions specify acceptable sequences of </a:t>
            </a:r>
            <a:r>
              <a:rPr lang="en-US" b="1" i="1" dirty="0"/>
              <a:t>finite</a:t>
            </a:r>
            <a:r>
              <a:rPr lang="en-US" b="1" dirty="0"/>
              <a:t> </a:t>
            </a:r>
            <a:r>
              <a:rPr lang="en-US" dirty="0"/>
              <a:t>length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[a-z][a-z 0-9] : strings starting with a lowercase letter (a-z) followed by </a:t>
            </a:r>
            <a:r>
              <a:rPr lang="en-US" b="1" i="1" dirty="0"/>
              <a:t>one </a:t>
            </a:r>
            <a:r>
              <a:rPr lang="en-US" dirty="0"/>
              <a:t>lowercase letter or number</a:t>
            </a:r>
          </a:p>
          <a:p>
            <a:pPr lvl="1"/>
            <a:r>
              <a:rPr lang="en-US" dirty="0"/>
              <a:t>[a-z][0-9]*[a-z] : strings starting with a lowercase letter, followed by </a:t>
            </a:r>
            <a:r>
              <a:rPr lang="en-US" b="1" i="1" dirty="0"/>
              <a:t>finitely many </a:t>
            </a:r>
            <a:r>
              <a:rPr lang="en-US" dirty="0"/>
              <a:t>numbers followed by a lowercase letter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to automata and formal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0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/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</p:spPr>
            <p:txBody>
              <a:bodyPr/>
              <a:lstStyle/>
              <a:p>
                <a:r>
                  <a:rPr lang="en-US" dirty="0"/>
                  <a:t>Simplest form of logic with a set of atomic propositions and Boolean connectives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, Connectives =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∧,∨, ¬,⇒,≡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Syntax recursively gives how new formulae are constructed from smaller formulae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  <a:blipFill>
                <a:blip r:embed="rId2"/>
                <a:stretch>
                  <a:fillRect l="-1303" t="-2384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7CE88F-CA28-4BA3-BA91-5F18873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5FE2-F1BA-4F1F-9D98-152A9AD4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1" t="-105319" r="-297696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105319" r="-190991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205319" r="-190991" b="-5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178" t="-205319" b="-524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305319" r="-190991" b="-4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409677" r="-190991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504255" r="-190991" b="-2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604255" r="-190991" b="-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704255" r="-190991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312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</p:spPr>
            <p:txBody>
              <a:bodyPr/>
              <a:lstStyle/>
              <a:p>
                <a:r>
                  <a:rPr lang="en-US" dirty="0"/>
                  <a:t>Semantics (i.e. meaning) of a formula can be defined recursively</a:t>
                </a:r>
              </a:p>
              <a:p>
                <a:r>
                  <a:rPr lang="en-US" dirty="0"/>
                  <a:t>Semantics of an atomic proposition defined by a </a:t>
                </a:r>
                <a:r>
                  <a:rPr lang="en-US" b="1" i="1" dirty="0"/>
                  <a:t>valuation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Valuation function assigns each proposition a value 1 (true) or 0 (false), always assigns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formula the value 1, and for other formulae is defined recursively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  <a:blipFill>
                <a:blip r:embed="rId2"/>
                <a:stretch>
                  <a:fillRect l="-1193" t="-2355" r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B1000D-4C9C-427D-B773-507B4961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" y="370241"/>
            <a:ext cx="10920419" cy="778828"/>
          </a:xfrm>
        </p:spPr>
        <p:txBody>
          <a:bodyPr/>
          <a:lstStyle/>
          <a:p>
            <a:r>
              <a:rPr lang="en-US" dirty="0"/>
              <a:t>Semantics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C1B2-9913-4AB5-9049-29B8EF5F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sz="2800" dirty="0"/>
                        </a:p>
                        <a:p>
                          <a:pPr algn="l"/>
                          <a:r>
                            <a:rPr lang="en-US" sz="2800" dirty="0"/>
                            <a:t>0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= 1 and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2400" dirty="0"/>
                            <a:t>,</a:t>
                          </a:r>
                        </a:p>
                        <a:p>
                          <a:pPr algn="l"/>
                          <a:r>
                            <a:rPr lang="en-US" sz="2400" dirty="0"/>
                            <a:t>0 otherwise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¬(¬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05319" r="-245652" b="-6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24516" r="-245652" b="-27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124516" r="-296" b="-27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257778" r="-245652" b="-21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257778" r="-296" b="-210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513830" r="-245652" b="-2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513830" r="-296" b="-2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613830" r="-245652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613830" r="-296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713830" r="-245652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713830" r="-296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8173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: There is an upright bicycle in the middle of the road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: There is car in the field of vision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If there is an upright bicycle in the middle of the road, the bicycle has a rider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in the intersection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  <a:blipFill>
                <a:blip r:embed="rId2"/>
                <a:stretch>
                  <a:fillRect t="-2384" r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7F91A0-D351-460B-A6EB-0E91974C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44DEE-34F4-453B-9E8F-674B3AFC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C22BD-6260-4786-856F-F5029D51B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1" t="22301" r="17490" b="19433"/>
          <a:stretch/>
        </p:blipFill>
        <p:spPr>
          <a:xfrm>
            <a:off x="7222802" y="1608292"/>
            <a:ext cx="4049403" cy="22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1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= 0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Is this true?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≡</m:t>
                        </m:r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bar>
                      </m:e>
                    </m:d>
                  </m:oMath>
                </a14:m>
                <a:r>
                  <a:rPr lang="en-US" dirty="0"/>
                  <a:t> = 1? (For all valuations)?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683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F5078D-5B6A-4001-92E3-D899E93B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formula of prop.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445E-FAA7-470A-9815-3699A807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Temporal Logic (literally logic of time) allows us to specify finite and infinite sequences of states using logical formulae</a:t>
                </a:r>
              </a:p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 is a set of sequences, each of which is possibly infinite in length, temporal logics help specify many interesting classes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-languages</a:t>
                </a:r>
              </a:p>
              <a:p>
                <a:r>
                  <a:rPr lang="en-US" dirty="0"/>
                  <a:t>Temporal logic grew out of philosophy: tense logic and modal logic</a:t>
                </a:r>
              </a:p>
              <a:p>
                <a:r>
                  <a:rPr lang="en-US" dirty="0"/>
                  <a:t>Amir </a:t>
                </a:r>
                <a:r>
                  <a:rPr lang="en-US" dirty="0" err="1"/>
                  <a:t>Pnueli</a:t>
                </a:r>
                <a:r>
                  <a:rPr lang="en-US" dirty="0"/>
                  <a:t> in 1977 used a form of temporal logic called LTL for requirements of reactive systems: later selected for the 1996 Turing Award</a:t>
                </a:r>
              </a:p>
              <a:p>
                <a:r>
                  <a:rPr lang="en-US" dirty="0"/>
                  <a:t>LTL is now adopted by the industry (part of Property Spec. Language, which is an IEEE standard), is supported by many tools in the EDA/</a:t>
                </a:r>
                <a:r>
                  <a:rPr lang="en-US"/>
                  <a:t>CAD industry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D75F9-60F3-41DD-B73C-5FCBE85D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E2249-FE6A-4824-830E-52F6585F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1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</p:spPr>
            <p:txBody>
              <a:bodyPr/>
              <a:lstStyle/>
              <a:p>
                <a:r>
                  <a:rPr lang="en-US" dirty="0"/>
                  <a:t>Propositional Logic is interpreted over valuations to atoms</a:t>
                </a:r>
              </a:p>
              <a:p>
                <a:r>
                  <a:rPr lang="en-US" dirty="0"/>
                  <a:t>Temporal Logic is interpreted over traces/sequences/strings</a:t>
                </a:r>
              </a:p>
              <a:p>
                <a:r>
                  <a:rPr lang="en-US" dirty="0"/>
                  <a:t>Trace is an infinite sequence of valuations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  <a:blipFill>
                <a:blip r:embed="rId2"/>
                <a:stretch>
                  <a:fillRect l="-625" t="-4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2A529CB-3D74-4FD4-9238-F012676B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Temporal Logic = Prop. Logic +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4117-2606-413B-AE8B-84D62260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0BDC28-24D5-4A8A-B7D8-6AF59634CB62}"/>
              </a:ext>
            </a:extLst>
          </p:cNvPr>
          <p:cNvGrpSpPr/>
          <p:nvPr/>
        </p:nvGrpSpPr>
        <p:grpSpPr>
          <a:xfrm>
            <a:off x="1418352" y="3315545"/>
            <a:ext cx="9444362" cy="1678220"/>
            <a:chOff x="1418352" y="3315545"/>
            <a:chExt cx="9444362" cy="16782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3D1784-1B33-491B-9C70-37F0722227C0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58C765-3F73-428B-BE7F-98E644CFE6F9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3A97C-6BE9-4CE7-BEC9-3BF2766FCC98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688192-AE7A-4B9D-8DE3-7BC59D860A9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905A24-008A-4BAD-9AC6-9D8E18299A34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5A9848-22C4-4673-8082-BC10D525705A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446F49-806D-4F32-84DC-6A7974A1BD6B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13F030-0454-4424-8F9C-2DF7A81B8D7E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4EE698-910E-4BE3-BC16-807815E44989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276A50D-0B11-495B-862B-081D85F3E48F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46A757-2DA8-40AF-9FF3-DFC0BFD3CACF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30293DC-834C-46A0-9A58-2BBA4ED46EDB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3068FCB-971C-4576-9B9C-8F63D53DFE19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blipFill>
                  <a:blip r:embed="rId5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blipFill>
                  <a:blip r:embed="rId6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/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blipFill>
                  <a:blip r:embed="rId7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blipFill>
                  <a:blip r:embed="rId8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blipFill>
                  <a:blip r:embed="rId9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blipFill>
                  <a:blip r:embed="rId10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F8E2A7A6-8B06-4D89-910B-4B19E0813448}"/>
              </a:ext>
            </a:extLst>
          </p:cNvPr>
          <p:cNvSpPr txBox="1">
            <a:spLocks/>
          </p:cNvSpPr>
          <p:nvPr/>
        </p:nvSpPr>
        <p:spPr>
          <a:xfrm>
            <a:off x="165307" y="5134521"/>
            <a:ext cx="11699087" cy="61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also write as: (0,1,1), (1,1,0), (2,0,0), (3,1,1),(4,0,1),… ,(42,1,1), … </a:t>
            </a:r>
          </a:p>
        </p:txBody>
      </p:sp>
    </p:spTree>
    <p:extLst>
      <p:ext uri="{BB962C8B-B14F-4D97-AF65-F5344CB8AC3E}">
        <p14:creationId xmlns:p14="http://schemas.microsoft.com/office/powerpoint/2010/main" val="222857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with Module 1!</a:t>
            </a:r>
          </a:p>
          <a:p>
            <a:r>
              <a:rPr lang="en-US" dirty="0"/>
              <a:t>Module 1: Models of Computation + Control </a:t>
            </a:r>
          </a:p>
          <a:p>
            <a:r>
              <a:rPr lang="en-US" dirty="0"/>
              <a:t> Module 2: Formal Specification, Verification,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7E2CC0-2ECE-468B-9873-6C5D43FC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is a logic interpreted over infinite traces</a:t>
            </a:r>
          </a:p>
          <a:p>
            <a:r>
              <a:rPr lang="en-US" dirty="0"/>
              <a:t>Temporal logic with a view that time evolves in a linear fashion</a:t>
            </a:r>
          </a:p>
          <a:p>
            <a:pPr lvl="1"/>
            <a:r>
              <a:rPr lang="en-US" dirty="0"/>
              <a:t>Other logics where time is branching!</a:t>
            </a:r>
          </a:p>
          <a:p>
            <a:r>
              <a:rPr lang="en-US" dirty="0"/>
              <a:t>Assumes that a trace is a discrete-time trace, with equal time intervals</a:t>
            </a:r>
          </a:p>
          <a:p>
            <a:r>
              <a:rPr lang="en-US" dirty="0"/>
              <a:t>Actual interval between time-points does not matter : similar to rounds in synchronous reactive components</a:t>
            </a:r>
          </a:p>
          <a:p>
            <a:r>
              <a:rPr lang="en-US" dirty="0"/>
              <a:t>LTL can be used to express safety and liveness properties!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A758F4-B73D-4FF6-AB80-C0276F12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332CD-AF5F-4F7F-A8D0-EB63052A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72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</p:spPr>
            <p:txBody>
              <a:bodyPr/>
              <a:lstStyle/>
              <a:p>
                <a:r>
                  <a:rPr lang="en-US" dirty="0"/>
                  <a:t>LTL formulas are built from propositions and other smaller LTL formulas using:</a:t>
                </a:r>
              </a:p>
              <a:p>
                <a:pPr lvl="1"/>
                <a:r>
                  <a:rPr lang="en-US" dirty="0"/>
                  <a:t>Boolean connectives</a:t>
                </a:r>
              </a:p>
              <a:p>
                <a:pPr lvl="1"/>
                <a:r>
                  <a:rPr lang="en-US" dirty="0"/>
                  <a:t>Temporal Operators</a:t>
                </a:r>
              </a:p>
              <a:p>
                <a:r>
                  <a:rPr lang="en-US" dirty="0"/>
                  <a:t>Only shown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, but can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∨, ⇒,≡</m:t>
                    </m:r>
                  </m:oMath>
                </a14:m>
                <a:r>
                  <a:rPr lang="en-US" dirty="0"/>
                  <a:t> for convenience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  <a:blipFill>
                <a:blip r:embed="rId2"/>
                <a:stretch>
                  <a:fillRect l="-1425" t="-2384" r="-2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F4D039-B6AF-43DC-A22C-7A586FCB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35570-5FF2-47CD-8CDB-D900A9B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0" t="-104255" r="-365686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104255" r="-271144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128" t="-104255" r="-213" b="-66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204255" r="-271144" b="-5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304255" r="-271144" b="-4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04255" r="-271144" b="-3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504255" r="-271144" b="-2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604255" r="-271144" b="-1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90370" r="-271144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336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of LTL is defined by a valuation function that assigns to each proposition at each time-point in the trace a truth value (0 or 1)</a:t>
                </a:r>
              </a:p>
              <a:p>
                <a:r>
                  <a:rPr lang="en-US" dirty="0"/>
                  <a:t>We use the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(read models) to show that a trace-point satisfies a formula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Read as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omit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the meaning is time 0.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is defined recursively over the formula</a:t>
                </a:r>
              </a:p>
              <a:p>
                <a:r>
                  <a:rPr lang="en-US" dirty="0"/>
                  <a:t>Base case: Propositional formulas, Recursion over structure of formula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A9DA90A-0DC2-4E94-95EF-1FE14E3A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C764-3D5F-43E8-ABD0-B14C363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5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not </a:t>
                </a:r>
                <a:r>
                  <a:rPr lang="en-US" dirty="0"/>
                  <a:t>true for the trace 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both hold </a:t>
                </a:r>
                <a:r>
                  <a:rPr lang="en-US" dirty="0"/>
                  <a:t>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1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holds starting at the next time point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9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or there is some future time-point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from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and for all future time-points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≤ℓ&lt;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eventually holds, and for all positions 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holds,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holds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26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Ne</a:t>
                </a:r>
                <a:r>
                  <a:rPr lang="en-US" b="1" dirty="0"/>
                  <a:t>X</a:t>
                </a:r>
                <a:r>
                  <a:rPr lang="en-US" dirty="0"/>
                  <a:t>t Step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  <a:blipFill>
                <a:blip r:embed="rId2"/>
                <a:stretch>
                  <a:fillRect t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5B238E-BF88-4320-8DCB-1AD7D373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525D-4415-4096-9E15-4D10748A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13B373-2580-4E97-AD19-EA30F0CB5E5B}"/>
              </a:ext>
            </a:extLst>
          </p:cNvPr>
          <p:cNvGrpSpPr/>
          <p:nvPr/>
        </p:nvGrpSpPr>
        <p:grpSpPr>
          <a:xfrm>
            <a:off x="821645" y="1810425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8197D2-D4F2-48AA-A47C-D44D400E222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1175F3-308D-4EBC-A7E2-9DD7FB047C3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F3B824-C9D3-4D40-909C-B3F98370F021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6236C7-9AAC-4F0D-B9D3-940A4178B231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FC0991-FF7A-4930-A658-F6D97B8D9229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12BF9B-17BE-4F86-A703-F5763D35C0C4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69380A0-3A93-4532-B70A-677022CFD88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F3A680-B45A-4F24-9961-417618E97EC5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F20642-1455-4A55-B717-520DE9E8C64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F5A5FCE-E7BE-48F1-A764-7C9F92FBEA80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0B67F3-144B-46B1-9286-BCE03C6D957F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4807A-DEF7-4EF6-AD54-6D211F47F82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10F013-BE17-4235-862E-C0BF940EF830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Some </a:t>
                </a:r>
                <a:r>
                  <a:rPr lang="en-US" b="1" dirty="0"/>
                  <a:t>F</a:t>
                </a:r>
                <a:r>
                  <a:rPr lang="en-US" dirty="0"/>
                  <a:t>uture step </a:t>
                </a:r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  <a:blipFill>
                <a:blip r:embed="rId9"/>
                <a:stretch>
                  <a:fillRect t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DC042-8D8D-490A-8AF2-E2CFF014F1E4}"/>
              </a:ext>
            </a:extLst>
          </p:cNvPr>
          <p:cNvGrpSpPr/>
          <p:nvPr/>
        </p:nvGrpSpPr>
        <p:grpSpPr>
          <a:xfrm>
            <a:off x="766661" y="3299416"/>
            <a:ext cx="9444362" cy="1308888"/>
            <a:chOff x="1134910" y="2530618"/>
            <a:chExt cx="9444362" cy="13088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BC465D6-B037-4ECF-A9FC-558D9AF6340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101CE3-CA2E-4AAA-9126-298E960495F9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BEDAEB-5AB1-4546-BF56-DEFFF98FE00D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514FE6-76A0-49D8-97D7-888822E8499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591073-36DE-411B-9008-AA4EB2EC9B64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8E7364-5767-49E7-9EB4-387BA49E1B8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AFDAB1-4ADC-40D5-8E42-34AD5B677CA9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DA051E6-F89A-47C3-B6C1-C45A1F65018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C8B7BA1-9855-40D1-8F04-01452D023C7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C1590F-9B07-475F-A292-1EF82C928F05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C721DA-CE0B-4717-8EB7-2B969123A7DB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4E0EAA-4C59-4EDF-A353-16163EDDC93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91B0B2D-B726-42DC-9267-4AC11A90E2A3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99830E7-230E-4223-AD1D-B2CA531D5498}"/>
              </a:ext>
            </a:extLst>
          </p:cNvPr>
          <p:cNvSpPr/>
          <p:nvPr/>
        </p:nvSpPr>
        <p:spPr>
          <a:xfrm>
            <a:off x="766661" y="4620187"/>
            <a:ext cx="720191" cy="72019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5DDDA76-5B54-464A-9695-3054A0D08CCA}"/>
              </a:ext>
            </a:extLst>
          </p:cNvPr>
          <p:cNvSpPr/>
          <p:nvPr/>
        </p:nvSpPr>
        <p:spPr>
          <a:xfrm>
            <a:off x="1967535" y="46201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DFAF3A-1983-47F0-9561-98859F6BC98F}"/>
              </a:ext>
            </a:extLst>
          </p:cNvPr>
          <p:cNvSpPr/>
          <p:nvPr/>
        </p:nvSpPr>
        <p:spPr>
          <a:xfrm>
            <a:off x="3168409" y="462018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BFEA1D-EB9D-4F83-8A0F-DEE72E8999E2}"/>
              </a:ext>
            </a:extLst>
          </p:cNvPr>
          <p:cNvSpPr/>
          <p:nvPr/>
        </p:nvSpPr>
        <p:spPr>
          <a:xfrm>
            <a:off x="4377020" y="46201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F0D97D5-CCF2-449D-BD13-DA778FDBC6FC}"/>
              </a:ext>
            </a:extLst>
          </p:cNvPr>
          <p:cNvSpPr/>
          <p:nvPr/>
        </p:nvSpPr>
        <p:spPr>
          <a:xfrm>
            <a:off x="5544843" y="4620185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25D8EC-0D90-44DD-AC03-260BF3E2F31B}"/>
              </a:ext>
            </a:extLst>
          </p:cNvPr>
          <p:cNvSpPr/>
          <p:nvPr/>
        </p:nvSpPr>
        <p:spPr>
          <a:xfrm>
            <a:off x="8133611" y="461753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D69EA2-CEB4-4082-A78C-7812F3C01E9A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1486852" y="49802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D1D65C-DD7E-4E63-A660-DC969FBEF4CE}"/>
              </a:ext>
            </a:extLst>
          </p:cNvPr>
          <p:cNvCxnSpPr/>
          <p:nvPr/>
        </p:nvCxnSpPr>
        <p:spPr>
          <a:xfrm>
            <a:off x="2671009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B2C5A7-27A0-4587-BBAF-E5F7FD82AB04}"/>
              </a:ext>
            </a:extLst>
          </p:cNvPr>
          <p:cNvCxnSpPr/>
          <p:nvPr/>
        </p:nvCxnSpPr>
        <p:spPr>
          <a:xfrm>
            <a:off x="3888600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A3A4E1-EF52-4E02-8839-9C91D17FF874}"/>
              </a:ext>
            </a:extLst>
          </p:cNvPr>
          <p:cNvCxnSpPr/>
          <p:nvPr/>
        </p:nvCxnSpPr>
        <p:spPr>
          <a:xfrm>
            <a:off x="5097211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292C1EE-AC98-4260-9EAD-7A4127B1DC76}"/>
              </a:ext>
            </a:extLst>
          </p:cNvPr>
          <p:cNvCxnSpPr>
            <a:cxnSpLocks/>
          </p:cNvCxnSpPr>
          <p:nvPr/>
        </p:nvCxnSpPr>
        <p:spPr>
          <a:xfrm>
            <a:off x="6267731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0879F1-3EDE-4020-BA7E-32C64BDD5762}"/>
              </a:ext>
            </a:extLst>
          </p:cNvPr>
          <p:cNvCxnSpPr>
            <a:cxnSpLocks/>
          </p:cNvCxnSpPr>
          <p:nvPr/>
        </p:nvCxnSpPr>
        <p:spPr>
          <a:xfrm>
            <a:off x="7650231" y="497763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/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666EA5-2F57-4265-BAD1-28EEA31D6A16}"/>
              </a:ext>
            </a:extLst>
          </p:cNvPr>
          <p:cNvCxnSpPr>
            <a:cxnSpLocks/>
          </p:cNvCxnSpPr>
          <p:nvPr/>
        </p:nvCxnSpPr>
        <p:spPr>
          <a:xfrm>
            <a:off x="8853848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/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/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blipFill>
                <a:blip r:embed="rId2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/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blipFill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/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blipFill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/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blipFill>
                <a:blip r:embed="rId2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/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blipFill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/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blipFill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198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G</a:t>
                </a:r>
                <a:r>
                  <a:rPr lang="en-US" dirty="0"/>
                  <a:t>lobally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  <a:blipFill>
                <a:blip r:embed="rId2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149C883-F874-488B-B88C-571F3798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E9FD4-FF5A-4557-B9DA-216C1385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26ACF3-2D4A-4E71-B9FD-257AC9C89702}"/>
              </a:ext>
            </a:extLst>
          </p:cNvPr>
          <p:cNvGrpSpPr/>
          <p:nvPr/>
        </p:nvGrpSpPr>
        <p:grpSpPr>
          <a:xfrm>
            <a:off x="750036" y="1790656"/>
            <a:ext cx="9444362" cy="1308888"/>
            <a:chOff x="1134910" y="2530618"/>
            <a:chExt cx="9444362" cy="13088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A77FD9-0339-4C17-9627-2DEF66C50E6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F00D95-5FF8-414B-B43E-5E15E19567D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5BDBFD-4B96-48F8-9EF7-6D843B65D39C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DB3AB-A457-474F-84DA-26C4AFF0975E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77C5BD-5DF5-4859-A69B-1724E35FD720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7B22CB-90F3-4F11-BB4E-09BA72DA3176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5B75DD-F6D5-4704-9A84-ED9DA912DE84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5C9AE3-B6B9-4426-BB44-979EC120A677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46A78D-9BFA-483E-825E-ECFE0BEB8E6E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DE5457-5354-4131-80DF-A1563B00B234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07F081-2F6B-4ED5-9298-82AC4CB7E89E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6C7631-5E94-4803-9CEA-D7E2457B125B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EE7C8A-69EA-4B38-BD43-E9E39E24D12C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/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/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  <a:blipFill>
                <a:blip r:embed="rId11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6B45A85-E010-4342-9D22-6F347BF5E30B}"/>
              </a:ext>
            </a:extLst>
          </p:cNvPr>
          <p:cNvGrpSpPr/>
          <p:nvPr/>
        </p:nvGrpSpPr>
        <p:grpSpPr>
          <a:xfrm>
            <a:off x="750036" y="3984799"/>
            <a:ext cx="9444362" cy="1661994"/>
            <a:chOff x="1134910" y="2530618"/>
            <a:chExt cx="9444362" cy="166199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A91ECF-C74F-4A9D-B7E4-BC9C143AB81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173E48-EE2B-400E-8D5F-0236167C5D1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A241320-5154-4314-9E4B-2C6735D0FC87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342C49-B7A4-4B75-AC78-F5358FF327E6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9BC986-82C6-4ABC-88C9-CB1F52CEFCFB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6817A96-1D49-4A11-9F14-7B0F89747CB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A58EC61-F4D7-47CB-82F2-E23B356FDEC0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B90F49-D30D-4F9D-90C6-09537682C10E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C608B3-65D9-4C55-BB2C-04CE7E6AB201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6496BD-7CD2-45B3-8B4A-44E53D4FA25E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4A19E5-D61F-4B86-8F42-D37BF260CD67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35CA7D2-95C1-4422-95D8-3C0EC8DF33E6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7F4782-FD00-4BDD-AB99-9043F5452282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/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blipFill>
                <a:blip r:embed="rId15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/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/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blipFill>
                <a:blip r:embed="rId17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/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02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time 1,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at some point strictly in the future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  <a:blipFill>
                <a:blip r:embed="rId2"/>
                <a:stretch>
                  <a:fillRect l="-625" t="-726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687D56-453C-4AFE-91F2-C452836A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nest operators!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7266E-A312-44B9-8E98-D843F6EC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32A948-88C7-48FC-B083-43195384D625}"/>
                  </a:ext>
                </a:extLst>
              </p:cNvPr>
              <p:cNvSpPr txBox="1"/>
              <p:nvPr/>
            </p:nvSpPr>
            <p:spPr>
              <a:xfrm>
                <a:off x="7141640" y="2530618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32A948-88C7-48FC-B083-43195384D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40" y="2530618"/>
                <a:ext cx="851515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262D1C-3751-4150-A085-55B948DCB50B}"/>
                  </a:ext>
                </a:extLst>
              </p:cNvPr>
              <p:cNvSpPr txBox="1"/>
              <p:nvPr/>
            </p:nvSpPr>
            <p:spPr>
              <a:xfrm>
                <a:off x="9727757" y="2530618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262D1C-3751-4150-A085-55B948DCB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757" y="2530618"/>
                <a:ext cx="85151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EBE8C75-43E1-4784-B3E3-21EC848A0CBF}"/>
              </a:ext>
            </a:extLst>
          </p:cNvPr>
          <p:cNvGrpSpPr/>
          <p:nvPr/>
        </p:nvGrpSpPr>
        <p:grpSpPr>
          <a:xfrm>
            <a:off x="1134910" y="2466857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343B92-5271-4E4E-B1A8-73D253F7770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959AAD-7F81-49A3-884C-B9DC3296293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A0D65A-D01F-4E89-AFC2-9421DB84CA64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75E98A-C184-4CC9-915C-B2E62BDA0EB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E6550B-66B5-4364-9E96-81E4E41D6FF3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5E8085-F53A-43CD-A128-895B8DB2DA62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2116BC-3BCC-4BBF-8783-BE9B09404E2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EED865-94CB-44B2-9F0F-101C604EE87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14BA32-394E-4005-9D85-1F2B676EEDF0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4AAFEE4-3F13-4BE8-85F9-725CC9018B89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3C1F056-6DB8-4C21-A734-256D34AF935D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3E0A13D-F9A5-4C0E-BCDB-DCF64280C522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5186226-575B-440F-916F-C8124D67EE9E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5E5E66-1EBA-4819-BADA-AFE161E1292F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5E5E66-1EBA-4819-BADA-AFE161E12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C4C327-B7DE-4D23-A0AB-D70CFF70D81C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C4C327-B7DE-4D23-A0AB-D70CFF70D8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F4658A-5E9D-4C7C-81CB-605092669CBB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F4658A-5E9D-4C7C-81CB-605092669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3B21BB-7229-481B-B378-0666F30284DE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3B21BB-7229-481B-B378-0666F3028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D1F22A-A9A1-444F-8D59-C860F870C65C}"/>
                    </a:ext>
                  </a:extLst>
                </p:cNvPr>
                <p:cNvSpPr txBox="1"/>
                <p:nvPr/>
              </p:nvSpPr>
              <p:spPr>
                <a:xfrm>
                  <a:off x="5954320" y="3361615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D1F22A-A9A1-444F-8D59-C860F870C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320" y="3361615"/>
                  <a:ext cx="65812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C83F1D-55D6-4605-AB26-268D36DE3A39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C83F1D-55D6-4605-AB26-268D36DE3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is always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future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  <a:blipFill>
                <a:blip r:embed="rId11"/>
                <a:stretch>
                  <a:fillRect l="-625" t="-15436" b="-1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62D192E0-2770-4064-BBE5-BC57ADFBD58D}"/>
              </a:ext>
            </a:extLst>
          </p:cNvPr>
          <p:cNvSpPr/>
          <p:nvPr/>
        </p:nvSpPr>
        <p:spPr>
          <a:xfrm>
            <a:off x="1025459" y="44563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3E5C4A-73E2-44FD-9248-F6FE73A8B5CD}"/>
              </a:ext>
            </a:extLst>
          </p:cNvPr>
          <p:cNvSpPr/>
          <p:nvPr/>
        </p:nvSpPr>
        <p:spPr>
          <a:xfrm>
            <a:off x="2226333" y="44563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8AC166-AD3C-4F35-BCC8-675467DDB3A3}"/>
              </a:ext>
            </a:extLst>
          </p:cNvPr>
          <p:cNvSpPr/>
          <p:nvPr/>
        </p:nvSpPr>
        <p:spPr>
          <a:xfrm>
            <a:off x="3427207" y="4456388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D82528-D793-4344-9E0C-4C974AFB1B71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1745650" y="48164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19A620-130D-4B6D-88F6-B550B65E4D3E}"/>
              </a:ext>
            </a:extLst>
          </p:cNvPr>
          <p:cNvCxnSpPr/>
          <p:nvPr/>
        </p:nvCxnSpPr>
        <p:spPr>
          <a:xfrm>
            <a:off x="2929807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860CC-F1FE-4868-8D3A-BC4DDA12F48C}"/>
              </a:ext>
            </a:extLst>
          </p:cNvPr>
          <p:cNvCxnSpPr/>
          <p:nvPr/>
        </p:nvCxnSpPr>
        <p:spPr>
          <a:xfrm>
            <a:off x="4147398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D80362-D02A-4AE3-AB9F-35632A4E5911}"/>
                  </a:ext>
                </a:extLst>
              </p:cNvPr>
              <p:cNvSpPr txBox="1"/>
              <p:nvPr/>
            </p:nvSpPr>
            <p:spPr>
              <a:xfrm>
                <a:off x="1151070" y="51679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D80362-D02A-4AE3-AB9F-35632A4E5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0" y="5167960"/>
                <a:ext cx="619557" cy="461665"/>
              </a:xfrm>
              <a:prstGeom prst="rect">
                <a:avLst/>
              </a:prstGeom>
              <a:blipFill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1292D5-73CC-47B8-83B8-16A6DA6559A0}"/>
                  </a:ext>
                </a:extLst>
              </p:cNvPr>
              <p:cNvSpPr txBox="1"/>
              <p:nvPr/>
            </p:nvSpPr>
            <p:spPr>
              <a:xfrm>
                <a:off x="2235915" y="51765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1292D5-73CC-47B8-83B8-16A6DA655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915" y="5176576"/>
                <a:ext cx="658129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2FFBDE-9EA0-46EB-A124-7099EDC934DC}"/>
                  </a:ext>
                </a:extLst>
              </p:cNvPr>
              <p:cNvSpPr/>
              <p:nvPr/>
            </p:nvSpPr>
            <p:spPr>
              <a:xfrm>
                <a:off x="3536658" y="5176576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2FFBDE-9EA0-46EB-A124-7099EDC93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58" y="5176576"/>
                <a:ext cx="444352" cy="461665"/>
              </a:xfrm>
              <a:prstGeom prst="rect">
                <a:avLst/>
              </a:prstGeom>
              <a:blipFill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522904-B5B9-49EF-8F3C-185C0B841438}"/>
                  </a:ext>
                </a:extLst>
              </p:cNvPr>
              <p:cNvSpPr txBox="1"/>
              <p:nvPr/>
            </p:nvSpPr>
            <p:spPr>
              <a:xfrm>
                <a:off x="4613945" y="4368077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522904-B5B9-49EF-8F3C-185C0B841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945" y="4368077"/>
                <a:ext cx="851515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4CCC97A4-7B91-4548-8019-95B3D3ABCFBA}"/>
              </a:ext>
            </a:extLst>
          </p:cNvPr>
          <p:cNvSpPr/>
          <p:nvPr/>
        </p:nvSpPr>
        <p:spPr>
          <a:xfrm>
            <a:off x="5518074" y="445519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A6AA98-E60F-4937-98A2-4521640B8066}"/>
              </a:ext>
            </a:extLst>
          </p:cNvPr>
          <p:cNvCxnSpPr/>
          <p:nvPr/>
        </p:nvCxnSpPr>
        <p:spPr>
          <a:xfrm>
            <a:off x="6259995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37F114-D965-4D24-A4D0-39A53D7052C9}"/>
                  </a:ext>
                </a:extLst>
              </p:cNvPr>
              <p:cNvSpPr txBox="1"/>
              <p:nvPr/>
            </p:nvSpPr>
            <p:spPr>
              <a:xfrm>
                <a:off x="7857754" y="4368076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37F114-D965-4D24-A4D0-39A53D705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754" y="4368076"/>
                <a:ext cx="851515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3087EC8F-B60C-477B-9C75-0D6E5127518C}"/>
              </a:ext>
            </a:extLst>
          </p:cNvPr>
          <p:cNvSpPr/>
          <p:nvPr/>
        </p:nvSpPr>
        <p:spPr>
          <a:xfrm>
            <a:off x="6740678" y="4455199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1D6E0-5B65-4FE6-95AF-13F6E24D6729}"/>
              </a:ext>
            </a:extLst>
          </p:cNvPr>
          <p:cNvCxnSpPr/>
          <p:nvPr/>
        </p:nvCxnSpPr>
        <p:spPr>
          <a:xfrm>
            <a:off x="7460869" y="4815292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288200-3D6E-4C12-A692-E2926CE26ADF}"/>
                  </a:ext>
                </a:extLst>
              </p:cNvPr>
              <p:cNvSpPr/>
              <p:nvPr/>
            </p:nvSpPr>
            <p:spPr>
              <a:xfrm>
                <a:off x="6850129" y="5175387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288200-3D6E-4C12-A692-E2926CE26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29" y="5175387"/>
                <a:ext cx="444352" cy="461665"/>
              </a:xfrm>
              <a:prstGeom prst="rect">
                <a:avLst/>
              </a:prstGeom>
              <a:blipFill>
                <a:blip r:embed="rId1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9D6832-5ADF-4F19-A464-806C5B365F92}"/>
                  </a:ext>
                </a:extLst>
              </p:cNvPr>
              <p:cNvSpPr txBox="1"/>
              <p:nvPr/>
            </p:nvSpPr>
            <p:spPr>
              <a:xfrm>
                <a:off x="5473691" y="5199073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9D6832-5ADF-4F19-A464-806C5B36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691" y="5199073"/>
                <a:ext cx="658129" cy="461665"/>
              </a:xfrm>
              <a:prstGeom prst="rect">
                <a:avLst/>
              </a:prstGeom>
              <a:blipFill>
                <a:blip r:embed="rId1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1418626C-B038-4514-A5B6-558307B1FD21}"/>
              </a:ext>
            </a:extLst>
          </p:cNvPr>
          <p:cNvSpPr/>
          <p:nvPr/>
        </p:nvSpPr>
        <p:spPr>
          <a:xfrm>
            <a:off x="8665516" y="4453736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65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322158-B6E9-4BF9-B39D-7B3ADF68CD46}"/>
                  </a:ext>
                </a:extLst>
              </p:cNvPr>
              <p:cNvSpPr/>
              <p:nvPr/>
            </p:nvSpPr>
            <p:spPr>
              <a:xfrm>
                <a:off x="8774967" y="5173924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322158-B6E9-4BF9-B39D-7B3ADF68C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967" y="5173924"/>
                <a:ext cx="444352" cy="461665"/>
              </a:xfrm>
              <a:prstGeom prst="rect">
                <a:avLst/>
              </a:prstGeom>
              <a:blipFill>
                <a:blip r:embed="rId1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B28B6B-992F-4FB4-A670-16DDD6F33E8E}"/>
                  </a:ext>
                </a:extLst>
              </p:cNvPr>
              <p:cNvSpPr txBox="1"/>
              <p:nvPr/>
            </p:nvSpPr>
            <p:spPr>
              <a:xfrm>
                <a:off x="9761687" y="4344390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B28B6B-992F-4FB4-A670-16DDD6F3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687" y="4344390"/>
                <a:ext cx="851515" cy="8309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069BEA-6A07-4756-AA8B-2849DA1ECE46}"/>
              </a:ext>
            </a:extLst>
          </p:cNvPr>
          <p:cNvCxnSpPr/>
          <p:nvPr/>
        </p:nvCxnSpPr>
        <p:spPr>
          <a:xfrm>
            <a:off x="9364802" y="4791606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89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  <a:blipFill>
                <a:blip r:embed="rId2"/>
                <a:stretch>
                  <a:fillRect l="-625" t="-1808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09AEFA-94C5-4830-B877-7D9276EF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0C5A-DFF3-47ED-9AD8-18D91C75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5DAE28-2C8C-4D2B-83DE-9127804EEBA6}"/>
              </a:ext>
            </a:extLst>
          </p:cNvPr>
          <p:cNvGrpSpPr/>
          <p:nvPr/>
        </p:nvGrpSpPr>
        <p:grpSpPr>
          <a:xfrm>
            <a:off x="296916" y="2012314"/>
            <a:ext cx="11842660" cy="1314989"/>
            <a:chOff x="296916" y="2012314"/>
            <a:chExt cx="11842660" cy="13149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9EB8B5-EBD1-4C3D-B7BB-29455571589E}"/>
                </a:ext>
              </a:extLst>
            </p:cNvPr>
            <p:cNvGrpSpPr/>
            <p:nvPr/>
          </p:nvGrpSpPr>
          <p:grpSpPr>
            <a:xfrm>
              <a:off x="2695214" y="2012314"/>
              <a:ext cx="9444362" cy="1308888"/>
              <a:chOff x="1134910" y="2530618"/>
              <a:chExt cx="9444362" cy="130888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1A6005-7B09-4CF2-8126-86037DAA20BD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10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703C6A3-EC8A-4A6C-B59D-6E04E5D3B869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73CEE6-49CA-4DA7-B4D7-8633E1FEF44C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12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DB063FB-799C-4B53-B373-ADE52D17B0D6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13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73A226E-8D7E-4441-82B6-23731DEA610D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14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A3C42D5-3CE6-4031-A40A-37D6E6931DCA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F26CACA-D52D-4431-B058-5EFF2269F260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9EE9F4B-26C6-4307-8A79-773FE95F034E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5CEF7E-64DC-499D-B871-B26FCD690B56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9C78B6-A67A-4332-AFE0-434DC2C3EB3B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2A53F6E-1E8D-49DB-8942-2CE8C8CCB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3B80442-3640-4252-986C-7A41DDC88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F4841A-0337-49B2-A2E1-F16F8C723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/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74EAB4-8A3E-4B3A-B3FE-E536EF50BCC8}"/>
                </a:ext>
              </a:extLst>
            </p:cNvPr>
            <p:cNvSpPr/>
            <p:nvPr/>
          </p:nvSpPr>
          <p:spPr>
            <a:xfrm>
              <a:off x="296916" y="21454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8728FE-D0BE-44A5-8B01-A6967B459352}"/>
                </a:ext>
              </a:extLst>
            </p:cNvPr>
            <p:cNvCxnSpPr/>
            <p:nvPr/>
          </p:nvCxnSpPr>
          <p:spPr>
            <a:xfrm>
              <a:off x="1000390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/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/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B0FB268-37A5-40A0-93D2-AA4D238748CB}"/>
                </a:ext>
              </a:extLst>
            </p:cNvPr>
            <p:cNvCxnSpPr/>
            <p:nvPr/>
          </p:nvCxnSpPr>
          <p:spPr>
            <a:xfrm>
              <a:off x="2195701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  <a:blipFill>
                <a:blip r:embed="rId13"/>
                <a:stretch>
                  <a:fillRect l="-625" t="-1702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4E990E6-45CB-42A0-B8CA-020F2CEB13EF}"/>
              </a:ext>
            </a:extLst>
          </p:cNvPr>
          <p:cNvGrpSpPr/>
          <p:nvPr/>
        </p:nvGrpSpPr>
        <p:grpSpPr>
          <a:xfrm>
            <a:off x="653561" y="3920842"/>
            <a:ext cx="10654378" cy="1305052"/>
            <a:chOff x="653561" y="3920842"/>
            <a:chExt cx="10654378" cy="130505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B8F486-4D4C-421A-9BC2-54B492917991}"/>
                </a:ext>
              </a:extLst>
            </p:cNvPr>
            <p:cNvSpPr/>
            <p:nvPr/>
          </p:nvSpPr>
          <p:spPr>
            <a:xfrm>
              <a:off x="653561" y="404404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31CBD03-4A9B-4ADD-97A7-7F013CAF2205}"/>
                </a:ext>
              </a:extLst>
            </p:cNvPr>
            <p:cNvSpPr/>
            <p:nvPr/>
          </p:nvSpPr>
          <p:spPr>
            <a:xfrm>
              <a:off x="1854435" y="404404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195E61-4C28-40A4-B892-F8FA90A17044}"/>
                </a:ext>
              </a:extLst>
            </p:cNvPr>
            <p:cNvSpPr/>
            <p:nvPr/>
          </p:nvSpPr>
          <p:spPr>
            <a:xfrm>
              <a:off x="3055309" y="404404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7A9E31-5ADC-4411-9B47-E10BA650AC0E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>
              <a:off x="1373752" y="440413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73BC602-4AFB-412C-A34F-71C572CE896B}"/>
                </a:ext>
              </a:extLst>
            </p:cNvPr>
            <p:cNvCxnSpPr/>
            <p:nvPr/>
          </p:nvCxnSpPr>
          <p:spPr>
            <a:xfrm>
              <a:off x="2557909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9263C01-B35F-4956-B7D3-2397144AC457}"/>
                </a:ext>
              </a:extLst>
            </p:cNvPr>
            <p:cNvCxnSpPr/>
            <p:nvPr/>
          </p:nvCxnSpPr>
          <p:spPr>
            <a:xfrm>
              <a:off x="3775500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/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/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2E37312-B912-4544-8494-6DA1BB1161E0}"/>
                </a:ext>
              </a:extLst>
            </p:cNvPr>
            <p:cNvSpPr/>
            <p:nvPr/>
          </p:nvSpPr>
          <p:spPr>
            <a:xfrm>
              <a:off x="5146176" y="404285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14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564A14-7BF4-483A-9C4D-7668E79E9CDF}"/>
                </a:ext>
              </a:extLst>
            </p:cNvPr>
            <p:cNvCxnSpPr/>
            <p:nvPr/>
          </p:nvCxnSpPr>
          <p:spPr>
            <a:xfrm>
              <a:off x="5888097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9DFA4DC-2691-4D3B-8741-73D5E26293EF}"/>
                </a:ext>
              </a:extLst>
            </p:cNvPr>
            <p:cNvSpPr/>
            <p:nvPr/>
          </p:nvSpPr>
          <p:spPr>
            <a:xfrm>
              <a:off x="6368780" y="4042852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237D6D9-0498-42A3-BE35-D64316960792}"/>
                </a:ext>
              </a:extLst>
            </p:cNvPr>
            <p:cNvCxnSpPr/>
            <p:nvPr/>
          </p:nvCxnSpPr>
          <p:spPr>
            <a:xfrm>
              <a:off x="7088971" y="4402945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/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028-B83D-42A7-A518-50A5F5EE1DB9}"/>
                </a:ext>
              </a:extLst>
            </p:cNvPr>
            <p:cNvSpPr/>
            <p:nvPr/>
          </p:nvSpPr>
          <p:spPr>
            <a:xfrm>
              <a:off x="10107065" y="4000765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/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5B42EFE-49BB-4BDC-BB7E-74A5D1F3E12A}"/>
                </a:ext>
              </a:extLst>
            </p:cNvPr>
            <p:cNvCxnSpPr/>
            <p:nvPr/>
          </p:nvCxnSpPr>
          <p:spPr>
            <a:xfrm>
              <a:off x="10827256" y="431932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/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2C8AF3-CA1E-4E73-BF07-E65190AEEC7A}"/>
                </a:ext>
              </a:extLst>
            </p:cNvPr>
            <p:cNvSpPr/>
            <p:nvPr/>
          </p:nvSpPr>
          <p:spPr>
            <a:xfrm>
              <a:off x="8235541" y="401196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54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4BB32B-33A1-4092-8E37-799FC91C94F2}"/>
                </a:ext>
              </a:extLst>
            </p:cNvPr>
            <p:cNvCxnSpPr/>
            <p:nvPr/>
          </p:nvCxnSpPr>
          <p:spPr>
            <a:xfrm>
              <a:off x="8977462" y="437325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/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/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/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/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59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</p:spPr>
            <p:txBody>
              <a:bodyPr/>
              <a:lstStyle/>
              <a:p>
                <a:r>
                  <a:rPr lang="en-US" dirty="0"/>
                  <a:t>What does the following formula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  <a:blipFill>
                <a:blip r:embed="rId2"/>
                <a:stretch>
                  <a:fillRect l="-625" t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395032A-C4D5-4070-8EFB-72A7F960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0221"/>
            <a:ext cx="10920419" cy="778828"/>
          </a:xfrm>
        </p:spPr>
        <p:txBody>
          <a:bodyPr/>
          <a:lstStyle/>
          <a:p>
            <a:r>
              <a:rPr lang="en-US" dirty="0"/>
              <a:t>More, 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8A2A-F530-4E53-9EE0-A0C4B6F9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581905-CF92-45C0-8001-4DD30E3D279A}"/>
              </a:ext>
            </a:extLst>
          </p:cNvPr>
          <p:cNvGrpSpPr/>
          <p:nvPr/>
        </p:nvGrpSpPr>
        <p:grpSpPr>
          <a:xfrm>
            <a:off x="1760984" y="2286593"/>
            <a:ext cx="6704687" cy="1204052"/>
            <a:chOff x="1134910" y="2635454"/>
            <a:chExt cx="6704687" cy="12040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D5D276-F4B4-41BD-B137-99E2151C685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7CB3FE-F004-49B7-8408-4E0421A81237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DD0CCA-FF6E-4D2F-8F0C-B32CA9A6F616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409668-140F-4AE6-A3E6-533E068F3AD9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5A59CC-D850-4BCA-8331-04474C29DB7A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64E8F-858B-4EB6-A68A-5C9F5E66D55E}"/>
                </a:ext>
              </a:extLst>
            </p:cNvPr>
            <p:cNvSpPr/>
            <p:nvPr/>
          </p:nvSpPr>
          <p:spPr>
            <a:xfrm>
              <a:off x="7119406" y="263545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8DF51B-3456-4BBE-BC07-F06DBE0BB0B8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F628A7-340F-4650-ADA6-9A3D53ACBEA8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F1C7B7-B917-4515-8EBA-06624C5D89EA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C9528C-EA3D-40AB-A16A-9739B85B582A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A1A41B-D4D5-434C-8028-D5548D7830B6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/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Is this true?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i="1" dirty="0"/>
                  <a:t>?</a:t>
                </a:r>
                <a:endParaRPr lang="ar-AE" i="1" dirty="0"/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  <a:blipFill>
                <a:blip r:embed="rId8"/>
                <a:stretch>
                  <a:fillRect l="-625" t="-15385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335DD73-B916-4390-B922-AED352A4062F}"/>
              </a:ext>
            </a:extLst>
          </p:cNvPr>
          <p:cNvGrpSpPr/>
          <p:nvPr/>
        </p:nvGrpSpPr>
        <p:grpSpPr>
          <a:xfrm>
            <a:off x="1189753" y="4073843"/>
            <a:ext cx="9444362" cy="1678220"/>
            <a:chOff x="1418352" y="3315545"/>
            <a:chExt cx="9444362" cy="16782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7866F41-BFB5-46C1-B117-1DD950BB8C97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F37C01-F11A-4CBF-8EDD-5793645755BA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284881-0BB2-462B-BFCF-C6865BCD0653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C21CB0-EBE4-4320-9CE7-3BE79FB5AC1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DA4241-562B-4144-B4EC-72378276B6A5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9037D4-E8BE-4324-8842-0CA730A47DBD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63C6D1-F5B1-47AF-A3D4-DE44169B677E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03090D-4218-4BB7-8BB4-FAB5C511629D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ECDDE1-E4B7-4183-8984-83E5F25BA93E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C73198-1B22-41A0-86F7-AEF460CB6ED5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25A7C63-CA0A-4F04-95A1-6A0E6CF149FD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30B233-AF65-41D3-BB84-1BFB2961D0F2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EB75DC-EFAA-406A-8FE7-34C4B6E24A24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blipFill>
                  <a:blip r:embed="rId11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/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blipFill>
                  <a:blip r:embed="rId13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blipFill>
                  <a:blip r:embed="rId16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/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No! Because this 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blipFill>
                <a:blip r:embed="rId17"/>
                <a:stretch>
                  <a:fillRect t="-3974" r="-127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5" grpId="0" build="p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0AE697-85C2-4EA1-9732-7D115EBD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Requirements/Specifications</a:t>
            </a:r>
          </a:p>
          <a:p>
            <a:r>
              <a:rPr lang="en-US" dirty="0"/>
              <a:t>Requirements-based Testing</a:t>
            </a:r>
          </a:p>
          <a:p>
            <a:r>
              <a:rPr lang="en-US" dirty="0"/>
              <a:t>Safety Verification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E67298-5A71-4A19-9DB5-FAEE3B94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2 : Formal Specification, Verification,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29751-0F97-4E5E-85A3-9A7E9DCE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4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5B202FD-1D15-4CEA-B58B-793D5E02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duality and identities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B9F6-710E-4593-B6E7-E9DBD85B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4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85CE5-AFF3-43BF-BE53-0C31B59EA4C8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1DBEBB-E6F1-4177-9EE1-1F1C8B756733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C74AEC-F71F-4C21-8BA6-39BB807206EC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CBC2E1-FE88-416A-B81A-0A2D245BD9B4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C9DF49-397F-46E0-8221-BE0AC5C0F5D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89231-7998-4954-8382-231930278979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BD2DE7-F5BF-4857-9333-98C41B456271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9219A5-7C62-4D34-82C0-769718C5A03C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FDD8B7A-C79A-4E55-B6E6-DC97FFA377C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133AC9-6F9C-4534-959D-7A129838404D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2E5CBC24-B080-4103-A8A5-4695A1D42F58}"/>
              </a:ext>
            </a:extLst>
          </p:cNvPr>
          <p:cNvSpPr txBox="1">
            <a:spLocks/>
          </p:cNvSpPr>
          <p:nvPr/>
        </p:nvSpPr>
        <p:spPr>
          <a:xfrm>
            <a:off x="8196349" y="2185886"/>
            <a:ext cx="3828970" cy="3498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Whenever the robot visits the kitchen, it should visit the bedroom after.</a:t>
            </a:r>
          </a:p>
          <a:p>
            <a:r>
              <a:rPr lang="en-US" sz="1800" dirty="0"/>
              <a:t>Robot should never go to the bathroom</a:t>
            </a:r>
          </a:p>
          <a:p>
            <a:r>
              <a:rPr lang="en-US" sz="1800" dirty="0"/>
              <a:t>The robot should keep working until its battery becomes low</a:t>
            </a:r>
          </a:p>
          <a:p>
            <a:r>
              <a:rPr lang="en-US" sz="1800" dirty="0"/>
              <a:t>The robot should repeatedly visit the living room</a:t>
            </a:r>
          </a:p>
          <a:p>
            <a:r>
              <a:rPr lang="en-US" sz="1800" dirty="0"/>
              <a:t>Whenever the TV is on and the living room has no person in it, then within three steps, the robot should turn off the TV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C48A26-4251-4230-A5E0-42A7718AD1F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113F8-EB78-4B0B-AC6A-A90CCE34FE12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4952601-5209-456E-82C2-1BA48B03B436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F875B-3098-44EF-9446-9279338D7DDD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B402B29-285B-407F-B73B-18371FC62629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85F5B9-701B-4698-A0D4-5BF5F6176D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B56B4F-F982-4C12-913A-A3A8BF94A0EE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86A053F-4F1B-4A43-8FE6-5C4522393B9E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81CB42-667B-41BA-8C0F-BC3D7D28F657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F6F64AF-19D3-44AD-A82D-829713A23A94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2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128D45-FF0B-4E26-A5AB-74600B5817E1}"/>
              </a:ext>
            </a:extLst>
          </p:cNvPr>
          <p:cNvGrpSpPr/>
          <p:nvPr/>
        </p:nvGrpSpPr>
        <p:grpSpPr>
          <a:xfrm>
            <a:off x="270164" y="1945288"/>
            <a:ext cx="7897090" cy="3580009"/>
            <a:chOff x="1537855" y="1918860"/>
            <a:chExt cx="7897090" cy="358000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1250D7-B7B6-4BC9-B9B7-3CDA1A92831A}"/>
                </a:ext>
              </a:extLst>
            </p:cNvPr>
            <p:cNvSpPr/>
            <p:nvPr/>
          </p:nvSpPr>
          <p:spPr>
            <a:xfrm rot="5400000">
              <a:off x="5255374" y="2006105"/>
              <a:ext cx="259082" cy="8459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E85CE5-AFF3-43BF-BE53-0C31B59EA4C8}"/>
                </a:ext>
              </a:extLst>
            </p:cNvPr>
            <p:cNvGrpSpPr/>
            <p:nvPr/>
          </p:nvGrpSpPr>
          <p:grpSpPr>
            <a:xfrm>
              <a:off x="1537855" y="1933087"/>
              <a:ext cx="7897090" cy="3565782"/>
              <a:chOff x="1537855" y="1933087"/>
              <a:chExt cx="7897090" cy="356578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1DBEBB-E6F1-4177-9EE1-1F1C8B756733}"/>
                  </a:ext>
                </a:extLst>
              </p:cNvPr>
              <p:cNvSpPr/>
              <p:nvPr/>
            </p:nvSpPr>
            <p:spPr>
              <a:xfrm>
                <a:off x="1542011" y="2161309"/>
                <a:ext cx="7888778" cy="33375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/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Kitchen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/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Bedroom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/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Living Room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(ℓ)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/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Bathroom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BC74AEC-F71F-4C21-8BA6-39BB807206EC}"/>
                  </a:ext>
                </a:extLst>
              </p:cNvPr>
              <p:cNvCxnSpPr/>
              <p:nvPr/>
            </p:nvCxnSpPr>
            <p:spPr>
              <a:xfrm flipH="1">
                <a:off x="3902825" y="2793076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7CBC2E1-FE88-416A-B81A-0A2D245BD9B4}"/>
                  </a:ext>
                </a:extLst>
              </p:cNvPr>
              <p:cNvSpPr/>
              <p:nvPr/>
            </p:nvSpPr>
            <p:spPr>
              <a:xfrm>
                <a:off x="3931920" y="3233651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C9DF49-397F-46E0-8221-BE0AC5C0F5D3}"/>
                  </a:ext>
                </a:extLst>
              </p:cNvPr>
              <p:cNvCxnSpPr/>
              <p:nvPr/>
            </p:nvCxnSpPr>
            <p:spPr>
              <a:xfrm flipH="1">
                <a:off x="6600305" y="2649910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D089231-7998-4954-8382-231930278979}"/>
                  </a:ext>
                </a:extLst>
              </p:cNvPr>
              <p:cNvSpPr/>
              <p:nvPr/>
            </p:nvSpPr>
            <p:spPr>
              <a:xfrm>
                <a:off x="6629400" y="3090485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BD2DE7-F5BF-4857-9333-98C41B456271}"/>
                  </a:ext>
                </a:extLst>
              </p:cNvPr>
              <p:cNvCxnSpPr/>
              <p:nvPr/>
            </p:nvCxnSpPr>
            <p:spPr>
              <a:xfrm flipH="1">
                <a:off x="6600305" y="4457928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B9219A5-7C62-4D34-82C0-769718C5A03C}"/>
                  </a:ext>
                </a:extLst>
              </p:cNvPr>
              <p:cNvSpPr/>
              <p:nvPr/>
            </p:nvSpPr>
            <p:spPr>
              <a:xfrm>
                <a:off x="6629400" y="4898503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DD8B7A-C79A-4E55-B6E6-DC97FFA37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9738" y="4879253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3133AC9-6F9C-4534-959D-7A129838404D}"/>
                  </a:ext>
                </a:extLst>
              </p:cNvPr>
              <p:cNvSpPr/>
              <p:nvPr/>
            </p:nvSpPr>
            <p:spPr>
              <a:xfrm flipH="1">
                <a:off x="4168833" y="5319828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D8D8C22-B385-445A-AE27-32D536BB2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2244" y="1933087"/>
                <a:ext cx="344981" cy="226371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/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Study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Whenever the robot visits the kitchen, it should visit the bedroom after.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Robot should never go to the bathroom.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The robot should keep working until its battery becomes low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𝑏𝑎𝑡𝑡𝑒𝑟𝑦</m:t>
                      </m:r>
                    </m:oMath>
                  </m:oMathPara>
                </a14:m>
                <a:endParaRPr lang="en-US" sz="1800" i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  <a:blipFill>
                <a:blip r:embed="rId8"/>
                <a:stretch>
                  <a:fillRect l="-318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93360BD-F7F7-427B-B60F-C4DC97A2729C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CE9C71-43AA-4395-BB7C-2DE461FF74D8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33D50A4-4059-454D-B0D7-804CBF9FCB2C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33D50A4-4059-454D-B0D7-804CBF9FC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0F844D-EC06-47D4-AD79-250332E5E16C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44F17A1-2562-4815-BFFA-280BF02D4FA9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94063E2-888F-4539-9FBB-19501EC7A54D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4A97E12-D2EB-4EE8-8834-CCA7FF275F20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4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128D45-FF0B-4E26-A5AB-74600B5817E1}"/>
              </a:ext>
            </a:extLst>
          </p:cNvPr>
          <p:cNvGrpSpPr/>
          <p:nvPr/>
        </p:nvGrpSpPr>
        <p:grpSpPr>
          <a:xfrm>
            <a:off x="270164" y="1945288"/>
            <a:ext cx="7897090" cy="3580009"/>
            <a:chOff x="1537855" y="1918860"/>
            <a:chExt cx="7897090" cy="358000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1250D7-B7B6-4BC9-B9B7-3CDA1A92831A}"/>
                </a:ext>
              </a:extLst>
            </p:cNvPr>
            <p:cNvSpPr/>
            <p:nvPr/>
          </p:nvSpPr>
          <p:spPr>
            <a:xfrm rot="5400000">
              <a:off x="5255374" y="2006105"/>
              <a:ext cx="259082" cy="8459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E85CE5-AFF3-43BF-BE53-0C31B59EA4C8}"/>
                </a:ext>
              </a:extLst>
            </p:cNvPr>
            <p:cNvGrpSpPr/>
            <p:nvPr/>
          </p:nvGrpSpPr>
          <p:grpSpPr>
            <a:xfrm>
              <a:off x="1537855" y="1933087"/>
              <a:ext cx="7897090" cy="3565782"/>
              <a:chOff x="1537855" y="1933087"/>
              <a:chExt cx="7897090" cy="356578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1DBEBB-E6F1-4177-9EE1-1F1C8B756733}"/>
                  </a:ext>
                </a:extLst>
              </p:cNvPr>
              <p:cNvSpPr/>
              <p:nvPr/>
            </p:nvSpPr>
            <p:spPr>
              <a:xfrm>
                <a:off x="1542011" y="2161309"/>
                <a:ext cx="7888778" cy="33375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/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Kitchen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/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Bedroom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/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Living Room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(ℓ)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/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Bathroom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BC74AEC-F71F-4C21-8BA6-39BB807206EC}"/>
                  </a:ext>
                </a:extLst>
              </p:cNvPr>
              <p:cNvCxnSpPr/>
              <p:nvPr/>
            </p:nvCxnSpPr>
            <p:spPr>
              <a:xfrm flipH="1">
                <a:off x="3902825" y="2793076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7CBC2E1-FE88-416A-B81A-0A2D245BD9B4}"/>
                  </a:ext>
                </a:extLst>
              </p:cNvPr>
              <p:cNvSpPr/>
              <p:nvPr/>
            </p:nvSpPr>
            <p:spPr>
              <a:xfrm>
                <a:off x="3931920" y="3233651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C9DF49-397F-46E0-8221-BE0AC5C0F5D3}"/>
                  </a:ext>
                </a:extLst>
              </p:cNvPr>
              <p:cNvCxnSpPr/>
              <p:nvPr/>
            </p:nvCxnSpPr>
            <p:spPr>
              <a:xfrm flipH="1">
                <a:off x="6600305" y="2649910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D089231-7998-4954-8382-231930278979}"/>
                  </a:ext>
                </a:extLst>
              </p:cNvPr>
              <p:cNvSpPr/>
              <p:nvPr/>
            </p:nvSpPr>
            <p:spPr>
              <a:xfrm>
                <a:off x="6629400" y="3090485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BD2DE7-F5BF-4857-9333-98C41B456271}"/>
                  </a:ext>
                </a:extLst>
              </p:cNvPr>
              <p:cNvCxnSpPr/>
              <p:nvPr/>
            </p:nvCxnSpPr>
            <p:spPr>
              <a:xfrm flipH="1">
                <a:off x="6600305" y="4457928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B9219A5-7C62-4D34-82C0-769718C5A03C}"/>
                  </a:ext>
                </a:extLst>
              </p:cNvPr>
              <p:cNvSpPr/>
              <p:nvPr/>
            </p:nvSpPr>
            <p:spPr>
              <a:xfrm>
                <a:off x="6629400" y="4898503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DD8B7A-C79A-4E55-B6E6-DC97FFA37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9738" y="4879253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3133AC9-6F9C-4534-959D-7A129838404D}"/>
                  </a:ext>
                </a:extLst>
              </p:cNvPr>
              <p:cNvSpPr/>
              <p:nvPr/>
            </p:nvSpPr>
            <p:spPr>
              <a:xfrm flipH="1">
                <a:off x="4168833" y="5319828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D8D8C22-B385-445A-AE27-32D536BB2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2244" y="1933087"/>
                <a:ext cx="344981" cy="226371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/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Study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The robot should repeatedly visit the living room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ℓ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Whenever the TV is on and the living room has no person in it, then within three steps, the robot should turn off the TV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b="0" dirty="0"/>
                  <a:t>room occupied by a person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≤3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𝐗𝐗𝐗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  <a:blipFill>
                <a:blip r:embed="rId8"/>
                <a:stretch>
                  <a:fillRect l="-318" t="-1590" r="-478" b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2E021A1-AC1C-4E96-86BA-460ED1779AD2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51620C-E6FC-42B6-9F98-2B3A85897341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393684-6E58-4A5C-B326-A97C7E6AB4C4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393684-6E58-4A5C-B326-A97C7E6AB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8EE73C-195B-42B5-B2A7-B404C8EAC390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BE12E63-884B-4F05-B83F-F943464A8CF6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F4D2DA-7741-49FD-8748-509CF02A990E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4E86759-0909-469D-808A-7C27FB1DEFEF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ED4A3-07A1-4799-9295-6159AC9C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62149"/>
            <a:ext cx="11699087" cy="3721891"/>
          </a:xfrm>
        </p:spPr>
        <p:txBody>
          <a:bodyPr>
            <a:normAutofit/>
          </a:bodyPr>
          <a:lstStyle/>
          <a:p>
            <a:r>
              <a:rPr lang="en-US" sz="2400" dirty="0"/>
              <a:t>Requirements: describe desirable properties of system behaviors</a:t>
            </a:r>
          </a:p>
          <a:p>
            <a:r>
              <a:rPr lang="en-US" sz="2400" dirty="0"/>
              <a:t>High assurance/safety-critical, or mission-critical systems must use formal requirements</a:t>
            </a:r>
          </a:p>
          <a:p>
            <a:r>
              <a:rPr lang="en-US" sz="2400" dirty="0"/>
              <a:t>Behavioral requirements: requirement can be evaluated on individual system behaviors</a:t>
            </a:r>
          </a:p>
          <a:p>
            <a:r>
              <a:rPr lang="en-US" sz="2400" dirty="0"/>
              <a:t>Requirements met by system if </a:t>
            </a:r>
            <a:r>
              <a:rPr lang="en-US" sz="2400" i="1" dirty="0"/>
              <a:t>all </a:t>
            </a:r>
            <a:r>
              <a:rPr lang="en-US" sz="2400" dirty="0"/>
              <a:t>behaviors satisfy requirements</a:t>
            </a:r>
          </a:p>
          <a:p>
            <a:r>
              <a:rPr lang="en-US" sz="2400" dirty="0"/>
              <a:t>There needs to be a clear separation between requirements (what needs to be implemented) and the design (how should it be implemented)</a:t>
            </a:r>
          </a:p>
          <a:p>
            <a:r>
              <a:rPr lang="en-US" sz="2400" dirty="0"/>
              <a:t>Unfortunately, this is not often obeyed</a:t>
            </a:r>
          </a:p>
          <a:p>
            <a:endParaRPr lang="en-US" sz="2400" dirty="0"/>
          </a:p>
          <a:p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CF79AA-9E8C-4F3F-9E90-FAC9E0EE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ADA8-9D82-4208-865B-878065EF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2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Informal requirements: implicit or stated in natural language</a:t>
                </a:r>
              </a:p>
              <a:p>
                <a:pPr lvl="1"/>
                <a:r>
                  <a:rPr lang="en-US" dirty="0"/>
                  <a:t>If an obstacle is sensed by the car, it should stop if it is safe to do so</a:t>
                </a:r>
              </a:p>
              <a:p>
                <a:r>
                  <a:rPr lang="en-US" dirty="0"/>
                  <a:t>Formal requirements: explicit and mathematically precise</a:t>
                </a:r>
              </a:p>
              <a:p>
                <a:pPr lvl="1"/>
                <a:r>
                  <a:rPr lang="en-US" dirty="0"/>
                  <a:t>If the vision system, 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&gt;0.8, </m:t>
                    </m:r>
                  </m:oMath>
                </a14:m>
                <a:r>
                  <a:rPr lang="en-US" dirty="0"/>
                  <a:t> labels an object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meters from the car as a stationary obstacle, then as long as the current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car is less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 , the vehicle should execute an emergency stop maneuver within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ms. Here, the maximum braking deceleration that the car can produce at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</m:oMath>
                </a14:m>
                <a:r>
                  <a:rPr lang="en-US" dirty="0"/>
                  <a:t> is a safe stopping distance between vehicles</a:t>
                </a:r>
                <a:endParaRPr lang="en-US" sz="32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E21434-6F17-4787-9F9A-31FEB0BE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Rigor in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BCA08-6E1E-418E-9590-F587088C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0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4F42BF-DC7E-4DFF-9F2C-E376587D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Granularity of requirements</a:t>
            </a:r>
          </a:p>
          <a:p>
            <a:pPr lvl="1"/>
            <a:r>
              <a:rPr lang="en-US" dirty="0"/>
              <a:t>System-level: UAV is able to maintain a given desired altitude in presence of acceptable disturbances.</a:t>
            </a:r>
          </a:p>
          <a:p>
            <a:pPr lvl="1"/>
            <a:r>
              <a:rPr lang="en-US" dirty="0"/>
              <a:t>Subsystem-level: Upon receiving a ‘turn right’ command, </a:t>
            </a:r>
            <a:r>
              <a:rPr lang="en-US" i="1" dirty="0"/>
              <a:t>flight control subsystem </a:t>
            </a:r>
            <a:r>
              <a:rPr lang="en-US" dirty="0"/>
              <a:t>(FCS)</a:t>
            </a:r>
            <a:r>
              <a:rPr lang="en-US" i="1" dirty="0"/>
              <a:t> </a:t>
            </a:r>
            <a:r>
              <a:rPr lang="en-US" dirty="0"/>
              <a:t>produces the correct actuator commands that cause the UAV to turn right.</a:t>
            </a:r>
            <a:endParaRPr lang="en-US" i="1" dirty="0"/>
          </a:p>
          <a:p>
            <a:pPr lvl="1"/>
            <a:r>
              <a:rPr lang="en-US" dirty="0"/>
              <a:t>Function-level: For the </a:t>
            </a:r>
            <a:r>
              <a:rPr lang="en-US" i="1" dirty="0"/>
              <a:t>position controller module, </a:t>
            </a:r>
            <a:r>
              <a:rPr lang="en-US" dirty="0"/>
              <a:t>the maximum error between the estimated position and the position setpoint is less than 5%.</a:t>
            </a:r>
          </a:p>
          <a:p>
            <a:pPr lvl="1"/>
            <a:r>
              <a:rPr lang="en-US" dirty="0"/>
              <a:t>Hardware/Timing-level: The MPC algorithm for attitude control has a worst-case execution time of 4 </a:t>
            </a:r>
            <a:r>
              <a:rPr lang="en-US" dirty="0" err="1"/>
              <a:t>ms.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265BA-26B1-4AD3-BF95-4131E66C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C29B-FF72-41AC-95ED-64EC7C09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8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B420F-B2CA-4B84-BE79-341C8E84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29079" cy="4351338"/>
          </a:xfrm>
        </p:spPr>
        <p:txBody>
          <a:bodyPr>
            <a:normAutofit/>
          </a:bodyPr>
          <a:lstStyle/>
          <a:p>
            <a:r>
              <a:rPr lang="en-US" dirty="0"/>
              <a:t>Hard Requirements: Violation leads to endangering safety-criticality or mission-criticality</a:t>
            </a:r>
          </a:p>
          <a:p>
            <a:pPr lvl="1"/>
            <a:r>
              <a:rPr lang="en-US" dirty="0"/>
              <a:t>Safety Requirements: system never does something bad</a:t>
            </a:r>
          </a:p>
          <a:p>
            <a:pPr lvl="1"/>
            <a:r>
              <a:rPr lang="en-US" dirty="0"/>
              <a:t>Liveness Requirements: from any point of time, system eventually does something good </a:t>
            </a:r>
          </a:p>
          <a:p>
            <a:r>
              <a:rPr lang="en-US" dirty="0"/>
              <a:t>Soft Requirements: Violations lead to inefficiency, but are not critical</a:t>
            </a:r>
          </a:p>
          <a:p>
            <a:pPr lvl="1"/>
            <a:r>
              <a:rPr lang="en-US" dirty="0"/>
              <a:t>(Absolute) Performance Requirements: system performance is not worse than a certain level</a:t>
            </a:r>
          </a:p>
          <a:p>
            <a:pPr lvl="1"/>
            <a:r>
              <a:rPr lang="en-US" dirty="0"/>
              <a:t>(Average) Performance Requirements: average system performance is at a certain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B49A66-100D-4CC4-BBB1-B7DDA110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4FF97-6DA2-4DE5-850B-CC76DB3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1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1E35AC-C5AA-46AD-AC3B-8B5282C1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Requirements: system should protect against modifications in its behavior by an adversarial actor</a:t>
            </a:r>
          </a:p>
          <a:p>
            <a:pPr lvl="1"/>
            <a:r>
              <a:rPr lang="en-US" dirty="0"/>
              <a:t>Failure to satisfy security requirements may lead to a hard requirement violation</a:t>
            </a:r>
          </a:p>
          <a:p>
            <a:r>
              <a:rPr lang="en-US" dirty="0"/>
              <a:t>Privacy Requirements: the data revealed by the system to the external world should not leak sensitive information</a:t>
            </a:r>
          </a:p>
          <a:p>
            <a:r>
              <a:rPr lang="en-US" dirty="0"/>
              <a:t>These requirements will become increasingly important for autonomous CPS, especially as IoT technologies and smart transportation initiatives are deployed!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5B6D1-0AED-41F1-9F3E-0655363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Nonfunctional/non-behavioral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35653-4C11-4E82-888A-7A100E8E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73EB6-67FC-47A3-AE77-2DE23CA8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 and Logics to describe requirements in a mathematically precise fashion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Automata, State Machines</a:t>
            </a:r>
          </a:p>
          <a:p>
            <a:pPr lvl="1"/>
            <a:r>
              <a:rPr lang="en-US" dirty="0"/>
              <a:t>Propositional Logic, Temporal Logic, Regular Expressions</a:t>
            </a:r>
          </a:p>
          <a:p>
            <a:pPr lvl="1"/>
            <a:r>
              <a:rPr lang="en-US" dirty="0"/>
              <a:t>Structured language/grammar-based requirements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AC2CBD-D7A2-4560-8867-14E05DD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Formalisms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1B2B7-1568-49BB-81B7-0F0DD596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18749</TotalTime>
  <Words>2651</Words>
  <Application>Microsoft Office PowerPoint</Application>
  <PresentationFormat>Widescreen</PresentationFormat>
  <Paragraphs>538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Requirements, Linear Temporal Logic</vt:lpstr>
      <vt:lpstr>Where we are in the course</vt:lpstr>
      <vt:lpstr>Module 2 : Formal Specification, Verification, Testing</vt:lpstr>
      <vt:lpstr>Requirements</vt:lpstr>
      <vt:lpstr>Rigor in Requirements</vt:lpstr>
      <vt:lpstr>Granularity</vt:lpstr>
      <vt:lpstr>Types of Requirements</vt:lpstr>
      <vt:lpstr>Nonfunctional/non-behavioral requirements</vt:lpstr>
      <vt:lpstr>Requirement Formalisms</vt:lpstr>
      <vt:lpstr>Detour to automata and formal languages</vt:lpstr>
      <vt:lpstr>Finite state automata</vt:lpstr>
      <vt:lpstr>How does a finite state automaton work?</vt:lpstr>
      <vt:lpstr>Language of a finite state automaton</vt:lpstr>
      <vt:lpstr>Propositional Logic</vt:lpstr>
      <vt:lpstr>Semantics </vt:lpstr>
      <vt:lpstr>Examples</vt:lpstr>
      <vt:lpstr>Interpreting a formula of prop. logic</vt:lpstr>
      <vt:lpstr>Temporal Logic</vt:lpstr>
      <vt:lpstr>Temporal Logic = Prop. Logic + Temporal Operators</vt:lpstr>
      <vt:lpstr>Linear Temporal Logic</vt:lpstr>
      <vt:lpstr>LTL Syntax</vt:lpstr>
      <vt:lpstr>LTL Semantics</vt:lpstr>
      <vt:lpstr>Recursive semantics of LTL: I</vt:lpstr>
      <vt:lpstr>Recursive semantics of LTL: II</vt:lpstr>
      <vt:lpstr>Visualizing the temporal operators</vt:lpstr>
      <vt:lpstr>Visualizing the temporal operators</vt:lpstr>
      <vt:lpstr>You can nest operators!</vt:lpstr>
      <vt:lpstr>More operator fun</vt:lpstr>
      <vt:lpstr>More, more operator fun</vt:lpstr>
      <vt:lpstr>Operator duality and identities</vt:lpstr>
      <vt:lpstr>Example specifications</vt:lpstr>
      <vt:lpstr>Example specifications in LTL</vt:lpstr>
      <vt:lpstr>Example specifications in LTL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397</cp:revision>
  <dcterms:created xsi:type="dcterms:W3CDTF">2018-01-04T23:14:16Z</dcterms:created>
  <dcterms:modified xsi:type="dcterms:W3CDTF">2021-09-27T19:33:07Z</dcterms:modified>
</cp:coreProperties>
</file>