
<file path=[Content_Types].xml><?xml version="1.0" encoding="utf-8"?>
<Types xmlns="http://schemas.openxmlformats.org/package/2006/content-types">
  <Default Extension="jpeg" ContentType="image/jpeg"/>
  <Default Extension="pdf" ContentType="application/pd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390" r:id="rId3"/>
    <p:sldId id="391" r:id="rId4"/>
    <p:sldId id="393" r:id="rId5"/>
    <p:sldId id="394" r:id="rId6"/>
    <p:sldId id="395" r:id="rId7"/>
    <p:sldId id="389" r:id="rId8"/>
    <p:sldId id="357" r:id="rId9"/>
    <p:sldId id="386" r:id="rId10"/>
    <p:sldId id="387" r:id="rId11"/>
    <p:sldId id="388" r:id="rId12"/>
    <p:sldId id="396" r:id="rId13"/>
    <p:sldId id="398" r:id="rId14"/>
    <p:sldId id="399" r:id="rId15"/>
    <p:sldId id="400" r:id="rId16"/>
    <p:sldId id="401" r:id="rId17"/>
    <p:sldId id="402" r:id="rId18"/>
    <p:sldId id="403" r:id="rId19"/>
    <p:sldId id="405" r:id="rId20"/>
    <p:sldId id="406" r:id="rId21"/>
    <p:sldId id="407" r:id="rId22"/>
    <p:sldId id="404" r:id="rId23"/>
    <p:sldId id="409" r:id="rId24"/>
    <p:sldId id="408" r:id="rId25"/>
    <p:sldId id="410" r:id="rId26"/>
    <p:sldId id="415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2B4BB2-C3DA-45AC-9733-B3900BFD1993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3FFE33-54D8-4AD0-8680-EF4E2788C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238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6B107-AA8F-4C65-A94C-468C6EEC3A1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008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d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0D44B-9F18-4DF9-9C1D-DB3A0606AF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3FB456-99E9-4D03-8A4E-9A811AA070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0CE50-3CF2-4D0B-B69E-406D43127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0648F-3281-4BAD-96D5-67D153483E6B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71CF1E-7EEC-47AB-94D0-41B4AB087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5F8EA-CB3B-403E-B8A1-B51659557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A4141-6803-4C13-B603-101434F2E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879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13B45-6C2F-4462-8403-EF1633768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9A22DB-3DEA-4520-960A-4B3A8C1607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6BB411-F69D-4A82-967F-50BF57E8C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0648F-3281-4BAD-96D5-67D153483E6B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6CEF0-E64F-410F-B587-BA7BFF3CF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BE1895-F598-41F8-8059-6BD7E6CC1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A4141-6803-4C13-B603-101434F2E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887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B2D069-FC31-4D15-AD01-E5305714EE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D159B2-19CD-4A50-9518-2C6231BD21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7DFF9-7EEA-4D77-9EC4-596E3B2BD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0648F-3281-4BAD-96D5-67D153483E6B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97D99A-BF7B-49A7-966E-23EC79514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E844F-539D-4153-AE94-ABA601B8A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A4141-6803-4C13-B603-101434F2E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3394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7012751-8584-4D78-8A04-57CCF3033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3"/>
            <a:ext cx="11699087" cy="4351338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defRPr/>
            </a:lvl1pPr>
            <a:lvl2pPr marL="685800" indent="-274320"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defRPr/>
            </a:lvl2pPr>
            <a:lvl3pPr marL="1143000" indent="-228600"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defRPr/>
            </a:lvl3pPr>
            <a:lvl4pPr>
              <a:buClr>
                <a:srgbClr val="FF9B9B"/>
              </a:buClr>
              <a:buSzPct val="65000"/>
              <a:defRPr/>
            </a:lvl4pPr>
            <a:lvl5pPr>
              <a:buClr>
                <a:srgbClr val="FF9B9B"/>
              </a:buClr>
              <a:buSzPct val="60000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 Fourth level</a:t>
            </a:r>
          </a:p>
          <a:p>
            <a:pPr lvl="4"/>
            <a:r>
              <a:rPr lang="en-US" dirty="0"/>
              <a:t> Fifth level</a:t>
            </a:r>
          </a:p>
        </p:txBody>
      </p:sp>
      <p:pic>
        <p:nvPicPr>
          <p:cNvPr id="12" name="Picture 11" descr="Small Use Shield_GoldOnTrans.eps">
            <a:extLst>
              <a:ext uri="{FF2B5EF4-FFF2-40B4-BE49-F238E27FC236}">
                <a16:creationId xmlns:a16="http://schemas.microsoft.com/office/drawing/2014/main" id="{92F43934-0A3D-49F8-91A5-85B8E80B2CF8}"/>
              </a:ext>
            </a:extLst>
          </p:cNvPr>
          <p:cNvPicPr>
            <a:picLocks noChangeAspect="1"/>
          </p:cNvPicPr>
          <p:nvPr userDrawn="1"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11194348" y="464476"/>
            <a:ext cx="997652" cy="74823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6381F13-A4A4-444E-9C5F-0C7501D9BF81}"/>
              </a:ext>
            </a:extLst>
          </p:cNvPr>
          <p:cNvSpPr/>
          <p:nvPr userDrawn="1"/>
        </p:nvSpPr>
        <p:spPr>
          <a:xfrm>
            <a:off x="0" y="2713"/>
            <a:ext cx="12192000" cy="302605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477AB79-4F9F-47F3-934B-DC6AA693504D}"/>
              </a:ext>
            </a:extLst>
          </p:cNvPr>
          <p:cNvSpPr/>
          <p:nvPr userDrawn="1"/>
        </p:nvSpPr>
        <p:spPr>
          <a:xfrm flipV="1">
            <a:off x="9522" y="294440"/>
            <a:ext cx="12192000" cy="50800"/>
          </a:xfrm>
          <a:prstGeom prst="rect">
            <a:avLst/>
          </a:prstGeom>
          <a:solidFill>
            <a:srgbClr val="FFCC00"/>
          </a:solidFill>
          <a:ln w="9525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99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0225637C-4B87-49CB-8E13-7BBB7557E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0" y="430374"/>
            <a:ext cx="10920419" cy="7788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5EEB33-40EB-466D-AC3B-A66CC4D1B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57937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fld id="{29AAD378-655A-49C6-813C-9FD132EF744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9B1A634-3067-4018-BF8D-7609509F14E0}"/>
              </a:ext>
            </a:extLst>
          </p:cNvPr>
          <p:cNvSpPr/>
          <p:nvPr userDrawn="1"/>
        </p:nvSpPr>
        <p:spPr>
          <a:xfrm>
            <a:off x="0" y="6223000"/>
            <a:ext cx="12192000" cy="6350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DAC122-B0BD-4922-AF22-478F1041817F}"/>
              </a:ext>
            </a:extLst>
          </p:cNvPr>
          <p:cNvSpPr txBox="1"/>
          <p:nvPr userDrawn="1"/>
        </p:nvSpPr>
        <p:spPr>
          <a:xfrm>
            <a:off x="0" y="6150114"/>
            <a:ext cx="5712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USC </a:t>
            </a:r>
            <a:r>
              <a:rPr lang="en-US" sz="18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Viterbi</a:t>
            </a:r>
          </a:p>
          <a:p>
            <a:pPr defTabSz="457200"/>
            <a:r>
              <a:rPr lang="en-US" sz="105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School of Engineering</a:t>
            </a:r>
          </a:p>
          <a:p>
            <a:pPr defTabSz="457200"/>
            <a:r>
              <a:rPr lang="en-US" sz="1050" dirty="0">
                <a:solidFill>
                  <a:srgbClr val="FFC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		</a:t>
            </a:r>
            <a:r>
              <a:rPr lang="en-US" sz="1050" i="1" dirty="0">
                <a:solidFill>
                  <a:srgbClr val="FFC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Department of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372768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A92B1-14B8-4452-ADF9-DB0D9D554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A4563-603A-4F2E-9EA3-5CB75C3B5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1347DC-494D-4359-9F65-0EC75FD07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0648F-3281-4BAD-96D5-67D153483E6B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CBCCF0-D112-4EF4-BE69-5F38905EA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9A3CA-3E56-458B-A2D1-5C76D35AF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A4141-6803-4C13-B603-101434F2E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983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16B41-E073-441C-ADCE-CA4B49B41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4533B4-EA64-48AB-BE9D-A3598CAEC3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B7471-BBF8-41C3-ACFB-0DE69B9F2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0648F-3281-4BAD-96D5-67D153483E6B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71C4D-7D01-438A-8727-B3E66CDEF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92DB5-03DB-4F2D-B87F-83AA85AB2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A4141-6803-4C13-B603-101434F2E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815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D6013-F81F-4DE3-9424-083039021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F2479-C55D-4BF8-A940-5F22AF6484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8C9290-048C-41EF-86C8-67316FE569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424C0C-CA9A-434F-B9D8-CBC8536C9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0648F-3281-4BAD-96D5-67D153483E6B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C6AB5B-90F1-4AD1-A602-357667BA4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9E0D4C-F64E-4E45-9E9D-7C141145D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A4141-6803-4C13-B603-101434F2E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316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DB3BC-63DF-4A1C-A4D1-8ED1251BF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CCA9A0-C093-41E2-B4A7-CA91A6D3A2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B47AE0-D8CE-4237-81CD-73462F78B0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5CA8B8-5874-444F-8FA5-234A59F1CC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EDAAEC-508D-4086-859F-7EA6779E8A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D28156-472C-48BC-BB56-B07E0E90C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0648F-3281-4BAD-96D5-67D153483E6B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16F614-FA58-4A0D-9FEA-5A8AD23F1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A4D938-AF18-4525-9A46-E6FCF10F6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A4141-6803-4C13-B603-101434F2E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175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DA4DE-E7BB-4CD4-A6A8-64ADDD950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57AC3B-14BC-475D-A9F3-1C155A3A6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0648F-3281-4BAD-96D5-67D153483E6B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756209-2FA7-407A-8A46-23EB206A9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D9AB3A-E89C-4D8E-933B-F9EFBEE38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A4141-6803-4C13-B603-101434F2E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568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66486B-784C-4710-A8C0-DB2493CCA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0648F-3281-4BAD-96D5-67D153483E6B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911B9F-2A2A-4EB2-A257-B974173FF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038A18-B98A-4116-9FB8-FA5959751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A4141-6803-4C13-B603-101434F2E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189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F1E15-68C3-4DCB-88BD-70A0CD963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5018E-E36D-496B-8D95-0889C859F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6397D1-21CE-41CC-84CA-F06B42D043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EF5A8-7984-42B7-ACEE-19BBA8DCC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0648F-3281-4BAD-96D5-67D153483E6B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FC1A9E-9F3D-4EB6-A384-DB7B0B2C3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BEFD2E-ABED-4982-B904-18B6388EB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A4141-6803-4C13-B603-101434F2E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748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2DA27-0BE1-448A-86B2-C06A8156E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525AC4-1327-451E-95C1-8F7A901CAB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345B87-D16E-4A99-A60C-216C18CCC4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B5D42C-9BCC-4474-A60C-338C49467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0648F-3281-4BAD-96D5-67D153483E6B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7AF72D-6762-459A-A4F9-C92F3C3A9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FEC194-46A4-49ED-86C0-5145E383C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A4141-6803-4C13-B603-101434F2E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481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810776-3DBA-45D1-951C-6DEADE408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536D96-0782-4383-BB7F-13294550DD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068F1-4B91-49A5-B745-F5E5B34519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0648F-3281-4BAD-96D5-67D153483E6B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70A93-0440-48F8-82E3-DF0FFED02A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1F6BA-213B-4089-B78C-29A4C77D6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A4141-6803-4C13-B603-101434F2E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74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0.png"/><Relationship Id="rId2" Type="http://schemas.openxmlformats.org/officeDocument/2006/relationships/image" Target="../media/image10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10.png"/><Relationship Id="rId5" Type="http://schemas.openxmlformats.org/officeDocument/2006/relationships/image" Target="../media/image1310.png"/><Relationship Id="rId4" Type="http://schemas.openxmlformats.org/officeDocument/2006/relationships/image" Target="../media/image12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10.png"/><Relationship Id="rId5" Type="http://schemas.openxmlformats.org/officeDocument/2006/relationships/image" Target="../media/image1310.png"/><Relationship Id="rId4" Type="http://schemas.openxmlformats.org/officeDocument/2006/relationships/image" Target="../media/image12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0.png"/><Relationship Id="rId13" Type="http://schemas.openxmlformats.org/officeDocument/2006/relationships/image" Target="../media/image540.png"/><Relationship Id="rId3" Type="http://schemas.openxmlformats.org/officeDocument/2006/relationships/image" Target="../media/image440.png"/><Relationship Id="rId7" Type="http://schemas.openxmlformats.org/officeDocument/2006/relationships/image" Target="../media/image480.png"/><Relationship Id="rId12" Type="http://schemas.openxmlformats.org/officeDocument/2006/relationships/image" Target="../media/image530.png"/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70.png"/><Relationship Id="rId11" Type="http://schemas.openxmlformats.org/officeDocument/2006/relationships/image" Target="../media/image520.png"/><Relationship Id="rId5" Type="http://schemas.openxmlformats.org/officeDocument/2006/relationships/image" Target="../media/image460.png"/><Relationship Id="rId10" Type="http://schemas.openxmlformats.org/officeDocument/2006/relationships/image" Target="../media/image511.png"/><Relationship Id="rId4" Type="http://schemas.openxmlformats.org/officeDocument/2006/relationships/image" Target="../media/image450.png"/><Relationship Id="rId9" Type="http://schemas.openxmlformats.org/officeDocument/2006/relationships/image" Target="../media/image50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0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0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0.png"/><Relationship Id="rId13" Type="http://schemas.openxmlformats.org/officeDocument/2006/relationships/image" Target="../media/image680.png"/><Relationship Id="rId18" Type="http://schemas.openxmlformats.org/officeDocument/2006/relationships/image" Target="../media/image730.png"/><Relationship Id="rId3" Type="http://schemas.openxmlformats.org/officeDocument/2006/relationships/image" Target="../media/image580.png"/><Relationship Id="rId7" Type="http://schemas.openxmlformats.org/officeDocument/2006/relationships/image" Target="../media/image620.png"/><Relationship Id="rId12" Type="http://schemas.openxmlformats.org/officeDocument/2006/relationships/image" Target="../media/image670.png"/><Relationship Id="rId17" Type="http://schemas.openxmlformats.org/officeDocument/2006/relationships/image" Target="../media/image720.png"/><Relationship Id="rId2" Type="http://schemas.openxmlformats.org/officeDocument/2006/relationships/image" Target="../media/image570.png"/><Relationship Id="rId16" Type="http://schemas.openxmlformats.org/officeDocument/2006/relationships/image" Target="../media/image71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11.png"/><Relationship Id="rId11" Type="http://schemas.openxmlformats.org/officeDocument/2006/relationships/image" Target="../media/image660.png"/><Relationship Id="rId5" Type="http://schemas.openxmlformats.org/officeDocument/2006/relationships/image" Target="../media/image600.png"/><Relationship Id="rId15" Type="http://schemas.openxmlformats.org/officeDocument/2006/relationships/image" Target="../media/image700.png"/><Relationship Id="rId10" Type="http://schemas.openxmlformats.org/officeDocument/2006/relationships/image" Target="../media/image650.png"/><Relationship Id="rId19" Type="http://schemas.openxmlformats.org/officeDocument/2006/relationships/image" Target="../media/image740.png"/><Relationship Id="rId4" Type="http://schemas.openxmlformats.org/officeDocument/2006/relationships/image" Target="../media/image590.png"/><Relationship Id="rId9" Type="http://schemas.openxmlformats.org/officeDocument/2006/relationships/image" Target="../media/image640.png"/><Relationship Id="rId14" Type="http://schemas.openxmlformats.org/officeDocument/2006/relationships/image" Target="../media/image69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1.png"/><Relationship Id="rId3" Type="http://schemas.openxmlformats.org/officeDocument/2006/relationships/image" Target="../media/image760.png"/><Relationship Id="rId7" Type="http://schemas.openxmlformats.org/officeDocument/2006/relationships/image" Target="../media/image800.png"/><Relationship Id="rId2" Type="http://schemas.openxmlformats.org/officeDocument/2006/relationships/image" Target="../media/image75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90.png"/><Relationship Id="rId5" Type="http://schemas.openxmlformats.org/officeDocument/2006/relationships/image" Target="../media/image780.png"/><Relationship Id="rId10" Type="http://schemas.openxmlformats.org/officeDocument/2006/relationships/image" Target="../media/image830.png"/><Relationship Id="rId4" Type="http://schemas.openxmlformats.org/officeDocument/2006/relationships/image" Target="../media/image770.png"/><Relationship Id="rId9" Type="http://schemas.openxmlformats.org/officeDocument/2006/relationships/image" Target="../media/image82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0.png"/><Relationship Id="rId13" Type="http://schemas.openxmlformats.org/officeDocument/2006/relationships/image" Target="../media/image930.png"/><Relationship Id="rId3" Type="http://schemas.openxmlformats.org/officeDocument/2006/relationships/image" Target="../media/image850.png"/><Relationship Id="rId7" Type="http://schemas.openxmlformats.org/officeDocument/2006/relationships/image" Target="../media/image800.png"/><Relationship Id="rId12" Type="http://schemas.openxmlformats.org/officeDocument/2006/relationships/image" Target="../media/image920.png"/><Relationship Id="rId2" Type="http://schemas.openxmlformats.org/officeDocument/2006/relationships/image" Target="../media/image84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80.png"/><Relationship Id="rId11" Type="http://schemas.openxmlformats.org/officeDocument/2006/relationships/image" Target="../media/image900.png"/><Relationship Id="rId5" Type="http://schemas.openxmlformats.org/officeDocument/2006/relationships/image" Target="../media/image870.png"/><Relationship Id="rId15" Type="http://schemas.openxmlformats.org/officeDocument/2006/relationships/image" Target="../media/image950.png"/><Relationship Id="rId10" Type="http://schemas.openxmlformats.org/officeDocument/2006/relationships/image" Target="../media/image911.png"/><Relationship Id="rId4" Type="http://schemas.openxmlformats.org/officeDocument/2006/relationships/image" Target="../media/image860.png"/><Relationship Id="rId9" Type="http://schemas.openxmlformats.org/officeDocument/2006/relationships/image" Target="../media/image901.png"/><Relationship Id="rId14" Type="http://schemas.openxmlformats.org/officeDocument/2006/relationships/image" Target="../media/image94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0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0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0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0.png"/><Relationship Id="rId3" Type="http://schemas.openxmlformats.org/officeDocument/2006/relationships/image" Target="../media/image1000.png"/><Relationship Id="rId7" Type="http://schemas.openxmlformats.org/officeDocument/2006/relationships/image" Target="../media/image104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30.png"/><Relationship Id="rId5" Type="http://schemas.openxmlformats.org/officeDocument/2006/relationships/image" Target="../media/image1020.png"/><Relationship Id="rId4" Type="http://schemas.openxmlformats.org/officeDocument/2006/relationships/image" Target="../media/image1011.png"/><Relationship Id="rId9" Type="http://schemas.openxmlformats.org/officeDocument/2006/relationships/image" Target="../media/image106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0.png"/><Relationship Id="rId7" Type="http://schemas.openxmlformats.org/officeDocument/2006/relationships/image" Target="../media/image1120.png"/><Relationship Id="rId2" Type="http://schemas.openxmlformats.org/officeDocument/2006/relationships/image" Target="../media/image107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11.png"/><Relationship Id="rId5" Type="http://schemas.openxmlformats.org/officeDocument/2006/relationships/image" Target="../media/image1100.png"/><Relationship Id="rId4" Type="http://schemas.openxmlformats.org/officeDocument/2006/relationships/image" Target="../media/image109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0.png"/><Relationship Id="rId7" Type="http://schemas.openxmlformats.org/officeDocument/2006/relationships/image" Target="../media/image118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70.png"/><Relationship Id="rId5" Type="http://schemas.openxmlformats.org/officeDocument/2006/relationships/image" Target="../media/image1160.png"/><Relationship Id="rId4" Type="http://schemas.openxmlformats.org/officeDocument/2006/relationships/image" Target="../media/image115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png"/><Relationship Id="rId3" Type="http://schemas.openxmlformats.org/officeDocument/2006/relationships/image" Target="../media/image152.png"/><Relationship Id="rId7" Type="http://schemas.openxmlformats.org/officeDocument/2006/relationships/image" Target="../media/image15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5.png"/><Relationship Id="rId5" Type="http://schemas.openxmlformats.org/officeDocument/2006/relationships/image" Target="../media/image154.png"/><Relationship Id="rId10" Type="http://schemas.openxmlformats.org/officeDocument/2006/relationships/image" Target="../media/image159.png"/><Relationship Id="rId4" Type="http://schemas.openxmlformats.org/officeDocument/2006/relationships/image" Target="../media/image153.png"/><Relationship Id="rId9" Type="http://schemas.openxmlformats.org/officeDocument/2006/relationships/image" Target="../media/image15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png"/><Relationship Id="rId3" Type="http://schemas.openxmlformats.org/officeDocument/2006/relationships/image" Target="../media/image170.png"/><Relationship Id="rId7" Type="http://schemas.openxmlformats.org/officeDocument/2006/relationships/image" Target="../media/image211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0.png"/><Relationship Id="rId5" Type="http://schemas.openxmlformats.org/officeDocument/2006/relationships/image" Target="../media/image190.png"/><Relationship Id="rId10" Type="http://schemas.openxmlformats.org/officeDocument/2006/relationships/image" Target="../media/image240.png"/><Relationship Id="rId4" Type="http://schemas.openxmlformats.org/officeDocument/2006/relationships/image" Target="../media/image180.png"/><Relationship Id="rId9" Type="http://schemas.openxmlformats.org/officeDocument/2006/relationships/image" Target="../media/image23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1.png"/><Relationship Id="rId3" Type="http://schemas.openxmlformats.org/officeDocument/2006/relationships/image" Target="../media/image260.png"/><Relationship Id="rId7" Type="http://schemas.openxmlformats.org/officeDocument/2006/relationships/image" Target="../media/image30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90.png"/><Relationship Id="rId5" Type="http://schemas.openxmlformats.org/officeDocument/2006/relationships/image" Target="../media/image280.png"/><Relationship Id="rId4" Type="http://schemas.openxmlformats.org/officeDocument/2006/relationships/image" Target="../media/image270.png"/><Relationship Id="rId9" Type="http://schemas.openxmlformats.org/officeDocument/2006/relationships/image" Target="../media/image32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0.png"/><Relationship Id="rId3" Type="http://schemas.openxmlformats.org/officeDocument/2006/relationships/image" Target="../media/image340.png"/><Relationship Id="rId7" Type="http://schemas.openxmlformats.org/officeDocument/2006/relationships/image" Target="../media/image380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70.png"/><Relationship Id="rId11" Type="http://schemas.openxmlformats.org/officeDocument/2006/relationships/image" Target="../media/image411.png"/><Relationship Id="rId5" Type="http://schemas.openxmlformats.org/officeDocument/2006/relationships/image" Target="../media/image360.png"/><Relationship Id="rId10" Type="http://schemas.openxmlformats.org/officeDocument/2006/relationships/image" Target="../media/image350.png"/><Relationship Id="rId9" Type="http://schemas.openxmlformats.org/officeDocument/2006/relationships/image" Target="../media/image40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0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0.png"/><Relationship Id="rId2" Type="http://schemas.openxmlformats.org/officeDocument/2006/relationships/image" Target="../media/image810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2D560-A3E2-4DF3-8B52-867F8BF6CE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TL remaining slides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B1073A-6F41-44E2-92FA-9C1173CEF6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135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95608AB-2AA4-48EB-8BB2-D1FB7B880C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32729" y="1332703"/>
                <a:ext cx="7933039" cy="435133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Fairness assumptions can be expressed in LTL!</a:t>
                </a:r>
              </a:p>
              <a:p>
                <a:r>
                  <a:rPr lang="en-US" dirty="0"/>
                  <a:t>Add a new variable </a:t>
                </a:r>
                <a:r>
                  <a:rPr lang="en-US" i="1" dirty="0"/>
                  <a:t>taken </a:t>
                </a:r>
                <a:r>
                  <a:rPr lang="en-US" dirty="0"/>
                  <a:t>that takes value ‘A’, ‘B’</a:t>
                </a:r>
              </a:p>
              <a:p>
                <a:r>
                  <a:rPr lang="en-US" dirty="0"/>
                  <a:t>Weak fairness: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𝐅𝐆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𝑔𝑢𝑎𝑟𝑑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𝐆𝐅</m:t>
                    </m:r>
                  </m:oMath>
                </a14:m>
                <a:r>
                  <a:rPr lang="en-US" dirty="0"/>
                  <a:t>(taken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))</a:t>
                </a:r>
              </a:p>
              <a:p>
                <a:r>
                  <a:rPr lang="en-US" dirty="0"/>
                  <a:t>Task A: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𝑔𝑢𝑎𝑟𝑑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𝑡𝑟𝑢𝑒</m:t>
                    </m:r>
                  </m:oMath>
                </a14:m>
                <a:r>
                  <a:rPr lang="en-US" dirty="0"/>
                  <a:t>, so this simplifies to: </a:t>
                </a:r>
                <a:r>
                  <a:rPr lang="en-US" dirty="0" err="1"/>
                  <a:t>wf</a:t>
                </a:r>
                <a:r>
                  <a:rPr lang="en-US" dirty="0"/>
                  <a:t>(A)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≔ </m:t>
                    </m:r>
                    <m:r>
                      <a:rPr lang="en-US" b="1" dirty="0">
                        <a:latin typeface="Cambria Math" panose="02040503050406030204" pitchFamily="18" charset="0"/>
                      </a:rPr>
                      <m:t>𝐆𝐅</m:t>
                    </m:r>
                  </m:oMath>
                </a14:m>
                <a:r>
                  <a:rPr lang="en-US" dirty="0"/>
                  <a:t>(taken=A)</a:t>
                </a:r>
              </a:p>
              <a:p>
                <a:r>
                  <a:rPr lang="en-US" dirty="0"/>
                  <a:t>Task B: </a:t>
                </a:r>
                <a:r>
                  <a:rPr lang="en-US" dirty="0" err="1"/>
                  <a:t>wf</a:t>
                </a:r>
                <a:r>
                  <a:rPr lang="en-US" dirty="0"/>
                  <a:t>(B)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≔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𝐅𝐆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(even(x))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𝐆𝐅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(taken=B)</a:t>
                </a:r>
              </a:p>
              <a:p>
                <a:r>
                  <a:rPr lang="en-US" dirty="0"/>
                  <a:t>Does (</a:t>
                </a:r>
                <a:r>
                  <a:rPr lang="en-US" dirty="0" err="1"/>
                  <a:t>wf</a:t>
                </a:r>
                <a:r>
                  <a:rPr lang="en-US" dirty="0"/>
                  <a:t>(A)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wf</a:t>
                </a:r>
                <a:r>
                  <a:rPr lang="en-US" dirty="0"/>
                  <a:t>(B))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𝐅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(x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/>
                  <a:t> 10)? </a:t>
                </a:r>
              </a:p>
              <a:p>
                <a:pPr lvl="1"/>
                <a:r>
                  <a:rPr lang="en-US" b="1" dirty="0"/>
                  <a:t>Yes!</a:t>
                </a:r>
              </a:p>
              <a:p>
                <a:r>
                  <a:rPr lang="en-US" dirty="0"/>
                  <a:t>Does (</a:t>
                </a:r>
                <a:r>
                  <a:rPr lang="en-US" dirty="0" err="1"/>
                  <a:t>wf</a:t>
                </a:r>
                <a:r>
                  <a:rPr lang="en-US" dirty="0"/>
                  <a:t>(A)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wf</a:t>
                </a:r>
                <a:r>
                  <a:rPr lang="en-US" dirty="0"/>
                  <a:t>(B))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dirty="0">
                        <a:latin typeface="Cambria Math" panose="02040503050406030204" pitchFamily="18" charset="0"/>
                      </a:rPr>
                      <m:t>𝐅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y?</a:t>
                </a:r>
              </a:p>
              <a:p>
                <a:pPr lvl="1"/>
                <a:r>
                  <a:rPr lang="en-US" b="1" dirty="0"/>
                  <a:t>No!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95608AB-2AA4-48EB-8BB2-D1FB7B880C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32729" y="1332703"/>
                <a:ext cx="7933039" cy="4351338"/>
              </a:xfrm>
              <a:blipFill>
                <a:blip r:embed="rId2"/>
                <a:stretch>
                  <a:fillRect l="-769" t="-2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1CEAEB44-B2D0-4E62-9D2A-4EA7325AC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Expressing fairness assumptions in LTL: 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546B17-D3DE-407A-97E7-C96B412AE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10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01B6B38-8599-47E3-A968-B0F7028F80D8}"/>
              </a:ext>
            </a:extLst>
          </p:cNvPr>
          <p:cNvGrpSpPr/>
          <p:nvPr/>
        </p:nvGrpSpPr>
        <p:grpSpPr>
          <a:xfrm>
            <a:off x="355157" y="1399921"/>
            <a:ext cx="3247017" cy="2362876"/>
            <a:chOff x="1165105" y="1723597"/>
            <a:chExt cx="3760893" cy="214578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C7F525F-A808-41B2-8871-5502B3052D56}"/>
                </a:ext>
              </a:extLst>
            </p:cNvPr>
            <p:cNvSpPr/>
            <p:nvPr/>
          </p:nvSpPr>
          <p:spPr>
            <a:xfrm>
              <a:off x="1206585" y="1723597"/>
              <a:ext cx="3719413" cy="2145788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4E462D1-9CDC-4B15-B2CA-5FAF6E0602FE}"/>
                </a:ext>
              </a:extLst>
            </p:cNvPr>
            <p:cNvCxnSpPr>
              <a:cxnSpLocks/>
            </p:cNvCxnSpPr>
            <p:nvPr/>
          </p:nvCxnSpPr>
          <p:spPr>
            <a:xfrm>
              <a:off x="1206585" y="2567222"/>
              <a:ext cx="3719413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B2AF07B6-7024-473C-9729-7C6C65BA671C}"/>
                    </a:ext>
                  </a:extLst>
                </p:cNvPr>
                <p:cNvSpPr txBox="1"/>
                <p:nvPr/>
              </p:nvSpPr>
              <p:spPr>
                <a:xfrm>
                  <a:off x="1206585" y="1730318"/>
                  <a:ext cx="3639198" cy="42595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err="1"/>
                    <a:t>nat</a:t>
                  </a:r>
                  <a:r>
                    <a:rPr lang="en-US" sz="2400" dirty="0"/>
                    <a:t> x </a:t>
                  </a:r>
                  <a14:m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:= 0</m:t>
                      </m:r>
                    </m:oMath>
                  </a14:m>
                  <a:r>
                    <a:rPr lang="en-US" sz="2400" dirty="0"/>
                    <a:t>; bool y </a:t>
                  </a:r>
                  <a14:m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:= 0</m:t>
                      </m:r>
                    </m:oMath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B2AF07B6-7024-473C-9729-7C6C65BA67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6585" y="1730318"/>
                  <a:ext cx="3639198" cy="425959"/>
                </a:xfrm>
                <a:prstGeom prst="rect">
                  <a:avLst/>
                </a:prstGeom>
                <a:blipFill>
                  <a:blip r:embed="rId3"/>
                  <a:stretch>
                    <a:fillRect l="-2907" t="-10390" b="-272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F00FAA58-FDBD-4C65-A48D-248D4CF37EAA}"/>
                    </a:ext>
                  </a:extLst>
                </p:cNvPr>
                <p:cNvSpPr txBox="1"/>
                <p:nvPr/>
              </p:nvSpPr>
              <p:spPr>
                <a:xfrm>
                  <a:off x="1165105" y="2689102"/>
                  <a:ext cx="3567849" cy="42595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0" dirty="0"/>
                    <a:t>A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a14:m>
                  <a:r>
                    <a:rPr lang="en-US" sz="2400" dirty="0"/>
                    <a:t>  x := x + 1; taken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≔ </m:t>
                      </m:r>
                    </m:oMath>
                  </a14:m>
                  <a:r>
                    <a:rPr lang="en-US" sz="2400" dirty="0"/>
                    <a:t>A</a:t>
                  </a: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F00FAA58-FDBD-4C65-A48D-248D4CF37E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5105" y="2689102"/>
                  <a:ext cx="3567849" cy="425959"/>
                </a:xfrm>
                <a:prstGeom prst="rect">
                  <a:avLst/>
                </a:prstGeom>
                <a:blipFill>
                  <a:blip r:embed="rId4"/>
                  <a:stretch>
                    <a:fillRect l="-2964" t="-10390" r="-791" b="-272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FECEDD44-EE8B-4793-A313-A4F01C864682}"/>
                    </a:ext>
                  </a:extLst>
                </p:cNvPr>
                <p:cNvSpPr txBox="1"/>
                <p:nvPr/>
              </p:nvSpPr>
              <p:spPr>
                <a:xfrm>
                  <a:off x="1204975" y="3027485"/>
                  <a:ext cx="3719413" cy="7667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0" dirty="0"/>
                    <a:t>B: even(x) 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endParaRPr lang="en-US" sz="2400" dirty="0"/>
                </a:p>
                <a:p>
                  <a:r>
                    <a:rPr lang="en-US" sz="2400" dirty="0"/>
                    <a:t>         y: = 1-y; taken </a:t>
                  </a:r>
                  <a14:m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≔</m:t>
                      </m:r>
                    </m:oMath>
                  </a14:m>
                  <a:r>
                    <a:rPr lang="en-US" sz="2400" dirty="0"/>
                    <a:t> B </a:t>
                  </a: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FECEDD44-EE8B-4793-A313-A4F01C8646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4975" y="3027485"/>
                  <a:ext cx="3719413" cy="766726"/>
                </a:xfrm>
                <a:prstGeom prst="rect">
                  <a:avLst/>
                </a:prstGeom>
                <a:blipFill>
                  <a:blip r:embed="rId5"/>
                  <a:stretch>
                    <a:fillRect l="-3036" t="-5755" r="-1898" b="-136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C9D1802D-3209-4D97-ACBA-6B160E632AE1}"/>
              </a:ext>
            </a:extLst>
          </p:cNvPr>
          <p:cNvSpPr txBox="1"/>
          <p:nvPr/>
        </p:nvSpPr>
        <p:spPr>
          <a:xfrm>
            <a:off x="1151308" y="3754601"/>
            <a:ext cx="12280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Blinker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84D2538-571A-4B30-94F3-5957F750076C}"/>
                  </a:ext>
                </a:extLst>
              </p:cNvPr>
              <p:cNvSpPr txBox="1"/>
              <p:nvPr/>
            </p:nvSpPr>
            <p:spPr>
              <a:xfrm>
                <a:off x="355157" y="1754724"/>
                <a:ext cx="26012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{A,B,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sz="2400" dirty="0"/>
                  <a:t>} taken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≔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84D2538-571A-4B30-94F3-5957F75007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157" y="1754724"/>
                <a:ext cx="2601225" cy="461665"/>
              </a:xfrm>
              <a:prstGeom prst="rect">
                <a:avLst/>
              </a:prstGeom>
              <a:blipFill>
                <a:blip r:embed="rId6"/>
                <a:stretch>
                  <a:fillRect l="-3513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5151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95608AB-2AA4-48EB-8BB2-D1FB7B880C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32729" y="1332702"/>
                <a:ext cx="7933039" cy="3409229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Strong fairness: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𝐆𝐅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𝑔𝑢𝑎𝑟𝑑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𝐆𝐅</m:t>
                    </m:r>
                  </m:oMath>
                </a14:m>
                <a:r>
                  <a:rPr lang="en-US" dirty="0"/>
                  <a:t>(taken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))</a:t>
                </a:r>
              </a:p>
              <a:p>
                <a:r>
                  <a:rPr lang="en-US" dirty="0"/>
                  <a:t>Task A: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𝑔𝑢𝑎𝑟𝑑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𝑡𝑟𝑢𝑒</m:t>
                    </m:r>
                  </m:oMath>
                </a14:m>
                <a:r>
                  <a:rPr lang="en-US" dirty="0"/>
                  <a:t>, so this simplifies to: sf(A)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≔ </m:t>
                    </m:r>
                    <m:r>
                      <a:rPr lang="en-US" b="1" dirty="0">
                        <a:latin typeface="Cambria Math" panose="02040503050406030204" pitchFamily="18" charset="0"/>
                      </a:rPr>
                      <m:t>𝐆𝐅</m:t>
                    </m:r>
                  </m:oMath>
                </a14:m>
                <a:r>
                  <a:rPr lang="en-US" dirty="0"/>
                  <a:t>(taken=A)</a:t>
                </a:r>
              </a:p>
              <a:p>
                <a:r>
                  <a:rPr lang="en-US" dirty="0"/>
                  <a:t>Task B: sf(B)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𝐆𝐅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(even(x))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𝐆𝐅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(taken=B)</a:t>
                </a:r>
              </a:p>
              <a:p>
                <a:r>
                  <a:rPr lang="en-US" dirty="0"/>
                  <a:t>Does (sf(A)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dirty="0"/>
                  <a:t> sf(B))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𝐅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(x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/>
                  <a:t> 0)? </a:t>
                </a:r>
              </a:p>
              <a:p>
                <a:pPr lvl="1"/>
                <a:r>
                  <a:rPr lang="en-US" b="1" dirty="0"/>
                  <a:t>Yes!</a:t>
                </a:r>
              </a:p>
              <a:p>
                <a:r>
                  <a:rPr lang="en-US" dirty="0"/>
                  <a:t>Does (sf(A)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dirty="0"/>
                  <a:t> sf(B))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dirty="0">
                        <a:latin typeface="Cambria Math" panose="02040503050406030204" pitchFamily="18" charset="0"/>
                      </a:rPr>
                      <m:t>𝐅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y?</a:t>
                </a:r>
              </a:p>
              <a:p>
                <a:pPr lvl="1"/>
                <a:r>
                  <a:rPr lang="en-US" b="1" dirty="0"/>
                  <a:t>Yes!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95608AB-2AA4-48EB-8BB2-D1FB7B880C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32729" y="1332702"/>
                <a:ext cx="7933039" cy="3409229"/>
              </a:xfrm>
              <a:blipFill>
                <a:blip r:embed="rId2"/>
                <a:stretch>
                  <a:fillRect l="-769" t="-3757" b="-5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1CEAEB44-B2D0-4E62-9D2A-4EA7325AC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Expressing fairness assumptions in LTL: II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546B17-D3DE-407A-97E7-C96B412AE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11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01B6B38-8599-47E3-A968-B0F7028F80D8}"/>
              </a:ext>
            </a:extLst>
          </p:cNvPr>
          <p:cNvGrpSpPr/>
          <p:nvPr/>
        </p:nvGrpSpPr>
        <p:grpSpPr>
          <a:xfrm>
            <a:off x="355157" y="1399921"/>
            <a:ext cx="3247017" cy="2362876"/>
            <a:chOff x="1165105" y="1723597"/>
            <a:chExt cx="3760893" cy="214578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C7F525F-A808-41B2-8871-5502B3052D56}"/>
                </a:ext>
              </a:extLst>
            </p:cNvPr>
            <p:cNvSpPr/>
            <p:nvPr/>
          </p:nvSpPr>
          <p:spPr>
            <a:xfrm>
              <a:off x="1206585" y="1723597"/>
              <a:ext cx="3719413" cy="2145788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4E462D1-9CDC-4B15-B2CA-5FAF6E0602FE}"/>
                </a:ext>
              </a:extLst>
            </p:cNvPr>
            <p:cNvCxnSpPr>
              <a:cxnSpLocks/>
            </p:cNvCxnSpPr>
            <p:nvPr/>
          </p:nvCxnSpPr>
          <p:spPr>
            <a:xfrm>
              <a:off x="1206585" y="2567222"/>
              <a:ext cx="3719413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B2AF07B6-7024-473C-9729-7C6C65BA671C}"/>
                    </a:ext>
                  </a:extLst>
                </p:cNvPr>
                <p:cNvSpPr txBox="1"/>
                <p:nvPr/>
              </p:nvSpPr>
              <p:spPr>
                <a:xfrm>
                  <a:off x="1206585" y="1730318"/>
                  <a:ext cx="3639198" cy="42595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err="1"/>
                    <a:t>nat</a:t>
                  </a:r>
                  <a:r>
                    <a:rPr lang="en-US" sz="2400" dirty="0"/>
                    <a:t> x </a:t>
                  </a:r>
                  <a14:m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:= 0</m:t>
                      </m:r>
                    </m:oMath>
                  </a14:m>
                  <a:r>
                    <a:rPr lang="en-US" sz="2400" dirty="0"/>
                    <a:t>; bool y </a:t>
                  </a:r>
                  <a14:m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:= 0</m:t>
                      </m:r>
                    </m:oMath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B2AF07B6-7024-473C-9729-7C6C65BA67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6585" y="1730318"/>
                  <a:ext cx="3639198" cy="425959"/>
                </a:xfrm>
                <a:prstGeom prst="rect">
                  <a:avLst/>
                </a:prstGeom>
                <a:blipFill>
                  <a:blip r:embed="rId3"/>
                  <a:stretch>
                    <a:fillRect l="-2907" t="-10390" b="-272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F00FAA58-FDBD-4C65-A48D-248D4CF37EAA}"/>
                    </a:ext>
                  </a:extLst>
                </p:cNvPr>
                <p:cNvSpPr txBox="1"/>
                <p:nvPr/>
              </p:nvSpPr>
              <p:spPr>
                <a:xfrm>
                  <a:off x="1165105" y="2689102"/>
                  <a:ext cx="3567849" cy="42595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0" dirty="0"/>
                    <a:t>A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a14:m>
                  <a:r>
                    <a:rPr lang="en-US" sz="2400" dirty="0"/>
                    <a:t>  x := x + 1; taken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≔ </m:t>
                      </m:r>
                    </m:oMath>
                  </a14:m>
                  <a:r>
                    <a:rPr lang="en-US" sz="2400" dirty="0"/>
                    <a:t>A</a:t>
                  </a: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F00FAA58-FDBD-4C65-A48D-248D4CF37E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5105" y="2689102"/>
                  <a:ext cx="3567849" cy="425959"/>
                </a:xfrm>
                <a:prstGeom prst="rect">
                  <a:avLst/>
                </a:prstGeom>
                <a:blipFill>
                  <a:blip r:embed="rId4"/>
                  <a:stretch>
                    <a:fillRect l="-2964" t="-10390" r="-791" b="-272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FECEDD44-EE8B-4793-A313-A4F01C864682}"/>
                    </a:ext>
                  </a:extLst>
                </p:cNvPr>
                <p:cNvSpPr txBox="1"/>
                <p:nvPr/>
              </p:nvSpPr>
              <p:spPr>
                <a:xfrm>
                  <a:off x="1204975" y="3027485"/>
                  <a:ext cx="3719413" cy="7667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0" dirty="0"/>
                    <a:t>B: even(x) 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endParaRPr lang="en-US" sz="2400" dirty="0"/>
                </a:p>
                <a:p>
                  <a:r>
                    <a:rPr lang="en-US" sz="2400" dirty="0"/>
                    <a:t>         y: = 1-y; taken </a:t>
                  </a:r>
                  <a14:m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≔</m:t>
                      </m:r>
                    </m:oMath>
                  </a14:m>
                  <a:r>
                    <a:rPr lang="en-US" sz="2400" dirty="0"/>
                    <a:t> B </a:t>
                  </a: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FECEDD44-EE8B-4793-A313-A4F01C8646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4975" y="3027485"/>
                  <a:ext cx="3719413" cy="766726"/>
                </a:xfrm>
                <a:prstGeom prst="rect">
                  <a:avLst/>
                </a:prstGeom>
                <a:blipFill>
                  <a:blip r:embed="rId5"/>
                  <a:stretch>
                    <a:fillRect l="-3036" t="-5755" r="-1898" b="-136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C9D1802D-3209-4D97-ACBA-6B160E632AE1}"/>
              </a:ext>
            </a:extLst>
          </p:cNvPr>
          <p:cNvSpPr txBox="1"/>
          <p:nvPr/>
        </p:nvSpPr>
        <p:spPr>
          <a:xfrm>
            <a:off x="1151308" y="3754601"/>
            <a:ext cx="12280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Blinker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84D2538-571A-4B30-94F3-5957F750076C}"/>
                  </a:ext>
                </a:extLst>
              </p:cNvPr>
              <p:cNvSpPr txBox="1"/>
              <p:nvPr/>
            </p:nvSpPr>
            <p:spPr>
              <a:xfrm>
                <a:off x="355157" y="1754724"/>
                <a:ext cx="26012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{A,B,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sz="2400" dirty="0"/>
                  <a:t>} taken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≔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84D2538-571A-4B30-94F3-5957F75007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157" y="1754724"/>
                <a:ext cx="2601225" cy="461665"/>
              </a:xfrm>
              <a:prstGeom prst="rect">
                <a:avLst/>
              </a:prstGeom>
              <a:blipFill>
                <a:blip r:embed="rId6"/>
                <a:stretch>
                  <a:fillRect l="-3513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8A82523F-B2A8-4C60-93FD-19CD9B72883E}"/>
              </a:ext>
            </a:extLst>
          </p:cNvPr>
          <p:cNvSpPr/>
          <p:nvPr/>
        </p:nvSpPr>
        <p:spPr>
          <a:xfrm>
            <a:off x="193979" y="4770464"/>
            <a:ext cx="11804041" cy="95410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dirty="0"/>
              <a:t>If a process satisfies a liveness requirement under strong fairness, it satisfies it under weak fairness: strong fairness is a </a:t>
            </a:r>
            <a:r>
              <a:rPr lang="en-US" sz="2800" b="1" dirty="0"/>
              <a:t>stronger formula </a:t>
            </a:r>
            <a:r>
              <a:rPr lang="en-US" sz="2800" dirty="0"/>
              <a:t>than weak fairness</a:t>
            </a:r>
          </a:p>
        </p:txBody>
      </p:sp>
    </p:spTree>
    <p:extLst>
      <p:ext uri="{BB962C8B-B14F-4D97-AF65-F5344CB8AC3E}">
        <p14:creationId xmlns:p14="http://schemas.microsoft.com/office/powerpoint/2010/main" val="1078185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4183FB6-5CDE-4B09-AB93-C3613A58A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LTL was a linear-time logic where we reason about traces</a:t>
            </a:r>
          </a:p>
          <a:p>
            <a:r>
              <a:rPr lang="en-US" dirty="0"/>
              <a:t>CTL is a logic where we reason over the tree of executions generated by a program, also known as the </a:t>
            </a:r>
            <a:r>
              <a:rPr lang="en-US" i="1" dirty="0"/>
              <a:t>computation tree</a:t>
            </a:r>
            <a:endParaRPr lang="en-US" dirty="0"/>
          </a:p>
          <a:p>
            <a:r>
              <a:rPr lang="en-US" dirty="0"/>
              <a:t>We care about CTL because:</a:t>
            </a:r>
          </a:p>
          <a:p>
            <a:pPr lvl="1"/>
            <a:r>
              <a:rPr lang="en-US" dirty="0"/>
              <a:t> There are some properties that cannot be expressed in LTL, but can be expressed in CTL: From every system state, there is a system execution that takes it back to the initial state (also known as the reset property)</a:t>
            </a:r>
          </a:p>
          <a:p>
            <a:pPr lvl="1"/>
            <a:r>
              <a:rPr lang="en-US" dirty="0"/>
              <a:t>To understand </a:t>
            </a:r>
            <a:r>
              <a:rPr lang="en-US" dirty="0" err="1"/>
              <a:t>pCTL</a:t>
            </a:r>
            <a:r>
              <a:rPr lang="en-US" dirty="0"/>
              <a:t> (Probabilistic CTL), it’s good if you understand CTL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Can express interesting properties for multi-agent systems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2DD350D-5867-4F26-9E9E-B67A2A314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 Tree Logic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09BD4F-A084-44A4-A698-C3B0B4E9C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252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F1D6DA-28FC-4CFE-9492-8826EE954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7094" y="1277926"/>
            <a:ext cx="3752900" cy="4445007"/>
          </a:xfrm>
        </p:spPr>
        <p:txBody>
          <a:bodyPr>
            <a:normAutofit/>
          </a:bodyPr>
          <a:lstStyle/>
          <a:p>
            <a:r>
              <a:rPr lang="en-US" dirty="0"/>
              <a:t>We saw computation trees when understanding semantics of asynchronous processes</a:t>
            </a:r>
          </a:p>
          <a:p>
            <a:r>
              <a:rPr lang="en-US" dirty="0"/>
              <a:t>Basically a tree that considers “all possibilities” in a reactive program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B85A36-75B3-4F0F-9B76-5E3FD5C7B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9F33D9-FDE7-4266-BAC9-A02B0F763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13</a:t>
            </a:fld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37BEFC1-C120-47B7-801B-156FBDF4E43C}"/>
              </a:ext>
            </a:extLst>
          </p:cNvPr>
          <p:cNvGrpSpPr/>
          <p:nvPr/>
        </p:nvGrpSpPr>
        <p:grpSpPr>
          <a:xfrm>
            <a:off x="192005" y="1147454"/>
            <a:ext cx="3211206" cy="1255135"/>
            <a:chOff x="1206584" y="1703718"/>
            <a:chExt cx="3719414" cy="181819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F506EE5-C532-4BBA-913F-CBAAB77121C7}"/>
                </a:ext>
              </a:extLst>
            </p:cNvPr>
            <p:cNvSpPr/>
            <p:nvPr/>
          </p:nvSpPr>
          <p:spPr>
            <a:xfrm>
              <a:off x="1206585" y="1723597"/>
              <a:ext cx="3719413" cy="1757440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3169416-0BEA-4999-8784-9BDDE478AF97}"/>
                </a:ext>
              </a:extLst>
            </p:cNvPr>
            <p:cNvCxnSpPr>
              <a:cxnSpLocks/>
            </p:cNvCxnSpPr>
            <p:nvPr/>
          </p:nvCxnSpPr>
          <p:spPr>
            <a:xfrm>
              <a:off x="1206584" y="2341759"/>
              <a:ext cx="3719413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72F582B-0CCF-46C6-8F35-7E74AAD7ABFA}"/>
                </a:ext>
              </a:extLst>
            </p:cNvPr>
            <p:cNvSpPr txBox="1"/>
            <p:nvPr/>
          </p:nvSpPr>
          <p:spPr>
            <a:xfrm>
              <a:off x="1481058" y="1703718"/>
              <a:ext cx="3222109" cy="5078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/>
                <a:t>nat</a:t>
              </a:r>
              <a:r>
                <a:rPr lang="en-US" sz="2400" dirty="0"/>
                <a:t> x := 0; bool y:= 0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1E495F7A-33FE-424A-9804-3A01DC7BB3F5}"/>
                    </a:ext>
                  </a:extLst>
                </p:cNvPr>
                <p:cNvSpPr txBox="1"/>
                <p:nvPr/>
              </p:nvSpPr>
              <p:spPr>
                <a:xfrm>
                  <a:off x="1270896" y="2390399"/>
                  <a:ext cx="3147471" cy="5078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0" dirty="0"/>
                    <a:t>A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a14:m>
                  <a:r>
                    <a:rPr lang="en-US" sz="2400" dirty="0"/>
                    <a:t>  x := (x + 1) mod 2</a:t>
                  </a:r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1E495F7A-33FE-424A-9804-3A01DC7BB3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0896" y="2390399"/>
                  <a:ext cx="3147471" cy="507848"/>
                </a:xfrm>
                <a:prstGeom prst="rect">
                  <a:avLst/>
                </a:prstGeom>
                <a:blipFill>
                  <a:blip r:embed="rId2"/>
                  <a:stretch>
                    <a:fillRect l="-3596" t="-13793" r="-2472" b="-6896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D06EBCB3-8EAA-431B-9FF7-0EC255C4AE8A}"/>
                    </a:ext>
                  </a:extLst>
                </p:cNvPr>
                <p:cNvSpPr txBox="1"/>
                <p:nvPr/>
              </p:nvSpPr>
              <p:spPr>
                <a:xfrm>
                  <a:off x="1263098" y="2853142"/>
                  <a:ext cx="3155269" cy="6687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0" dirty="0"/>
                    <a:t>B: even(x) 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2400" dirty="0"/>
                    <a:t> y: = 1-y</a:t>
                  </a:r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D06EBCB3-8EAA-431B-9FF7-0EC255C4AE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63098" y="2853142"/>
                  <a:ext cx="3155269" cy="668770"/>
                </a:xfrm>
                <a:prstGeom prst="rect">
                  <a:avLst/>
                </a:prstGeom>
                <a:blipFill>
                  <a:blip r:embed="rId3"/>
                  <a:stretch>
                    <a:fillRect l="-3587" t="-10526" r="-2466" b="-28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D2561C67-80A1-4C3A-8045-8945CB75C0B6}"/>
              </a:ext>
            </a:extLst>
          </p:cNvPr>
          <p:cNvGrpSpPr/>
          <p:nvPr/>
        </p:nvGrpSpPr>
        <p:grpSpPr>
          <a:xfrm>
            <a:off x="192005" y="2989333"/>
            <a:ext cx="3288870" cy="2196748"/>
            <a:chOff x="3702969" y="1557568"/>
            <a:chExt cx="3288870" cy="21967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68E55583-5AB6-43A3-A74E-308BA0EB95A4}"/>
                    </a:ext>
                  </a:extLst>
                </p:cNvPr>
                <p:cNvSpPr/>
                <p:nvPr/>
              </p:nvSpPr>
              <p:spPr>
                <a:xfrm>
                  <a:off x="4063849" y="1761312"/>
                  <a:ext cx="1001031" cy="544223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(0,0)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68E55583-5AB6-43A3-A74E-308BA0EB95A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3849" y="1761312"/>
                  <a:ext cx="1001031" cy="544223"/>
                </a:xfrm>
                <a:prstGeom prst="ellipse">
                  <a:avLst/>
                </a:prstGeom>
                <a:blipFill>
                  <a:blip r:embed="rId4"/>
                  <a:stretch>
                    <a:fillRect b="-4255"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309F698C-BDF6-4916-864A-51E6FD9470CF}"/>
                    </a:ext>
                  </a:extLst>
                </p:cNvPr>
                <p:cNvSpPr/>
                <p:nvPr/>
              </p:nvSpPr>
              <p:spPr>
                <a:xfrm flipH="1">
                  <a:off x="4063849" y="3210093"/>
                  <a:ext cx="1001031" cy="544223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(1,0)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309F698C-BDF6-4916-864A-51E6FD9470C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063849" y="3210093"/>
                  <a:ext cx="1001031" cy="544223"/>
                </a:xfrm>
                <a:prstGeom prst="ellipse">
                  <a:avLst/>
                </a:prstGeom>
                <a:blipFill>
                  <a:blip r:embed="rId5"/>
                  <a:stretch>
                    <a:fillRect b="-4211"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AE65B84-74F1-4B13-8823-CB6C1E713753}"/>
                </a:ext>
              </a:extLst>
            </p:cNvPr>
            <p:cNvSpPr/>
            <p:nvPr/>
          </p:nvSpPr>
          <p:spPr>
            <a:xfrm>
              <a:off x="3702969" y="2107201"/>
              <a:ext cx="363920" cy="1341237"/>
            </a:xfrm>
            <a:custGeom>
              <a:avLst/>
              <a:gdLst>
                <a:gd name="connsiteX0" fmla="*/ 324176 w 388913"/>
                <a:gd name="connsiteY0" fmla="*/ 2023009 h 2023009"/>
                <a:gd name="connsiteX1" fmla="*/ 495 w 388913"/>
                <a:gd name="connsiteY1" fmla="*/ 922492 h 2023009"/>
                <a:gd name="connsiteX2" fmla="*/ 388913 w 388913"/>
                <a:gd name="connsiteY2" fmla="*/ 0 h 2023009"/>
                <a:gd name="connsiteX0" fmla="*/ 388418 w 388418"/>
                <a:gd name="connsiteY0" fmla="*/ 2063469 h 2063469"/>
                <a:gd name="connsiteX1" fmla="*/ 0 w 388418"/>
                <a:gd name="connsiteY1" fmla="*/ 922492 h 2063469"/>
                <a:gd name="connsiteX2" fmla="*/ 388418 w 388418"/>
                <a:gd name="connsiteY2" fmla="*/ 0 h 2063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8418" h="2063469">
                  <a:moveTo>
                    <a:pt x="388418" y="2063469"/>
                  </a:moveTo>
                  <a:cubicBezTo>
                    <a:pt x="221182" y="1681794"/>
                    <a:pt x="0" y="1266403"/>
                    <a:pt x="0" y="922492"/>
                  </a:cubicBezTo>
                  <a:cubicBezTo>
                    <a:pt x="0" y="578581"/>
                    <a:pt x="199603" y="292662"/>
                    <a:pt x="388418" y="0"/>
                  </a:cubicBezTo>
                </a:path>
              </a:pathLst>
            </a:custGeom>
            <a:ln w="31750">
              <a:solidFill>
                <a:srgbClr val="C00000"/>
              </a:solidFill>
              <a:tailEnd type="triangle" w="lg" len="lg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A4E09898-A92A-4A8D-95BC-507D1C012336}"/>
                    </a:ext>
                  </a:extLst>
                </p:cNvPr>
                <p:cNvSpPr/>
                <p:nvPr/>
              </p:nvSpPr>
              <p:spPr>
                <a:xfrm>
                  <a:off x="5626889" y="1761312"/>
                  <a:ext cx="1001031" cy="544223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(0,1)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A4E09898-A92A-4A8D-95BC-507D1C01233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6889" y="1761312"/>
                  <a:ext cx="1001031" cy="544223"/>
                </a:xfrm>
                <a:prstGeom prst="ellipse">
                  <a:avLst/>
                </a:prstGeom>
                <a:blipFill>
                  <a:blip r:embed="rId6"/>
                  <a:stretch>
                    <a:fillRect b="-4255"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7C7DF7A5-D75D-4973-A38B-AB94632D5552}"/>
                    </a:ext>
                  </a:extLst>
                </p:cNvPr>
                <p:cNvSpPr/>
                <p:nvPr/>
              </p:nvSpPr>
              <p:spPr>
                <a:xfrm>
                  <a:off x="5626888" y="3160838"/>
                  <a:ext cx="1001031" cy="544223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(1,1)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7C7DF7A5-D75D-4973-A38B-AB94632D55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6888" y="3160838"/>
                  <a:ext cx="1001031" cy="544223"/>
                </a:xfrm>
                <a:prstGeom prst="ellipse">
                  <a:avLst/>
                </a:prstGeom>
                <a:blipFill>
                  <a:blip r:embed="rId7"/>
                  <a:stretch>
                    <a:fillRect b="-4211"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54A64CE5-3A17-4711-A474-67F7C5E93844}"/>
                </a:ext>
              </a:extLst>
            </p:cNvPr>
            <p:cNvCxnSpPr>
              <a:stCxn id="5" idx="6"/>
              <a:endCxn id="26" idx="2"/>
            </p:cNvCxnSpPr>
            <p:nvPr/>
          </p:nvCxnSpPr>
          <p:spPr>
            <a:xfrm>
              <a:off x="5064880" y="2033424"/>
              <a:ext cx="562009" cy="0"/>
            </a:xfrm>
            <a:prstGeom prst="straightConnector1">
              <a:avLst/>
            </a:prstGeom>
            <a:ln w="31750">
              <a:solidFill>
                <a:srgbClr val="0070C0"/>
              </a:solidFill>
              <a:tailEnd type="triangle" w="lg" len="lg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992B0C52-7882-4865-BBB7-6A31705CC099}"/>
                </a:ext>
              </a:extLst>
            </p:cNvPr>
            <p:cNvCxnSpPr>
              <a:cxnSpLocks/>
              <a:stCxn id="5" idx="4"/>
            </p:cNvCxnSpPr>
            <p:nvPr/>
          </p:nvCxnSpPr>
          <p:spPr>
            <a:xfrm>
              <a:off x="4564365" y="2305535"/>
              <a:ext cx="0" cy="855303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 w="lg" len="lg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D901FBB3-157F-43A5-A755-174B5F7F4C1F}"/>
                </a:ext>
              </a:extLst>
            </p:cNvPr>
            <p:cNvCxnSpPr>
              <a:cxnSpLocks/>
              <a:stCxn id="26" idx="4"/>
              <a:endCxn id="27" idx="0"/>
            </p:cNvCxnSpPr>
            <p:nvPr/>
          </p:nvCxnSpPr>
          <p:spPr>
            <a:xfrm flipH="1">
              <a:off x="6127404" y="2305535"/>
              <a:ext cx="1" cy="855303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 w="lg" len="lg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EE26AAE3-40F0-4E2E-9DC3-E709E05F056B}"/>
                </a:ext>
              </a:extLst>
            </p:cNvPr>
            <p:cNvSpPr/>
            <p:nvPr/>
          </p:nvSpPr>
          <p:spPr>
            <a:xfrm flipH="1">
              <a:off x="6627919" y="2048014"/>
              <a:ext cx="363920" cy="1341237"/>
            </a:xfrm>
            <a:custGeom>
              <a:avLst/>
              <a:gdLst>
                <a:gd name="connsiteX0" fmla="*/ 324176 w 388913"/>
                <a:gd name="connsiteY0" fmla="*/ 2023009 h 2023009"/>
                <a:gd name="connsiteX1" fmla="*/ 495 w 388913"/>
                <a:gd name="connsiteY1" fmla="*/ 922492 h 2023009"/>
                <a:gd name="connsiteX2" fmla="*/ 388913 w 388913"/>
                <a:gd name="connsiteY2" fmla="*/ 0 h 2023009"/>
                <a:gd name="connsiteX0" fmla="*/ 388418 w 388418"/>
                <a:gd name="connsiteY0" fmla="*/ 2063469 h 2063469"/>
                <a:gd name="connsiteX1" fmla="*/ 0 w 388418"/>
                <a:gd name="connsiteY1" fmla="*/ 922492 h 2063469"/>
                <a:gd name="connsiteX2" fmla="*/ 388418 w 388418"/>
                <a:gd name="connsiteY2" fmla="*/ 0 h 2063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8418" h="2063469">
                  <a:moveTo>
                    <a:pt x="388418" y="2063469"/>
                  </a:moveTo>
                  <a:cubicBezTo>
                    <a:pt x="221182" y="1681794"/>
                    <a:pt x="0" y="1266403"/>
                    <a:pt x="0" y="922492"/>
                  </a:cubicBezTo>
                  <a:cubicBezTo>
                    <a:pt x="0" y="578581"/>
                    <a:pt x="199603" y="292662"/>
                    <a:pt x="388418" y="0"/>
                  </a:cubicBezTo>
                </a:path>
              </a:pathLst>
            </a:custGeom>
            <a:ln w="31750">
              <a:solidFill>
                <a:srgbClr val="C00000"/>
              </a:solidFill>
              <a:tailEnd type="triangle" w="lg" len="lg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7A4A36A1-A751-4D73-AAEB-DB6812B99EA1}"/>
                </a:ext>
              </a:extLst>
            </p:cNvPr>
            <p:cNvSpPr/>
            <p:nvPr/>
          </p:nvSpPr>
          <p:spPr>
            <a:xfrm>
              <a:off x="4844375" y="1557568"/>
              <a:ext cx="904672" cy="221976"/>
            </a:xfrm>
            <a:custGeom>
              <a:avLst/>
              <a:gdLst>
                <a:gd name="connsiteX0" fmla="*/ 875490 w 875490"/>
                <a:gd name="connsiteY0" fmla="*/ 138909 h 138909"/>
                <a:gd name="connsiteX1" fmla="*/ 398834 w 875490"/>
                <a:gd name="connsiteY1" fmla="*/ 2722 h 138909"/>
                <a:gd name="connsiteX2" fmla="*/ 0 w 875490"/>
                <a:gd name="connsiteY2" fmla="*/ 61088 h 138909"/>
                <a:gd name="connsiteX0" fmla="*/ 875490 w 875490"/>
                <a:gd name="connsiteY0" fmla="*/ 456886 h 456886"/>
                <a:gd name="connsiteX1" fmla="*/ 483557 w 875490"/>
                <a:gd name="connsiteY1" fmla="*/ 344 h 456886"/>
                <a:gd name="connsiteX2" fmla="*/ 0 w 875490"/>
                <a:gd name="connsiteY2" fmla="*/ 379065 h 456886"/>
                <a:gd name="connsiteX0" fmla="*/ 950801 w 950801"/>
                <a:gd name="connsiteY0" fmla="*/ 578721 h 578722"/>
                <a:gd name="connsiteX1" fmla="*/ 483557 w 950801"/>
                <a:gd name="connsiteY1" fmla="*/ 2046 h 578722"/>
                <a:gd name="connsiteX2" fmla="*/ 0 w 950801"/>
                <a:gd name="connsiteY2" fmla="*/ 380767 h 578722"/>
                <a:gd name="connsiteX0" fmla="*/ 875489 w 875489"/>
                <a:gd name="connsiteY0" fmla="*/ 456889 h 456888"/>
                <a:gd name="connsiteX1" fmla="*/ 483557 w 875489"/>
                <a:gd name="connsiteY1" fmla="*/ 346 h 456888"/>
                <a:gd name="connsiteX2" fmla="*/ 0 w 875489"/>
                <a:gd name="connsiteY2" fmla="*/ 379067 h 456888"/>
                <a:gd name="connsiteX0" fmla="*/ 875489 w 875489"/>
                <a:gd name="connsiteY0" fmla="*/ 456889 h 456888"/>
                <a:gd name="connsiteX1" fmla="*/ 483557 w 875489"/>
                <a:gd name="connsiteY1" fmla="*/ 346 h 456888"/>
                <a:gd name="connsiteX2" fmla="*/ 0 w 875489"/>
                <a:gd name="connsiteY2" fmla="*/ 379067 h 456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75489" h="456888">
                  <a:moveTo>
                    <a:pt x="875489" y="456889"/>
                  </a:moveTo>
                  <a:cubicBezTo>
                    <a:pt x="757187" y="114969"/>
                    <a:pt x="629472" y="13316"/>
                    <a:pt x="483557" y="346"/>
                  </a:cubicBezTo>
                  <a:cubicBezTo>
                    <a:pt x="337642" y="-12624"/>
                    <a:pt x="126459" y="343399"/>
                    <a:pt x="0" y="379067"/>
                  </a:cubicBezTo>
                </a:path>
              </a:pathLst>
            </a:custGeom>
            <a:ln w="31750">
              <a:solidFill>
                <a:srgbClr val="0070C0"/>
              </a:solidFill>
              <a:tailEnd type="triangle" w="lg" len="lg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8562DF75-7EB3-4352-9E83-A57EDEC26BB0}"/>
              </a:ext>
            </a:extLst>
          </p:cNvPr>
          <p:cNvSpPr txBox="1"/>
          <p:nvPr/>
        </p:nvSpPr>
        <p:spPr>
          <a:xfrm>
            <a:off x="847537" y="2349472"/>
            <a:ext cx="1308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Process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0C37712-2E14-4BAC-8649-5F90254281EA}"/>
              </a:ext>
            </a:extLst>
          </p:cNvPr>
          <p:cNvSpPr txBox="1"/>
          <p:nvPr/>
        </p:nvSpPr>
        <p:spPr>
          <a:xfrm>
            <a:off x="166680" y="5214298"/>
            <a:ext cx="32260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Finite State machine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16EA145-F589-4F7D-B0A7-7C438BF0088A}"/>
              </a:ext>
            </a:extLst>
          </p:cNvPr>
          <p:cNvCxnSpPr>
            <a:cxnSpLocks/>
          </p:cNvCxnSpPr>
          <p:nvPr/>
        </p:nvCxnSpPr>
        <p:spPr>
          <a:xfrm>
            <a:off x="247530" y="2989333"/>
            <a:ext cx="408337" cy="314511"/>
          </a:xfrm>
          <a:prstGeom prst="straightConnector1">
            <a:avLst/>
          </a:prstGeom>
          <a:ln w="31750">
            <a:solidFill>
              <a:schemeClr val="accent3">
                <a:lumMod val="75000"/>
              </a:schemeClr>
            </a:solidFill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C7E3CB75-5D57-4CCF-88B7-0B5EFBDDF8B7}"/>
                  </a:ext>
                </a:extLst>
              </p:cNvPr>
              <p:cNvSpPr/>
              <p:nvPr/>
            </p:nvSpPr>
            <p:spPr>
              <a:xfrm>
                <a:off x="5184731" y="1209202"/>
                <a:ext cx="1001031" cy="544223"/>
              </a:xfrm>
              <a:prstGeom prst="ellipse">
                <a:avLst/>
              </a:prstGeom>
              <a:ln w="28575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(0,0)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C7E3CB75-5D57-4CCF-88B7-0B5EFBDDF8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4731" y="1209202"/>
                <a:ext cx="1001031" cy="544223"/>
              </a:xfrm>
              <a:prstGeom prst="ellipse">
                <a:avLst/>
              </a:prstGeom>
              <a:blipFill>
                <a:blip r:embed="rId8"/>
                <a:stretch>
                  <a:fillRect b="-3158"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EEED4AFD-CB88-40B4-A297-ED6EB354D117}"/>
                  </a:ext>
                </a:extLst>
              </p:cNvPr>
              <p:cNvSpPr/>
              <p:nvPr/>
            </p:nvSpPr>
            <p:spPr>
              <a:xfrm>
                <a:off x="6052010" y="2260141"/>
                <a:ext cx="1001031" cy="544223"/>
              </a:xfrm>
              <a:prstGeom prst="ellipse">
                <a:avLst/>
              </a:prstGeom>
              <a:ln w="28575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(0,1)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EEED4AFD-CB88-40B4-A297-ED6EB354D1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2010" y="2260141"/>
                <a:ext cx="1001031" cy="544223"/>
              </a:xfrm>
              <a:prstGeom prst="ellipse">
                <a:avLst/>
              </a:prstGeom>
              <a:blipFill>
                <a:blip r:embed="rId9"/>
                <a:stretch>
                  <a:fillRect b="-4255"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FAD9BA6C-032A-4754-8231-D8B85E42553D}"/>
                  </a:ext>
                </a:extLst>
              </p:cNvPr>
              <p:cNvSpPr/>
              <p:nvPr/>
            </p:nvSpPr>
            <p:spPr>
              <a:xfrm flipH="1">
                <a:off x="4412252" y="2338970"/>
                <a:ext cx="1001031" cy="544223"/>
              </a:xfrm>
              <a:prstGeom prst="ellipse">
                <a:avLst/>
              </a:prstGeom>
              <a:ln w="28575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(1,0)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FAD9BA6C-032A-4754-8231-D8B85E4255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412252" y="2338970"/>
                <a:ext cx="1001031" cy="544223"/>
              </a:xfrm>
              <a:prstGeom prst="ellipse">
                <a:avLst/>
              </a:prstGeom>
              <a:blipFill>
                <a:blip r:embed="rId10"/>
                <a:stretch>
                  <a:fillRect b="-4255"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7AB0BE3-FFAB-42AC-8CD0-0AC154A5411F}"/>
              </a:ext>
            </a:extLst>
          </p:cNvPr>
          <p:cNvCxnSpPr>
            <a:cxnSpLocks/>
            <a:stCxn id="72" idx="3"/>
            <a:endCxn id="74" idx="0"/>
          </p:cNvCxnSpPr>
          <p:nvPr/>
        </p:nvCxnSpPr>
        <p:spPr>
          <a:xfrm flipH="1">
            <a:off x="4912767" y="1673725"/>
            <a:ext cx="418562" cy="665245"/>
          </a:xfrm>
          <a:prstGeom prst="straightConnector1">
            <a:avLst/>
          </a:prstGeom>
          <a:ln w="31750">
            <a:solidFill>
              <a:srgbClr val="C00000"/>
            </a:solidFill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36683E7-1F0B-45C5-B30F-5E89D41EC7A9}"/>
              </a:ext>
            </a:extLst>
          </p:cNvPr>
          <p:cNvCxnSpPr>
            <a:cxnSpLocks/>
            <a:stCxn id="72" idx="5"/>
            <a:endCxn id="73" idx="0"/>
          </p:cNvCxnSpPr>
          <p:nvPr/>
        </p:nvCxnSpPr>
        <p:spPr>
          <a:xfrm>
            <a:off x="6039164" y="1673725"/>
            <a:ext cx="513362" cy="586416"/>
          </a:xfrm>
          <a:prstGeom prst="straightConnector1">
            <a:avLst/>
          </a:prstGeom>
          <a:ln w="31750">
            <a:solidFill>
              <a:srgbClr val="0070C0"/>
            </a:solidFill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17CACEFD-37F7-4F3F-816B-8183193EA670}"/>
                  </a:ext>
                </a:extLst>
              </p:cNvPr>
              <p:cNvSpPr/>
              <p:nvPr/>
            </p:nvSpPr>
            <p:spPr>
              <a:xfrm flipH="1">
                <a:off x="5551494" y="3509414"/>
                <a:ext cx="1001031" cy="544223"/>
              </a:xfrm>
              <a:prstGeom prst="ellipse">
                <a:avLst/>
              </a:prstGeom>
              <a:ln w="28575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(0,0)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17CACEFD-37F7-4F3F-816B-8183193EA6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551494" y="3509414"/>
                <a:ext cx="1001031" cy="544223"/>
              </a:xfrm>
              <a:prstGeom prst="ellipse">
                <a:avLst/>
              </a:prstGeom>
              <a:blipFill>
                <a:blip r:embed="rId11"/>
                <a:stretch>
                  <a:fillRect b="-4255"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49998366-46FB-4C4E-8E2B-752B276FF701}"/>
                  </a:ext>
                </a:extLst>
              </p:cNvPr>
              <p:cNvSpPr/>
              <p:nvPr/>
            </p:nvSpPr>
            <p:spPr>
              <a:xfrm flipH="1">
                <a:off x="6970328" y="3522771"/>
                <a:ext cx="1001031" cy="544223"/>
              </a:xfrm>
              <a:prstGeom prst="ellipse">
                <a:avLst/>
              </a:prstGeom>
              <a:ln w="28575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(1,1)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49998366-46FB-4C4E-8E2B-752B276FF7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970328" y="3522771"/>
                <a:ext cx="1001031" cy="544223"/>
              </a:xfrm>
              <a:prstGeom prst="ellipse">
                <a:avLst/>
              </a:prstGeom>
              <a:blipFill>
                <a:blip r:embed="rId12"/>
                <a:stretch>
                  <a:fillRect b="-4255"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46F5C1BA-0BD5-4ACE-A677-FA1E9D998368}"/>
                  </a:ext>
                </a:extLst>
              </p:cNvPr>
              <p:cNvSpPr/>
              <p:nvPr/>
            </p:nvSpPr>
            <p:spPr>
              <a:xfrm flipH="1">
                <a:off x="3998519" y="3485701"/>
                <a:ext cx="1001031" cy="544223"/>
              </a:xfrm>
              <a:prstGeom prst="ellipse">
                <a:avLst/>
              </a:prstGeom>
              <a:ln w="28575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(0,0)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46F5C1BA-0BD5-4ACE-A677-FA1E9D9983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998519" y="3485701"/>
                <a:ext cx="1001031" cy="544223"/>
              </a:xfrm>
              <a:prstGeom prst="ellipse">
                <a:avLst/>
              </a:prstGeom>
              <a:blipFill>
                <a:blip r:embed="rId13"/>
                <a:stretch>
                  <a:fillRect b="-4255"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2667246B-E34B-4ABC-8721-5B7383E46E43}"/>
              </a:ext>
            </a:extLst>
          </p:cNvPr>
          <p:cNvCxnSpPr>
            <a:cxnSpLocks/>
            <a:endCxn id="85" idx="0"/>
          </p:cNvCxnSpPr>
          <p:nvPr/>
        </p:nvCxnSpPr>
        <p:spPr>
          <a:xfrm flipH="1">
            <a:off x="4499034" y="2872692"/>
            <a:ext cx="191880" cy="613009"/>
          </a:xfrm>
          <a:prstGeom prst="straightConnector1">
            <a:avLst/>
          </a:prstGeom>
          <a:ln w="31750">
            <a:solidFill>
              <a:srgbClr val="C00000"/>
            </a:solidFill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D6E85BDF-F8AD-443D-A92E-CDD4A4155EC3}"/>
              </a:ext>
            </a:extLst>
          </p:cNvPr>
          <p:cNvCxnSpPr>
            <a:cxnSpLocks/>
            <a:stCxn id="73" idx="3"/>
            <a:endCxn id="83" idx="0"/>
          </p:cNvCxnSpPr>
          <p:nvPr/>
        </p:nvCxnSpPr>
        <p:spPr>
          <a:xfrm flipH="1">
            <a:off x="6052009" y="2724664"/>
            <a:ext cx="146599" cy="784750"/>
          </a:xfrm>
          <a:prstGeom prst="straightConnector1">
            <a:avLst/>
          </a:prstGeom>
          <a:ln w="31750">
            <a:solidFill>
              <a:srgbClr val="0070C0"/>
            </a:solidFill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F5949CE-1FFF-4984-BB9F-A67EC6952EF0}"/>
              </a:ext>
            </a:extLst>
          </p:cNvPr>
          <p:cNvCxnSpPr>
            <a:cxnSpLocks/>
            <a:stCxn id="73" idx="5"/>
            <a:endCxn id="84" idx="0"/>
          </p:cNvCxnSpPr>
          <p:nvPr/>
        </p:nvCxnSpPr>
        <p:spPr>
          <a:xfrm>
            <a:off x="6906443" y="2724664"/>
            <a:ext cx="564400" cy="798107"/>
          </a:xfrm>
          <a:prstGeom prst="straightConnector1">
            <a:avLst/>
          </a:prstGeom>
          <a:ln w="31750">
            <a:solidFill>
              <a:srgbClr val="C00000"/>
            </a:solidFill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A0C96FD-3827-464E-8BC1-E9622387125F}"/>
              </a:ext>
            </a:extLst>
          </p:cNvPr>
          <p:cNvCxnSpPr>
            <a:cxnSpLocks/>
          </p:cNvCxnSpPr>
          <p:nvPr/>
        </p:nvCxnSpPr>
        <p:spPr>
          <a:xfrm flipH="1">
            <a:off x="4037844" y="3979594"/>
            <a:ext cx="191880" cy="613009"/>
          </a:xfrm>
          <a:prstGeom prst="straightConnector1">
            <a:avLst/>
          </a:prstGeom>
          <a:ln w="31750">
            <a:solidFill>
              <a:srgbClr val="C00000"/>
            </a:solidFill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9D8CBD9A-8A71-4FD7-BC35-775430A520E4}"/>
              </a:ext>
            </a:extLst>
          </p:cNvPr>
          <p:cNvCxnSpPr>
            <a:cxnSpLocks/>
          </p:cNvCxnSpPr>
          <p:nvPr/>
        </p:nvCxnSpPr>
        <p:spPr>
          <a:xfrm>
            <a:off x="4693330" y="4006187"/>
            <a:ext cx="187407" cy="635671"/>
          </a:xfrm>
          <a:prstGeom prst="straightConnector1">
            <a:avLst/>
          </a:prstGeom>
          <a:ln w="31750">
            <a:solidFill>
              <a:srgbClr val="0070C0"/>
            </a:solidFill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7AB4B9BE-3498-4D74-835A-A3EC4CE0C6C6}"/>
              </a:ext>
            </a:extLst>
          </p:cNvPr>
          <p:cNvCxnSpPr>
            <a:cxnSpLocks/>
          </p:cNvCxnSpPr>
          <p:nvPr/>
        </p:nvCxnSpPr>
        <p:spPr>
          <a:xfrm flipH="1">
            <a:off x="5570466" y="4033881"/>
            <a:ext cx="191880" cy="613009"/>
          </a:xfrm>
          <a:prstGeom prst="straightConnector1">
            <a:avLst/>
          </a:prstGeom>
          <a:ln w="31750">
            <a:solidFill>
              <a:srgbClr val="C00000"/>
            </a:solidFill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FA02B854-DE99-40EE-9B29-1409F1436066}"/>
              </a:ext>
            </a:extLst>
          </p:cNvPr>
          <p:cNvCxnSpPr>
            <a:cxnSpLocks/>
          </p:cNvCxnSpPr>
          <p:nvPr/>
        </p:nvCxnSpPr>
        <p:spPr>
          <a:xfrm>
            <a:off x="6225952" y="4060474"/>
            <a:ext cx="187407" cy="635671"/>
          </a:xfrm>
          <a:prstGeom prst="straightConnector1">
            <a:avLst/>
          </a:prstGeom>
          <a:ln w="31750">
            <a:solidFill>
              <a:srgbClr val="0070C0"/>
            </a:solidFill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32D4C843-D54E-49A0-BFA5-D8F26A3990E0}"/>
              </a:ext>
            </a:extLst>
          </p:cNvPr>
          <p:cNvCxnSpPr>
            <a:cxnSpLocks/>
          </p:cNvCxnSpPr>
          <p:nvPr/>
        </p:nvCxnSpPr>
        <p:spPr>
          <a:xfrm>
            <a:off x="7441054" y="4066994"/>
            <a:ext cx="187407" cy="635671"/>
          </a:xfrm>
          <a:prstGeom prst="straightConnector1">
            <a:avLst/>
          </a:prstGeom>
          <a:ln w="31750">
            <a:solidFill>
              <a:srgbClr val="0070C0"/>
            </a:solidFill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68836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791B077-F03F-4C13-BA42-F8CC96868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CTL Syntax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AF8A3F-46BC-4D18-9676-4F7748EF0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86B051A9-2529-4B55-8C2E-FE38DC48087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2564" y="1070610"/>
              <a:ext cx="11506872" cy="46863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40419">
                      <a:extLst>
                        <a:ext uri="{9D8B030D-6E8A-4147-A177-3AD203B41FA5}">
                          <a16:colId xmlns:a16="http://schemas.microsoft.com/office/drawing/2014/main" val="3801851289"/>
                        </a:ext>
                      </a:extLst>
                    </a:gridCol>
                    <a:gridCol w="2727016">
                      <a:extLst>
                        <a:ext uri="{9D8B030D-6E8A-4147-A177-3AD203B41FA5}">
                          <a16:colId xmlns:a16="http://schemas.microsoft.com/office/drawing/2014/main" val="2451876391"/>
                        </a:ext>
                      </a:extLst>
                    </a:gridCol>
                    <a:gridCol w="534075">
                      <a:extLst>
                        <a:ext uri="{9D8B030D-6E8A-4147-A177-3AD203B41FA5}">
                          <a16:colId xmlns:a16="http://schemas.microsoft.com/office/drawing/2014/main" val="1035336446"/>
                        </a:ext>
                      </a:extLst>
                    </a:gridCol>
                    <a:gridCol w="7105362">
                      <a:extLst>
                        <a:ext uri="{9D8B030D-6E8A-4147-A177-3AD203B41FA5}">
                          <a16:colId xmlns:a16="http://schemas.microsoft.com/office/drawing/2014/main" val="2988198429"/>
                        </a:ext>
                      </a:extLst>
                    </a:gridCol>
                  </a:tblGrid>
                  <a:tr h="571500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Syntax of CTL</a:t>
                          </a:r>
                        </a:p>
                      </a:txBody>
                      <a:tcPr anchor="ctr"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5768774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 ∷=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 ¬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oMath>
                          </a14:m>
                          <a:r>
                            <a:rPr lang="en-US" sz="2400" dirty="0"/>
                            <a:t> 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Prop. in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𝐴𝑃</m:t>
                              </m:r>
                            </m:oMath>
                          </a14:m>
                          <a:r>
                            <a:rPr lang="en-US" sz="2000" dirty="0"/>
                            <a:t>, negation, conjunction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16267042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400" b="1" i="0" smtClean="0">
                                    <a:latin typeface="Cambria Math" panose="02040503050406030204" pitchFamily="18" charset="0"/>
                                  </a:rPr>
                                  <m:t>𝐄𝐗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/>
                            <a:t>E</a:t>
                          </a:r>
                          <a:r>
                            <a:rPr lang="en-US" sz="2000" dirty="0"/>
                            <a:t>xists </a:t>
                          </a:r>
                          <a:r>
                            <a:rPr lang="en-US" sz="2000" dirty="0" err="1"/>
                            <a:t>Ne</a:t>
                          </a:r>
                          <a:r>
                            <a:rPr lang="en-US" sz="2000" b="1" dirty="0" err="1"/>
                            <a:t>X</a:t>
                          </a:r>
                          <a:r>
                            <a:rPr lang="en-US" sz="2000" dirty="0" err="1"/>
                            <a:t>t</a:t>
                          </a:r>
                          <a:r>
                            <a:rPr lang="en-US" sz="2000" dirty="0"/>
                            <a:t> Step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422053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400" b="1" i="0" smtClean="0">
                                    <a:latin typeface="Cambria Math" panose="02040503050406030204" pitchFamily="18" charset="0"/>
                                  </a:rPr>
                                  <m:t>𝐄𝐅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/>
                            <a:t>E</a:t>
                          </a:r>
                          <a:r>
                            <a:rPr lang="en-US" sz="2000" dirty="0"/>
                            <a:t>xists a </a:t>
                          </a:r>
                          <a:r>
                            <a:rPr lang="en-US" sz="2000" b="1" dirty="0"/>
                            <a:t>F</a:t>
                          </a:r>
                          <a:r>
                            <a:rPr lang="en-US" sz="2000" dirty="0"/>
                            <a:t>uture Step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7456271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400" b="1" i="0" smtClean="0">
                                    <a:latin typeface="Cambria Math" panose="02040503050406030204" pitchFamily="18" charset="0"/>
                                  </a:rPr>
                                  <m:t>𝐄𝐆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/>
                            <a:t>E</a:t>
                          </a:r>
                          <a:r>
                            <a:rPr lang="en-US" sz="2000" b="0" dirty="0"/>
                            <a:t>xists an execution where  </a:t>
                          </a:r>
                          <a:r>
                            <a:rPr lang="en-US" sz="2000" b="1" dirty="0"/>
                            <a:t>G</a:t>
                          </a:r>
                          <a:r>
                            <a:rPr lang="en-US" sz="2000" dirty="0"/>
                            <a:t>lobally in all steps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3169129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400" b="1" i="0" smtClean="0">
                                    <a:latin typeface="Cambria Math" panose="02040503050406030204" pitchFamily="18" charset="0"/>
                                  </a:rPr>
                                  <m:t>𝐄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400" b="1" i="0" smtClean="0">
                                    <a:latin typeface="Cambria Math" panose="02040503050406030204" pitchFamily="18" charset="0"/>
                                  </a:rPr>
                                  <m:t>𝐔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/>
                            <a:t>E</a:t>
                          </a:r>
                          <a:r>
                            <a:rPr lang="en-US" sz="2000" b="0" dirty="0"/>
                            <a:t>xists an execution where in all steps </a:t>
                          </a:r>
                          <a:r>
                            <a:rPr lang="en-US" sz="2000" b="1" dirty="0"/>
                            <a:t>U</a:t>
                          </a:r>
                          <a:r>
                            <a:rPr lang="en-US" sz="2000" dirty="0"/>
                            <a:t>ntil in some step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8188030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400" b="1" i="0" smtClean="0">
                                    <a:latin typeface="Cambria Math" panose="02040503050406030204" pitchFamily="18" charset="0"/>
                                  </a:rPr>
                                  <m:t>𝐀𝐗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In </a:t>
                          </a:r>
                          <a:r>
                            <a:rPr lang="en-US" sz="2000" b="1" dirty="0"/>
                            <a:t>A</a:t>
                          </a:r>
                          <a:r>
                            <a:rPr lang="en-US" sz="2000" dirty="0"/>
                            <a:t>ll </a:t>
                          </a:r>
                          <a:r>
                            <a:rPr lang="en-US" sz="2000" dirty="0" err="1"/>
                            <a:t>Ne</a:t>
                          </a:r>
                          <a:r>
                            <a:rPr lang="en-US" sz="2000" b="1" dirty="0" err="1"/>
                            <a:t>X</a:t>
                          </a:r>
                          <a:r>
                            <a:rPr lang="en-US" sz="2000" dirty="0" err="1"/>
                            <a:t>t</a:t>
                          </a:r>
                          <a:r>
                            <a:rPr lang="en-US" sz="2000" dirty="0"/>
                            <a:t> Steps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7647345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400" b="1" i="0" smtClean="0">
                                    <a:latin typeface="Cambria Math" panose="02040503050406030204" pitchFamily="18" charset="0"/>
                                  </a:rPr>
                                  <m:t>𝐀𝐅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/>
                            <a:t>In</a:t>
                          </a:r>
                          <a:r>
                            <a:rPr lang="en-US" sz="2000" b="1" dirty="0"/>
                            <a:t> A</a:t>
                          </a:r>
                          <a:r>
                            <a:rPr lang="en-US" sz="2000" b="0" dirty="0"/>
                            <a:t>ll possible future paths, there is a</a:t>
                          </a:r>
                          <a:r>
                            <a:rPr lang="en-US" sz="2000" dirty="0"/>
                            <a:t> future step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246278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400" b="1" i="0" smtClean="0">
                                    <a:latin typeface="Cambria Math" panose="02040503050406030204" pitchFamily="18" charset="0"/>
                                  </a:rPr>
                                  <m:t>𝐀𝐆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/>
                            <a:t>In</a:t>
                          </a:r>
                          <a:r>
                            <a:rPr lang="en-US" sz="2000" b="1" dirty="0"/>
                            <a:t> A</a:t>
                          </a:r>
                          <a:r>
                            <a:rPr lang="en-US" sz="2000" b="0" dirty="0"/>
                            <a:t>ll</a:t>
                          </a:r>
                          <a:r>
                            <a:rPr lang="en-US" sz="2000" b="1" dirty="0"/>
                            <a:t> </a:t>
                          </a:r>
                          <a:r>
                            <a:rPr lang="en-US" sz="2000" b="0" dirty="0"/>
                            <a:t>possible future paths, </a:t>
                          </a:r>
                          <a:r>
                            <a:rPr lang="en-US" sz="2000" b="1" dirty="0"/>
                            <a:t>G</a:t>
                          </a:r>
                          <a:r>
                            <a:rPr lang="en-US" sz="2000" dirty="0"/>
                            <a:t>lobally in all steps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2858009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400" b="1" i="0" smtClean="0">
                                    <a:latin typeface="Cambria Math" panose="02040503050406030204" pitchFamily="18" charset="0"/>
                                  </a:rPr>
                                  <m:t>𝐀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400" b="1" i="0" smtClean="0">
                                    <a:latin typeface="Cambria Math" panose="02040503050406030204" pitchFamily="18" charset="0"/>
                                  </a:rPr>
                                  <m:t>𝐔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/>
                            <a:t>In </a:t>
                          </a:r>
                          <a:r>
                            <a:rPr lang="en-US" sz="2000" b="1" dirty="0"/>
                            <a:t>A</a:t>
                          </a:r>
                          <a:r>
                            <a:rPr lang="en-US" sz="2000" b="0" dirty="0"/>
                            <a:t>ll possible future executions, in all steps </a:t>
                          </a:r>
                          <a:r>
                            <a:rPr lang="en-US" sz="2000" b="1" dirty="0"/>
                            <a:t>U</a:t>
                          </a:r>
                          <a:r>
                            <a:rPr lang="en-US" sz="2000" dirty="0"/>
                            <a:t>ntil in some step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1485036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86B051A9-2529-4B55-8C2E-FE38DC48087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01857297"/>
                  </p:ext>
                </p:extLst>
              </p:nvPr>
            </p:nvGraphicFramePr>
            <p:xfrm>
              <a:off x="342564" y="1070610"/>
              <a:ext cx="11506872" cy="46863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40419">
                      <a:extLst>
                        <a:ext uri="{9D8B030D-6E8A-4147-A177-3AD203B41FA5}">
                          <a16:colId xmlns:a16="http://schemas.microsoft.com/office/drawing/2014/main" val="3801851289"/>
                        </a:ext>
                      </a:extLst>
                    </a:gridCol>
                    <a:gridCol w="2727016">
                      <a:extLst>
                        <a:ext uri="{9D8B030D-6E8A-4147-A177-3AD203B41FA5}">
                          <a16:colId xmlns:a16="http://schemas.microsoft.com/office/drawing/2014/main" val="2451876391"/>
                        </a:ext>
                      </a:extLst>
                    </a:gridCol>
                    <a:gridCol w="534075">
                      <a:extLst>
                        <a:ext uri="{9D8B030D-6E8A-4147-A177-3AD203B41FA5}">
                          <a16:colId xmlns:a16="http://schemas.microsoft.com/office/drawing/2014/main" val="1035336446"/>
                        </a:ext>
                      </a:extLst>
                    </a:gridCol>
                    <a:gridCol w="7105362">
                      <a:extLst>
                        <a:ext uri="{9D8B030D-6E8A-4147-A177-3AD203B41FA5}">
                          <a16:colId xmlns:a16="http://schemas.microsoft.com/office/drawing/2014/main" val="2988198429"/>
                        </a:ext>
                      </a:extLst>
                    </a:gridCol>
                  </a:tblGrid>
                  <a:tr h="571500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Syntax of CTL</a:t>
                          </a:r>
                        </a:p>
                      </a:txBody>
                      <a:tcPr anchor="ctr"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5768774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35" t="-125333" r="-910160" b="-8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1964" t="-125333" r="-279911" b="-8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2007" t="-125333" r="-86" b="-8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6267042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1964" t="-225333" r="-279911" b="-7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/>
                            <a:t>E</a:t>
                          </a:r>
                          <a:r>
                            <a:rPr lang="en-US" sz="2000" dirty="0"/>
                            <a:t>xists </a:t>
                          </a:r>
                          <a:r>
                            <a:rPr lang="en-US" sz="2000" dirty="0" err="1"/>
                            <a:t>Ne</a:t>
                          </a:r>
                          <a:r>
                            <a:rPr lang="en-US" sz="2000" b="1" dirty="0" err="1"/>
                            <a:t>X</a:t>
                          </a:r>
                          <a:r>
                            <a:rPr lang="en-US" sz="2000" dirty="0" err="1"/>
                            <a:t>t</a:t>
                          </a:r>
                          <a:r>
                            <a:rPr lang="en-US" sz="2000" dirty="0"/>
                            <a:t> Step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422053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1964" t="-325333" r="-279911" b="-6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/>
                            <a:t>E</a:t>
                          </a:r>
                          <a:r>
                            <a:rPr lang="en-US" sz="2000" dirty="0"/>
                            <a:t>xists a </a:t>
                          </a:r>
                          <a:r>
                            <a:rPr lang="en-US" sz="2000" b="1" dirty="0"/>
                            <a:t>F</a:t>
                          </a:r>
                          <a:r>
                            <a:rPr lang="en-US" sz="2000" dirty="0"/>
                            <a:t>uture Step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7456271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1964" t="-425333" r="-279911" b="-5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/>
                            <a:t>E</a:t>
                          </a:r>
                          <a:r>
                            <a:rPr lang="en-US" sz="2000" b="0" dirty="0"/>
                            <a:t>xists an execution where  </a:t>
                          </a:r>
                          <a:r>
                            <a:rPr lang="en-US" sz="2000" b="1" dirty="0"/>
                            <a:t>G</a:t>
                          </a:r>
                          <a:r>
                            <a:rPr lang="en-US" sz="2000" dirty="0"/>
                            <a:t>lobally in all steps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3169129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1964" t="-518421" r="-279911" b="-4236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/>
                            <a:t>E</a:t>
                          </a:r>
                          <a:r>
                            <a:rPr lang="en-US" sz="2000" b="0" dirty="0"/>
                            <a:t>xists an execution where in all steps </a:t>
                          </a:r>
                          <a:r>
                            <a:rPr lang="en-US" sz="2000" b="1" dirty="0"/>
                            <a:t>U</a:t>
                          </a:r>
                          <a:r>
                            <a:rPr lang="en-US" sz="2000" dirty="0"/>
                            <a:t>ntil in some step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8188030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1964" t="-626667" r="-279911" b="-3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In </a:t>
                          </a:r>
                          <a:r>
                            <a:rPr lang="en-US" sz="2000" b="1" dirty="0"/>
                            <a:t>A</a:t>
                          </a:r>
                          <a:r>
                            <a:rPr lang="en-US" sz="2000" dirty="0"/>
                            <a:t>ll </a:t>
                          </a:r>
                          <a:r>
                            <a:rPr lang="en-US" sz="2000" dirty="0" err="1"/>
                            <a:t>Ne</a:t>
                          </a:r>
                          <a:r>
                            <a:rPr lang="en-US" sz="2000" b="1" dirty="0" err="1"/>
                            <a:t>X</a:t>
                          </a:r>
                          <a:r>
                            <a:rPr lang="en-US" sz="2000" dirty="0" err="1"/>
                            <a:t>t</a:t>
                          </a:r>
                          <a:r>
                            <a:rPr lang="en-US" sz="2000" dirty="0"/>
                            <a:t> Steps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7647345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1964" t="-726667" r="-279911" b="-2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/>
                            <a:t>In</a:t>
                          </a:r>
                          <a:r>
                            <a:rPr lang="en-US" sz="2000" b="1" dirty="0"/>
                            <a:t> A</a:t>
                          </a:r>
                          <a:r>
                            <a:rPr lang="en-US" sz="2000" b="0" dirty="0"/>
                            <a:t>ll possible future paths, there is a</a:t>
                          </a:r>
                          <a:r>
                            <a:rPr lang="en-US" sz="2000" dirty="0"/>
                            <a:t> future step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246278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1964" t="-826667" r="-279911" b="-1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/>
                            <a:t>In</a:t>
                          </a:r>
                          <a:r>
                            <a:rPr lang="en-US" sz="2000" b="1" dirty="0"/>
                            <a:t> A</a:t>
                          </a:r>
                          <a:r>
                            <a:rPr lang="en-US" sz="2000" b="0" dirty="0"/>
                            <a:t>ll</a:t>
                          </a:r>
                          <a:r>
                            <a:rPr lang="en-US" sz="2000" b="1" dirty="0"/>
                            <a:t> </a:t>
                          </a:r>
                          <a:r>
                            <a:rPr lang="en-US" sz="2000" b="0" dirty="0"/>
                            <a:t>possible future paths, </a:t>
                          </a:r>
                          <a:r>
                            <a:rPr lang="en-US" sz="2000" b="1" dirty="0"/>
                            <a:t>G</a:t>
                          </a:r>
                          <a:r>
                            <a:rPr lang="en-US" sz="2000" dirty="0"/>
                            <a:t>lobally in all steps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2858009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1964" t="-926667" r="-279911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/>
                            <a:t>In </a:t>
                          </a:r>
                          <a:r>
                            <a:rPr lang="en-US" sz="2000" b="1" dirty="0"/>
                            <a:t>A</a:t>
                          </a:r>
                          <a:r>
                            <a:rPr lang="en-US" sz="2000" b="0" dirty="0"/>
                            <a:t>ll possible future executions, in all steps </a:t>
                          </a:r>
                          <a:r>
                            <a:rPr lang="en-US" sz="2000" b="1" dirty="0"/>
                            <a:t>U</a:t>
                          </a:r>
                          <a:r>
                            <a:rPr lang="en-US" sz="2000" dirty="0"/>
                            <a:t>ntil in some step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14850367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706605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863A8CB-C52D-43DF-9E76-3D36A856B9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32703"/>
                <a:ext cx="11699087" cy="2626453"/>
              </a:xfrm>
            </p:spPr>
            <p:txBody>
              <a:bodyPr>
                <a:normAutofit/>
              </a:bodyPr>
              <a:lstStyle/>
              <a:p>
                <a:r>
                  <a:rPr lang="en-US" i="1" dirty="0"/>
                  <a:t>Path properties: </a:t>
                </a:r>
                <a:r>
                  <a:rPr lang="en-US" dirty="0"/>
                  <a:t>properties of any given path or execution in the program</a:t>
                </a:r>
              </a:p>
              <a:p>
                <a:r>
                  <a:rPr lang="en-US" i="1" dirty="0"/>
                  <a:t>Quantification over runs: </a:t>
                </a:r>
                <a:r>
                  <a:rPr lang="en-US" dirty="0"/>
                  <a:t>Checking if a property holds over </a:t>
                </a:r>
                <a:r>
                  <a:rPr lang="en-US" b="1" dirty="0"/>
                  <a:t>all </a:t>
                </a:r>
                <a:r>
                  <a:rPr lang="en-US" dirty="0"/>
                  <a:t>paths or over </a:t>
                </a:r>
                <a:r>
                  <a:rPr lang="en-US" b="1" dirty="0"/>
                  <a:t>some </a:t>
                </a:r>
                <a:r>
                  <a:rPr lang="en-US" dirty="0"/>
                  <a:t>path</a:t>
                </a:r>
                <a:endParaRPr lang="en-US" i="1" dirty="0"/>
              </a:p>
              <a:p>
                <a:r>
                  <a:rPr lang="en-US" dirty="0"/>
                  <a:t>Example CTL operator: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0" smtClean="0">
                          <a:latin typeface="Cambria Math" panose="02040503050406030204" pitchFamily="18" charset="0"/>
                        </a:rPr>
                        <m:t>𝐀</m:t>
                      </m:r>
                      <m:r>
                        <a:rPr lang="en-US" sz="40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1" i="0" smtClean="0">
                          <a:latin typeface="Cambria Math" panose="02040503050406030204" pitchFamily="18" charset="0"/>
                        </a:rPr>
                        <m:t>𝐅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863A8CB-C52D-43DF-9E76-3D36A856B9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32703"/>
                <a:ext cx="11699087" cy="2626453"/>
              </a:xfrm>
              <a:blipFill>
                <a:blip r:embed="rId2"/>
                <a:stretch>
                  <a:fillRect l="-625" t="-3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5F291D39-53C2-49E2-BC48-D7FC19F5C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CTL semantics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FA0C40-A237-4AE5-A046-94952032A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AF502E-4DC5-441F-BC24-F468772D1423}"/>
              </a:ext>
            </a:extLst>
          </p:cNvPr>
          <p:cNvSpPr txBox="1"/>
          <p:nvPr/>
        </p:nvSpPr>
        <p:spPr>
          <a:xfrm>
            <a:off x="2149812" y="4842860"/>
            <a:ext cx="31227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For </a:t>
            </a:r>
            <a:r>
              <a:rPr lang="en-US" sz="3200" b="1" dirty="0"/>
              <a:t>A</a:t>
            </a:r>
            <a:r>
              <a:rPr lang="en-US" sz="3200" dirty="0"/>
              <a:t>ll executions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8DD76E-DCAE-411C-85F7-5CF161EF34E8}"/>
              </a:ext>
            </a:extLst>
          </p:cNvPr>
          <p:cNvSpPr txBox="1"/>
          <p:nvPr/>
        </p:nvSpPr>
        <p:spPr>
          <a:xfrm>
            <a:off x="6016224" y="4842860"/>
            <a:ext cx="54058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Eventually/In Some </a:t>
            </a:r>
            <a:r>
              <a:rPr lang="en-US" sz="3200" b="1" dirty="0"/>
              <a:t>F</a:t>
            </a:r>
            <a:r>
              <a:rPr lang="en-US" sz="3200" dirty="0"/>
              <a:t>uture step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0C059F70-3827-4503-8DDA-39873EF298B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447125" y="3835098"/>
            <a:ext cx="1113182" cy="902342"/>
          </a:xfrm>
          <a:prstGeom prst="bentConnector3">
            <a:avLst>
              <a:gd name="adj1" fmla="val 50000"/>
            </a:avLst>
          </a:prstGeom>
          <a:ln w="317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5BB7F30A-61E1-4D25-A709-2CF0E66F727B}"/>
              </a:ext>
            </a:extLst>
          </p:cNvPr>
          <p:cNvCxnSpPr>
            <a:cxnSpLocks/>
          </p:cNvCxnSpPr>
          <p:nvPr/>
        </p:nvCxnSpPr>
        <p:spPr>
          <a:xfrm rot="16200000" flipV="1">
            <a:off x="5729353" y="3835098"/>
            <a:ext cx="1113182" cy="902342"/>
          </a:xfrm>
          <a:prstGeom prst="bentConnector3">
            <a:avLst>
              <a:gd name="adj1" fmla="val 50000"/>
            </a:avLst>
          </a:prstGeom>
          <a:ln w="317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79869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23DBA92-B3EA-47F8-9CB9-2670BA7B2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CTL Semantics through 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8EB68C-F97F-4C2F-A090-7F3E6DC06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16</a:t>
            </a:fld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9A0C18D-5967-481E-BFCB-41BBE90817C6}"/>
              </a:ext>
            </a:extLst>
          </p:cNvPr>
          <p:cNvGrpSpPr/>
          <p:nvPr/>
        </p:nvGrpSpPr>
        <p:grpSpPr>
          <a:xfrm>
            <a:off x="467379" y="1754589"/>
            <a:ext cx="3287498" cy="3513668"/>
            <a:chOff x="467379" y="1754589"/>
            <a:chExt cx="3287498" cy="3513668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C6567E04-7226-42CD-AAA0-1FFAC4FC5E7D}"/>
                </a:ext>
              </a:extLst>
            </p:cNvPr>
            <p:cNvGrpSpPr/>
            <p:nvPr/>
          </p:nvGrpSpPr>
          <p:grpSpPr>
            <a:xfrm>
              <a:off x="467379" y="1754589"/>
              <a:ext cx="3287498" cy="2394873"/>
              <a:chOff x="331192" y="2240972"/>
              <a:chExt cx="3287498" cy="239487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Oval 4">
                    <a:extLst>
                      <a:ext uri="{FF2B5EF4-FFF2-40B4-BE49-F238E27FC236}">
                        <a16:creationId xmlns:a16="http://schemas.microsoft.com/office/drawing/2014/main" id="{7EF9B0F1-74E7-4497-B133-2CD09B89BA6A}"/>
                      </a:ext>
                    </a:extLst>
                  </p:cNvPr>
                  <p:cNvSpPr/>
                  <p:nvPr/>
                </p:nvSpPr>
                <p:spPr>
                  <a:xfrm>
                    <a:off x="1776919" y="2240972"/>
                    <a:ext cx="826851" cy="778828"/>
                  </a:xfrm>
                  <a:prstGeom prst="ellipse">
                    <a:avLst/>
                  </a:prstGeom>
                  <a:noFill/>
                  <a:ln w="349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5" name="Oval 4">
                    <a:extLst>
                      <a:ext uri="{FF2B5EF4-FFF2-40B4-BE49-F238E27FC236}">
                        <a16:creationId xmlns:a16="http://schemas.microsoft.com/office/drawing/2014/main" id="{7EF9B0F1-74E7-4497-B133-2CD09B89BA6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76919" y="2240972"/>
                    <a:ext cx="826851" cy="778828"/>
                  </a:xfrm>
                  <a:prstGeom prst="ellipse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 w="3492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Oval 5">
                    <a:extLst>
                      <a:ext uri="{FF2B5EF4-FFF2-40B4-BE49-F238E27FC236}">
                        <a16:creationId xmlns:a16="http://schemas.microsoft.com/office/drawing/2014/main" id="{697BE07C-48DA-49B1-A0E9-47C26F589AB0}"/>
                      </a:ext>
                    </a:extLst>
                  </p:cNvPr>
                  <p:cNvSpPr/>
                  <p:nvPr/>
                </p:nvSpPr>
                <p:spPr>
                  <a:xfrm>
                    <a:off x="843063" y="3857017"/>
                    <a:ext cx="826851" cy="778828"/>
                  </a:xfrm>
                  <a:prstGeom prst="ellipse">
                    <a:avLst/>
                  </a:prstGeom>
                  <a:noFill/>
                  <a:ln w="349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20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6" name="Oval 5">
                    <a:extLst>
                      <a:ext uri="{FF2B5EF4-FFF2-40B4-BE49-F238E27FC236}">
                        <a16:creationId xmlns:a16="http://schemas.microsoft.com/office/drawing/2014/main" id="{697BE07C-48DA-49B1-A0E9-47C26F589AB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3063" y="3857017"/>
                    <a:ext cx="826851" cy="778828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 w="3492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Oval 6">
                    <a:extLst>
                      <a:ext uri="{FF2B5EF4-FFF2-40B4-BE49-F238E27FC236}">
                        <a16:creationId xmlns:a16="http://schemas.microsoft.com/office/drawing/2014/main" id="{452103C0-EC8B-4B0A-97E2-492C724AE668}"/>
                      </a:ext>
                    </a:extLst>
                  </p:cNvPr>
                  <p:cNvSpPr/>
                  <p:nvPr/>
                </p:nvSpPr>
                <p:spPr>
                  <a:xfrm>
                    <a:off x="2791839" y="3779195"/>
                    <a:ext cx="826851" cy="778828"/>
                  </a:xfrm>
                  <a:prstGeom prst="ellipse">
                    <a:avLst/>
                  </a:prstGeom>
                  <a:noFill/>
                  <a:ln w="349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20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7" name="Oval 6">
                    <a:extLst>
                      <a:ext uri="{FF2B5EF4-FFF2-40B4-BE49-F238E27FC236}">
                        <a16:creationId xmlns:a16="http://schemas.microsoft.com/office/drawing/2014/main" id="{452103C0-EC8B-4B0A-97E2-492C724AE66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91839" y="3779195"/>
                    <a:ext cx="826851" cy="778828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3492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B9F45831-B4C8-4B2B-A1F4-4B22CEC4296B}"/>
                  </a:ext>
                </a:extLst>
              </p:cNvPr>
              <p:cNvCxnSpPr>
                <a:cxnSpLocks/>
                <a:stCxn id="5" idx="3"/>
                <a:endCxn id="6" idx="0"/>
              </p:cNvCxnSpPr>
              <p:nvPr/>
            </p:nvCxnSpPr>
            <p:spPr>
              <a:xfrm flipH="1">
                <a:off x="1256489" y="2905743"/>
                <a:ext cx="641520" cy="95127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CA0225BC-9B76-4978-AFC9-29343D139ED7}"/>
                  </a:ext>
                </a:extLst>
              </p:cNvPr>
              <p:cNvCxnSpPr>
                <a:cxnSpLocks/>
                <a:stCxn id="5" idx="5"/>
                <a:endCxn id="7" idx="0"/>
              </p:cNvCxnSpPr>
              <p:nvPr/>
            </p:nvCxnSpPr>
            <p:spPr>
              <a:xfrm>
                <a:off x="2482680" y="2905743"/>
                <a:ext cx="722585" cy="87345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B638E614-4D03-4901-9D8D-79A7A4CC9B72}"/>
                      </a:ext>
                    </a:extLst>
                  </p:cNvPr>
                  <p:cNvSpPr txBox="1"/>
                  <p:nvPr/>
                </p:nvSpPr>
                <p:spPr>
                  <a:xfrm>
                    <a:off x="331192" y="3876221"/>
                    <a:ext cx="511871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oMath>
                      </m:oMathPara>
                    </a14:m>
                    <a:endParaRPr lang="en-US" sz="32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B638E614-4D03-4901-9D8D-79A7A4CC9B7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1192" y="3876221"/>
                    <a:ext cx="511871" cy="58477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F25704A2-43D5-4D6C-9A6E-EED4DC1C947F}"/>
                      </a:ext>
                    </a:extLst>
                  </p:cNvPr>
                  <p:cNvSpPr txBox="1"/>
                  <p:nvPr/>
                </p:nvSpPr>
                <p:spPr>
                  <a:xfrm>
                    <a:off x="2307808" y="3838201"/>
                    <a:ext cx="511871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oMath>
                      </m:oMathPara>
                    </a14:m>
                    <a:endParaRPr lang="en-US" sz="32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F25704A2-43D5-4D6C-9A6E-EED4DC1C947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07808" y="3838201"/>
                    <a:ext cx="511871" cy="58477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F2D2EA2D-5A3C-4188-B4ED-2918158F19AE}"/>
                    </a:ext>
                  </a:extLst>
                </p:cNvPr>
                <p:cNvSpPr txBox="1"/>
                <p:nvPr/>
              </p:nvSpPr>
              <p:spPr>
                <a:xfrm>
                  <a:off x="1676530" y="4621926"/>
                  <a:ext cx="1251496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1" i="0" smtClean="0">
                            <a:latin typeface="Cambria Math" panose="02040503050406030204" pitchFamily="18" charset="0"/>
                          </a:rPr>
                          <m:t>𝐀𝐗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F2D2EA2D-5A3C-4188-B4ED-2918158F19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6530" y="4621926"/>
                  <a:ext cx="1251496" cy="64633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AF6341B-CB3C-4314-8E49-D7B77685431E}"/>
              </a:ext>
            </a:extLst>
          </p:cNvPr>
          <p:cNvGrpSpPr/>
          <p:nvPr/>
        </p:nvGrpSpPr>
        <p:grpSpPr>
          <a:xfrm>
            <a:off x="4589662" y="1606492"/>
            <a:ext cx="2775627" cy="3490651"/>
            <a:chOff x="6060331" y="1658649"/>
            <a:chExt cx="2775627" cy="349065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5AA96CF0-6385-454E-8258-9CDC2AC6A3E3}"/>
                    </a:ext>
                  </a:extLst>
                </p:cNvPr>
                <p:cNvSpPr/>
                <p:nvPr/>
              </p:nvSpPr>
              <p:spPr>
                <a:xfrm>
                  <a:off x="6994187" y="1658649"/>
                  <a:ext cx="826851" cy="778828"/>
                </a:xfrm>
                <a:prstGeom prst="ellipse">
                  <a:avLst/>
                </a:prstGeom>
                <a:noFill/>
                <a:ln w="349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5AA96CF0-6385-454E-8258-9CDC2AC6A3E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4187" y="1658649"/>
                  <a:ext cx="826851" cy="778828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349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3871D0F7-4132-4370-A5CF-E8CD92B86315}"/>
                    </a:ext>
                  </a:extLst>
                </p:cNvPr>
                <p:cNvSpPr/>
                <p:nvPr/>
              </p:nvSpPr>
              <p:spPr>
                <a:xfrm>
                  <a:off x="6060331" y="3274694"/>
                  <a:ext cx="826851" cy="778828"/>
                </a:xfrm>
                <a:prstGeom prst="ellipse">
                  <a:avLst/>
                </a:prstGeom>
                <a:noFill/>
                <a:ln w="349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20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3871D0F7-4132-4370-A5CF-E8CD92B8631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0331" y="3274694"/>
                  <a:ext cx="826851" cy="778828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349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B5868AEA-E7CE-4D9E-90C7-E93BA15CE8C9}"/>
                    </a:ext>
                  </a:extLst>
                </p:cNvPr>
                <p:cNvSpPr/>
                <p:nvPr/>
              </p:nvSpPr>
              <p:spPr>
                <a:xfrm>
                  <a:off x="8009107" y="3196872"/>
                  <a:ext cx="826851" cy="778828"/>
                </a:xfrm>
                <a:prstGeom prst="ellipse">
                  <a:avLst/>
                </a:prstGeom>
                <a:noFill/>
                <a:ln w="349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320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B5868AEA-E7CE-4D9E-90C7-E93BA15CE8C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9107" y="3196872"/>
                  <a:ext cx="826851" cy="778828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349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EEC21BB-DB30-4E3C-B8A7-A8542ACDA04E}"/>
                </a:ext>
              </a:extLst>
            </p:cNvPr>
            <p:cNvCxnSpPr>
              <a:cxnSpLocks/>
              <a:stCxn id="22" idx="3"/>
              <a:endCxn id="23" idx="0"/>
            </p:cNvCxnSpPr>
            <p:nvPr/>
          </p:nvCxnSpPr>
          <p:spPr>
            <a:xfrm flipH="1">
              <a:off x="6473757" y="2323420"/>
              <a:ext cx="641520" cy="9512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362137AF-BD84-4288-8C6B-67913D48E209}"/>
                </a:ext>
              </a:extLst>
            </p:cNvPr>
            <p:cNvCxnSpPr>
              <a:cxnSpLocks/>
              <a:stCxn id="22" idx="5"/>
              <a:endCxn id="24" idx="0"/>
            </p:cNvCxnSpPr>
            <p:nvPr/>
          </p:nvCxnSpPr>
          <p:spPr>
            <a:xfrm>
              <a:off x="7699948" y="2323420"/>
              <a:ext cx="722585" cy="87345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1434CA98-D544-422F-B29A-CBDC59E824D0}"/>
                    </a:ext>
                  </a:extLst>
                </p:cNvPr>
                <p:cNvSpPr txBox="1"/>
                <p:nvPr/>
              </p:nvSpPr>
              <p:spPr>
                <a:xfrm>
                  <a:off x="6824371" y="3331919"/>
                  <a:ext cx="511871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1434CA98-D544-422F-B29A-CBDC59E824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4371" y="3331919"/>
                  <a:ext cx="511871" cy="58477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E2D276CA-6F96-4264-B1D7-051723C553C9}"/>
                    </a:ext>
                  </a:extLst>
                </p:cNvPr>
                <p:cNvSpPr txBox="1"/>
                <p:nvPr/>
              </p:nvSpPr>
              <p:spPr>
                <a:xfrm>
                  <a:off x="6868110" y="4502969"/>
                  <a:ext cx="1213024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1" i="0" smtClean="0">
                            <a:latin typeface="Cambria Math" panose="02040503050406030204" pitchFamily="18" charset="0"/>
                          </a:rPr>
                          <m:t>𝐄𝐗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E2D276CA-6F96-4264-B1D7-051723C553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8110" y="4502969"/>
                  <a:ext cx="1213024" cy="646331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BE8C268-7540-480D-92EA-69D4115BF8A9}"/>
              </a:ext>
            </a:extLst>
          </p:cNvPr>
          <p:cNvGrpSpPr/>
          <p:nvPr/>
        </p:nvGrpSpPr>
        <p:grpSpPr>
          <a:xfrm>
            <a:off x="8130435" y="1547486"/>
            <a:ext cx="3396841" cy="3492552"/>
            <a:chOff x="5602384" y="1658649"/>
            <a:chExt cx="3233574" cy="349255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0A9184BB-81AE-4795-93E8-3793A9457A2B}"/>
                    </a:ext>
                  </a:extLst>
                </p:cNvPr>
                <p:cNvSpPr/>
                <p:nvPr/>
              </p:nvSpPr>
              <p:spPr>
                <a:xfrm>
                  <a:off x="6994187" y="1658649"/>
                  <a:ext cx="826851" cy="778828"/>
                </a:xfrm>
                <a:prstGeom prst="ellipse">
                  <a:avLst/>
                </a:prstGeom>
                <a:noFill/>
                <a:ln w="349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0A9184BB-81AE-4795-93E8-3793A9457A2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4187" y="1658649"/>
                  <a:ext cx="826851" cy="778828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 w="349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C32BA35A-B75B-480B-9CD4-66606C03824C}"/>
                    </a:ext>
                  </a:extLst>
                </p:cNvPr>
                <p:cNvSpPr/>
                <p:nvPr/>
              </p:nvSpPr>
              <p:spPr>
                <a:xfrm>
                  <a:off x="6060331" y="3274694"/>
                  <a:ext cx="826851" cy="778828"/>
                </a:xfrm>
                <a:prstGeom prst="ellipse">
                  <a:avLst/>
                </a:prstGeom>
                <a:noFill/>
                <a:ln w="349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20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C32BA35A-B75B-480B-9CD4-66606C03824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0331" y="3274694"/>
                  <a:ext cx="826851" cy="778828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349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D4990C4A-B873-4B4E-AA3E-F567CA59AC4E}"/>
                    </a:ext>
                  </a:extLst>
                </p:cNvPr>
                <p:cNvSpPr/>
                <p:nvPr/>
              </p:nvSpPr>
              <p:spPr>
                <a:xfrm>
                  <a:off x="8009107" y="3196872"/>
                  <a:ext cx="826851" cy="778828"/>
                </a:xfrm>
                <a:prstGeom prst="ellipse">
                  <a:avLst/>
                </a:prstGeom>
                <a:noFill/>
                <a:ln w="349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320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D4990C4A-B873-4B4E-AA3E-F567CA59AC4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9107" y="3196872"/>
                  <a:ext cx="826851" cy="778828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349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5E69BE72-DC14-4B84-88EE-EA4DCCF6BD99}"/>
                </a:ext>
              </a:extLst>
            </p:cNvPr>
            <p:cNvCxnSpPr>
              <a:cxnSpLocks/>
              <a:stCxn id="34" idx="3"/>
              <a:endCxn id="35" idx="0"/>
            </p:cNvCxnSpPr>
            <p:nvPr/>
          </p:nvCxnSpPr>
          <p:spPr>
            <a:xfrm flipH="1">
              <a:off x="6473757" y="2323420"/>
              <a:ext cx="641520" cy="9512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BEED60CF-581C-45CD-AFBB-BFBC9CB9EF2C}"/>
                </a:ext>
              </a:extLst>
            </p:cNvPr>
            <p:cNvCxnSpPr>
              <a:cxnSpLocks/>
              <a:stCxn id="34" idx="5"/>
              <a:endCxn id="36" idx="0"/>
            </p:cNvCxnSpPr>
            <p:nvPr/>
          </p:nvCxnSpPr>
          <p:spPr>
            <a:xfrm>
              <a:off x="7699948" y="2323420"/>
              <a:ext cx="722585" cy="87345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57BBEDCF-6B1B-4AB1-AB4B-1DCF25DA6028}"/>
                    </a:ext>
                  </a:extLst>
                </p:cNvPr>
                <p:cNvSpPr txBox="1"/>
                <p:nvPr/>
              </p:nvSpPr>
              <p:spPr>
                <a:xfrm>
                  <a:off x="5602384" y="3111587"/>
                  <a:ext cx="511871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57BBEDCF-6B1B-4AB1-AB4B-1DCF25DA60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2384" y="3111587"/>
                  <a:ext cx="511871" cy="584775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D28D15EF-3896-4A47-ACDA-B034113AFEAB}"/>
                    </a:ext>
                  </a:extLst>
                </p:cNvPr>
                <p:cNvSpPr txBox="1"/>
                <p:nvPr/>
              </p:nvSpPr>
              <p:spPr>
                <a:xfrm>
                  <a:off x="6145350" y="4504870"/>
                  <a:ext cx="2690608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1" i="0" smtClean="0">
                            <a:latin typeface="Cambria Math" panose="02040503050406030204" pitchFamily="18" charset="0"/>
                          </a:rPr>
                          <m:t>𝐀𝐗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sz="3600" b="1" i="0" smtClean="0">
                            <a:latin typeface="Cambria Math" panose="02040503050406030204" pitchFamily="18" charset="0"/>
                          </a:rPr>
                          <m:t>𝐄𝐗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D28D15EF-3896-4A47-ACDA-B034113AFE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5350" y="4504870"/>
                  <a:ext cx="2690608" cy="646331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A6C80F7-6487-4E0F-BB3B-75D9F68F238F}"/>
                  </a:ext>
                </a:extLst>
              </p:cNvPr>
              <p:cNvSpPr txBox="1"/>
              <p:nvPr/>
            </p:nvSpPr>
            <p:spPr>
              <a:xfrm>
                <a:off x="10209616" y="2949353"/>
                <a:ext cx="5377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A6C80F7-6487-4E0F-BB3B-75D9F68F23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9616" y="2949353"/>
                <a:ext cx="537716" cy="58477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5544526-CF97-463E-8551-4410365202B6}"/>
                  </a:ext>
                </a:extLst>
              </p:cNvPr>
              <p:cNvSpPr txBox="1"/>
              <p:nvPr/>
            </p:nvSpPr>
            <p:spPr>
              <a:xfrm>
                <a:off x="10193981" y="3400701"/>
                <a:ext cx="51129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5544526-CF97-463E-8551-4410365202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3981" y="3400701"/>
                <a:ext cx="511294" cy="58477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0492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E2400E-84BA-4444-8E0D-C8BE4D30D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CTL semantics through 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013EA6-C2A3-41F2-B44C-562548CCF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02415DB-4FD0-4AA4-9DE9-2A3217701570}"/>
                  </a:ext>
                </a:extLst>
              </p:cNvPr>
              <p:cNvSpPr txBox="1"/>
              <p:nvPr/>
            </p:nvSpPr>
            <p:spPr>
              <a:xfrm>
                <a:off x="3267920" y="1571425"/>
                <a:ext cx="2774884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1" i="0" smtClean="0">
                        <a:latin typeface="Cambria Math" panose="02040503050406030204" pitchFamily="18" charset="0"/>
                      </a:rPr>
                      <m:t>𝐀𝐅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800" dirty="0"/>
                  <a:t>: Along all</a:t>
                </a:r>
              </a:p>
              <a:p>
                <a:r>
                  <a:rPr lang="en-US" sz="2800" dirty="0"/>
                  <a:t>Paths, There is some future step where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800" dirty="0"/>
                  <a:t> holds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02415DB-4FD0-4AA4-9DE9-2A3217701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7920" y="1571425"/>
                <a:ext cx="2774884" cy="1815882"/>
              </a:xfrm>
              <a:prstGeom prst="rect">
                <a:avLst/>
              </a:prstGeom>
              <a:blipFill>
                <a:blip r:embed="rId2"/>
                <a:stretch>
                  <a:fillRect l="-4396" t="-3356" r="-2857" b="-8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3" name="Group 122">
            <a:extLst>
              <a:ext uri="{FF2B5EF4-FFF2-40B4-BE49-F238E27FC236}">
                <a16:creationId xmlns:a16="http://schemas.microsoft.com/office/drawing/2014/main" id="{98533630-E8EB-4C73-8F29-2716E0FE1E21}"/>
              </a:ext>
            </a:extLst>
          </p:cNvPr>
          <p:cNvGrpSpPr/>
          <p:nvPr/>
        </p:nvGrpSpPr>
        <p:grpSpPr>
          <a:xfrm>
            <a:off x="166680" y="1515623"/>
            <a:ext cx="4318632" cy="3859382"/>
            <a:chOff x="1400198" y="1308085"/>
            <a:chExt cx="4517742" cy="38593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052FABD7-103D-4F8B-8C4F-648DA3DBA400}"/>
                    </a:ext>
                  </a:extLst>
                </p:cNvPr>
                <p:cNvSpPr/>
                <p:nvPr/>
              </p:nvSpPr>
              <p:spPr>
                <a:xfrm>
                  <a:off x="2479157" y="1308085"/>
                  <a:ext cx="826851" cy="778828"/>
                </a:xfrm>
                <a:prstGeom prst="ellipse">
                  <a:avLst/>
                </a:prstGeom>
                <a:noFill/>
                <a:ln w="349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052FABD7-103D-4F8B-8C4F-648DA3DBA40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9157" y="1308085"/>
                  <a:ext cx="826851" cy="778828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349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0B247C8-BF7D-4E32-B198-79D7ABFB6870}"/>
                </a:ext>
              </a:extLst>
            </p:cNvPr>
            <p:cNvSpPr/>
            <p:nvPr/>
          </p:nvSpPr>
          <p:spPr>
            <a:xfrm>
              <a:off x="1853408" y="2432176"/>
              <a:ext cx="826851" cy="77882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B666487-1D75-4921-9D20-0BD8E4A2D21A}"/>
                </a:ext>
              </a:extLst>
            </p:cNvPr>
            <p:cNvSpPr/>
            <p:nvPr/>
          </p:nvSpPr>
          <p:spPr>
            <a:xfrm>
              <a:off x="3518330" y="2271828"/>
              <a:ext cx="826851" cy="778828"/>
            </a:xfrm>
            <a:prstGeom prst="ellipse">
              <a:avLst/>
            </a:prstGeom>
            <a:noFill/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i="1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16C6160-5BC8-4D9B-AA02-8CA53F110501}"/>
                </a:ext>
              </a:extLst>
            </p:cNvPr>
            <p:cNvCxnSpPr>
              <a:cxnSpLocks/>
              <a:stCxn id="8" idx="3"/>
              <a:endCxn id="9" idx="0"/>
            </p:cNvCxnSpPr>
            <p:nvPr/>
          </p:nvCxnSpPr>
          <p:spPr>
            <a:xfrm flipH="1">
              <a:off x="2266834" y="1972856"/>
              <a:ext cx="333413" cy="45932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A4FD98D-45BA-4362-B8B4-5FADE7CC3720}"/>
                </a:ext>
              </a:extLst>
            </p:cNvPr>
            <p:cNvCxnSpPr>
              <a:cxnSpLocks/>
              <a:stCxn id="8" idx="5"/>
              <a:endCxn id="10" idx="1"/>
            </p:cNvCxnSpPr>
            <p:nvPr/>
          </p:nvCxnSpPr>
          <p:spPr>
            <a:xfrm>
              <a:off x="3184918" y="1972856"/>
              <a:ext cx="454502" cy="4130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B0E58183-F01C-457F-ABBE-81BD2CFF83B8}"/>
                    </a:ext>
                  </a:extLst>
                </p:cNvPr>
                <p:cNvSpPr txBox="1"/>
                <p:nvPr/>
              </p:nvSpPr>
              <p:spPr>
                <a:xfrm>
                  <a:off x="1400198" y="2441562"/>
                  <a:ext cx="511871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B0E58183-F01C-457F-ABBE-81BD2CFF83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0198" y="2441562"/>
                  <a:ext cx="511871" cy="58477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3C57ED9-795D-4753-A39B-B64F54AA0E14}"/>
                </a:ext>
              </a:extLst>
            </p:cNvPr>
            <p:cNvSpPr/>
            <p:nvPr/>
          </p:nvSpPr>
          <p:spPr>
            <a:xfrm>
              <a:off x="2636833" y="3296511"/>
              <a:ext cx="826851" cy="77882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FC3A39B-F7CC-4929-979A-B48E77DC7EA4}"/>
                </a:ext>
              </a:extLst>
            </p:cNvPr>
            <p:cNvSpPr/>
            <p:nvPr/>
          </p:nvSpPr>
          <p:spPr>
            <a:xfrm>
              <a:off x="4506371" y="3294026"/>
              <a:ext cx="826851" cy="778828"/>
            </a:xfrm>
            <a:prstGeom prst="ellipse">
              <a:avLst/>
            </a:prstGeom>
            <a:noFill/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i="1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E73781F9-5EBC-409F-8C69-ED54A176D454}"/>
                </a:ext>
              </a:extLst>
            </p:cNvPr>
            <p:cNvCxnSpPr>
              <a:cxnSpLocks/>
              <a:stCxn id="10" idx="5"/>
              <a:endCxn id="25" idx="1"/>
            </p:cNvCxnSpPr>
            <p:nvPr/>
          </p:nvCxnSpPr>
          <p:spPr>
            <a:xfrm>
              <a:off x="4224091" y="2936599"/>
              <a:ext cx="403370" cy="47148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0119A94D-A3B5-4952-A3BC-4A4C1938C099}"/>
                </a:ext>
              </a:extLst>
            </p:cNvPr>
            <p:cNvCxnSpPr>
              <a:cxnSpLocks/>
              <a:stCxn id="10" idx="3"/>
              <a:endCxn id="24" idx="7"/>
            </p:cNvCxnSpPr>
            <p:nvPr/>
          </p:nvCxnSpPr>
          <p:spPr>
            <a:xfrm flipH="1">
              <a:off x="3342594" y="2936599"/>
              <a:ext cx="296826" cy="47396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8FB7A3EC-2B44-47BC-9506-ED3468DD8679}"/>
                </a:ext>
              </a:extLst>
            </p:cNvPr>
            <p:cNvSpPr/>
            <p:nvPr/>
          </p:nvSpPr>
          <p:spPr>
            <a:xfrm>
              <a:off x="3634977" y="4388639"/>
              <a:ext cx="826851" cy="77882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C3C9DE36-B4D7-4DC7-AE73-05833AE8129D}"/>
                </a:ext>
              </a:extLst>
            </p:cNvPr>
            <p:cNvSpPr/>
            <p:nvPr/>
          </p:nvSpPr>
          <p:spPr>
            <a:xfrm>
              <a:off x="5091089" y="4356816"/>
              <a:ext cx="826851" cy="77882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i="1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84AD15CF-F60D-42B1-9380-88CA8BCEBEA8}"/>
                </a:ext>
              </a:extLst>
            </p:cNvPr>
            <p:cNvCxnSpPr>
              <a:cxnSpLocks/>
              <a:stCxn id="25" idx="5"/>
              <a:endCxn id="60" idx="0"/>
            </p:cNvCxnSpPr>
            <p:nvPr/>
          </p:nvCxnSpPr>
          <p:spPr>
            <a:xfrm>
              <a:off x="5212132" y="3958797"/>
              <a:ext cx="292383" cy="39801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A338F746-4ED4-4627-82FB-8362BDC53BE8}"/>
                </a:ext>
              </a:extLst>
            </p:cNvPr>
            <p:cNvCxnSpPr>
              <a:cxnSpLocks/>
              <a:stCxn id="25" idx="3"/>
              <a:endCxn id="59" idx="7"/>
            </p:cNvCxnSpPr>
            <p:nvPr/>
          </p:nvCxnSpPr>
          <p:spPr>
            <a:xfrm flipH="1">
              <a:off x="4340738" y="3958797"/>
              <a:ext cx="286723" cy="54389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A8D81B86-F197-4FD1-B503-A75CD8D00EAE}"/>
                    </a:ext>
                  </a:extLst>
                </p:cNvPr>
                <p:cNvSpPr txBox="1"/>
                <p:nvPr/>
              </p:nvSpPr>
              <p:spPr>
                <a:xfrm>
                  <a:off x="2877168" y="4064428"/>
                  <a:ext cx="511871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A8D81B86-F197-4FD1-B503-A75CD8D00E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7168" y="4064428"/>
                  <a:ext cx="511871" cy="58477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68B8275E-694C-4424-9E94-850B31882DF2}"/>
                    </a:ext>
                  </a:extLst>
                </p:cNvPr>
                <p:cNvSpPr txBox="1"/>
                <p:nvPr/>
              </p:nvSpPr>
              <p:spPr>
                <a:xfrm>
                  <a:off x="4371525" y="4453678"/>
                  <a:ext cx="511871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68B8275E-694C-4424-9E94-850B31882D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1525" y="4453678"/>
                  <a:ext cx="511871" cy="58477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1557D868-2DC5-4F5E-87C0-E9F9F22A2DAA}"/>
                  </a:ext>
                </a:extLst>
              </p:cNvPr>
              <p:cNvSpPr txBox="1"/>
              <p:nvPr/>
            </p:nvSpPr>
            <p:spPr>
              <a:xfrm>
                <a:off x="4415695" y="4721767"/>
                <a:ext cx="51187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1557D868-2DC5-4F5E-87C0-E9F9F22A2D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5695" y="4721767"/>
                <a:ext cx="511871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4" name="Group 123">
            <a:extLst>
              <a:ext uri="{FF2B5EF4-FFF2-40B4-BE49-F238E27FC236}">
                <a16:creationId xmlns:a16="http://schemas.microsoft.com/office/drawing/2014/main" id="{52E14511-AF26-441D-9E80-C4F72EFB6997}"/>
              </a:ext>
            </a:extLst>
          </p:cNvPr>
          <p:cNvGrpSpPr/>
          <p:nvPr/>
        </p:nvGrpSpPr>
        <p:grpSpPr>
          <a:xfrm>
            <a:off x="7729182" y="1438030"/>
            <a:ext cx="4529500" cy="3859382"/>
            <a:chOff x="6736332" y="1251799"/>
            <a:chExt cx="4529500" cy="38593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Oval 87">
                  <a:extLst>
                    <a:ext uri="{FF2B5EF4-FFF2-40B4-BE49-F238E27FC236}">
                      <a16:creationId xmlns:a16="http://schemas.microsoft.com/office/drawing/2014/main" id="{D4CCFCC0-763E-4774-8846-84BFBC71B4AF}"/>
                    </a:ext>
                  </a:extLst>
                </p:cNvPr>
                <p:cNvSpPr/>
                <p:nvPr/>
              </p:nvSpPr>
              <p:spPr>
                <a:xfrm>
                  <a:off x="7362081" y="1251799"/>
                  <a:ext cx="826851" cy="778828"/>
                </a:xfrm>
                <a:prstGeom prst="ellipse">
                  <a:avLst/>
                </a:prstGeom>
                <a:noFill/>
                <a:ln w="349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88" name="Oval 87">
                  <a:extLst>
                    <a:ext uri="{FF2B5EF4-FFF2-40B4-BE49-F238E27FC236}">
                      <a16:creationId xmlns:a16="http://schemas.microsoft.com/office/drawing/2014/main" id="{D4CCFCC0-763E-4774-8846-84BFBC71B4A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2081" y="1251799"/>
                  <a:ext cx="826851" cy="778828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349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85000DB6-DEAD-436D-8F64-7B48F46ACEB9}"/>
                </a:ext>
              </a:extLst>
            </p:cNvPr>
            <p:cNvSpPr/>
            <p:nvPr/>
          </p:nvSpPr>
          <p:spPr>
            <a:xfrm>
              <a:off x="6736332" y="2375890"/>
              <a:ext cx="826851" cy="778828"/>
            </a:xfrm>
            <a:prstGeom prst="ellipse">
              <a:avLst/>
            </a:prstGeom>
            <a:noFill/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661280B9-9E4A-4EBC-9666-DC8403D5EDAB}"/>
                </a:ext>
              </a:extLst>
            </p:cNvPr>
            <p:cNvSpPr/>
            <p:nvPr/>
          </p:nvSpPr>
          <p:spPr>
            <a:xfrm>
              <a:off x="8401254" y="2215542"/>
              <a:ext cx="826851" cy="778828"/>
            </a:xfrm>
            <a:prstGeom prst="ellipse">
              <a:avLst/>
            </a:prstGeom>
            <a:noFill/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i="1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D54DA1A1-82BE-403F-8635-C971E74D1466}"/>
                </a:ext>
              </a:extLst>
            </p:cNvPr>
            <p:cNvCxnSpPr>
              <a:cxnSpLocks/>
              <a:stCxn id="88" idx="3"/>
              <a:endCxn id="89" idx="0"/>
            </p:cNvCxnSpPr>
            <p:nvPr/>
          </p:nvCxnSpPr>
          <p:spPr>
            <a:xfrm flipH="1">
              <a:off x="7149758" y="1916570"/>
              <a:ext cx="333413" cy="45932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4149037E-BD4A-4B2A-83F3-9F1A19DCD6FB}"/>
                </a:ext>
              </a:extLst>
            </p:cNvPr>
            <p:cNvCxnSpPr>
              <a:cxnSpLocks/>
              <a:stCxn id="88" idx="5"/>
              <a:endCxn id="90" idx="1"/>
            </p:cNvCxnSpPr>
            <p:nvPr/>
          </p:nvCxnSpPr>
          <p:spPr>
            <a:xfrm>
              <a:off x="8067842" y="1916570"/>
              <a:ext cx="454502" cy="4130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86B1820E-8F0F-4B89-9E5A-3031CF101828}"/>
                </a:ext>
              </a:extLst>
            </p:cNvPr>
            <p:cNvSpPr/>
            <p:nvPr/>
          </p:nvSpPr>
          <p:spPr>
            <a:xfrm>
              <a:off x="7519757" y="3240225"/>
              <a:ext cx="826851" cy="778828"/>
            </a:xfrm>
            <a:prstGeom prst="ellipse">
              <a:avLst/>
            </a:prstGeom>
            <a:noFill/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F247A7D4-6C6F-4586-AD9E-27BD57BB4BA2}"/>
                </a:ext>
              </a:extLst>
            </p:cNvPr>
            <p:cNvSpPr/>
            <p:nvPr/>
          </p:nvSpPr>
          <p:spPr>
            <a:xfrm>
              <a:off x="9389295" y="3237740"/>
              <a:ext cx="826851" cy="778828"/>
            </a:xfrm>
            <a:prstGeom prst="ellipse">
              <a:avLst/>
            </a:prstGeom>
            <a:noFill/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i="1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C4D0BC2A-8792-4E6F-921F-507D820AD711}"/>
                </a:ext>
              </a:extLst>
            </p:cNvPr>
            <p:cNvCxnSpPr>
              <a:cxnSpLocks/>
              <a:stCxn id="90" idx="5"/>
              <a:endCxn id="95" idx="1"/>
            </p:cNvCxnSpPr>
            <p:nvPr/>
          </p:nvCxnSpPr>
          <p:spPr>
            <a:xfrm>
              <a:off x="9107015" y="2880313"/>
              <a:ext cx="403370" cy="47148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885EB675-7E01-428F-BD47-0E3CC5633C78}"/>
                </a:ext>
              </a:extLst>
            </p:cNvPr>
            <p:cNvCxnSpPr>
              <a:cxnSpLocks/>
              <a:stCxn id="90" idx="3"/>
              <a:endCxn id="94" idx="7"/>
            </p:cNvCxnSpPr>
            <p:nvPr/>
          </p:nvCxnSpPr>
          <p:spPr>
            <a:xfrm flipH="1">
              <a:off x="8225518" y="2880313"/>
              <a:ext cx="296826" cy="47396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E3A5DC27-B1C5-4734-916C-38250E6F6F7C}"/>
                </a:ext>
              </a:extLst>
            </p:cNvPr>
            <p:cNvSpPr/>
            <p:nvPr/>
          </p:nvSpPr>
          <p:spPr>
            <a:xfrm>
              <a:off x="8517901" y="4332353"/>
              <a:ext cx="826851" cy="778828"/>
            </a:xfrm>
            <a:prstGeom prst="ellipse">
              <a:avLst/>
            </a:prstGeom>
            <a:noFill/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i="1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A4CD76C1-327B-4A34-AAF5-E05C8A45D617}"/>
                </a:ext>
              </a:extLst>
            </p:cNvPr>
            <p:cNvSpPr/>
            <p:nvPr/>
          </p:nvSpPr>
          <p:spPr>
            <a:xfrm>
              <a:off x="9974013" y="4300530"/>
              <a:ext cx="826851" cy="77882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i="1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18F8EDF9-2DEE-4A79-8823-7D59B8317A91}"/>
                </a:ext>
              </a:extLst>
            </p:cNvPr>
            <p:cNvCxnSpPr>
              <a:cxnSpLocks/>
              <a:stCxn id="95" idx="5"/>
              <a:endCxn id="99" idx="0"/>
            </p:cNvCxnSpPr>
            <p:nvPr/>
          </p:nvCxnSpPr>
          <p:spPr>
            <a:xfrm>
              <a:off x="10095056" y="3902511"/>
              <a:ext cx="292383" cy="39801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D50FF057-1B3C-48D9-BF1D-AAEBFFE1DE58}"/>
                </a:ext>
              </a:extLst>
            </p:cNvPr>
            <p:cNvCxnSpPr>
              <a:cxnSpLocks/>
              <a:stCxn id="95" idx="3"/>
              <a:endCxn id="98" idx="7"/>
            </p:cNvCxnSpPr>
            <p:nvPr/>
          </p:nvCxnSpPr>
          <p:spPr>
            <a:xfrm flipH="1">
              <a:off x="9223662" y="3902511"/>
              <a:ext cx="286723" cy="54389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FE23FF47-A68B-4353-A648-8824804BE006}"/>
                    </a:ext>
                  </a:extLst>
                </p:cNvPr>
                <p:cNvSpPr txBox="1"/>
                <p:nvPr/>
              </p:nvSpPr>
              <p:spPr>
                <a:xfrm>
                  <a:off x="10753961" y="3868903"/>
                  <a:ext cx="511871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FE23FF47-A68B-4353-A648-8824804BE0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53961" y="3868903"/>
                  <a:ext cx="511871" cy="58477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3D274B7E-8217-4641-AA2D-439BE61A73DA}"/>
                  </a:ext>
                </a:extLst>
              </p:cNvPr>
              <p:cNvSpPr txBox="1"/>
              <p:nvPr/>
            </p:nvSpPr>
            <p:spPr>
              <a:xfrm>
                <a:off x="5803374" y="3642606"/>
                <a:ext cx="2774884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1" i="0" smtClean="0">
                        <a:latin typeface="Cambria Math" panose="02040503050406030204" pitchFamily="18" charset="0"/>
                      </a:rPr>
                      <m:t>𝐄𝐅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800" dirty="0"/>
                  <a:t>: Along some</a:t>
                </a:r>
              </a:p>
              <a:p>
                <a:r>
                  <a:rPr lang="en-US" sz="2800" dirty="0"/>
                  <a:t>path, there is some future step where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800" dirty="0"/>
                  <a:t> holds</a:t>
                </a:r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3D274B7E-8217-4641-AA2D-439BE61A73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3374" y="3642606"/>
                <a:ext cx="2774884" cy="1815882"/>
              </a:xfrm>
              <a:prstGeom prst="rect">
                <a:avLst/>
              </a:prstGeom>
              <a:blipFill>
                <a:blip r:embed="rId10"/>
                <a:stretch>
                  <a:fillRect l="-4615" t="-3367" r="-3516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16442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E2400E-84BA-4444-8E0D-C8BE4D30D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CTL semantics through 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013EA6-C2A3-41F2-B44C-562548CCF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02415DB-4FD0-4AA4-9DE9-2A3217701570}"/>
                  </a:ext>
                </a:extLst>
              </p:cNvPr>
              <p:cNvSpPr txBox="1"/>
              <p:nvPr/>
            </p:nvSpPr>
            <p:spPr>
              <a:xfrm>
                <a:off x="3077026" y="1350253"/>
                <a:ext cx="3092230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1" i="0" smtClean="0">
                        <a:latin typeface="Cambria Math" panose="02040503050406030204" pitchFamily="18" charset="0"/>
                      </a:rPr>
                      <m:t>𝐀𝐆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800" dirty="0"/>
                  <a:t>: Across all</a:t>
                </a:r>
              </a:p>
              <a:p>
                <a:r>
                  <a:rPr lang="en-US" sz="2800" dirty="0"/>
                  <a:t>paths, and for every successor in the path,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800" dirty="0"/>
                  <a:t> holds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02415DB-4FD0-4AA4-9DE9-2A3217701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7026" y="1350253"/>
                <a:ext cx="3092230" cy="1815882"/>
              </a:xfrm>
              <a:prstGeom prst="rect">
                <a:avLst/>
              </a:prstGeom>
              <a:blipFill>
                <a:blip r:embed="rId2"/>
                <a:stretch>
                  <a:fillRect l="-4142" t="-3020" r="-5720" b="-8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3" name="Group 122">
            <a:extLst>
              <a:ext uri="{FF2B5EF4-FFF2-40B4-BE49-F238E27FC236}">
                <a16:creationId xmlns:a16="http://schemas.microsoft.com/office/drawing/2014/main" id="{98533630-E8EB-4C73-8F29-2716E0FE1E21}"/>
              </a:ext>
            </a:extLst>
          </p:cNvPr>
          <p:cNvGrpSpPr/>
          <p:nvPr/>
        </p:nvGrpSpPr>
        <p:grpSpPr>
          <a:xfrm>
            <a:off x="208341" y="1551458"/>
            <a:ext cx="4318632" cy="3859382"/>
            <a:chOff x="1400198" y="1308085"/>
            <a:chExt cx="4517742" cy="38593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052FABD7-103D-4F8B-8C4F-648DA3DBA400}"/>
                    </a:ext>
                  </a:extLst>
                </p:cNvPr>
                <p:cNvSpPr/>
                <p:nvPr/>
              </p:nvSpPr>
              <p:spPr>
                <a:xfrm>
                  <a:off x="2479157" y="1308085"/>
                  <a:ext cx="826851" cy="778828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49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052FABD7-103D-4F8B-8C4F-648DA3DBA40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9157" y="1308085"/>
                  <a:ext cx="826851" cy="778828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349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0B247C8-BF7D-4E32-B198-79D7ABFB6870}"/>
                </a:ext>
              </a:extLst>
            </p:cNvPr>
            <p:cNvSpPr/>
            <p:nvPr/>
          </p:nvSpPr>
          <p:spPr>
            <a:xfrm>
              <a:off x="1853408" y="2432176"/>
              <a:ext cx="826851" cy="77882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B666487-1D75-4921-9D20-0BD8E4A2D21A}"/>
                </a:ext>
              </a:extLst>
            </p:cNvPr>
            <p:cNvSpPr/>
            <p:nvPr/>
          </p:nvSpPr>
          <p:spPr>
            <a:xfrm>
              <a:off x="3518330" y="2271828"/>
              <a:ext cx="826851" cy="77882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i="1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16C6160-5BC8-4D9B-AA02-8CA53F110501}"/>
                </a:ext>
              </a:extLst>
            </p:cNvPr>
            <p:cNvCxnSpPr>
              <a:cxnSpLocks/>
              <a:stCxn id="8" idx="3"/>
              <a:endCxn id="9" idx="0"/>
            </p:cNvCxnSpPr>
            <p:nvPr/>
          </p:nvCxnSpPr>
          <p:spPr>
            <a:xfrm flipH="1">
              <a:off x="2266834" y="1972856"/>
              <a:ext cx="333413" cy="45932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A4FD98D-45BA-4362-B8B4-5FADE7CC3720}"/>
                </a:ext>
              </a:extLst>
            </p:cNvPr>
            <p:cNvCxnSpPr>
              <a:cxnSpLocks/>
              <a:stCxn id="8" idx="5"/>
              <a:endCxn id="10" idx="1"/>
            </p:cNvCxnSpPr>
            <p:nvPr/>
          </p:nvCxnSpPr>
          <p:spPr>
            <a:xfrm>
              <a:off x="3184918" y="1972856"/>
              <a:ext cx="454502" cy="4130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B0E58183-F01C-457F-ABBE-81BD2CFF83B8}"/>
                    </a:ext>
                  </a:extLst>
                </p:cNvPr>
                <p:cNvSpPr txBox="1"/>
                <p:nvPr/>
              </p:nvSpPr>
              <p:spPr>
                <a:xfrm>
                  <a:off x="1400198" y="2441562"/>
                  <a:ext cx="511871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B0E58183-F01C-457F-ABBE-81BD2CFF83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0198" y="2441562"/>
                  <a:ext cx="511871" cy="58477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3C57ED9-795D-4753-A39B-B64F54AA0E14}"/>
                </a:ext>
              </a:extLst>
            </p:cNvPr>
            <p:cNvSpPr/>
            <p:nvPr/>
          </p:nvSpPr>
          <p:spPr>
            <a:xfrm>
              <a:off x="2636833" y="3296511"/>
              <a:ext cx="826851" cy="77882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FC3A39B-F7CC-4929-979A-B48E77DC7EA4}"/>
                </a:ext>
              </a:extLst>
            </p:cNvPr>
            <p:cNvSpPr/>
            <p:nvPr/>
          </p:nvSpPr>
          <p:spPr>
            <a:xfrm>
              <a:off x="4506371" y="3294026"/>
              <a:ext cx="826851" cy="77882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i="1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E73781F9-5EBC-409F-8C69-ED54A176D454}"/>
                </a:ext>
              </a:extLst>
            </p:cNvPr>
            <p:cNvCxnSpPr>
              <a:cxnSpLocks/>
              <a:stCxn id="10" idx="5"/>
              <a:endCxn id="25" idx="1"/>
            </p:cNvCxnSpPr>
            <p:nvPr/>
          </p:nvCxnSpPr>
          <p:spPr>
            <a:xfrm>
              <a:off x="4224091" y="2936599"/>
              <a:ext cx="403370" cy="47148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0119A94D-A3B5-4952-A3BC-4A4C1938C099}"/>
                </a:ext>
              </a:extLst>
            </p:cNvPr>
            <p:cNvCxnSpPr>
              <a:cxnSpLocks/>
              <a:stCxn id="10" idx="3"/>
              <a:endCxn id="24" idx="7"/>
            </p:cNvCxnSpPr>
            <p:nvPr/>
          </p:nvCxnSpPr>
          <p:spPr>
            <a:xfrm flipH="1">
              <a:off x="3342594" y="2936599"/>
              <a:ext cx="296826" cy="47396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8FB7A3EC-2B44-47BC-9506-ED3468DD8679}"/>
                </a:ext>
              </a:extLst>
            </p:cNvPr>
            <p:cNvSpPr/>
            <p:nvPr/>
          </p:nvSpPr>
          <p:spPr>
            <a:xfrm>
              <a:off x="3634977" y="4388639"/>
              <a:ext cx="826851" cy="77882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C3C9DE36-B4D7-4DC7-AE73-05833AE8129D}"/>
                </a:ext>
              </a:extLst>
            </p:cNvPr>
            <p:cNvSpPr/>
            <p:nvPr/>
          </p:nvSpPr>
          <p:spPr>
            <a:xfrm>
              <a:off x="5091089" y="4356816"/>
              <a:ext cx="826851" cy="77882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i="1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84AD15CF-F60D-42B1-9380-88CA8BCEBEA8}"/>
                </a:ext>
              </a:extLst>
            </p:cNvPr>
            <p:cNvCxnSpPr>
              <a:cxnSpLocks/>
              <a:stCxn id="25" idx="5"/>
              <a:endCxn id="60" idx="0"/>
            </p:cNvCxnSpPr>
            <p:nvPr/>
          </p:nvCxnSpPr>
          <p:spPr>
            <a:xfrm>
              <a:off x="5212132" y="3958797"/>
              <a:ext cx="292383" cy="39801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A338F746-4ED4-4627-82FB-8362BDC53BE8}"/>
                </a:ext>
              </a:extLst>
            </p:cNvPr>
            <p:cNvCxnSpPr>
              <a:cxnSpLocks/>
              <a:stCxn id="25" idx="3"/>
              <a:endCxn id="59" idx="7"/>
            </p:cNvCxnSpPr>
            <p:nvPr/>
          </p:nvCxnSpPr>
          <p:spPr>
            <a:xfrm flipH="1">
              <a:off x="4340738" y="3958797"/>
              <a:ext cx="286723" cy="54389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A8D81B86-F197-4FD1-B503-A75CD8D00EAE}"/>
                    </a:ext>
                  </a:extLst>
                </p:cNvPr>
                <p:cNvSpPr txBox="1"/>
                <p:nvPr/>
              </p:nvSpPr>
              <p:spPr>
                <a:xfrm>
                  <a:off x="2094803" y="3374022"/>
                  <a:ext cx="511871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A8D81B86-F197-4FD1-B503-A75CD8D00E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4803" y="3374022"/>
                  <a:ext cx="511871" cy="58477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68B8275E-694C-4424-9E94-850B31882DF2}"/>
                    </a:ext>
                  </a:extLst>
                </p:cNvPr>
                <p:cNvSpPr txBox="1"/>
                <p:nvPr/>
              </p:nvSpPr>
              <p:spPr>
                <a:xfrm>
                  <a:off x="4371525" y="4453678"/>
                  <a:ext cx="511871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68B8275E-694C-4424-9E94-850B31882D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1525" y="4453678"/>
                  <a:ext cx="511871" cy="58477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1557D868-2DC5-4F5E-87C0-E9F9F22A2DAA}"/>
                  </a:ext>
                </a:extLst>
              </p:cNvPr>
              <p:cNvSpPr txBox="1"/>
              <p:nvPr/>
            </p:nvSpPr>
            <p:spPr>
              <a:xfrm>
                <a:off x="4415695" y="4721767"/>
                <a:ext cx="51187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1557D868-2DC5-4F5E-87C0-E9F9F22A2D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5695" y="4721767"/>
                <a:ext cx="511871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D4CCFCC0-763E-4774-8846-84BFBC71B4AF}"/>
                  </a:ext>
                </a:extLst>
              </p:cNvPr>
              <p:cNvSpPr/>
              <p:nvPr/>
            </p:nvSpPr>
            <p:spPr>
              <a:xfrm>
                <a:off x="8354931" y="1438030"/>
                <a:ext cx="826851" cy="778828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D4CCFCC0-763E-4774-8846-84BFBC71B4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4931" y="1438030"/>
                <a:ext cx="826851" cy="778828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349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Oval 88">
            <a:extLst>
              <a:ext uri="{FF2B5EF4-FFF2-40B4-BE49-F238E27FC236}">
                <a16:creationId xmlns:a16="http://schemas.microsoft.com/office/drawing/2014/main" id="{85000DB6-DEAD-436D-8F64-7B48F46ACEB9}"/>
              </a:ext>
            </a:extLst>
          </p:cNvPr>
          <p:cNvSpPr/>
          <p:nvPr/>
        </p:nvSpPr>
        <p:spPr>
          <a:xfrm>
            <a:off x="7729182" y="2562121"/>
            <a:ext cx="826851" cy="778828"/>
          </a:xfrm>
          <a:prstGeom prst="ellipse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i="1" dirty="0">
              <a:solidFill>
                <a:schemeClr val="accent6">
                  <a:lumMod val="40000"/>
                  <a:lumOff val="60000"/>
                </a:schemeClr>
              </a:solidFill>
              <a:latin typeface="Cambria Math" panose="02040503050406030204" pitchFamily="18" charset="0"/>
            </a:endParaRP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661280B9-9E4A-4EBC-9666-DC8403D5EDAB}"/>
              </a:ext>
            </a:extLst>
          </p:cNvPr>
          <p:cNvSpPr/>
          <p:nvPr/>
        </p:nvSpPr>
        <p:spPr>
          <a:xfrm>
            <a:off x="9394104" y="2401773"/>
            <a:ext cx="826851" cy="77882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i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D54DA1A1-82BE-403F-8635-C971E74D1466}"/>
              </a:ext>
            </a:extLst>
          </p:cNvPr>
          <p:cNvCxnSpPr>
            <a:cxnSpLocks/>
            <a:stCxn id="88" idx="3"/>
            <a:endCxn id="89" idx="0"/>
          </p:cNvCxnSpPr>
          <p:nvPr/>
        </p:nvCxnSpPr>
        <p:spPr>
          <a:xfrm flipH="1">
            <a:off x="8142608" y="2102801"/>
            <a:ext cx="333413" cy="45932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4149037E-BD4A-4B2A-83F3-9F1A19DCD6FB}"/>
              </a:ext>
            </a:extLst>
          </p:cNvPr>
          <p:cNvCxnSpPr>
            <a:cxnSpLocks/>
            <a:stCxn id="88" idx="5"/>
            <a:endCxn id="90" idx="1"/>
          </p:cNvCxnSpPr>
          <p:nvPr/>
        </p:nvCxnSpPr>
        <p:spPr>
          <a:xfrm>
            <a:off x="9060692" y="2102801"/>
            <a:ext cx="454502" cy="4130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86B1820E-8F0F-4B89-9E5A-3031CF101828}"/>
              </a:ext>
            </a:extLst>
          </p:cNvPr>
          <p:cNvSpPr/>
          <p:nvPr/>
        </p:nvSpPr>
        <p:spPr>
          <a:xfrm>
            <a:off x="8512607" y="3426456"/>
            <a:ext cx="826851" cy="778828"/>
          </a:xfrm>
          <a:prstGeom prst="ellipse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i="1" dirty="0">
              <a:solidFill>
                <a:schemeClr val="accent6">
                  <a:lumMod val="40000"/>
                  <a:lumOff val="60000"/>
                </a:schemeClr>
              </a:solidFill>
              <a:latin typeface="Cambria Math" panose="02040503050406030204" pitchFamily="18" charset="0"/>
            </a:endParaRP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F247A7D4-6C6F-4586-AD9E-27BD57BB4BA2}"/>
              </a:ext>
            </a:extLst>
          </p:cNvPr>
          <p:cNvSpPr/>
          <p:nvPr/>
        </p:nvSpPr>
        <p:spPr>
          <a:xfrm>
            <a:off x="10382145" y="3423971"/>
            <a:ext cx="826851" cy="77882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i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C4D0BC2A-8792-4E6F-921F-507D820AD711}"/>
              </a:ext>
            </a:extLst>
          </p:cNvPr>
          <p:cNvCxnSpPr>
            <a:cxnSpLocks/>
            <a:stCxn id="90" idx="5"/>
            <a:endCxn id="95" idx="1"/>
          </p:cNvCxnSpPr>
          <p:nvPr/>
        </p:nvCxnSpPr>
        <p:spPr>
          <a:xfrm>
            <a:off x="10099865" y="3066544"/>
            <a:ext cx="403370" cy="47148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85EB675-7E01-428F-BD47-0E3CC5633C78}"/>
              </a:ext>
            </a:extLst>
          </p:cNvPr>
          <p:cNvCxnSpPr>
            <a:cxnSpLocks/>
            <a:stCxn id="90" idx="3"/>
            <a:endCxn id="94" idx="7"/>
          </p:cNvCxnSpPr>
          <p:nvPr/>
        </p:nvCxnSpPr>
        <p:spPr>
          <a:xfrm flipH="1">
            <a:off x="9218368" y="3066544"/>
            <a:ext cx="296826" cy="4739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>
            <a:extLst>
              <a:ext uri="{FF2B5EF4-FFF2-40B4-BE49-F238E27FC236}">
                <a16:creationId xmlns:a16="http://schemas.microsoft.com/office/drawing/2014/main" id="{E3A5DC27-B1C5-4734-916C-38250E6F6F7C}"/>
              </a:ext>
            </a:extLst>
          </p:cNvPr>
          <p:cNvSpPr/>
          <p:nvPr/>
        </p:nvSpPr>
        <p:spPr>
          <a:xfrm>
            <a:off x="9510751" y="4518584"/>
            <a:ext cx="826851" cy="778828"/>
          </a:xfrm>
          <a:prstGeom prst="ellipse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i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A4CD76C1-327B-4A34-AAF5-E05C8A45D617}"/>
              </a:ext>
            </a:extLst>
          </p:cNvPr>
          <p:cNvSpPr/>
          <p:nvPr/>
        </p:nvSpPr>
        <p:spPr>
          <a:xfrm>
            <a:off x="10966863" y="4486761"/>
            <a:ext cx="826851" cy="77882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i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18F8EDF9-2DEE-4A79-8823-7D59B8317A91}"/>
              </a:ext>
            </a:extLst>
          </p:cNvPr>
          <p:cNvCxnSpPr>
            <a:cxnSpLocks/>
            <a:stCxn id="95" idx="5"/>
            <a:endCxn id="99" idx="0"/>
          </p:cNvCxnSpPr>
          <p:nvPr/>
        </p:nvCxnSpPr>
        <p:spPr>
          <a:xfrm>
            <a:off x="11087906" y="4088742"/>
            <a:ext cx="292383" cy="39801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50FF057-1B3C-48D9-BF1D-AAEBFFE1DE58}"/>
              </a:ext>
            </a:extLst>
          </p:cNvPr>
          <p:cNvCxnSpPr>
            <a:cxnSpLocks/>
            <a:stCxn id="95" idx="3"/>
            <a:endCxn id="98" idx="7"/>
          </p:cNvCxnSpPr>
          <p:nvPr/>
        </p:nvCxnSpPr>
        <p:spPr>
          <a:xfrm flipH="1">
            <a:off x="10216512" y="4088742"/>
            <a:ext cx="286723" cy="54389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FE23FF47-A68B-4353-A648-8824804BE006}"/>
                  </a:ext>
                </a:extLst>
              </p:cNvPr>
              <p:cNvSpPr txBox="1"/>
              <p:nvPr/>
            </p:nvSpPr>
            <p:spPr>
              <a:xfrm>
                <a:off x="11488555" y="3933809"/>
                <a:ext cx="51187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FE23FF47-A68B-4353-A648-8824804BE0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8555" y="3933809"/>
                <a:ext cx="511871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3D274B7E-8217-4641-AA2D-439BE61A73DA}"/>
                  </a:ext>
                </a:extLst>
              </p:cNvPr>
              <p:cNvSpPr txBox="1"/>
              <p:nvPr/>
            </p:nvSpPr>
            <p:spPr>
              <a:xfrm>
                <a:off x="6058945" y="3604088"/>
                <a:ext cx="2774884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1" i="0" smtClean="0">
                        <a:latin typeface="Cambria Math" panose="02040503050406030204" pitchFamily="18" charset="0"/>
                      </a:rPr>
                      <m:t>𝐄𝐆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800" dirty="0"/>
                  <a:t>: Along some</a:t>
                </a:r>
              </a:p>
              <a:p>
                <a:r>
                  <a:rPr lang="en-US" sz="2800" dirty="0"/>
                  <a:t>path,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800" dirty="0"/>
                  <a:t> always holds</a:t>
                </a:r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3D274B7E-8217-4641-AA2D-439BE61A73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8945" y="3604088"/>
                <a:ext cx="2774884" cy="1815882"/>
              </a:xfrm>
              <a:prstGeom prst="rect">
                <a:avLst/>
              </a:prstGeom>
              <a:blipFill>
                <a:blip r:embed="rId10"/>
                <a:stretch>
                  <a:fillRect l="-4615" t="-3020" b="-8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0AC045E-EA3A-4FE9-A22E-FD6EF6C9F805}"/>
                  </a:ext>
                </a:extLst>
              </p:cNvPr>
              <p:cNvSpPr txBox="1"/>
              <p:nvPr/>
            </p:nvSpPr>
            <p:spPr>
              <a:xfrm>
                <a:off x="2721686" y="3536613"/>
                <a:ext cx="51187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0AC045E-EA3A-4FE9-A22E-FD6EF6C9F8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1686" y="3536613"/>
                <a:ext cx="511871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5EFE678-D178-4CD2-8F1A-E81C664D2E41}"/>
                  </a:ext>
                </a:extLst>
              </p:cNvPr>
              <p:cNvSpPr txBox="1"/>
              <p:nvPr/>
            </p:nvSpPr>
            <p:spPr>
              <a:xfrm>
                <a:off x="1838385" y="2538159"/>
                <a:ext cx="51187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5EFE678-D178-4CD2-8F1A-E81C664D2E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8385" y="2538159"/>
                <a:ext cx="511871" cy="58477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4CDE3C2-9A16-4A34-B638-1E82E59461BA}"/>
                  </a:ext>
                </a:extLst>
              </p:cNvPr>
              <p:cNvSpPr txBox="1"/>
              <p:nvPr/>
            </p:nvSpPr>
            <p:spPr>
              <a:xfrm>
                <a:off x="700798" y="1568727"/>
                <a:ext cx="51187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4CDE3C2-9A16-4A34-B638-1E82E59461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798" y="1568727"/>
                <a:ext cx="511871" cy="58477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6D48C02-AB22-4482-A38D-919B6E484389}"/>
                  </a:ext>
                </a:extLst>
              </p:cNvPr>
              <p:cNvSpPr txBox="1"/>
              <p:nvPr/>
            </p:nvSpPr>
            <p:spPr>
              <a:xfrm>
                <a:off x="10831163" y="2887584"/>
                <a:ext cx="51187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6D48C02-AB22-4482-A38D-919B6E484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1163" y="2887584"/>
                <a:ext cx="511871" cy="58477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1B37337-7BA1-41B4-9093-4CB632AC105A}"/>
                  </a:ext>
                </a:extLst>
              </p:cNvPr>
              <p:cNvSpPr txBox="1"/>
              <p:nvPr/>
            </p:nvSpPr>
            <p:spPr>
              <a:xfrm>
                <a:off x="10019853" y="2016927"/>
                <a:ext cx="51187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1B37337-7BA1-41B4-9093-4CB632AC10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9853" y="2016927"/>
                <a:ext cx="511871" cy="58477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90310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3F75B0C-430A-43F4-8E46-7489DAB037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32703"/>
                <a:ext cx="11699087" cy="226825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𝐀𝐆𝐄𝐅</m:t>
                    </m:r>
                  </m:oMath>
                </a14:m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𝐀𝐆𝐀𝐅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i="1" dirty="0"/>
              </a:p>
              <a:p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𝐄𝐆𝐀𝐅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i="1" dirty="0"/>
              </a:p>
              <a:p>
                <a14:m>
                  <m:oMath xmlns:m="http://schemas.openxmlformats.org/officeDocument/2006/math">
                    <m:r>
                      <a:rPr lang="en-US" b="1" dirty="0">
                        <a:latin typeface="Cambria Math" panose="02040503050406030204" pitchFamily="18" charset="0"/>
                      </a:rPr>
                      <m:t>𝐀𝐆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𝐄𝐗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i="1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3F75B0C-430A-43F4-8E46-7489DAB037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32703"/>
                <a:ext cx="11699087" cy="226825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55207575-54BF-4F72-A2E1-36FFD3493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CTL Operator fun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28CC4D-54F0-4171-8F07-49240B218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199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3083C93-FBA2-4166-8785-B1DE10526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safety monitor classifies system behaviors into good and bad</a:t>
            </a:r>
          </a:p>
          <a:p>
            <a:r>
              <a:rPr lang="en-US" dirty="0"/>
              <a:t>Safety verification can be done using inductive invariants or analyzing reachable state space of the system</a:t>
            </a:r>
          </a:p>
          <a:p>
            <a:pPr lvl="1"/>
            <a:r>
              <a:rPr lang="en-US" dirty="0"/>
              <a:t>A bug is an execution that drives the monitor into an error state</a:t>
            </a:r>
          </a:p>
          <a:p>
            <a:r>
              <a:rPr lang="en-US" dirty="0"/>
              <a:t>Can we use a monitor to classify infinite behaviors into good or bad?</a:t>
            </a:r>
          </a:p>
          <a:p>
            <a:r>
              <a:rPr lang="en-US" dirty="0"/>
              <a:t>Yes, using theoretical model of </a:t>
            </a:r>
            <a:r>
              <a:rPr lang="en-US" dirty="0" err="1"/>
              <a:t>Büchi</a:t>
            </a:r>
            <a:r>
              <a:rPr lang="en-US" dirty="0"/>
              <a:t> automata proposed by J. Richard </a:t>
            </a:r>
            <a:r>
              <a:rPr lang="en-US" dirty="0" err="1"/>
              <a:t>Büchi</a:t>
            </a:r>
            <a:r>
              <a:rPr lang="en-US" dirty="0"/>
              <a:t> in 1960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203C47C-4A32-4515-994F-98937C536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459FF2-789D-4166-85A2-C2A52E80E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0325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832DB31-021E-4C82-91B4-EE20A7DC3B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32703"/>
                <a:ext cx="11699087" cy="424270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Checking if a given state machine (program) satisfies a CTL formula can be done quite efficiently (linear in the size of the machine and the property)</a:t>
                </a:r>
              </a:p>
              <a:p>
                <a:r>
                  <a:rPr lang="en-US" dirty="0"/>
                  <a:t>Native CTL cannot express fairness properties</a:t>
                </a:r>
              </a:p>
              <a:p>
                <a:pPr lvl="1"/>
                <a:r>
                  <a:rPr lang="en-US" dirty="0"/>
                  <a:t>Extension Fair CTL can express fairness</a:t>
                </a:r>
              </a:p>
              <a:p>
                <a:r>
                  <a:rPr lang="en-US" dirty="0"/>
                  <a:t>CTL</a:t>
                </a:r>
                <a:r>
                  <a:rPr lang="en-US" baseline="30000" dirty="0"/>
                  <a:t>* </a:t>
                </a:r>
                <a:r>
                  <a:rPr lang="en-US" dirty="0"/>
                  <a:t> is a logic that combines CTL and LTL: You can have formulas like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𝐀𝐆𝐅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CTL: Less used than LTL, but an important logic in the history of temporal logic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832DB31-021E-4C82-91B4-EE20A7DC3B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32703"/>
                <a:ext cx="11699087" cy="4242709"/>
              </a:xfrm>
              <a:blipFill>
                <a:blip r:embed="rId2"/>
                <a:stretch>
                  <a:fillRect l="-625" t="-24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82081E89-6E40-44E0-8C62-3A23FBC04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588" y="430374"/>
            <a:ext cx="10920419" cy="778828"/>
          </a:xfrm>
        </p:spPr>
        <p:txBody>
          <a:bodyPr/>
          <a:lstStyle/>
          <a:p>
            <a:r>
              <a:rPr lang="en-US" dirty="0"/>
              <a:t>CTL advantages and limitations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D32586-8FE3-48D3-BABA-937CDB729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0079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E99DFF9-2C5C-43D5-83CE-535557F69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LTL </a:t>
            </a:r>
          </a:p>
          <a:p>
            <a:pPr lvl="1"/>
            <a:r>
              <a:rPr lang="en-US" dirty="0"/>
              <a:t>Can be interpreted over individual executions </a:t>
            </a:r>
          </a:p>
          <a:p>
            <a:pPr lvl="1"/>
            <a:r>
              <a:rPr lang="en-US" dirty="0"/>
              <a:t>Can be interpreted over a state machine: do all paths satisfy property</a:t>
            </a:r>
          </a:p>
          <a:p>
            <a:r>
              <a:rPr lang="en-US" dirty="0"/>
              <a:t>CTL</a:t>
            </a:r>
          </a:p>
          <a:p>
            <a:pPr lvl="1"/>
            <a:r>
              <a:rPr lang="en-US" dirty="0"/>
              <a:t>Is interpreted over a computation tree</a:t>
            </a:r>
          </a:p>
          <a:p>
            <a:r>
              <a:rPr lang="en-US" dirty="0"/>
              <a:t>PCTL</a:t>
            </a:r>
          </a:p>
          <a:p>
            <a:pPr lvl="1"/>
            <a:r>
              <a:rPr lang="en-US" dirty="0"/>
              <a:t>Is interpreted over a discrete-time Markov chain</a:t>
            </a:r>
          </a:p>
          <a:p>
            <a:pPr lvl="1"/>
            <a:r>
              <a:rPr lang="en-US" dirty="0"/>
              <a:t>Encodes uncertainties in computation due to environment etc.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B75241-C3C0-40A5-9482-441233D1D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CTL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C9A47E-7F32-43F2-8029-1DE835D5D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9789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DA1E641-94C2-4032-A2D6-9A50E5ED5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CTL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E488C8-DC3C-40AD-BB89-1FD73E7EC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58638FD2-E0C5-4AFC-B3D9-FE71462FCDC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85920" y="1313371"/>
              <a:ext cx="11506872" cy="36880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40419">
                      <a:extLst>
                        <a:ext uri="{9D8B030D-6E8A-4147-A177-3AD203B41FA5}">
                          <a16:colId xmlns:a16="http://schemas.microsoft.com/office/drawing/2014/main" val="3801851289"/>
                        </a:ext>
                      </a:extLst>
                    </a:gridCol>
                    <a:gridCol w="2727016">
                      <a:extLst>
                        <a:ext uri="{9D8B030D-6E8A-4147-A177-3AD203B41FA5}">
                          <a16:colId xmlns:a16="http://schemas.microsoft.com/office/drawing/2014/main" val="2451876391"/>
                        </a:ext>
                      </a:extLst>
                    </a:gridCol>
                    <a:gridCol w="534075">
                      <a:extLst>
                        <a:ext uri="{9D8B030D-6E8A-4147-A177-3AD203B41FA5}">
                          <a16:colId xmlns:a16="http://schemas.microsoft.com/office/drawing/2014/main" val="1035336446"/>
                        </a:ext>
                      </a:extLst>
                    </a:gridCol>
                    <a:gridCol w="7105362">
                      <a:extLst>
                        <a:ext uri="{9D8B030D-6E8A-4147-A177-3AD203B41FA5}">
                          <a16:colId xmlns:a16="http://schemas.microsoft.com/office/drawing/2014/main" val="2988198429"/>
                        </a:ext>
                      </a:extLst>
                    </a:gridCol>
                  </a:tblGrid>
                  <a:tr h="571500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Syntax of PCTL</a:t>
                          </a:r>
                        </a:p>
                      </a:txBody>
                      <a:tcPr anchor="ctr"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5768774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 ∷=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 ¬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oMath>
                          </a14:m>
                          <a:r>
                            <a:rPr lang="en-US" sz="2800" dirty="0"/>
                            <a:t> 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Prop. in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𝐴𝑃</m:t>
                              </m:r>
                            </m:oMath>
                          </a14:m>
                          <a:r>
                            <a:rPr lang="en-US" sz="2400" dirty="0"/>
                            <a:t>, negation, conjunction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16267042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(State)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∼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∼∈{&lt;,≤,&gt;,≥}</m:t>
                              </m:r>
                            </m:oMath>
                          </a14:m>
                          <a:r>
                            <a:rPr lang="en-US" sz="2400" dirty="0"/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∈[0,1]</m:t>
                              </m:r>
                            </m:oMath>
                          </a14:m>
                          <a:r>
                            <a:rPr lang="en-US" sz="2400" dirty="0"/>
                            <a:t> : Probability of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oMath>
                          </a14:m>
                          <a:r>
                            <a:rPr lang="en-US" sz="2400" dirty="0"/>
                            <a:t> being</a:t>
                          </a:r>
                          <a:r>
                            <a:rPr lang="en-US" sz="2400" baseline="0" dirty="0"/>
                            <a:t> true </a:t>
                          </a:r>
                          <a:endParaRPr lang="en-US" sz="24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422053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7456271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∷=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800" b="1" i="0" smtClean="0">
                                    <a:latin typeface="Cambria Math" panose="02040503050406030204" pitchFamily="18" charset="0"/>
                                  </a:rPr>
                                  <m:t>𝐗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err="1"/>
                            <a:t>Ne</a:t>
                          </a:r>
                          <a:r>
                            <a:rPr lang="en-US" sz="2400" b="1" dirty="0" err="1"/>
                            <a:t>X</a:t>
                          </a:r>
                          <a:r>
                            <a:rPr lang="en-US" sz="2400" dirty="0" err="1"/>
                            <a:t>t</a:t>
                          </a:r>
                          <a:r>
                            <a:rPr lang="en-US" sz="2400" dirty="0"/>
                            <a:t> Time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3169129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(Path)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b="1" i="0" smtClean="0">
                                        <a:latin typeface="Cambria Math" panose="02040503050406030204" pitchFamily="18" charset="0"/>
                                      </a:rPr>
                                      <m:t>𝐔</m:t>
                                    </m:r>
                                  </m:e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≤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Bounded </a:t>
                          </a:r>
                          <a:r>
                            <a:rPr lang="en-US" sz="2400" b="1" dirty="0"/>
                            <a:t>U</a:t>
                          </a:r>
                          <a:r>
                            <a:rPr lang="en-US" sz="2400" dirty="0"/>
                            <a:t>ntil (</a:t>
                          </a:r>
                          <a:r>
                            <a:rPr lang="en-US" sz="2400" dirty="0" err="1"/>
                            <a:t>upto</a:t>
                          </a:r>
                          <a:r>
                            <a:rPr lang="en-US" sz="24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oMath>
                          </a14:m>
                          <a:r>
                            <a:rPr lang="en-US" sz="2400" dirty="0"/>
                            <a:t> steps) 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8188030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1" i="0" smtClean="0">
                                    <a:latin typeface="Cambria Math" panose="02040503050406030204" pitchFamily="18" charset="0"/>
                                  </a:rPr>
                                  <m:t>𝐔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1" dirty="0"/>
                            <a:t>U</a:t>
                          </a:r>
                          <a:r>
                            <a:rPr lang="en-US" sz="2400" dirty="0"/>
                            <a:t>ntil   (Recall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𝐅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𝑡𝑟𝑢𝑒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𝐔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oMath>
                          </a14:m>
                          <a:r>
                            <a:rPr lang="en-US" sz="2400" dirty="0"/>
                            <a:t>, and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𝐆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=¬</m:t>
                              </m:r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𝐅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¬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oMath>
                          </a14:m>
                          <a:endParaRPr lang="en-US" sz="24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7647345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58638FD2-E0C5-4AFC-B3D9-FE71462FCDC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22171586"/>
                  </p:ext>
                </p:extLst>
              </p:nvPr>
            </p:nvGraphicFramePr>
            <p:xfrm>
              <a:off x="285920" y="1313371"/>
              <a:ext cx="11506872" cy="36880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40419">
                      <a:extLst>
                        <a:ext uri="{9D8B030D-6E8A-4147-A177-3AD203B41FA5}">
                          <a16:colId xmlns:a16="http://schemas.microsoft.com/office/drawing/2014/main" val="3801851289"/>
                        </a:ext>
                      </a:extLst>
                    </a:gridCol>
                    <a:gridCol w="2727016">
                      <a:extLst>
                        <a:ext uri="{9D8B030D-6E8A-4147-A177-3AD203B41FA5}">
                          <a16:colId xmlns:a16="http://schemas.microsoft.com/office/drawing/2014/main" val="2451876391"/>
                        </a:ext>
                      </a:extLst>
                    </a:gridCol>
                    <a:gridCol w="534075">
                      <a:extLst>
                        <a:ext uri="{9D8B030D-6E8A-4147-A177-3AD203B41FA5}">
                          <a16:colId xmlns:a16="http://schemas.microsoft.com/office/drawing/2014/main" val="1035336446"/>
                        </a:ext>
                      </a:extLst>
                    </a:gridCol>
                    <a:gridCol w="7105362">
                      <a:extLst>
                        <a:ext uri="{9D8B030D-6E8A-4147-A177-3AD203B41FA5}">
                          <a16:colId xmlns:a16="http://schemas.microsoft.com/office/drawing/2014/main" val="2988198429"/>
                        </a:ext>
                      </a:extLst>
                    </a:gridCol>
                  </a:tblGrid>
                  <a:tr h="571500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Syntax of PCTL</a:t>
                          </a:r>
                        </a:p>
                      </a:txBody>
                      <a:tcPr anchor="ctr"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57687742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116471" r="-910695" b="-52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1741" t="-116471" r="-280134" b="-52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2007" t="-116471" r="-86" b="-5223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62670427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(State)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1741" t="-216471" r="-280134" b="-42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2007" t="-216471" r="-86" b="-4223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4220537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74562713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416471" r="-910695" b="-22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1741" t="-416471" r="-280134" b="-22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err="1"/>
                            <a:t>Ne</a:t>
                          </a:r>
                          <a:r>
                            <a:rPr lang="en-US" sz="2400" b="1" dirty="0" err="1"/>
                            <a:t>X</a:t>
                          </a:r>
                          <a:r>
                            <a:rPr lang="en-US" sz="2400" dirty="0" err="1"/>
                            <a:t>t</a:t>
                          </a:r>
                          <a:r>
                            <a:rPr lang="en-US" sz="2400" dirty="0"/>
                            <a:t> Time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31691294"/>
                      </a:ext>
                    </a:extLst>
                  </a:tr>
                  <a:tr h="525780"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(Path)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1741" t="-504598" r="-280134" b="-117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2007" t="-504598" r="-86" b="-1172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1880304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1741" t="-618824" r="-280134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2007" t="-618824" r="-86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647345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DFC32115-E8F6-4749-9A63-158CC6B62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0" y="5039265"/>
            <a:ext cx="11739400" cy="609959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PCTL formulas are state formulas, path formulas used to define how to build a PCTL formula</a:t>
            </a:r>
          </a:p>
        </p:txBody>
      </p:sp>
    </p:spTree>
    <p:extLst>
      <p:ext uri="{BB962C8B-B14F-4D97-AF65-F5344CB8AC3E}">
        <p14:creationId xmlns:p14="http://schemas.microsoft.com/office/powerpoint/2010/main" val="24375635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F704D4B-FAF0-4721-848C-44E08A0D88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Semantics of path formulas is straightforward (similar to LTL/CTL)</a:t>
                </a:r>
              </a:p>
              <a:p>
                <a:r>
                  <a:rPr lang="en-US" dirty="0"/>
                  <a:t>Semantics of state formula with Probabilistic operator: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𝑃𝑟𝑜𝑏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0" dirty="0" smtClean="0">
                            <a:latin typeface="Cambria Math" panose="02040503050406030204" pitchFamily="18" charset="0"/>
                          </a:rPr>
                          <m:t>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d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′⊨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𝜑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pPr marL="411480" lvl="1" indent="0">
                  <a:buNone/>
                </a:pPr>
                <a:endParaRPr lang="en-US" dirty="0"/>
              </a:p>
              <a:p>
                <a:pPr lvl="1"/>
                <a:r>
                  <a:rPr lang="en-US" b="0" dirty="0"/>
                  <a:t>Does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≥0.5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𝐗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hold in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?</a:t>
                </a:r>
              </a:p>
              <a:p>
                <a:pPr lvl="1"/>
                <a:r>
                  <a:rPr lang="en-US" dirty="0"/>
                  <a:t>No, because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𝐗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=0.1+0.2=0.3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Semantics of state formula with Until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𝑃𝑟𝑜𝑏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  <m:sSup>
                          <m:sSup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0" dirty="0" smtClean="0">
                                <a:latin typeface="Cambria Math" panose="02040503050406030204" pitchFamily="18" charset="0"/>
                              </a:rPr>
                              <m:t>𝐔</m:t>
                            </m:r>
                          </m:e>
                          <m:sup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p>
                        </m:s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</m:oMath>
                </a14:m>
                <a:r>
                  <a:rPr lang="en-US" dirty="0"/>
                  <a:t>: </a:t>
                </a:r>
              </a:p>
              <a:p>
                <a:pPr lvl="2"/>
                <a:r>
                  <a:rPr lang="en-US" dirty="0"/>
                  <a:t>1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, otherwise </a:t>
                </a:r>
              </a:p>
              <a:p>
                <a:pPr lvl="2"/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⊨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∧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/>
                          <m:t>⊭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𝑃𝑟𝑜𝑏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600" dirty="0"/>
                  <a:t> </a:t>
                </a: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dirty="0"/>
              </a:p>
              <a:p>
                <a:pPr marL="411480" lvl="1" indent="0" algn="ctr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F704D4B-FAF0-4721-848C-44E08A0D88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019A2BF0-A53D-441F-BE12-D181E97B3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DA08C5-4797-4119-B373-E2FD9FF16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23</a:t>
            </a:fld>
            <a:endParaRPr lang="en-US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4E9E15A-92FC-4C77-A0F5-95E6FBBBA953}"/>
              </a:ext>
            </a:extLst>
          </p:cNvPr>
          <p:cNvGrpSpPr/>
          <p:nvPr/>
        </p:nvGrpSpPr>
        <p:grpSpPr>
          <a:xfrm>
            <a:off x="8745283" y="2023009"/>
            <a:ext cx="3269737" cy="2006823"/>
            <a:chOff x="3660662" y="2352661"/>
            <a:chExt cx="2618111" cy="117641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B4DD0BEA-1C7D-433B-988C-E890C3BEEAAA}"/>
                    </a:ext>
                  </a:extLst>
                </p:cNvPr>
                <p:cNvSpPr/>
                <p:nvPr/>
              </p:nvSpPr>
              <p:spPr>
                <a:xfrm>
                  <a:off x="4724400" y="2352661"/>
                  <a:ext cx="381119" cy="370310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B4DD0BEA-1C7D-433B-988C-E890C3BEEA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4400" y="2352661"/>
                  <a:ext cx="381119" cy="37031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12DC7237-F811-4F31-87E6-9FE0482219B0}"/>
                    </a:ext>
                  </a:extLst>
                </p:cNvPr>
                <p:cNvSpPr/>
                <p:nvPr/>
              </p:nvSpPr>
              <p:spPr>
                <a:xfrm>
                  <a:off x="3882034" y="2788457"/>
                  <a:ext cx="381119" cy="370310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12DC7237-F811-4F31-87E6-9FE0482219B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2034" y="2788457"/>
                  <a:ext cx="381119" cy="37031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2941D442-33A9-48D1-9B0F-E318AA404D4F}"/>
                    </a:ext>
                  </a:extLst>
                </p:cNvPr>
                <p:cNvSpPr/>
                <p:nvPr/>
              </p:nvSpPr>
              <p:spPr>
                <a:xfrm>
                  <a:off x="4724399" y="3158767"/>
                  <a:ext cx="381119" cy="370310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2941D442-33A9-48D1-9B0F-E318AA404D4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4399" y="3158767"/>
                  <a:ext cx="381119" cy="370310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2896885E-99BE-41C9-A1C3-FBCB6A6EC299}"/>
                    </a:ext>
                  </a:extLst>
                </p:cNvPr>
                <p:cNvSpPr/>
                <p:nvPr/>
              </p:nvSpPr>
              <p:spPr>
                <a:xfrm>
                  <a:off x="5635105" y="2788457"/>
                  <a:ext cx="381119" cy="370310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2896885E-99BE-41C9-A1C3-FBCB6A6EC29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5105" y="2788457"/>
                  <a:ext cx="381119" cy="370310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AFA7389-310B-4C7D-B090-EEFDB99C103C}"/>
                </a:ext>
              </a:extLst>
            </p:cNvPr>
            <p:cNvCxnSpPr>
              <a:stCxn id="6" idx="3"/>
              <a:endCxn id="8" idx="7"/>
            </p:cNvCxnSpPr>
            <p:nvPr/>
          </p:nvCxnSpPr>
          <p:spPr>
            <a:xfrm flipH="1">
              <a:off x="4207339" y="2668740"/>
              <a:ext cx="572875" cy="1739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1B84DCA-8B9E-4452-9E90-41ADB3701186}"/>
                </a:ext>
              </a:extLst>
            </p:cNvPr>
            <p:cNvCxnSpPr>
              <a:cxnSpLocks/>
              <a:stCxn id="6" idx="4"/>
              <a:endCxn id="9" idx="0"/>
            </p:cNvCxnSpPr>
            <p:nvPr/>
          </p:nvCxnSpPr>
          <p:spPr>
            <a:xfrm flipH="1">
              <a:off x="4914959" y="2722971"/>
              <a:ext cx="1" cy="4357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1BE52B7-5A33-4340-9DDD-CFEE51E6B89C}"/>
                </a:ext>
              </a:extLst>
            </p:cNvPr>
            <p:cNvCxnSpPr>
              <a:cxnSpLocks/>
              <a:stCxn id="6" idx="5"/>
              <a:endCxn id="10" idx="1"/>
            </p:cNvCxnSpPr>
            <p:nvPr/>
          </p:nvCxnSpPr>
          <p:spPr>
            <a:xfrm>
              <a:off x="5049705" y="2668740"/>
              <a:ext cx="641214" cy="1739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5607A59-AD38-4BB6-92D1-0C0551D79A05}"/>
                </a:ext>
              </a:extLst>
            </p:cNvPr>
            <p:cNvSpPr txBox="1"/>
            <p:nvPr/>
          </p:nvSpPr>
          <p:spPr>
            <a:xfrm>
              <a:off x="5184451" y="2445212"/>
              <a:ext cx="414442" cy="2624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0.4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D276DB4-69D7-493C-8CDD-F41DF10FC325}"/>
                </a:ext>
              </a:extLst>
            </p:cNvPr>
            <p:cNvSpPr txBox="1"/>
            <p:nvPr/>
          </p:nvSpPr>
          <p:spPr>
            <a:xfrm>
              <a:off x="4881922" y="2797081"/>
              <a:ext cx="414442" cy="2624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0.1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A527749-E19E-41E8-B6F9-C403E6BDBFAD}"/>
                </a:ext>
              </a:extLst>
            </p:cNvPr>
            <p:cNvSpPr txBox="1"/>
            <p:nvPr/>
          </p:nvSpPr>
          <p:spPr>
            <a:xfrm>
              <a:off x="4338131" y="2735953"/>
              <a:ext cx="414442" cy="2624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0.2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11A8F9CC-3C35-4194-B7DC-35DDA4057068}"/>
                    </a:ext>
                  </a:extLst>
                </p:cNvPr>
                <p:cNvSpPr txBox="1"/>
                <p:nvPr/>
              </p:nvSpPr>
              <p:spPr>
                <a:xfrm>
                  <a:off x="3660662" y="2607781"/>
                  <a:ext cx="384025" cy="3432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11A8F9CC-3C35-4194-B7DC-35DDA40570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60662" y="2607781"/>
                  <a:ext cx="384025" cy="34321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8A6AAD7-D161-4E72-BD28-0655C6088462}"/>
                    </a:ext>
                  </a:extLst>
                </p:cNvPr>
                <p:cNvSpPr txBox="1"/>
                <p:nvPr/>
              </p:nvSpPr>
              <p:spPr>
                <a:xfrm>
                  <a:off x="5084824" y="3135635"/>
                  <a:ext cx="384025" cy="3432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8A6AAD7-D161-4E72-BD28-0655C60884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4824" y="3135635"/>
                  <a:ext cx="384025" cy="34321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E63CF44D-3FC1-4492-AF25-F0ED8F10F894}"/>
                    </a:ext>
                  </a:extLst>
                </p:cNvPr>
                <p:cNvSpPr txBox="1"/>
                <p:nvPr/>
              </p:nvSpPr>
              <p:spPr>
                <a:xfrm>
                  <a:off x="5676552" y="2523835"/>
                  <a:ext cx="602221" cy="3432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E63CF44D-3FC1-4492-AF25-F0ED8F10F8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76552" y="2523835"/>
                  <a:ext cx="602221" cy="34321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144064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121B8CD-F864-4CAA-B414-E5712DB96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PCTL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6E04FC-52DF-430E-8151-7B8C2D065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24</a:t>
            </a:fld>
            <a:endParaRPr lang="en-US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9B65B9A-5692-4A2B-8F1E-BF5F10116F15}"/>
              </a:ext>
            </a:extLst>
          </p:cNvPr>
          <p:cNvGrpSpPr/>
          <p:nvPr/>
        </p:nvGrpSpPr>
        <p:grpSpPr>
          <a:xfrm>
            <a:off x="5152929" y="1810461"/>
            <a:ext cx="7039071" cy="3986553"/>
            <a:chOff x="679386" y="1598616"/>
            <a:chExt cx="6984124" cy="398655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877E69E-65B3-42B3-9EE2-42964E0C0116}"/>
                </a:ext>
              </a:extLst>
            </p:cNvPr>
            <p:cNvSpPr txBox="1"/>
            <p:nvPr/>
          </p:nvSpPr>
          <p:spPr>
            <a:xfrm>
              <a:off x="2116331" y="5123504"/>
              <a:ext cx="5725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0.2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DF777FE-6948-4FD1-B7C6-A1FAD63D27A2}"/>
                </a:ext>
              </a:extLst>
            </p:cNvPr>
            <p:cNvSpPr txBox="1"/>
            <p:nvPr/>
          </p:nvSpPr>
          <p:spPr>
            <a:xfrm>
              <a:off x="4716748" y="5030194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5C3B920-0AD0-49C6-B82D-FE468D091F27}"/>
                </a:ext>
              </a:extLst>
            </p:cNvPr>
            <p:cNvSpPr/>
            <p:nvPr/>
          </p:nvSpPr>
          <p:spPr>
            <a:xfrm>
              <a:off x="1423851" y="2397325"/>
              <a:ext cx="1972491" cy="77882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C00000"/>
                  </a:solidFill>
                </a:rPr>
                <a:t>Accelerate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1CC0F15-28FD-44EA-96D5-D6855DA34831}"/>
                </a:ext>
              </a:extLst>
            </p:cNvPr>
            <p:cNvSpPr/>
            <p:nvPr/>
          </p:nvSpPr>
          <p:spPr>
            <a:xfrm>
              <a:off x="4841966" y="2397325"/>
              <a:ext cx="1972491" cy="77882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C00000"/>
                  </a:solidFill>
                </a:rPr>
                <a:t>Constant Speed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39DEC02-2EC7-474C-B06E-9CBD34AE09AD}"/>
                </a:ext>
              </a:extLst>
            </p:cNvPr>
            <p:cNvSpPr/>
            <p:nvPr/>
          </p:nvSpPr>
          <p:spPr>
            <a:xfrm>
              <a:off x="1423850" y="3974862"/>
              <a:ext cx="1972491" cy="77882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C00000"/>
                  </a:solidFill>
                </a:rPr>
                <a:t>Idling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F8EBBB7-975D-4DF7-97FE-BC10FF1F5635}"/>
                </a:ext>
              </a:extLst>
            </p:cNvPr>
            <p:cNvSpPr/>
            <p:nvPr/>
          </p:nvSpPr>
          <p:spPr>
            <a:xfrm>
              <a:off x="4841966" y="3974862"/>
              <a:ext cx="1972491" cy="77882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C00000"/>
                  </a:solidFill>
                </a:rPr>
                <a:t>Brake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07450CD-46D3-40D2-8F59-E170809EB762}"/>
                </a:ext>
              </a:extLst>
            </p:cNvPr>
            <p:cNvCxnSpPr>
              <a:stCxn id="9" idx="6"/>
              <a:endCxn id="10" idx="2"/>
            </p:cNvCxnSpPr>
            <p:nvPr/>
          </p:nvCxnSpPr>
          <p:spPr>
            <a:xfrm>
              <a:off x="3396342" y="2786739"/>
              <a:ext cx="144562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FF12551-2DD1-404B-AC4A-CAA6BA2EE35D}"/>
                </a:ext>
              </a:extLst>
            </p:cNvPr>
            <p:cNvCxnSpPr>
              <a:cxnSpLocks/>
              <a:stCxn id="9" idx="6"/>
              <a:endCxn id="12" idx="1"/>
            </p:cNvCxnSpPr>
            <p:nvPr/>
          </p:nvCxnSpPr>
          <p:spPr>
            <a:xfrm>
              <a:off x="3396342" y="2786739"/>
              <a:ext cx="1734489" cy="130218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2D15FEE-B0EE-407D-88C7-EDD48EA141B2}"/>
                </a:ext>
              </a:extLst>
            </p:cNvPr>
            <p:cNvCxnSpPr>
              <a:cxnSpLocks/>
              <a:stCxn id="10" idx="4"/>
              <a:endCxn id="12" idx="0"/>
            </p:cNvCxnSpPr>
            <p:nvPr/>
          </p:nvCxnSpPr>
          <p:spPr>
            <a:xfrm>
              <a:off x="5828212" y="3176153"/>
              <a:ext cx="0" cy="79870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8D6722F-3917-4B96-A03A-3B669322FF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3176153"/>
              <a:ext cx="0" cy="79870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9EE049D-3122-4619-8683-AD5B9464B923}"/>
                </a:ext>
              </a:extLst>
            </p:cNvPr>
            <p:cNvCxnSpPr>
              <a:cxnSpLocks/>
              <a:stCxn id="12" idx="2"/>
              <a:endCxn id="11" idx="6"/>
            </p:cNvCxnSpPr>
            <p:nvPr/>
          </p:nvCxnSpPr>
          <p:spPr>
            <a:xfrm flipH="1">
              <a:off x="3396341" y="4364276"/>
              <a:ext cx="144562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E69F1B0-2E21-4101-A31A-45001D0819AC}"/>
                </a:ext>
              </a:extLst>
            </p:cNvPr>
            <p:cNvCxnSpPr>
              <a:cxnSpLocks/>
              <a:stCxn id="11" idx="0"/>
              <a:endCxn id="9" idx="4"/>
            </p:cNvCxnSpPr>
            <p:nvPr/>
          </p:nvCxnSpPr>
          <p:spPr>
            <a:xfrm flipV="1">
              <a:off x="2410096" y="3176153"/>
              <a:ext cx="1" cy="79870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F2DD06E-EB05-44E0-B0E2-7CEC2808ADEC}"/>
                </a:ext>
              </a:extLst>
            </p:cNvPr>
            <p:cNvSpPr/>
            <p:nvPr/>
          </p:nvSpPr>
          <p:spPr>
            <a:xfrm>
              <a:off x="6643007" y="2227824"/>
              <a:ext cx="557354" cy="604586"/>
            </a:xfrm>
            <a:custGeom>
              <a:avLst/>
              <a:gdLst>
                <a:gd name="connsiteX0" fmla="*/ 171450 w 400191"/>
                <a:gd name="connsiteY0" fmla="*/ 446754 h 468666"/>
                <a:gd name="connsiteX1" fmla="*/ 400050 w 400191"/>
                <a:gd name="connsiteY1" fmla="*/ 418179 h 468666"/>
                <a:gd name="connsiteX2" fmla="*/ 142875 w 400191"/>
                <a:gd name="connsiteY2" fmla="*/ 3842 h 468666"/>
                <a:gd name="connsiteX3" fmla="*/ 0 w 400191"/>
                <a:gd name="connsiteY3" fmla="*/ 246729 h 468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0191" h="468666">
                  <a:moveTo>
                    <a:pt x="171450" y="446754"/>
                  </a:moveTo>
                  <a:cubicBezTo>
                    <a:pt x="288131" y="469376"/>
                    <a:pt x="404813" y="491998"/>
                    <a:pt x="400050" y="418179"/>
                  </a:cubicBezTo>
                  <a:cubicBezTo>
                    <a:pt x="395287" y="344360"/>
                    <a:pt x="209550" y="32417"/>
                    <a:pt x="142875" y="3842"/>
                  </a:cubicBezTo>
                  <a:cubicBezTo>
                    <a:pt x="76200" y="-24733"/>
                    <a:pt x="38100" y="110998"/>
                    <a:pt x="0" y="246729"/>
                  </a:cubicBezTo>
                </a:path>
              </a:pathLst>
            </a:cu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2E67106-E5E3-4A4C-862F-EA7A35475B2C}"/>
                </a:ext>
              </a:extLst>
            </p:cNvPr>
            <p:cNvSpPr/>
            <p:nvPr/>
          </p:nvSpPr>
          <p:spPr>
            <a:xfrm rot="5619972">
              <a:off x="6602190" y="4385003"/>
              <a:ext cx="557354" cy="604586"/>
            </a:xfrm>
            <a:custGeom>
              <a:avLst/>
              <a:gdLst>
                <a:gd name="connsiteX0" fmla="*/ 171450 w 400191"/>
                <a:gd name="connsiteY0" fmla="*/ 446754 h 468666"/>
                <a:gd name="connsiteX1" fmla="*/ 400050 w 400191"/>
                <a:gd name="connsiteY1" fmla="*/ 418179 h 468666"/>
                <a:gd name="connsiteX2" fmla="*/ 142875 w 400191"/>
                <a:gd name="connsiteY2" fmla="*/ 3842 h 468666"/>
                <a:gd name="connsiteX3" fmla="*/ 0 w 400191"/>
                <a:gd name="connsiteY3" fmla="*/ 246729 h 468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0191" h="468666">
                  <a:moveTo>
                    <a:pt x="171450" y="446754"/>
                  </a:moveTo>
                  <a:cubicBezTo>
                    <a:pt x="288131" y="469376"/>
                    <a:pt x="404813" y="491998"/>
                    <a:pt x="400050" y="418179"/>
                  </a:cubicBezTo>
                  <a:cubicBezTo>
                    <a:pt x="395287" y="344360"/>
                    <a:pt x="209550" y="32417"/>
                    <a:pt x="142875" y="3842"/>
                  </a:cubicBezTo>
                  <a:cubicBezTo>
                    <a:pt x="76200" y="-24733"/>
                    <a:pt x="38100" y="110998"/>
                    <a:pt x="0" y="246729"/>
                  </a:cubicBezTo>
                </a:path>
              </a:pathLst>
            </a:cu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8FF1ABB-7FDC-4000-8BC1-1DFE601AFCC2}"/>
                </a:ext>
              </a:extLst>
            </p:cNvPr>
            <p:cNvSpPr/>
            <p:nvPr/>
          </p:nvSpPr>
          <p:spPr>
            <a:xfrm rot="7308126">
              <a:off x="2131419" y="4682439"/>
              <a:ext cx="557354" cy="604586"/>
            </a:xfrm>
            <a:custGeom>
              <a:avLst/>
              <a:gdLst>
                <a:gd name="connsiteX0" fmla="*/ 171450 w 400191"/>
                <a:gd name="connsiteY0" fmla="*/ 446754 h 468666"/>
                <a:gd name="connsiteX1" fmla="*/ 400050 w 400191"/>
                <a:gd name="connsiteY1" fmla="*/ 418179 h 468666"/>
                <a:gd name="connsiteX2" fmla="*/ 142875 w 400191"/>
                <a:gd name="connsiteY2" fmla="*/ 3842 h 468666"/>
                <a:gd name="connsiteX3" fmla="*/ 0 w 400191"/>
                <a:gd name="connsiteY3" fmla="*/ 246729 h 468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0191" h="468666">
                  <a:moveTo>
                    <a:pt x="171450" y="446754"/>
                  </a:moveTo>
                  <a:cubicBezTo>
                    <a:pt x="288131" y="469376"/>
                    <a:pt x="404813" y="491998"/>
                    <a:pt x="400050" y="418179"/>
                  </a:cubicBezTo>
                  <a:cubicBezTo>
                    <a:pt x="395287" y="344360"/>
                    <a:pt x="209550" y="32417"/>
                    <a:pt x="142875" y="3842"/>
                  </a:cubicBezTo>
                  <a:cubicBezTo>
                    <a:pt x="76200" y="-24733"/>
                    <a:pt x="38100" y="110998"/>
                    <a:pt x="0" y="246729"/>
                  </a:cubicBezTo>
                </a:path>
              </a:pathLst>
            </a:cu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FF8CC2B-2BA8-4EC9-89C2-83523FFB9642}"/>
                </a:ext>
              </a:extLst>
            </p:cNvPr>
            <p:cNvSpPr/>
            <p:nvPr/>
          </p:nvSpPr>
          <p:spPr>
            <a:xfrm rot="18334946">
              <a:off x="2123951" y="1883845"/>
              <a:ext cx="557354" cy="604586"/>
            </a:xfrm>
            <a:custGeom>
              <a:avLst/>
              <a:gdLst>
                <a:gd name="connsiteX0" fmla="*/ 171450 w 400191"/>
                <a:gd name="connsiteY0" fmla="*/ 446754 h 468666"/>
                <a:gd name="connsiteX1" fmla="*/ 400050 w 400191"/>
                <a:gd name="connsiteY1" fmla="*/ 418179 h 468666"/>
                <a:gd name="connsiteX2" fmla="*/ 142875 w 400191"/>
                <a:gd name="connsiteY2" fmla="*/ 3842 h 468666"/>
                <a:gd name="connsiteX3" fmla="*/ 0 w 400191"/>
                <a:gd name="connsiteY3" fmla="*/ 246729 h 468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0191" h="468666">
                  <a:moveTo>
                    <a:pt x="171450" y="446754"/>
                  </a:moveTo>
                  <a:cubicBezTo>
                    <a:pt x="288131" y="469376"/>
                    <a:pt x="404813" y="491998"/>
                    <a:pt x="400050" y="418179"/>
                  </a:cubicBezTo>
                  <a:cubicBezTo>
                    <a:pt x="395287" y="344360"/>
                    <a:pt x="209550" y="32417"/>
                    <a:pt x="142875" y="3842"/>
                  </a:cubicBezTo>
                  <a:cubicBezTo>
                    <a:pt x="76200" y="-24733"/>
                    <a:pt x="38100" y="110998"/>
                    <a:pt x="0" y="246729"/>
                  </a:cubicBezTo>
                </a:path>
              </a:pathLst>
            </a:cu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92648324-EF24-4A56-AFCB-DDC211E4179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43264" y="2971800"/>
              <a:ext cx="1651703" cy="125968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4AFA131-57F1-4CB5-ADC0-4EF573D950AD}"/>
                </a:ext>
              </a:extLst>
            </p:cNvPr>
            <p:cNvSpPr txBox="1"/>
            <p:nvPr/>
          </p:nvSpPr>
          <p:spPr>
            <a:xfrm>
              <a:off x="3974805" y="2705394"/>
              <a:ext cx="5725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0.2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53DCFB6-4BC4-4F57-98B3-FCE6EAB3309E}"/>
                </a:ext>
              </a:extLst>
            </p:cNvPr>
            <p:cNvSpPr txBox="1"/>
            <p:nvPr/>
          </p:nvSpPr>
          <p:spPr>
            <a:xfrm>
              <a:off x="4270729" y="3087658"/>
              <a:ext cx="5725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0.5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0F44F12-9168-40C4-B3C5-DF6E3A2B4848}"/>
                </a:ext>
              </a:extLst>
            </p:cNvPr>
            <p:cNvSpPr txBox="1"/>
            <p:nvPr/>
          </p:nvSpPr>
          <p:spPr>
            <a:xfrm>
              <a:off x="2123798" y="1598616"/>
              <a:ext cx="5725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0.3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77A4D35-5872-4388-B832-3A98A73F1C7E}"/>
                </a:ext>
              </a:extLst>
            </p:cNvPr>
            <p:cNvSpPr txBox="1"/>
            <p:nvPr/>
          </p:nvSpPr>
          <p:spPr>
            <a:xfrm>
              <a:off x="2431173" y="3318490"/>
              <a:ext cx="5725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0.8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7545B69-7D0A-4A72-B4A6-9C6DD086FB8C}"/>
                </a:ext>
              </a:extLst>
            </p:cNvPr>
            <p:cNvSpPr txBox="1"/>
            <p:nvPr/>
          </p:nvSpPr>
          <p:spPr>
            <a:xfrm>
              <a:off x="6935426" y="4689595"/>
              <a:ext cx="7280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0.05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317BE69-5DC7-4FBD-BE4D-B931B6F16F89}"/>
                </a:ext>
              </a:extLst>
            </p:cNvPr>
            <p:cNvSpPr txBox="1"/>
            <p:nvPr/>
          </p:nvSpPr>
          <p:spPr>
            <a:xfrm>
              <a:off x="6086373" y="3387461"/>
              <a:ext cx="7280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0.05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AC03C62-0B26-4424-B4D3-853D184FB940}"/>
                </a:ext>
              </a:extLst>
            </p:cNvPr>
            <p:cNvSpPr txBox="1"/>
            <p:nvPr/>
          </p:nvSpPr>
          <p:spPr>
            <a:xfrm>
              <a:off x="3793474" y="4344295"/>
              <a:ext cx="5725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0.5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D66609C-02FA-40A6-A8F7-5F860863CF50}"/>
                </a:ext>
              </a:extLst>
            </p:cNvPr>
            <p:cNvSpPr txBox="1"/>
            <p:nvPr/>
          </p:nvSpPr>
          <p:spPr>
            <a:xfrm>
              <a:off x="3437408" y="3467705"/>
              <a:ext cx="5725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0.4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458E97A-6852-4B96-92B2-0AFF2CE0C7A4}"/>
                </a:ext>
              </a:extLst>
            </p:cNvPr>
            <p:cNvSpPr txBox="1"/>
            <p:nvPr/>
          </p:nvSpPr>
          <p:spPr>
            <a:xfrm>
              <a:off x="5265247" y="3220442"/>
              <a:ext cx="5725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0.5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8339334-843D-43D5-9348-7D63652A300F}"/>
                </a:ext>
              </a:extLst>
            </p:cNvPr>
            <p:cNvSpPr txBox="1"/>
            <p:nvPr/>
          </p:nvSpPr>
          <p:spPr>
            <a:xfrm>
              <a:off x="7090917" y="2186138"/>
              <a:ext cx="5725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0.4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9FDE88A5-CE1C-40A3-B25C-6542D69B52E3}"/>
                    </a:ext>
                  </a:extLst>
                </p:cNvPr>
                <p:cNvSpPr txBox="1"/>
                <p:nvPr/>
              </p:nvSpPr>
              <p:spPr>
                <a:xfrm>
                  <a:off x="880297" y="2093784"/>
                  <a:ext cx="713430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</m:oMath>
                    </m:oMathPara>
                  </a14:m>
                  <a:endParaRPr lang="en-US" sz="24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9FDE88A5-CE1C-40A3-B25C-6542D69B52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0297" y="2093784"/>
                  <a:ext cx="713430" cy="83099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F90E5AC-E909-4D43-A802-49CFAFB53AB4}"/>
                    </a:ext>
                  </a:extLst>
                </p:cNvPr>
                <p:cNvSpPr txBox="1"/>
                <p:nvPr/>
              </p:nvSpPr>
              <p:spPr>
                <a:xfrm>
                  <a:off x="679386" y="4113462"/>
                  <a:ext cx="68989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F90E5AC-E909-4D43-A802-49CFAFB53A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386" y="4113462"/>
                  <a:ext cx="689891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10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0B61C382-3455-4182-8BFF-4701127C3337}"/>
                    </a:ext>
                  </a:extLst>
                </p:cNvPr>
                <p:cNvSpPr txBox="1"/>
                <p:nvPr/>
              </p:nvSpPr>
              <p:spPr>
                <a:xfrm>
                  <a:off x="5548994" y="1891371"/>
                  <a:ext cx="71711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0B61C382-3455-4182-8BFF-4701127C33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48994" y="1891371"/>
                  <a:ext cx="717119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8081E813-C2AC-4DC8-AF94-F2A4F27C46EE}"/>
                    </a:ext>
                  </a:extLst>
                </p:cNvPr>
                <p:cNvSpPr txBox="1"/>
                <p:nvPr/>
              </p:nvSpPr>
              <p:spPr>
                <a:xfrm>
                  <a:off x="5590558" y="4729282"/>
                  <a:ext cx="91733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8081E813-C2AC-4DC8-AF94-F2A4F27C46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0558" y="4729282"/>
                  <a:ext cx="917331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10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ED3B1AD6-7E05-4852-99B1-62676C1BFDBD}"/>
                </a:ext>
              </a:extLst>
            </p:cNvPr>
            <p:cNvCxnSpPr/>
            <p:nvPr/>
          </p:nvCxnSpPr>
          <p:spPr>
            <a:xfrm>
              <a:off x="1509576" y="1829448"/>
              <a:ext cx="376374" cy="58752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B4BD2374-6A54-4D86-B019-33EB4451E53C}"/>
                </a:ext>
              </a:extLst>
            </p:cNvPr>
            <p:cNvCxnSpPr/>
            <p:nvPr/>
          </p:nvCxnSpPr>
          <p:spPr>
            <a:xfrm>
              <a:off x="1275526" y="3541231"/>
              <a:ext cx="376374" cy="58752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20436C96-FC54-48BF-985B-2525DBF1E7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1000" y="4753691"/>
              <a:ext cx="424616" cy="44591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7364514E-A4B7-4DA3-A7D3-B98DBB41B63B}"/>
                </a:ext>
              </a:extLst>
            </p:cNvPr>
            <p:cNvCxnSpPr/>
            <p:nvPr/>
          </p:nvCxnSpPr>
          <p:spPr>
            <a:xfrm>
              <a:off x="4974903" y="1838527"/>
              <a:ext cx="376374" cy="58752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757EAA3-ADC3-4872-AB21-399987BD7E62}"/>
                </a:ext>
              </a:extLst>
            </p:cNvPr>
            <p:cNvSpPr txBox="1"/>
            <p:nvPr/>
          </p:nvSpPr>
          <p:spPr>
            <a:xfrm>
              <a:off x="992799" y="3094037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8C0C196C-5941-4542-A118-FE4580B7C2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61763" y="2520334"/>
              <a:ext cx="1831410" cy="264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BD80C8D-0814-4C92-BD8B-A23122558702}"/>
                </a:ext>
              </a:extLst>
            </p:cNvPr>
            <p:cNvSpPr txBox="1"/>
            <p:nvPr/>
          </p:nvSpPr>
          <p:spPr>
            <a:xfrm>
              <a:off x="3844847" y="2144729"/>
              <a:ext cx="5725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0.1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ontent Placeholder 1">
                <a:extLst>
                  <a:ext uri="{FF2B5EF4-FFF2-40B4-BE49-F238E27FC236}">
                    <a16:creationId xmlns:a16="http://schemas.microsoft.com/office/drawing/2014/main" id="{7AFB2237-784B-45AE-ADCF-1B33D48915E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0043" y="1209202"/>
                <a:ext cx="5042426" cy="438477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/>
                  <a:t>Does this formula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≥0.5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sz="2400" i="1" dirty="0"/>
                  <a:t> </a:t>
                </a:r>
                <a:r>
                  <a:rPr lang="en-US" sz="2400" dirty="0"/>
                  <a:t>hold in state Brake?</a:t>
                </a:r>
              </a:p>
              <a:p>
                <a:pPr lvl="1"/>
                <a:r>
                  <a:rPr lang="en-US" sz="2400" dirty="0"/>
                  <a:t>Yes</a:t>
                </a:r>
              </a:p>
              <a:p>
                <a:r>
                  <a:rPr lang="en-US" sz="2400" dirty="0"/>
                  <a:t>Value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400" dirty="0"/>
                  <a:t>?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</m:sSub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𝐅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≤2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lvl="1"/>
                <a:r>
                  <a:rPr lang="en-US" sz="2400" dirty="0"/>
                  <a:t>Compute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𝑃𝑟𝑜𝑏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𝐅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≤2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for 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400" dirty="0"/>
                  <a:t>, pick smallest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n-US" sz="2400" dirty="0"/>
              </a:p>
              <a:p>
                <a:pPr marL="411480" lvl="1" indent="0">
                  <a:buNone/>
                </a:pPr>
                <a:r>
                  <a:rPr lang="en-US" sz="2400" dirty="0"/>
                  <a:t>    = 0.5 + 0.2 + 0.3*0.5 + 0.3*0.2</a:t>
                </a:r>
              </a:p>
              <a:p>
                <a:pPr marL="411480" lvl="1" indent="0">
                  <a:buNone/>
                </a:pPr>
                <a:r>
                  <a:rPr lang="en-US" sz="2400" dirty="0"/>
                  <a:t>    = 0.91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=0.91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I.e. with probability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400" dirty="0"/>
                  <a:t> 0.91, driver checks cell phone within 2 steps</a:t>
                </a:r>
              </a:p>
            </p:txBody>
          </p:sp>
        </mc:Choice>
        <mc:Fallback xmlns="">
          <p:sp>
            <p:nvSpPr>
              <p:cNvPr id="49" name="Content Placeholder 1">
                <a:extLst>
                  <a:ext uri="{FF2B5EF4-FFF2-40B4-BE49-F238E27FC236}">
                    <a16:creationId xmlns:a16="http://schemas.microsoft.com/office/drawing/2014/main" id="{7AFB2237-784B-45AE-ADCF-1B33D48915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043" y="1209202"/>
                <a:ext cx="5042426" cy="4384773"/>
              </a:xfrm>
              <a:prstGeom prst="rect">
                <a:avLst/>
              </a:prstGeom>
              <a:blipFill>
                <a:blip r:embed="rId6"/>
                <a:stretch>
                  <a:fillRect l="-846" t="-2222" b="-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>
            <a:extLst>
              <a:ext uri="{FF2B5EF4-FFF2-40B4-BE49-F238E27FC236}">
                <a16:creationId xmlns:a16="http://schemas.microsoft.com/office/drawing/2014/main" id="{194338D4-9312-4DC8-8BB8-3DBFDC1FE954}"/>
              </a:ext>
            </a:extLst>
          </p:cNvPr>
          <p:cNvSpPr txBox="1"/>
          <p:nvPr/>
        </p:nvSpPr>
        <p:spPr>
          <a:xfrm>
            <a:off x="5684616" y="1832327"/>
            <a:ext cx="3428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5E003D9-1B25-49C7-85DF-51231A042718}"/>
              </a:ext>
            </a:extLst>
          </p:cNvPr>
          <p:cNvSpPr txBox="1"/>
          <p:nvPr/>
        </p:nvSpPr>
        <p:spPr>
          <a:xfrm>
            <a:off x="9162245" y="1831922"/>
            <a:ext cx="3428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607C388-E3FA-49B4-BB9D-2937ED49405A}"/>
                  </a:ext>
                </a:extLst>
              </p:cNvPr>
              <p:cNvSpPr txBox="1"/>
              <p:nvPr/>
            </p:nvSpPr>
            <p:spPr>
              <a:xfrm>
                <a:off x="6779099" y="653316"/>
                <a:ext cx="3364896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800" dirty="0"/>
                  <a:t>: Checking cellphone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800" dirty="0"/>
                  <a:t>: Feeling sleepy </a:t>
                </a: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607C388-E3FA-49B4-BB9D-2937ED4940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9099" y="653316"/>
                <a:ext cx="3364896" cy="954107"/>
              </a:xfrm>
              <a:prstGeom prst="rect">
                <a:avLst/>
              </a:prstGeom>
              <a:blipFill>
                <a:blip r:embed="rId7"/>
                <a:stretch>
                  <a:fillRect t="-5732" r="-2355" b="-17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44387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D159515-6111-4061-ADE0-B966AB0797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2" y="1332703"/>
                <a:ext cx="7367004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Toss a coin repeatedly until “tails” is thrown</a:t>
                </a:r>
              </a:p>
              <a:p>
                <a:r>
                  <a:rPr lang="en-US" dirty="0"/>
                  <a:t>Is “tails” eventually thrown along all paths?</a:t>
                </a:r>
              </a:p>
              <a:p>
                <a:pPr lvl="1"/>
                <a:r>
                  <a:rPr lang="en-US" dirty="0"/>
                  <a:t>CTL: AF tails</a:t>
                </a:r>
              </a:p>
              <a:p>
                <a:pPr lvl="1"/>
                <a:r>
                  <a:rPr lang="en-US" dirty="0"/>
                  <a:t>Result: false</a:t>
                </a:r>
              </a:p>
              <a:p>
                <a:pPr lvl="1"/>
                <a:r>
                  <a:rPr lang="en-US" dirty="0"/>
                  <a:t>Why?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Is the probability of eventually thrown “tails” equal to 1?</a:t>
                </a:r>
              </a:p>
              <a:p>
                <a:pPr lvl="1"/>
                <a:r>
                  <a:rPr lang="en-US" dirty="0"/>
                  <a:t>PCTL: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𝑡𝑎𝑖𝑙𝑠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endParaRPr lang="en-US" i="1" dirty="0"/>
              </a:p>
              <a:p>
                <a:pPr lvl="1"/>
                <a:r>
                  <a:rPr lang="en-US" dirty="0"/>
                  <a:t>Result</a:t>
                </a:r>
                <a:r>
                  <a:rPr lang="en-US" i="1" dirty="0"/>
                  <a:t>: true</a:t>
                </a:r>
              </a:p>
              <a:p>
                <a:pPr lvl="1"/>
                <a:r>
                  <a:rPr lang="en-US" dirty="0"/>
                  <a:t>Probability of path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dirty="0"/>
                  <a:t> is zero!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D159515-6111-4061-ADE0-B966AB0797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2" y="1332703"/>
                <a:ext cx="7367004" cy="4351338"/>
              </a:xfrm>
              <a:blipFill>
                <a:blip r:embed="rId2"/>
                <a:stretch>
                  <a:fillRect l="-993" t="-2384" b="-7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17295EB-4CBB-4681-AC16-2CBE106F0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Quantitative in PCTL vs. Qualitative in CTL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731C10-22F5-4F81-BD09-C6A5D73FD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E64310DD-E1BA-4035-B9A0-F5AADBA79D45}"/>
                  </a:ext>
                </a:extLst>
              </p:cNvPr>
              <p:cNvSpPr/>
              <p:nvPr/>
            </p:nvSpPr>
            <p:spPr>
              <a:xfrm>
                <a:off x="8341609" y="2708809"/>
                <a:ext cx="968783" cy="890124"/>
              </a:xfrm>
              <a:prstGeom prst="ellipse">
                <a:avLst/>
              </a:prstGeom>
              <a:ln w="31750">
                <a:solidFill>
                  <a:srgbClr val="00B05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E64310DD-E1BA-4035-B9A0-F5AADBA79D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1609" y="2708809"/>
                <a:ext cx="968783" cy="89012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3175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ED73396C-1AC5-4663-ABC7-CDDF7FCFB681}"/>
                  </a:ext>
                </a:extLst>
              </p:cNvPr>
              <p:cNvSpPr/>
              <p:nvPr/>
            </p:nvSpPr>
            <p:spPr>
              <a:xfrm>
                <a:off x="9867463" y="1533231"/>
                <a:ext cx="863586" cy="778828"/>
              </a:xfrm>
              <a:prstGeom prst="ellipse">
                <a:avLst/>
              </a:prstGeom>
              <a:ln w="31750">
                <a:solidFill>
                  <a:srgbClr val="00B05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ED73396C-1AC5-4663-ABC7-CDDF7FCFB6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7463" y="1533231"/>
                <a:ext cx="863586" cy="778828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3175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5D654F1-3432-403E-A9C9-BBADB2F7A0CF}"/>
                  </a:ext>
                </a:extLst>
              </p:cNvPr>
              <p:cNvSpPr/>
              <p:nvPr/>
            </p:nvSpPr>
            <p:spPr>
              <a:xfrm>
                <a:off x="9904140" y="3904882"/>
                <a:ext cx="968783" cy="890124"/>
              </a:xfrm>
              <a:prstGeom prst="ellipse">
                <a:avLst/>
              </a:prstGeom>
              <a:ln w="31750">
                <a:solidFill>
                  <a:srgbClr val="00B05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5D654F1-3432-403E-A9C9-BBADB2F7A0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4140" y="3904882"/>
                <a:ext cx="968783" cy="89012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3175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F2CF0C6-A500-491F-92A0-C26D6CDBACE0}"/>
              </a:ext>
            </a:extLst>
          </p:cNvPr>
          <p:cNvCxnSpPr>
            <a:cxnSpLocks/>
            <a:stCxn id="5" idx="7"/>
            <a:endCxn id="6" idx="3"/>
          </p:cNvCxnSpPr>
          <p:nvPr/>
        </p:nvCxnSpPr>
        <p:spPr>
          <a:xfrm flipV="1">
            <a:off x="9168517" y="2198002"/>
            <a:ext cx="825415" cy="641163"/>
          </a:xfrm>
          <a:prstGeom prst="straightConnector1">
            <a:avLst/>
          </a:prstGeom>
          <a:ln w="254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6222A96-3601-4180-9B47-71ABD3864AC8}"/>
              </a:ext>
            </a:extLst>
          </p:cNvPr>
          <p:cNvCxnSpPr>
            <a:cxnSpLocks/>
            <a:stCxn id="5" idx="5"/>
            <a:endCxn id="7" idx="1"/>
          </p:cNvCxnSpPr>
          <p:nvPr/>
        </p:nvCxnSpPr>
        <p:spPr>
          <a:xfrm>
            <a:off x="9168517" y="3468577"/>
            <a:ext cx="877498" cy="566661"/>
          </a:xfrm>
          <a:prstGeom prst="straightConnector1">
            <a:avLst/>
          </a:prstGeom>
          <a:ln w="254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AEA94DA-7450-4CCF-9F93-45E492A9E0F3}"/>
              </a:ext>
            </a:extLst>
          </p:cNvPr>
          <p:cNvSpPr/>
          <p:nvPr/>
        </p:nvSpPr>
        <p:spPr>
          <a:xfrm>
            <a:off x="8820319" y="1861168"/>
            <a:ext cx="1027688" cy="825388"/>
          </a:xfrm>
          <a:custGeom>
            <a:avLst/>
            <a:gdLst>
              <a:gd name="connsiteX0" fmla="*/ 1027688 w 1027688"/>
              <a:gd name="connsiteY0" fmla="*/ 0 h 825388"/>
              <a:gd name="connsiteX1" fmla="*/ 315589 w 1027688"/>
              <a:gd name="connsiteY1" fmla="*/ 145657 h 825388"/>
              <a:gd name="connsiteX2" fmla="*/ 0 w 1027688"/>
              <a:gd name="connsiteY2" fmla="*/ 825388 h 825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7688" h="825388">
                <a:moveTo>
                  <a:pt x="1027688" y="0"/>
                </a:moveTo>
                <a:cubicBezTo>
                  <a:pt x="757279" y="4046"/>
                  <a:pt x="486870" y="8092"/>
                  <a:pt x="315589" y="145657"/>
                </a:cubicBezTo>
                <a:cubicBezTo>
                  <a:pt x="144308" y="283222"/>
                  <a:pt x="72154" y="554305"/>
                  <a:pt x="0" y="825388"/>
                </a:cubicBezTo>
              </a:path>
            </a:pathLst>
          </a:custGeom>
          <a:ln w="254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A023399-4E06-455C-8022-A86B6F1DD24D}"/>
              </a:ext>
            </a:extLst>
          </p:cNvPr>
          <p:cNvSpPr/>
          <p:nvPr/>
        </p:nvSpPr>
        <p:spPr>
          <a:xfrm flipV="1">
            <a:off x="10603106" y="3575509"/>
            <a:ext cx="689472" cy="658384"/>
          </a:xfrm>
          <a:custGeom>
            <a:avLst/>
            <a:gdLst>
              <a:gd name="connsiteX0" fmla="*/ 1027688 w 1027688"/>
              <a:gd name="connsiteY0" fmla="*/ 0 h 825388"/>
              <a:gd name="connsiteX1" fmla="*/ 315589 w 1027688"/>
              <a:gd name="connsiteY1" fmla="*/ 145657 h 825388"/>
              <a:gd name="connsiteX2" fmla="*/ 0 w 1027688"/>
              <a:gd name="connsiteY2" fmla="*/ 825388 h 825388"/>
              <a:gd name="connsiteX0" fmla="*/ 1027688 w 1222235"/>
              <a:gd name="connsiteY0" fmla="*/ 0 h 836167"/>
              <a:gd name="connsiteX1" fmla="*/ 1191162 w 1222235"/>
              <a:gd name="connsiteY1" fmla="*/ 805712 h 836167"/>
              <a:gd name="connsiteX2" fmla="*/ 0 w 1222235"/>
              <a:gd name="connsiteY2" fmla="*/ 825388 h 836167"/>
              <a:gd name="connsiteX0" fmla="*/ 941846 w 1132304"/>
              <a:gd name="connsiteY0" fmla="*/ 0 h 810952"/>
              <a:gd name="connsiteX1" fmla="*/ 1105320 w 1132304"/>
              <a:gd name="connsiteY1" fmla="*/ 805712 h 810952"/>
              <a:gd name="connsiteX2" fmla="*/ 0 w 1132304"/>
              <a:gd name="connsiteY2" fmla="*/ 436427 h 810952"/>
              <a:gd name="connsiteX0" fmla="*/ 941846 w 954125"/>
              <a:gd name="connsiteY0" fmla="*/ 0 h 1151132"/>
              <a:gd name="connsiteX1" fmla="*/ 916469 w 954125"/>
              <a:gd name="connsiteY1" fmla="*/ 1147527 h 1151132"/>
              <a:gd name="connsiteX2" fmla="*/ 0 w 954125"/>
              <a:gd name="connsiteY2" fmla="*/ 436427 h 1151132"/>
              <a:gd name="connsiteX0" fmla="*/ 941846 w 977170"/>
              <a:gd name="connsiteY0" fmla="*/ 0 h 1158687"/>
              <a:gd name="connsiteX1" fmla="*/ 896224 w 977170"/>
              <a:gd name="connsiteY1" fmla="*/ 809335 h 1158687"/>
              <a:gd name="connsiteX2" fmla="*/ 916469 w 977170"/>
              <a:gd name="connsiteY2" fmla="*/ 1147527 h 1158687"/>
              <a:gd name="connsiteX3" fmla="*/ 0 w 977170"/>
              <a:gd name="connsiteY3" fmla="*/ 436427 h 1158687"/>
              <a:gd name="connsiteX0" fmla="*/ 941846 w 1462799"/>
              <a:gd name="connsiteY0" fmla="*/ 0 h 1147567"/>
              <a:gd name="connsiteX1" fmla="*/ 1462773 w 1462799"/>
              <a:gd name="connsiteY1" fmla="*/ 467520 h 1147567"/>
              <a:gd name="connsiteX2" fmla="*/ 916469 w 1462799"/>
              <a:gd name="connsiteY2" fmla="*/ 1147527 h 1147567"/>
              <a:gd name="connsiteX3" fmla="*/ 0 w 1462799"/>
              <a:gd name="connsiteY3" fmla="*/ 436427 h 1147567"/>
              <a:gd name="connsiteX0" fmla="*/ 941846 w 1462799"/>
              <a:gd name="connsiteY0" fmla="*/ 0 h 1053283"/>
              <a:gd name="connsiteX1" fmla="*/ 1462773 w 1462799"/>
              <a:gd name="connsiteY1" fmla="*/ 467520 h 1053283"/>
              <a:gd name="connsiteX2" fmla="*/ 521605 w 1462799"/>
              <a:gd name="connsiteY2" fmla="*/ 1053234 h 1053283"/>
              <a:gd name="connsiteX3" fmla="*/ 0 w 1462799"/>
              <a:gd name="connsiteY3" fmla="*/ 436427 h 1053283"/>
              <a:gd name="connsiteX0" fmla="*/ 564147 w 1462786"/>
              <a:gd name="connsiteY0" fmla="*/ 0 h 958990"/>
              <a:gd name="connsiteX1" fmla="*/ 1462773 w 1462786"/>
              <a:gd name="connsiteY1" fmla="*/ 373227 h 958990"/>
              <a:gd name="connsiteX2" fmla="*/ 521605 w 1462786"/>
              <a:gd name="connsiteY2" fmla="*/ 958941 h 958990"/>
              <a:gd name="connsiteX3" fmla="*/ 0 w 1462786"/>
              <a:gd name="connsiteY3" fmla="*/ 342134 h 958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2786" h="958990">
                <a:moveTo>
                  <a:pt x="564147" y="0"/>
                </a:moveTo>
                <a:cubicBezTo>
                  <a:pt x="556543" y="134889"/>
                  <a:pt x="1467002" y="181973"/>
                  <a:pt x="1462773" y="373227"/>
                </a:cubicBezTo>
                <a:cubicBezTo>
                  <a:pt x="1458544" y="564481"/>
                  <a:pt x="765400" y="964123"/>
                  <a:pt x="521605" y="958941"/>
                </a:cubicBezTo>
                <a:cubicBezTo>
                  <a:pt x="277810" y="953759"/>
                  <a:pt x="72154" y="71051"/>
                  <a:pt x="0" y="342134"/>
                </a:cubicBezTo>
              </a:path>
            </a:pathLst>
          </a:custGeom>
          <a:ln w="254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A4C910E-15DB-411E-B5A9-E682CE8B0CFB}"/>
              </a:ext>
            </a:extLst>
          </p:cNvPr>
          <p:cNvSpPr txBox="1"/>
          <p:nvPr/>
        </p:nvSpPr>
        <p:spPr>
          <a:xfrm>
            <a:off x="9476793" y="2482044"/>
            <a:ext cx="641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0.5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9B1E9D0-DC0F-433A-9AEA-3C8B46EAD1B0}"/>
              </a:ext>
            </a:extLst>
          </p:cNvPr>
          <p:cNvSpPr txBox="1"/>
          <p:nvPr/>
        </p:nvSpPr>
        <p:spPr>
          <a:xfrm>
            <a:off x="9546702" y="3222662"/>
            <a:ext cx="641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0.5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41B8135-A886-4508-BD43-C2E647A14203}"/>
              </a:ext>
            </a:extLst>
          </p:cNvPr>
          <p:cNvSpPr txBox="1"/>
          <p:nvPr/>
        </p:nvSpPr>
        <p:spPr>
          <a:xfrm>
            <a:off x="11176888" y="333732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0066EA9-A331-437F-A4B7-25DE7308F108}"/>
              </a:ext>
            </a:extLst>
          </p:cNvPr>
          <p:cNvSpPr txBox="1"/>
          <p:nvPr/>
        </p:nvSpPr>
        <p:spPr>
          <a:xfrm>
            <a:off x="8984813" y="144312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943ED33-20FD-406A-AF3B-0900DF429B1B}"/>
                  </a:ext>
                </a:extLst>
              </p:cNvPr>
              <p:cNvSpPr txBox="1"/>
              <p:nvPr/>
            </p:nvSpPr>
            <p:spPr>
              <a:xfrm>
                <a:off x="10638664" y="1661035"/>
                <a:ext cx="122437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h𝑒𝑎𝑑𝑠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943ED33-20FD-406A-AF3B-0900DF429B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8664" y="1661035"/>
                <a:ext cx="122437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98013B1-A306-4924-B6AB-FB26B2E07BD9}"/>
                  </a:ext>
                </a:extLst>
              </p:cNvPr>
              <p:cNvSpPr txBox="1"/>
              <p:nvPr/>
            </p:nvSpPr>
            <p:spPr>
              <a:xfrm>
                <a:off x="10803348" y="4227475"/>
                <a:ext cx="100796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𝑡𝑎𝑖𝑙𝑠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98013B1-A306-4924-B6AB-FB26B2E07B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3348" y="4227475"/>
                <a:ext cx="100796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19323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34FA1A6-1968-426C-BD31-759337CD6D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450557" y="1332703"/>
                <a:ext cx="7415212" cy="4351338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≥0.5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Recall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p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r>
                  <a:rPr lang="en-US" dirty="0"/>
                  <a:t>Also recall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lim>
                            </m:limLow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+∑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Probability to go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is: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d>
                          </m:e>
                        </m:fun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0,0.5</m:t>
                            </m:r>
                          </m:e>
                        </m:d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enabled in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0,0.5</m:t>
                                </m:r>
                              </m:e>
                            </m:d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×0.5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34FA1A6-1968-426C-BD31-759337CD6D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50557" y="1332703"/>
                <a:ext cx="7415212" cy="4351338"/>
              </a:xfrm>
              <a:blipFill>
                <a:blip r:embed="rId2"/>
                <a:stretch>
                  <a:fillRect l="-9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9B63AEA5-F093-45C9-8431-78FC419CB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0" y="430374"/>
            <a:ext cx="10920419" cy="778828"/>
          </a:xfrm>
        </p:spPr>
        <p:txBody>
          <a:bodyPr/>
          <a:lstStyle/>
          <a:p>
            <a:r>
              <a:rPr lang="en-US" dirty="0"/>
              <a:t>CTMC + PCTL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25D284-A56E-41D8-8AB7-2056DEC11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C9249F9-0248-414D-8857-4344859CB743}"/>
                  </a:ext>
                </a:extLst>
              </p:cNvPr>
              <p:cNvSpPr/>
              <p:nvPr/>
            </p:nvSpPr>
            <p:spPr>
              <a:xfrm>
                <a:off x="857250" y="2886075"/>
                <a:ext cx="535781" cy="542925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C9249F9-0248-414D-8857-4344859CB7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250" y="2886075"/>
                <a:ext cx="535781" cy="542925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DE5FDBE8-6A43-4BB6-B410-0F6ADA58D3C0}"/>
                  </a:ext>
                </a:extLst>
              </p:cNvPr>
              <p:cNvSpPr/>
              <p:nvPr/>
            </p:nvSpPr>
            <p:spPr>
              <a:xfrm>
                <a:off x="2580080" y="1874044"/>
                <a:ext cx="535781" cy="542925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DE5FDBE8-6A43-4BB6-B410-0F6ADA58D3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0080" y="1874044"/>
                <a:ext cx="535781" cy="542925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4218E2BA-059E-4D23-859B-583115DA6CE9}"/>
                  </a:ext>
                </a:extLst>
              </p:cNvPr>
              <p:cNvSpPr/>
              <p:nvPr/>
            </p:nvSpPr>
            <p:spPr>
              <a:xfrm>
                <a:off x="2559842" y="2886075"/>
                <a:ext cx="535781" cy="542925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4218E2BA-059E-4D23-859B-583115DA6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9842" y="2886075"/>
                <a:ext cx="535781" cy="542925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657A1F30-C124-4834-8928-44F69A430896}"/>
                  </a:ext>
                </a:extLst>
              </p:cNvPr>
              <p:cNvSpPr/>
              <p:nvPr/>
            </p:nvSpPr>
            <p:spPr>
              <a:xfrm>
                <a:off x="2559841" y="4108920"/>
                <a:ext cx="535781" cy="542925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657A1F30-C124-4834-8928-44F69A4308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9841" y="4108920"/>
                <a:ext cx="535781" cy="542925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52EC12F-E143-4F9A-9ED6-B1E49B5B1D1E}"/>
              </a:ext>
            </a:extLst>
          </p:cNvPr>
          <p:cNvCxnSpPr>
            <a:stCxn id="5" idx="6"/>
            <a:endCxn id="7" idx="2"/>
          </p:cNvCxnSpPr>
          <p:nvPr/>
        </p:nvCxnSpPr>
        <p:spPr>
          <a:xfrm>
            <a:off x="1393031" y="3157538"/>
            <a:ext cx="1166811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71AA939-0DEA-45B1-93FF-A262203C7D75}"/>
              </a:ext>
            </a:extLst>
          </p:cNvPr>
          <p:cNvCxnSpPr>
            <a:cxnSpLocks/>
            <a:stCxn id="5" idx="7"/>
            <a:endCxn id="6" idx="3"/>
          </p:cNvCxnSpPr>
          <p:nvPr/>
        </p:nvCxnSpPr>
        <p:spPr>
          <a:xfrm flipV="1">
            <a:off x="1314568" y="2337459"/>
            <a:ext cx="1343975" cy="62812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64D0806-D1E6-4766-8629-A8260B622966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1314568" y="3349490"/>
            <a:ext cx="1323736" cy="83894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038648B-0914-4B35-8822-AD6C86DBAF91}"/>
              </a:ext>
            </a:extLst>
          </p:cNvPr>
          <p:cNvSpPr txBox="1"/>
          <p:nvPr/>
        </p:nvSpPr>
        <p:spPr>
          <a:xfrm>
            <a:off x="1761889" y="2232303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6375536-ED99-4EF4-926D-24AEFCB90FB2}"/>
              </a:ext>
            </a:extLst>
          </p:cNvPr>
          <p:cNvSpPr txBox="1"/>
          <p:nvPr/>
        </p:nvSpPr>
        <p:spPr>
          <a:xfrm>
            <a:off x="1803193" y="315753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19FB3D-FA42-4EC4-9073-3ED6240FB744}"/>
              </a:ext>
            </a:extLst>
          </p:cNvPr>
          <p:cNvSpPr txBox="1"/>
          <p:nvPr/>
        </p:nvSpPr>
        <p:spPr>
          <a:xfrm>
            <a:off x="1734063" y="386613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347AB5F-DEC6-47C2-A08E-6E3B3C2E79A2}"/>
                  </a:ext>
                </a:extLst>
              </p:cNvPr>
              <p:cNvSpPr txBox="1"/>
              <p:nvPr/>
            </p:nvSpPr>
            <p:spPr>
              <a:xfrm>
                <a:off x="3002679" y="1757818"/>
                <a:ext cx="541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347AB5F-DEC6-47C2-A08E-6E3B3C2E79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2679" y="1757818"/>
                <a:ext cx="541751" cy="369332"/>
              </a:xfrm>
              <a:prstGeom prst="rect">
                <a:avLst/>
              </a:prstGeom>
              <a:blipFill>
                <a:blip r:embed="rId7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F52E6AC-1829-4206-9FF9-64E7044EE58F}"/>
                  </a:ext>
                </a:extLst>
              </p:cNvPr>
              <p:cNvSpPr txBox="1"/>
              <p:nvPr/>
            </p:nvSpPr>
            <p:spPr>
              <a:xfrm>
                <a:off x="3089241" y="2965585"/>
                <a:ext cx="368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F52E6AC-1829-4206-9FF9-64E7044EE5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9241" y="2965585"/>
                <a:ext cx="368626" cy="369332"/>
              </a:xfrm>
              <a:prstGeom prst="rect">
                <a:avLst/>
              </a:prstGeom>
              <a:blipFill>
                <a:blip r:embed="rId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2A7F522-5630-4A1B-A3F2-02B803C53EDE}"/>
                  </a:ext>
                </a:extLst>
              </p:cNvPr>
              <p:cNvSpPr txBox="1"/>
              <p:nvPr/>
            </p:nvSpPr>
            <p:spPr>
              <a:xfrm>
                <a:off x="3082775" y="4195716"/>
                <a:ext cx="5417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2A7F522-5630-4A1B-A3F2-02B803C53E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2775" y="4195716"/>
                <a:ext cx="541750" cy="369332"/>
              </a:xfrm>
              <a:prstGeom prst="rect">
                <a:avLst/>
              </a:prstGeom>
              <a:blipFill>
                <a:blip r:embed="rId9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F6B3CB0-C035-4A48-A30A-EFF73AADDC39}"/>
                  </a:ext>
                </a:extLst>
              </p:cNvPr>
              <p:cNvSpPr txBox="1"/>
              <p:nvPr/>
            </p:nvSpPr>
            <p:spPr>
              <a:xfrm>
                <a:off x="306103" y="3476041"/>
                <a:ext cx="11819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F6B3CB0-C035-4A48-A30A-EFF73AADDC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103" y="3476041"/>
                <a:ext cx="118192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8005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B552041-6713-4A8E-BF02-4C7C6B868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0" y="1130346"/>
            <a:ext cx="11699087" cy="706490"/>
          </a:xfrm>
        </p:spPr>
        <p:txBody>
          <a:bodyPr/>
          <a:lstStyle/>
          <a:p>
            <a:r>
              <a:rPr lang="en-US" dirty="0"/>
              <a:t>Extension of finite state automata to accept infinite strings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A4B56C-397C-4CBF-ACF1-1E2484ABE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Büchi</a:t>
            </a:r>
            <a:r>
              <a:rPr lang="en-US" dirty="0"/>
              <a:t> automaton Example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AC0C33-FEF7-43A7-97B5-B48BBD194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66F4438-B83B-4A2C-A893-5EFFDC10880A}"/>
              </a:ext>
            </a:extLst>
          </p:cNvPr>
          <p:cNvGrpSpPr/>
          <p:nvPr/>
        </p:nvGrpSpPr>
        <p:grpSpPr>
          <a:xfrm>
            <a:off x="166680" y="1677172"/>
            <a:ext cx="5126619" cy="2335827"/>
            <a:chOff x="2975013" y="2147605"/>
            <a:chExt cx="5126619" cy="233582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692E9FBA-778B-4909-9111-1097DFF82358}"/>
                    </a:ext>
                  </a:extLst>
                </p:cNvPr>
                <p:cNvSpPr/>
                <p:nvPr/>
              </p:nvSpPr>
              <p:spPr>
                <a:xfrm>
                  <a:off x="3685697" y="3724137"/>
                  <a:ext cx="1001031" cy="544223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692E9FBA-778B-4909-9111-1097DFF8235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5697" y="3724137"/>
                  <a:ext cx="1001031" cy="544223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9ED9724A-05A9-433C-B76F-E9C6E31B4527}"/>
                    </a:ext>
                  </a:extLst>
                </p:cNvPr>
                <p:cNvSpPr/>
                <p:nvPr/>
              </p:nvSpPr>
              <p:spPr>
                <a:xfrm>
                  <a:off x="7100601" y="3745140"/>
                  <a:ext cx="1001031" cy="523220"/>
                </a:xfrm>
                <a:prstGeom prst="ellipse">
                  <a:avLst/>
                </a:prstGeom>
                <a:ln w="95250" cmpd="dbl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9ED9724A-05A9-433C-B76F-E9C6E31B452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00601" y="3745140"/>
                  <a:ext cx="1001031" cy="52322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95250" cmpd="dbl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0D4A4156-5387-4A8A-AE53-9D847EB43882}"/>
                    </a:ext>
                  </a:extLst>
                </p:cNvPr>
                <p:cNvSpPr txBox="1"/>
                <p:nvPr/>
              </p:nvSpPr>
              <p:spPr>
                <a:xfrm>
                  <a:off x="5405423" y="2147605"/>
                  <a:ext cx="718017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0D4A4156-5387-4A8A-AE53-9D847EB438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5423" y="2147605"/>
                  <a:ext cx="718017" cy="58477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545D9D2-9D17-4E1D-9229-777F8E6C969A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>
              <a:off x="2975013" y="3996248"/>
              <a:ext cx="710684" cy="1"/>
            </a:xfrm>
            <a:prstGeom prst="straightConnector1">
              <a:avLst/>
            </a:pr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F1AEA05E-E402-4B1D-8FA3-A23B30A4F5A5}"/>
                </a:ext>
              </a:extLst>
            </p:cNvPr>
            <p:cNvSpPr/>
            <p:nvPr/>
          </p:nvSpPr>
          <p:spPr>
            <a:xfrm>
              <a:off x="4539632" y="3503763"/>
              <a:ext cx="2629911" cy="291401"/>
            </a:xfrm>
            <a:custGeom>
              <a:avLst/>
              <a:gdLst>
                <a:gd name="connsiteX0" fmla="*/ 0 w 2629911"/>
                <a:gd name="connsiteY0" fmla="*/ 291401 h 291401"/>
                <a:gd name="connsiteX1" fmla="*/ 1213805 w 2629911"/>
                <a:gd name="connsiteY1" fmla="*/ 88 h 291401"/>
                <a:gd name="connsiteX2" fmla="*/ 2629911 w 2629911"/>
                <a:gd name="connsiteY2" fmla="*/ 267125 h 291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29911" h="291401">
                  <a:moveTo>
                    <a:pt x="0" y="291401"/>
                  </a:moveTo>
                  <a:cubicBezTo>
                    <a:pt x="387743" y="147767"/>
                    <a:pt x="775487" y="4134"/>
                    <a:pt x="1213805" y="88"/>
                  </a:cubicBezTo>
                  <a:cubicBezTo>
                    <a:pt x="1652123" y="-3958"/>
                    <a:pt x="2141017" y="131583"/>
                    <a:pt x="2629911" y="267125"/>
                  </a:cubicBezTo>
                </a:path>
              </a:pathLst>
            </a:cu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6CDBBD7-6F78-482F-A039-83289AF6AACF}"/>
                </a:ext>
              </a:extLst>
            </p:cNvPr>
            <p:cNvSpPr/>
            <p:nvPr/>
          </p:nvSpPr>
          <p:spPr>
            <a:xfrm>
              <a:off x="4531540" y="4151214"/>
              <a:ext cx="2621819" cy="332218"/>
            </a:xfrm>
            <a:custGeom>
              <a:avLst/>
              <a:gdLst>
                <a:gd name="connsiteX0" fmla="*/ 2621819 w 2621819"/>
                <a:gd name="connsiteY0" fmla="*/ 0 h 332218"/>
                <a:gd name="connsiteX1" fmla="*/ 1359462 w 2621819"/>
                <a:gd name="connsiteY1" fmla="*/ 331773 h 332218"/>
                <a:gd name="connsiteX2" fmla="*/ 0 w 2621819"/>
                <a:gd name="connsiteY2" fmla="*/ 56644 h 332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21819" h="332218">
                  <a:moveTo>
                    <a:pt x="2621819" y="0"/>
                  </a:moveTo>
                  <a:cubicBezTo>
                    <a:pt x="2209125" y="161166"/>
                    <a:pt x="1796432" y="322332"/>
                    <a:pt x="1359462" y="331773"/>
                  </a:cubicBezTo>
                  <a:cubicBezTo>
                    <a:pt x="922492" y="341214"/>
                    <a:pt x="461246" y="198929"/>
                    <a:pt x="0" y="56644"/>
                  </a:cubicBezTo>
                </a:path>
              </a:pathLst>
            </a:cu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13DDD61-AFC2-45C5-AE1C-726A8126ABF5}"/>
                </a:ext>
              </a:extLst>
            </p:cNvPr>
            <p:cNvSpPr/>
            <p:nvPr/>
          </p:nvSpPr>
          <p:spPr>
            <a:xfrm rot="385658">
              <a:off x="3708742" y="3017804"/>
              <a:ext cx="698919" cy="777360"/>
            </a:xfrm>
            <a:custGeom>
              <a:avLst/>
              <a:gdLst>
                <a:gd name="connsiteX0" fmla="*/ 215715 w 742225"/>
                <a:gd name="connsiteY0" fmla="*/ 717019 h 717019"/>
                <a:gd name="connsiteX1" fmla="*/ 5322 w 742225"/>
                <a:gd name="connsiteY1" fmla="*/ 449982 h 717019"/>
                <a:gd name="connsiteX2" fmla="*/ 94334 w 742225"/>
                <a:gd name="connsiteY2" fmla="*/ 85840 h 717019"/>
                <a:gd name="connsiteX3" fmla="*/ 426108 w 742225"/>
                <a:gd name="connsiteY3" fmla="*/ 4920 h 717019"/>
                <a:gd name="connsiteX4" fmla="*/ 701237 w 742225"/>
                <a:gd name="connsiteY4" fmla="*/ 182945 h 717019"/>
                <a:gd name="connsiteX5" fmla="*/ 733605 w 742225"/>
                <a:gd name="connsiteY5" fmla="*/ 514718 h 717019"/>
                <a:gd name="connsiteX6" fmla="*/ 628409 w 742225"/>
                <a:gd name="connsiteY6" fmla="*/ 652283 h 717019"/>
                <a:gd name="connsiteX0" fmla="*/ 210699 w 737209"/>
                <a:gd name="connsiteY0" fmla="*/ 722892 h 722892"/>
                <a:gd name="connsiteX1" fmla="*/ 306 w 737209"/>
                <a:gd name="connsiteY1" fmla="*/ 455855 h 722892"/>
                <a:gd name="connsiteX2" fmla="*/ 170239 w 737209"/>
                <a:gd name="connsiteY2" fmla="*/ 67437 h 722892"/>
                <a:gd name="connsiteX3" fmla="*/ 421092 w 737209"/>
                <a:gd name="connsiteY3" fmla="*/ 10793 h 722892"/>
                <a:gd name="connsiteX4" fmla="*/ 696221 w 737209"/>
                <a:gd name="connsiteY4" fmla="*/ 188818 h 722892"/>
                <a:gd name="connsiteX5" fmla="*/ 728589 w 737209"/>
                <a:gd name="connsiteY5" fmla="*/ 520591 h 722892"/>
                <a:gd name="connsiteX6" fmla="*/ 623393 w 737209"/>
                <a:gd name="connsiteY6" fmla="*/ 658156 h 722892"/>
                <a:gd name="connsiteX0" fmla="*/ 210675 w 740044"/>
                <a:gd name="connsiteY0" fmla="*/ 743338 h 743338"/>
                <a:gd name="connsiteX1" fmla="*/ 282 w 740044"/>
                <a:gd name="connsiteY1" fmla="*/ 476301 h 743338"/>
                <a:gd name="connsiteX2" fmla="*/ 170215 w 740044"/>
                <a:gd name="connsiteY2" fmla="*/ 87883 h 743338"/>
                <a:gd name="connsiteX3" fmla="*/ 364424 w 740044"/>
                <a:gd name="connsiteY3" fmla="*/ 6963 h 743338"/>
                <a:gd name="connsiteX4" fmla="*/ 696197 w 740044"/>
                <a:gd name="connsiteY4" fmla="*/ 209264 h 743338"/>
                <a:gd name="connsiteX5" fmla="*/ 728565 w 740044"/>
                <a:gd name="connsiteY5" fmla="*/ 541037 h 743338"/>
                <a:gd name="connsiteX6" fmla="*/ 623369 w 740044"/>
                <a:gd name="connsiteY6" fmla="*/ 678602 h 743338"/>
                <a:gd name="connsiteX0" fmla="*/ 210675 w 728565"/>
                <a:gd name="connsiteY0" fmla="*/ 740650 h 740650"/>
                <a:gd name="connsiteX1" fmla="*/ 282 w 728565"/>
                <a:gd name="connsiteY1" fmla="*/ 473613 h 740650"/>
                <a:gd name="connsiteX2" fmla="*/ 170215 w 728565"/>
                <a:gd name="connsiteY2" fmla="*/ 85195 h 740650"/>
                <a:gd name="connsiteX3" fmla="*/ 364424 w 728565"/>
                <a:gd name="connsiteY3" fmla="*/ 4275 h 740650"/>
                <a:gd name="connsiteX4" fmla="*/ 623369 w 728565"/>
                <a:gd name="connsiteY4" fmla="*/ 166116 h 740650"/>
                <a:gd name="connsiteX5" fmla="*/ 728565 w 728565"/>
                <a:gd name="connsiteY5" fmla="*/ 538349 h 740650"/>
                <a:gd name="connsiteX6" fmla="*/ 623369 w 728565"/>
                <a:gd name="connsiteY6" fmla="*/ 675914 h 740650"/>
                <a:gd name="connsiteX0" fmla="*/ 210675 w 760933"/>
                <a:gd name="connsiteY0" fmla="*/ 740650 h 740650"/>
                <a:gd name="connsiteX1" fmla="*/ 282 w 760933"/>
                <a:gd name="connsiteY1" fmla="*/ 473613 h 740650"/>
                <a:gd name="connsiteX2" fmla="*/ 170215 w 760933"/>
                <a:gd name="connsiteY2" fmla="*/ 85195 h 740650"/>
                <a:gd name="connsiteX3" fmla="*/ 364424 w 760933"/>
                <a:gd name="connsiteY3" fmla="*/ 4275 h 740650"/>
                <a:gd name="connsiteX4" fmla="*/ 623369 w 760933"/>
                <a:gd name="connsiteY4" fmla="*/ 166116 h 740650"/>
                <a:gd name="connsiteX5" fmla="*/ 760933 w 760933"/>
                <a:gd name="connsiteY5" fmla="*/ 376509 h 740650"/>
                <a:gd name="connsiteX6" fmla="*/ 623369 w 760933"/>
                <a:gd name="connsiteY6" fmla="*/ 675914 h 740650"/>
                <a:gd name="connsiteX0" fmla="*/ 138127 w 688385"/>
                <a:gd name="connsiteY0" fmla="*/ 739184 h 739184"/>
                <a:gd name="connsiteX1" fmla="*/ 562 w 688385"/>
                <a:gd name="connsiteY1" fmla="*/ 350767 h 739184"/>
                <a:gd name="connsiteX2" fmla="*/ 97667 w 688385"/>
                <a:gd name="connsiteY2" fmla="*/ 83729 h 739184"/>
                <a:gd name="connsiteX3" fmla="*/ 291876 w 688385"/>
                <a:gd name="connsiteY3" fmla="*/ 2809 h 739184"/>
                <a:gd name="connsiteX4" fmla="*/ 550821 w 688385"/>
                <a:gd name="connsiteY4" fmla="*/ 164650 h 739184"/>
                <a:gd name="connsiteX5" fmla="*/ 688385 w 688385"/>
                <a:gd name="connsiteY5" fmla="*/ 375043 h 739184"/>
                <a:gd name="connsiteX6" fmla="*/ 550821 w 688385"/>
                <a:gd name="connsiteY6" fmla="*/ 674448 h 739184"/>
                <a:gd name="connsiteX0" fmla="*/ 218751 w 769009"/>
                <a:gd name="connsiteY0" fmla="*/ 739184 h 739184"/>
                <a:gd name="connsiteX1" fmla="*/ 266 w 769009"/>
                <a:gd name="connsiteY1" fmla="*/ 350767 h 739184"/>
                <a:gd name="connsiteX2" fmla="*/ 178291 w 769009"/>
                <a:gd name="connsiteY2" fmla="*/ 83729 h 739184"/>
                <a:gd name="connsiteX3" fmla="*/ 372500 w 769009"/>
                <a:gd name="connsiteY3" fmla="*/ 2809 h 739184"/>
                <a:gd name="connsiteX4" fmla="*/ 631445 w 769009"/>
                <a:gd name="connsiteY4" fmla="*/ 164650 h 739184"/>
                <a:gd name="connsiteX5" fmla="*/ 769009 w 769009"/>
                <a:gd name="connsiteY5" fmla="*/ 375043 h 739184"/>
                <a:gd name="connsiteX6" fmla="*/ 631445 w 769009"/>
                <a:gd name="connsiteY6" fmla="*/ 674448 h 739184"/>
                <a:gd name="connsiteX0" fmla="*/ 222731 w 772989"/>
                <a:gd name="connsiteY0" fmla="*/ 736827 h 736827"/>
                <a:gd name="connsiteX1" fmla="*/ 4246 w 772989"/>
                <a:gd name="connsiteY1" fmla="*/ 348410 h 736827"/>
                <a:gd name="connsiteX2" fmla="*/ 101350 w 772989"/>
                <a:gd name="connsiteY2" fmla="*/ 121832 h 736827"/>
                <a:gd name="connsiteX3" fmla="*/ 376480 w 772989"/>
                <a:gd name="connsiteY3" fmla="*/ 452 h 736827"/>
                <a:gd name="connsiteX4" fmla="*/ 635425 w 772989"/>
                <a:gd name="connsiteY4" fmla="*/ 162293 h 736827"/>
                <a:gd name="connsiteX5" fmla="*/ 772989 w 772989"/>
                <a:gd name="connsiteY5" fmla="*/ 372686 h 736827"/>
                <a:gd name="connsiteX6" fmla="*/ 635425 w 772989"/>
                <a:gd name="connsiteY6" fmla="*/ 672091 h 736827"/>
                <a:gd name="connsiteX0" fmla="*/ 253971 w 804229"/>
                <a:gd name="connsiteY0" fmla="*/ 736969 h 736969"/>
                <a:gd name="connsiteX1" fmla="*/ 3118 w 804229"/>
                <a:gd name="connsiteY1" fmla="*/ 461841 h 736969"/>
                <a:gd name="connsiteX2" fmla="*/ 132590 w 804229"/>
                <a:gd name="connsiteY2" fmla="*/ 121974 h 736969"/>
                <a:gd name="connsiteX3" fmla="*/ 407720 w 804229"/>
                <a:gd name="connsiteY3" fmla="*/ 594 h 736969"/>
                <a:gd name="connsiteX4" fmla="*/ 666665 w 804229"/>
                <a:gd name="connsiteY4" fmla="*/ 162435 h 736969"/>
                <a:gd name="connsiteX5" fmla="*/ 804229 w 804229"/>
                <a:gd name="connsiteY5" fmla="*/ 372828 h 736969"/>
                <a:gd name="connsiteX6" fmla="*/ 666665 w 804229"/>
                <a:gd name="connsiteY6" fmla="*/ 672233 h 736969"/>
                <a:gd name="connsiteX0" fmla="*/ 253971 w 739493"/>
                <a:gd name="connsiteY0" fmla="*/ 736969 h 736969"/>
                <a:gd name="connsiteX1" fmla="*/ 3118 w 739493"/>
                <a:gd name="connsiteY1" fmla="*/ 461841 h 736969"/>
                <a:gd name="connsiteX2" fmla="*/ 132590 w 739493"/>
                <a:gd name="connsiteY2" fmla="*/ 121974 h 736969"/>
                <a:gd name="connsiteX3" fmla="*/ 407720 w 739493"/>
                <a:gd name="connsiteY3" fmla="*/ 594 h 736969"/>
                <a:gd name="connsiteX4" fmla="*/ 666665 w 739493"/>
                <a:gd name="connsiteY4" fmla="*/ 162435 h 736969"/>
                <a:gd name="connsiteX5" fmla="*/ 739493 w 739493"/>
                <a:gd name="connsiteY5" fmla="*/ 469932 h 736969"/>
                <a:gd name="connsiteX6" fmla="*/ 666665 w 739493"/>
                <a:gd name="connsiteY6" fmla="*/ 672233 h 736969"/>
                <a:gd name="connsiteX0" fmla="*/ 253971 w 747593"/>
                <a:gd name="connsiteY0" fmla="*/ 736969 h 736969"/>
                <a:gd name="connsiteX1" fmla="*/ 3118 w 747593"/>
                <a:gd name="connsiteY1" fmla="*/ 461841 h 736969"/>
                <a:gd name="connsiteX2" fmla="*/ 132590 w 747593"/>
                <a:gd name="connsiteY2" fmla="*/ 121974 h 736969"/>
                <a:gd name="connsiteX3" fmla="*/ 407720 w 747593"/>
                <a:gd name="connsiteY3" fmla="*/ 594 h 736969"/>
                <a:gd name="connsiteX4" fmla="*/ 666665 w 747593"/>
                <a:gd name="connsiteY4" fmla="*/ 162435 h 736969"/>
                <a:gd name="connsiteX5" fmla="*/ 739493 w 747593"/>
                <a:gd name="connsiteY5" fmla="*/ 469932 h 736969"/>
                <a:gd name="connsiteX6" fmla="*/ 504824 w 747593"/>
                <a:gd name="connsiteY6" fmla="*/ 639865 h 736969"/>
                <a:gd name="connsiteX0" fmla="*/ 313237 w 750215"/>
                <a:gd name="connsiteY0" fmla="*/ 639865 h 639865"/>
                <a:gd name="connsiteX1" fmla="*/ 5740 w 750215"/>
                <a:gd name="connsiteY1" fmla="*/ 461841 h 639865"/>
                <a:gd name="connsiteX2" fmla="*/ 135212 w 750215"/>
                <a:gd name="connsiteY2" fmla="*/ 121974 h 639865"/>
                <a:gd name="connsiteX3" fmla="*/ 410342 w 750215"/>
                <a:gd name="connsiteY3" fmla="*/ 594 h 639865"/>
                <a:gd name="connsiteX4" fmla="*/ 669287 w 750215"/>
                <a:gd name="connsiteY4" fmla="*/ 162435 h 639865"/>
                <a:gd name="connsiteX5" fmla="*/ 742115 w 750215"/>
                <a:gd name="connsiteY5" fmla="*/ 469932 h 639865"/>
                <a:gd name="connsiteX6" fmla="*/ 507446 w 750215"/>
                <a:gd name="connsiteY6" fmla="*/ 639865 h 639865"/>
                <a:gd name="connsiteX0" fmla="*/ 313237 w 798541"/>
                <a:gd name="connsiteY0" fmla="*/ 639865 h 704601"/>
                <a:gd name="connsiteX1" fmla="*/ 5740 w 798541"/>
                <a:gd name="connsiteY1" fmla="*/ 461841 h 704601"/>
                <a:gd name="connsiteX2" fmla="*/ 135212 w 798541"/>
                <a:gd name="connsiteY2" fmla="*/ 121974 h 704601"/>
                <a:gd name="connsiteX3" fmla="*/ 410342 w 798541"/>
                <a:gd name="connsiteY3" fmla="*/ 594 h 704601"/>
                <a:gd name="connsiteX4" fmla="*/ 669287 w 798541"/>
                <a:gd name="connsiteY4" fmla="*/ 162435 h 704601"/>
                <a:gd name="connsiteX5" fmla="*/ 742115 w 798541"/>
                <a:gd name="connsiteY5" fmla="*/ 469932 h 704601"/>
                <a:gd name="connsiteX6" fmla="*/ 782576 w 798541"/>
                <a:gd name="connsiteY6" fmla="*/ 704601 h 704601"/>
                <a:gd name="connsiteX0" fmla="*/ 313237 w 742181"/>
                <a:gd name="connsiteY0" fmla="*/ 639865 h 696509"/>
                <a:gd name="connsiteX1" fmla="*/ 5740 w 742181"/>
                <a:gd name="connsiteY1" fmla="*/ 461841 h 696509"/>
                <a:gd name="connsiteX2" fmla="*/ 135212 w 742181"/>
                <a:gd name="connsiteY2" fmla="*/ 121974 h 696509"/>
                <a:gd name="connsiteX3" fmla="*/ 410342 w 742181"/>
                <a:gd name="connsiteY3" fmla="*/ 594 h 696509"/>
                <a:gd name="connsiteX4" fmla="*/ 669287 w 742181"/>
                <a:gd name="connsiteY4" fmla="*/ 162435 h 696509"/>
                <a:gd name="connsiteX5" fmla="*/ 742115 w 742181"/>
                <a:gd name="connsiteY5" fmla="*/ 469932 h 696509"/>
                <a:gd name="connsiteX6" fmla="*/ 661195 w 742181"/>
                <a:gd name="connsiteY6" fmla="*/ 696509 h 696509"/>
                <a:gd name="connsiteX0" fmla="*/ 220343 w 738299"/>
                <a:gd name="connsiteY0" fmla="*/ 777430 h 777430"/>
                <a:gd name="connsiteX1" fmla="*/ 1858 w 738299"/>
                <a:gd name="connsiteY1" fmla="*/ 461841 h 777430"/>
                <a:gd name="connsiteX2" fmla="*/ 131330 w 738299"/>
                <a:gd name="connsiteY2" fmla="*/ 121974 h 777430"/>
                <a:gd name="connsiteX3" fmla="*/ 406460 w 738299"/>
                <a:gd name="connsiteY3" fmla="*/ 594 h 777430"/>
                <a:gd name="connsiteX4" fmla="*/ 665405 w 738299"/>
                <a:gd name="connsiteY4" fmla="*/ 162435 h 777430"/>
                <a:gd name="connsiteX5" fmla="*/ 738233 w 738299"/>
                <a:gd name="connsiteY5" fmla="*/ 469932 h 777430"/>
                <a:gd name="connsiteX6" fmla="*/ 657313 w 738299"/>
                <a:gd name="connsiteY6" fmla="*/ 696509 h 777430"/>
                <a:gd name="connsiteX0" fmla="*/ 180963 w 698919"/>
                <a:gd name="connsiteY0" fmla="*/ 777360 h 777360"/>
                <a:gd name="connsiteX1" fmla="*/ 2938 w 698919"/>
                <a:gd name="connsiteY1" fmla="*/ 413219 h 777360"/>
                <a:gd name="connsiteX2" fmla="*/ 91950 w 698919"/>
                <a:gd name="connsiteY2" fmla="*/ 121904 h 777360"/>
                <a:gd name="connsiteX3" fmla="*/ 367080 w 698919"/>
                <a:gd name="connsiteY3" fmla="*/ 524 h 777360"/>
                <a:gd name="connsiteX4" fmla="*/ 626025 w 698919"/>
                <a:gd name="connsiteY4" fmla="*/ 162365 h 777360"/>
                <a:gd name="connsiteX5" fmla="*/ 698853 w 698919"/>
                <a:gd name="connsiteY5" fmla="*/ 469862 h 777360"/>
                <a:gd name="connsiteX6" fmla="*/ 617933 w 698919"/>
                <a:gd name="connsiteY6" fmla="*/ 696439 h 777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8919" h="777360">
                  <a:moveTo>
                    <a:pt x="180963" y="777360"/>
                  </a:moveTo>
                  <a:cubicBezTo>
                    <a:pt x="85881" y="696439"/>
                    <a:pt x="17773" y="522462"/>
                    <a:pt x="2938" y="413219"/>
                  </a:cubicBezTo>
                  <a:cubicBezTo>
                    <a:pt x="-11897" y="303976"/>
                    <a:pt x="31260" y="190687"/>
                    <a:pt x="91950" y="121904"/>
                  </a:cubicBezTo>
                  <a:cubicBezTo>
                    <a:pt x="152640" y="53122"/>
                    <a:pt x="278068" y="-6220"/>
                    <a:pt x="367080" y="524"/>
                  </a:cubicBezTo>
                  <a:cubicBezTo>
                    <a:pt x="456093" y="7268"/>
                    <a:pt x="570729" y="84142"/>
                    <a:pt x="626025" y="162365"/>
                  </a:cubicBezTo>
                  <a:cubicBezTo>
                    <a:pt x="681321" y="240588"/>
                    <a:pt x="700202" y="380850"/>
                    <a:pt x="698853" y="469862"/>
                  </a:cubicBezTo>
                  <a:cubicBezTo>
                    <a:pt x="697504" y="558874"/>
                    <a:pt x="664462" y="666768"/>
                    <a:pt x="617933" y="696439"/>
                  </a:cubicBezTo>
                </a:path>
              </a:pathLst>
            </a:cu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A866723-060D-407B-A642-910A900DACB9}"/>
                </a:ext>
              </a:extLst>
            </p:cNvPr>
            <p:cNvSpPr/>
            <p:nvPr/>
          </p:nvSpPr>
          <p:spPr>
            <a:xfrm rot="615089">
              <a:off x="7251657" y="2990646"/>
              <a:ext cx="698919" cy="777360"/>
            </a:xfrm>
            <a:custGeom>
              <a:avLst/>
              <a:gdLst>
                <a:gd name="connsiteX0" fmla="*/ 215715 w 742225"/>
                <a:gd name="connsiteY0" fmla="*/ 717019 h 717019"/>
                <a:gd name="connsiteX1" fmla="*/ 5322 w 742225"/>
                <a:gd name="connsiteY1" fmla="*/ 449982 h 717019"/>
                <a:gd name="connsiteX2" fmla="*/ 94334 w 742225"/>
                <a:gd name="connsiteY2" fmla="*/ 85840 h 717019"/>
                <a:gd name="connsiteX3" fmla="*/ 426108 w 742225"/>
                <a:gd name="connsiteY3" fmla="*/ 4920 h 717019"/>
                <a:gd name="connsiteX4" fmla="*/ 701237 w 742225"/>
                <a:gd name="connsiteY4" fmla="*/ 182945 h 717019"/>
                <a:gd name="connsiteX5" fmla="*/ 733605 w 742225"/>
                <a:gd name="connsiteY5" fmla="*/ 514718 h 717019"/>
                <a:gd name="connsiteX6" fmla="*/ 628409 w 742225"/>
                <a:gd name="connsiteY6" fmla="*/ 652283 h 717019"/>
                <a:gd name="connsiteX0" fmla="*/ 210699 w 737209"/>
                <a:gd name="connsiteY0" fmla="*/ 722892 h 722892"/>
                <a:gd name="connsiteX1" fmla="*/ 306 w 737209"/>
                <a:gd name="connsiteY1" fmla="*/ 455855 h 722892"/>
                <a:gd name="connsiteX2" fmla="*/ 170239 w 737209"/>
                <a:gd name="connsiteY2" fmla="*/ 67437 h 722892"/>
                <a:gd name="connsiteX3" fmla="*/ 421092 w 737209"/>
                <a:gd name="connsiteY3" fmla="*/ 10793 h 722892"/>
                <a:gd name="connsiteX4" fmla="*/ 696221 w 737209"/>
                <a:gd name="connsiteY4" fmla="*/ 188818 h 722892"/>
                <a:gd name="connsiteX5" fmla="*/ 728589 w 737209"/>
                <a:gd name="connsiteY5" fmla="*/ 520591 h 722892"/>
                <a:gd name="connsiteX6" fmla="*/ 623393 w 737209"/>
                <a:gd name="connsiteY6" fmla="*/ 658156 h 722892"/>
                <a:gd name="connsiteX0" fmla="*/ 210675 w 740044"/>
                <a:gd name="connsiteY0" fmla="*/ 743338 h 743338"/>
                <a:gd name="connsiteX1" fmla="*/ 282 w 740044"/>
                <a:gd name="connsiteY1" fmla="*/ 476301 h 743338"/>
                <a:gd name="connsiteX2" fmla="*/ 170215 w 740044"/>
                <a:gd name="connsiteY2" fmla="*/ 87883 h 743338"/>
                <a:gd name="connsiteX3" fmla="*/ 364424 w 740044"/>
                <a:gd name="connsiteY3" fmla="*/ 6963 h 743338"/>
                <a:gd name="connsiteX4" fmla="*/ 696197 w 740044"/>
                <a:gd name="connsiteY4" fmla="*/ 209264 h 743338"/>
                <a:gd name="connsiteX5" fmla="*/ 728565 w 740044"/>
                <a:gd name="connsiteY5" fmla="*/ 541037 h 743338"/>
                <a:gd name="connsiteX6" fmla="*/ 623369 w 740044"/>
                <a:gd name="connsiteY6" fmla="*/ 678602 h 743338"/>
                <a:gd name="connsiteX0" fmla="*/ 210675 w 728565"/>
                <a:gd name="connsiteY0" fmla="*/ 740650 h 740650"/>
                <a:gd name="connsiteX1" fmla="*/ 282 w 728565"/>
                <a:gd name="connsiteY1" fmla="*/ 473613 h 740650"/>
                <a:gd name="connsiteX2" fmla="*/ 170215 w 728565"/>
                <a:gd name="connsiteY2" fmla="*/ 85195 h 740650"/>
                <a:gd name="connsiteX3" fmla="*/ 364424 w 728565"/>
                <a:gd name="connsiteY3" fmla="*/ 4275 h 740650"/>
                <a:gd name="connsiteX4" fmla="*/ 623369 w 728565"/>
                <a:gd name="connsiteY4" fmla="*/ 166116 h 740650"/>
                <a:gd name="connsiteX5" fmla="*/ 728565 w 728565"/>
                <a:gd name="connsiteY5" fmla="*/ 538349 h 740650"/>
                <a:gd name="connsiteX6" fmla="*/ 623369 w 728565"/>
                <a:gd name="connsiteY6" fmla="*/ 675914 h 740650"/>
                <a:gd name="connsiteX0" fmla="*/ 210675 w 760933"/>
                <a:gd name="connsiteY0" fmla="*/ 740650 h 740650"/>
                <a:gd name="connsiteX1" fmla="*/ 282 w 760933"/>
                <a:gd name="connsiteY1" fmla="*/ 473613 h 740650"/>
                <a:gd name="connsiteX2" fmla="*/ 170215 w 760933"/>
                <a:gd name="connsiteY2" fmla="*/ 85195 h 740650"/>
                <a:gd name="connsiteX3" fmla="*/ 364424 w 760933"/>
                <a:gd name="connsiteY3" fmla="*/ 4275 h 740650"/>
                <a:gd name="connsiteX4" fmla="*/ 623369 w 760933"/>
                <a:gd name="connsiteY4" fmla="*/ 166116 h 740650"/>
                <a:gd name="connsiteX5" fmla="*/ 760933 w 760933"/>
                <a:gd name="connsiteY5" fmla="*/ 376509 h 740650"/>
                <a:gd name="connsiteX6" fmla="*/ 623369 w 760933"/>
                <a:gd name="connsiteY6" fmla="*/ 675914 h 740650"/>
                <a:gd name="connsiteX0" fmla="*/ 138127 w 688385"/>
                <a:gd name="connsiteY0" fmla="*/ 739184 h 739184"/>
                <a:gd name="connsiteX1" fmla="*/ 562 w 688385"/>
                <a:gd name="connsiteY1" fmla="*/ 350767 h 739184"/>
                <a:gd name="connsiteX2" fmla="*/ 97667 w 688385"/>
                <a:gd name="connsiteY2" fmla="*/ 83729 h 739184"/>
                <a:gd name="connsiteX3" fmla="*/ 291876 w 688385"/>
                <a:gd name="connsiteY3" fmla="*/ 2809 h 739184"/>
                <a:gd name="connsiteX4" fmla="*/ 550821 w 688385"/>
                <a:gd name="connsiteY4" fmla="*/ 164650 h 739184"/>
                <a:gd name="connsiteX5" fmla="*/ 688385 w 688385"/>
                <a:gd name="connsiteY5" fmla="*/ 375043 h 739184"/>
                <a:gd name="connsiteX6" fmla="*/ 550821 w 688385"/>
                <a:gd name="connsiteY6" fmla="*/ 674448 h 739184"/>
                <a:gd name="connsiteX0" fmla="*/ 218751 w 769009"/>
                <a:gd name="connsiteY0" fmla="*/ 739184 h 739184"/>
                <a:gd name="connsiteX1" fmla="*/ 266 w 769009"/>
                <a:gd name="connsiteY1" fmla="*/ 350767 h 739184"/>
                <a:gd name="connsiteX2" fmla="*/ 178291 w 769009"/>
                <a:gd name="connsiteY2" fmla="*/ 83729 h 739184"/>
                <a:gd name="connsiteX3" fmla="*/ 372500 w 769009"/>
                <a:gd name="connsiteY3" fmla="*/ 2809 h 739184"/>
                <a:gd name="connsiteX4" fmla="*/ 631445 w 769009"/>
                <a:gd name="connsiteY4" fmla="*/ 164650 h 739184"/>
                <a:gd name="connsiteX5" fmla="*/ 769009 w 769009"/>
                <a:gd name="connsiteY5" fmla="*/ 375043 h 739184"/>
                <a:gd name="connsiteX6" fmla="*/ 631445 w 769009"/>
                <a:gd name="connsiteY6" fmla="*/ 674448 h 739184"/>
                <a:gd name="connsiteX0" fmla="*/ 222731 w 772989"/>
                <a:gd name="connsiteY0" fmla="*/ 736827 h 736827"/>
                <a:gd name="connsiteX1" fmla="*/ 4246 w 772989"/>
                <a:gd name="connsiteY1" fmla="*/ 348410 h 736827"/>
                <a:gd name="connsiteX2" fmla="*/ 101350 w 772989"/>
                <a:gd name="connsiteY2" fmla="*/ 121832 h 736827"/>
                <a:gd name="connsiteX3" fmla="*/ 376480 w 772989"/>
                <a:gd name="connsiteY3" fmla="*/ 452 h 736827"/>
                <a:gd name="connsiteX4" fmla="*/ 635425 w 772989"/>
                <a:gd name="connsiteY4" fmla="*/ 162293 h 736827"/>
                <a:gd name="connsiteX5" fmla="*/ 772989 w 772989"/>
                <a:gd name="connsiteY5" fmla="*/ 372686 h 736827"/>
                <a:gd name="connsiteX6" fmla="*/ 635425 w 772989"/>
                <a:gd name="connsiteY6" fmla="*/ 672091 h 736827"/>
                <a:gd name="connsiteX0" fmla="*/ 253971 w 804229"/>
                <a:gd name="connsiteY0" fmla="*/ 736969 h 736969"/>
                <a:gd name="connsiteX1" fmla="*/ 3118 w 804229"/>
                <a:gd name="connsiteY1" fmla="*/ 461841 h 736969"/>
                <a:gd name="connsiteX2" fmla="*/ 132590 w 804229"/>
                <a:gd name="connsiteY2" fmla="*/ 121974 h 736969"/>
                <a:gd name="connsiteX3" fmla="*/ 407720 w 804229"/>
                <a:gd name="connsiteY3" fmla="*/ 594 h 736969"/>
                <a:gd name="connsiteX4" fmla="*/ 666665 w 804229"/>
                <a:gd name="connsiteY4" fmla="*/ 162435 h 736969"/>
                <a:gd name="connsiteX5" fmla="*/ 804229 w 804229"/>
                <a:gd name="connsiteY5" fmla="*/ 372828 h 736969"/>
                <a:gd name="connsiteX6" fmla="*/ 666665 w 804229"/>
                <a:gd name="connsiteY6" fmla="*/ 672233 h 736969"/>
                <a:gd name="connsiteX0" fmla="*/ 253971 w 739493"/>
                <a:gd name="connsiteY0" fmla="*/ 736969 h 736969"/>
                <a:gd name="connsiteX1" fmla="*/ 3118 w 739493"/>
                <a:gd name="connsiteY1" fmla="*/ 461841 h 736969"/>
                <a:gd name="connsiteX2" fmla="*/ 132590 w 739493"/>
                <a:gd name="connsiteY2" fmla="*/ 121974 h 736969"/>
                <a:gd name="connsiteX3" fmla="*/ 407720 w 739493"/>
                <a:gd name="connsiteY3" fmla="*/ 594 h 736969"/>
                <a:gd name="connsiteX4" fmla="*/ 666665 w 739493"/>
                <a:gd name="connsiteY4" fmla="*/ 162435 h 736969"/>
                <a:gd name="connsiteX5" fmla="*/ 739493 w 739493"/>
                <a:gd name="connsiteY5" fmla="*/ 469932 h 736969"/>
                <a:gd name="connsiteX6" fmla="*/ 666665 w 739493"/>
                <a:gd name="connsiteY6" fmla="*/ 672233 h 736969"/>
                <a:gd name="connsiteX0" fmla="*/ 253971 w 747593"/>
                <a:gd name="connsiteY0" fmla="*/ 736969 h 736969"/>
                <a:gd name="connsiteX1" fmla="*/ 3118 w 747593"/>
                <a:gd name="connsiteY1" fmla="*/ 461841 h 736969"/>
                <a:gd name="connsiteX2" fmla="*/ 132590 w 747593"/>
                <a:gd name="connsiteY2" fmla="*/ 121974 h 736969"/>
                <a:gd name="connsiteX3" fmla="*/ 407720 w 747593"/>
                <a:gd name="connsiteY3" fmla="*/ 594 h 736969"/>
                <a:gd name="connsiteX4" fmla="*/ 666665 w 747593"/>
                <a:gd name="connsiteY4" fmla="*/ 162435 h 736969"/>
                <a:gd name="connsiteX5" fmla="*/ 739493 w 747593"/>
                <a:gd name="connsiteY5" fmla="*/ 469932 h 736969"/>
                <a:gd name="connsiteX6" fmla="*/ 504824 w 747593"/>
                <a:gd name="connsiteY6" fmla="*/ 639865 h 736969"/>
                <a:gd name="connsiteX0" fmla="*/ 313237 w 750215"/>
                <a:gd name="connsiteY0" fmla="*/ 639865 h 639865"/>
                <a:gd name="connsiteX1" fmla="*/ 5740 w 750215"/>
                <a:gd name="connsiteY1" fmla="*/ 461841 h 639865"/>
                <a:gd name="connsiteX2" fmla="*/ 135212 w 750215"/>
                <a:gd name="connsiteY2" fmla="*/ 121974 h 639865"/>
                <a:gd name="connsiteX3" fmla="*/ 410342 w 750215"/>
                <a:gd name="connsiteY3" fmla="*/ 594 h 639865"/>
                <a:gd name="connsiteX4" fmla="*/ 669287 w 750215"/>
                <a:gd name="connsiteY4" fmla="*/ 162435 h 639865"/>
                <a:gd name="connsiteX5" fmla="*/ 742115 w 750215"/>
                <a:gd name="connsiteY5" fmla="*/ 469932 h 639865"/>
                <a:gd name="connsiteX6" fmla="*/ 507446 w 750215"/>
                <a:gd name="connsiteY6" fmla="*/ 639865 h 639865"/>
                <a:gd name="connsiteX0" fmla="*/ 313237 w 798541"/>
                <a:gd name="connsiteY0" fmla="*/ 639865 h 704601"/>
                <a:gd name="connsiteX1" fmla="*/ 5740 w 798541"/>
                <a:gd name="connsiteY1" fmla="*/ 461841 h 704601"/>
                <a:gd name="connsiteX2" fmla="*/ 135212 w 798541"/>
                <a:gd name="connsiteY2" fmla="*/ 121974 h 704601"/>
                <a:gd name="connsiteX3" fmla="*/ 410342 w 798541"/>
                <a:gd name="connsiteY3" fmla="*/ 594 h 704601"/>
                <a:gd name="connsiteX4" fmla="*/ 669287 w 798541"/>
                <a:gd name="connsiteY4" fmla="*/ 162435 h 704601"/>
                <a:gd name="connsiteX5" fmla="*/ 742115 w 798541"/>
                <a:gd name="connsiteY5" fmla="*/ 469932 h 704601"/>
                <a:gd name="connsiteX6" fmla="*/ 782576 w 798541"/>
                <a:gd name="connsiteY6" fmla="*/ 704601 h 704601"/>
                <a:gd name="connsiteX0" fmla="*/ 313237 w 742181"/>
                <a:gd name="connsiteY0" fmla="*/ 639865 h 696509"/>
                <a:gd name="connsiteX1" fmla="*/ 5740 w 742181"/>
                <a:gd name="connsiteY1" fmla="*/ 461841 h 696509"/>
                <a:gd name="connsiteX2" fmla="*/ 135212 w 742181"/>
                <a:gd name="connsiteY2" fmla="*/ 121974 h 696509"/>
                <a:gd name="connsiteX3" fmla="*/ 410342 w 742181"/>
                <a:gd name="connsiteY3" fmla="*/ 594 h 696509"/>
                <a:gd name="connsiteX4" fmla="*/ 669287 w 742181"/>
                <a:gd name="connsiteY4" fmla="*/ 162435 h 696509"/>
                <a:gd name="connsiteX5" fmla="*/ 742115 w 742181"/>
                <a:gd name="connsiteY5" fmla="*/ 469932 h 696509"/>
                <a:gd name="connsiteX6" fmla="*/ 661195 w 742181"/>
                <a:gd name="connsiteY6" fmla="*/ 696509 h 696509"/>
                <a:gd name="connsiteX0" fmla="*/ 220343 w 738299"/>
                <a:gd name="connsiteY0" fmla="*/ 777430 h 777430"/>
                <a:gd name="connsiteX1" fmla="*/ 1858 w 738299"/>
                <a:gd name="connsiteY1" fmla="*/ 461841 h 777430"/>
                <a:gd name="connsiteX2" fmla="*/ 131330 w 738299"/>
                <a:gd name="connsiteY2" fmla="*/ 121974 h 777430"/>
                <a:gd name="connsiteX3" fmla="*/ 406460 w 738299"/>
                <a:gd name="connsiteY3" fmla="*/ 594 h 777430"/>
                <a:gd name="connsiteX4" fmla="*/ 665405 w 738299"/>
                <a:gd name="connsiteY4" fmla="*/ 162435 h 777430"/>
                <a:gd name="connsiteX5" fmla="*/ 738233 w 738299"/>
                <a:gd name="connsiteY5" fmla="*/ 469932 h 777430"/>
                <a:gd name="connsiteX6" fmla="*/ 657313 w 738299"/>
                <a:gd name="connsiteY6" fmla="*/ 696509 h 777430"/>
                <a:gd name="connsiteX0" fmla="*/ 180963 w 698919"/>
                <a:gd name="connsiteY0" fmla="*/ 777360 h 777360"/>
                <a:gd name="connsiteX1" fmla="*/ 2938 w 698919"/>
                <a:gd name="connsiteY1" fmla="*/ 413219 h 777360"/>
                <a:gd name="connsiteX2" fmla="*/ 91950 w 698919"/>
                <a:gd name="connsiteY2" fmla="*/ 121904 h 777360"/>
                <a:gd name="connsiteX3" fmla="*/ 367080 w 698919"/>
                <a:gd name="connsiteY3" fmla="*/ 524 h 777360"/>
                <a:gd name="connsiteX4" fmla="*/ 626025 w 698919"/>
                <a:gd name="connsiteY4" fmla="*/ 162365 h 777360"/>
                <a:gd name="connsiteX5" fmla="*/ 698853 w 698919"/>
                <a:gd name="connsiteY5" fmla="*/ 469862 h 777360"/>
                <a:gd name="connsiteX6" fmla="*/ 617933 w 698919"/>
                <a:gd name="connsiteY6" fmla="*/ 696439 h 777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8919" h="777360">
                  <a:moveTo>
                    <a:pt x="180963" y="777360"/>
                  </a:moveTo>
                  <a:cubicBezTo>
                    <a:pt x="85881" y="696439"/>
                    <a:pt x="17773" y="522462"/>
                    <a:pt x="2938" y="413219"/>
                  </a:cubicBezTo>
                  <a:cubicBezTo>
                    <a:pt x="-11897" y="303976"/>
                    <a:pt x="31260" y="190687"/>
                    <a:pt x="91950" y="121904"/>
                  </a:cubicBezTo>
                  <a:cubicBezTo>
                    <a:pt x="152640" y="53122"/>
                    <a:pt x="278068" y="-6220"/>
                    <a:pt x="367080" y="524"/>
                  </a:cubicBezTo>
                  <a:cubicBezTo>
                    <a:pt x="456093" y="7268"/>
                    <a:pt x="570729" y="84142"/>
                    <a:pt x="626025" y="162365"/>
                  </a:cubicBezTo>
                  <a:cubicBezTo>
                    <a:pt x="681321" y="240588"/>
                    <a:pt x="700202" y="380850"/>
                    <a:pt x="698853" y="469862"/>
                  </a:cubicBezTo>
                  <a:cubicBezTo>
                    <a:pt x="697504" y="558874"/>
                    <a:pt x="664462" y="666768"/>
                    <a:pt x="617933" y="696439"/>
                  </a:cubicBezTo>
                </a:path>
              </a:pathLst>
            </a:cu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C70D3BAA-7D18-45C8-AF8D-08DA11303518}"/>
                    </a:ext>
                  </a:extLst>
                </p:cNvPr>
                <p:cNvSpPr txBox="1"/>
                <p:nvPr/>
              </p:nvSpPr>
              <p:spPr>
                <a:xfrm>
                  <a:off x="3664098" y="2502984"/>
                  <a:ext cx="101829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sz="2800" dirty="0"/>
                    <a:t> 0</a:t>
                  </a: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C70D3BAA-7D18-45C8-AF8D-08DA113035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64098" y="2502984"/>
                  <a:ext cx="1018292" cy="523220"/>
                </a:xfrm>
                <a:prstGeom prst="rect">
                  <a:avLst/>
                </a:prstGeom>
                <a:blipFill>
                  <a:blip r:embed="rId5"/>
                  <a:stretch>
                    <a:fillRect t="-10465" r="-10778" b="-325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66371FC4-7945-4A8E-967D-03B0F5DAEBB8}"/>
                    </a:ext>
                  </a:extLst>
                </p:cNvPr>
                <p:cNvSpPr txBox="1"/>
                <p:nvPr/>
              </p:nvSpPr>
              <p:spPr>
                <a:xfrm>
                  <a:off x="5394482" y="2934657"/>
                  <a:ext cx="101829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sz="2800" dirty="0"/>
                    <a:t> 1</a:t>
                  </a: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66371FC4-7945-4A8E-967D-03B0F5DAEB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4482" y="2934657"/>
                  <a:ext cx="1018292" cy="523220"/>
                </a:xfrm>
                <a:prstGeom prst="rect">
                  <a:avLst/>
                </a:prstGeom>
                <a:blipFill>
                  <a:blip r:embed="rId6"/>
                  <a:stretch>
                    <a:fillRect t="-10465" r="-10778" b="-325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1">
                <a:extLst>
                  <a:ext uri="{FF2B5EF4-FFF2-40B4-BE49-F238E27FC236}">
                    <a16:creationId xmlns:a16="http://schemas.microsoft.com/office/drawing/2014/main" id="{16FD0E49-E738-46FB-8E04-C8FBA470C6B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49706" y="1629765"/>
                <a:ext cx="6744563" cy="280467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/>
                  <a:t>States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b="0" dirty="0"/>
              </a:p>
              <a:p>
                <a:r>
                  <a:rPr lang="en-US" sz="2400" dirty="0"/>
                  <a:t>Input variable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with domain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sz="2400" dirty="0"/>
              </a:p>
              <a:p>
                <a:r>
                  <a:rPr lang="en-US" sz="2400" dirty="0"/>
                  <a:t>Final state: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Transitions: (as shown)</a:t>
                </a:r>
              </a:p>
              <a:p>
                <a:r>
                  <a:rPr lang="en-US" sz="2400" dirty="0"/>
                  <a:t>Given trace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sz="2400" dirty="0"/>
                  <a:t> (infinite sequence of symbols from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sz="2400" dirty="0"/>
                  <a:t> is accepted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,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400" dirty="0"/>
                  <a:t> appears inf. often</a:t>
                </a:r>
              </a:p>
            </p:txBody>
          </p:sp>
        </mc:Choice>
        <mc:Fallback xmlns="">
          <p:sp>
            <p:nvSpPr>
              <p:cNvPr id="22" name="Content Placeholder 1">
                <a:extLst>
                  <a:ext uri="{FF2B5EF4-FFF2-40B4-BE49-F238E27FC236}">
                    <a16:creationId xmlns:a16="http://schemas.microsoft.com/office/drawing/2014/main" id="{16FD0E49-E738-46FB-8E04-C8FBA470C6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9706" y="1629765"/>
                <a:ext cx="6744563" cy="2804670"/>
              </a:xfrm>
              <a:prstGeom prst="rect">
                <a:avLst/>
              </a:prstGeom>
              <a:blipFill>
                <a:blip r:embed="rId7"/>
                <a:stretch>
                  <a:fillRect l="-723" t="-2609" r="-9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ontent Placeholder 1">
                <a:extLst>
                  <a:ext uri="{FF2B5EF4-FFF2-40B4-BE49-F238E27FC236}">
                    <a16:creationId xmlns:a16="http://schemas.microsoft.com/office/drawing/2014/main" id="{894C9597-4376-4943-AB06-A7727715C88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49706" y="4434435"/>
                <a:ext cx="4879893" cy="106919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What is the language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?</a:t>
                </a:r>
              </a:p>
              <a:p>
                <a:pPr lvl="1"/>
                <a:r>
                  <a:rPr lang="en-US" dirty="0"/>
                  <a:t>LTL formula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𝐆𝐅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=1)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3" name="Content Placeholder 1">
                <a:extLst>
                  <a:ext uri="{FF2B5EF4-FFF2-40B4-BE49-F238E27FC236}">
                    <a16:creationId xmlns:a16="http://schemas.microsoft.com/office/drawing/2014/main" id="{894C9597-4376-4943-AB06-A7727715C8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9706" y="4434435"/>
                <a:ext cx="4879893" cy="1069193"/>
              </a:xfrm>
              <a:prstGeom prst="rect">
                <a:avLst/>
              </a:prstGeom>
              <a:blipFill>
                <a:blip r:embed="rId8"/>
                <a:stretch>
                  <a:fillRect l="-1625" t="-9091" b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AD0D7FF-4138-4B78-AA27-CCEFE00D0E44}"/>
                  </a:ext>
                </a:extLst>
              </p:cNvPr>
              <p:cNvSpPr txBox="1"/>
              <p:nvPr/>
            </p:nvSpPr>
            <p:spPr>
              <a:xfrm>
                <a:off x="4259480" y="1969559"/>
                <a:ext cx="101829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dirty="0"/>
                  <a:t> 1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AD0D7FF-4138-4B78-AA27-CCEFE00D0E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9480" y="1969559"/>
                <a:ext cx="1018292" cy="523220"/>
              </a:xfrm>
              <a:prstGeom prst="rect">
                <a:avLst/>
              </a:prstGeom>
              <a:blipFill>
                <a:blip r:embed="rId9"/>
                <a:stretch>
                  <a:fillRect t="-10465" r="-10180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615141B-20C8-4135-A8A5-1618407A531F}"/>
                  </a:ext>
                </a:extLst>
              </p:cNvPr>
              <p:cNvSpPr txBox="1"/>
              <p:nvPr/>
            </p:nvSpPr>
            <p:spPr>
              <a:xfrm>
                <a:off x="2446952" y="3484328"/>
                <a:ext cx="101829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dirty="0"/>
                  <a:t> 0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615141B-20C8-4135-A8A5-1618407A53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6952" y="3484328"/>
                <a:ext cx="1018292" cy="523220"/>
              </a:xfrm>
              <a:prstGeom prst="rect">
                <a:avLst/>
              </a:prstGeom>
              <a:blipFill>
                <a:blip r:embed="rId10"/>
                <a:stretch>
                  <a:fillRect t="-11765" r="-10778" b="-34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7218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A4B56C-397C-4CBF-ACF1-1E2484ABE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Büchi</a:t>
            </a:r>
            <a:r>
              <a:rPr lang="en-US" dirty="0"/>
              <a:t> automaton Example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AC0C33-FEF7-43A7-97B5-B48BBD194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66F4438-B83B-4A2C-A893-5EFFDC10880A}"/>
              </a:ext>
            </a:extLst>
          </p:cNvPr>
          <p:cNvGrpSpPr/>
          <p:nvPr/>
        </p:nvGrpSpPr>
        <p:grpSpPr>
          <a:xfrm>
            <a:off x="254141" y="1078361"/>
            <a:ext cx="5159186" cy="2120755"/>
            <a:chOff x="2975013" y="2147605"/>
            <a:chExt cx="5159186" cy="212075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692E9FBA-778B-4909-9111-1097DFF82358}"/>
                    </a:ext>
                  </a:extLst>
                </p:cNvPr>
                <p:cNvSpPr/>
                <p:nvPr/>
              </p:nvSpPr>
              <p:spPr>
                <a:xfrm>
                  <a:off x="3685697" y="3724137"/>
                  <a:ext cx="1001031" cy="544223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692E9FBA-778B-4909-9111-1097DFF8235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5697" y="3724137"/>
                  <a:ext cx="1001031" cy="544223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9ED9724A-05A9-433C-B76F-E9C6E31B4527}"/>
                    </a:ext>
                  </a:extLst>
                </p:cNvPr>
                <p:cNvSpPr/>
                <p:nvPr/>
              </p:nvSpPr>
              <p:spPr>
                <a:xfrm>
                  <a:off x="7100601" y="3745140"/>
                  <a:ext cx="1001031" cy="523220"/>
                </a:xfrm>
                <a:prstGeom prst="ellipse">
                  <a:avLst/>
                </a:prstGeom>
                <a:ln w="95250" cmpd="dbl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9ED9724A-05A9-433C-B76F-E9C6E31B452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00601" y="3745140"/>
                  <a:ext cx="1001031" cy="52322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95250" cmpd="dbl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0D4A4156-5387-4A8A-AE53-9D847EB43882}"/>
                    </a:ext>
                  </a:extLst>
                </p:cNvPr>
                <p:cNvSpPr txBox="1"/>
                <p:nvPr/>
              </p:nvSpPr>
              <p:spPr>
                <a:xfrm>
                  <a:off x="5405423" y="2147605"/>
                  <a:ext cx="727507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0D4A4156-5387-4A8A-AE53-9D847EB438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5423" y="2147605"/>
                  <a:ext cx="727507" cy="58477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545D9D2-9D17-4E1D-9229-777F8E6C969A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>
              <a:off x="2975013" y="3996248"/>
              <a:ext cx="710684" cy="1"/>
            </a:xfrm>
            <a:prstGeom prst="straightConnector1">
              <a:avLst/>
            </a:pr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13DDD61-AFC2-45C5-AE1C-726A8126ABF5}"/>
                </a:ext>
              </a:extLst>
            </p:cNvPr>
            <p:cNvSpPr/>
            <p:nvPr/>
          </p:nvSpPr>
          <p:spPr>
            <a:xfrm rot="385658">
              <a:off x="3708742" y="3017804"/>
              <a:ext cx="698919" cy="777360"/>
            </a:xfrm>
            <a:custGeom>
              <a:avLst/>
              <a:gdLst>
                <a:gd name="connsiteX0" fmla="*/ 215715 w 742225"/>
                <a:gd name="connsiteY0" fmla="*/ 717019 h 717019"/>
                <a:gd name="connsiteX1" fmla="*/ 5322 w 742225"/>
                <a:gd name="connsiteY1" fmla="*/ 449982 h 717019"/>
                <a:gd name="connsiteX2" fmla="*/ 94334 w 742225"/>
                <a:gd name="connsiteY2" fmla="*/ 85840 h 717019"/>
                <a:gd name="connsiteX3" fmla="*/ 426108 w 742225"/>
                <a:gd name="connsiteY3" fmla="*/ 4920 h 717019"/>
                <a:gd name="connsiteX4" fmla="*/ 701237 w 742225"/>
                <a:gd name="connsiteY4" fmla="*/ 182945 h 717019"/>
                <a:gd name="connsiteX5" fmla="*/ 733605 w 742225"/>
                <a:gd name="connsiteY5" fmla="*/ 514718 h 717019"/>
                <a:gd name="connsiteX6" fmla="*/ 628409 w 742225"/>
                <a:gd name="connsiteY6" fmla="*/ 652283 h 717019"/>
                <a:gd name="connsiteX0" fmla="*/ 210699 w 737209"/>
                <a:gd name="connsiteY0" fmla="*/ 722892 h 722892"/>
                <a:gd name="connsiteX1" fmla="*/ 306 w 737209"/>
                <a:gd name="connsiteY1" fmla="*/ 455855 h 722892"/>
                <a:gd name="connsiteX2" fmla="*/ 170239 w 737209"/>
                <a:gd name="connsiteY2" fmla="*/ 67437 h 722892"/>
                <a:gd name="connsiteX3" fmla="*/ 421092 w 737209"/>
                <a:gd name="connsiteY3" fmla="*/ 10793 h 722892"/>
                <a:gd name="connsiteX4" fmla="*/ 696221 w 737209"/>
                <a:gd name="connsiteY4" fmla="*/ 188818 h 722892"/>
                <a:gd name="connsiteX5" fmla="*/ 728589 w 737209"/>
                <a:gd name="connsiteY5" fmla="*/ 520591 h 722892"/>
                <a:gd name="connsiteX6" fmla="*/ 623393 w 737209"/>
                <a:gd name="connsiteY6" fmla="*/ 658156 h 722892"/>
                <a:gd name="connsiteX0" fmla="*/ 210675 w 740044"/>
                <a:gd name="connsiteY0" fmla="*/ 743338 h 743338"/>
                <a:gd name="connsiteX1" fmla="*/ 282 w 740044"/>
                <a:gd name="connsiteY1" fmla="*/ 476301 h 743338"/>
                <a:gd name="connsiteX2" fmla="*/ 170215 w 740044"/>
                <a:gd name="connsiteY2" fmla="*/ 87883 h 743338"/>
                <a:gd name="connsiteX3" fmla="*/ 364424 w 740044"/>
                <a:gd name="connsiteY3" fmla="*/ 6963 h 743338"/>
                <a:gd name="connsiteX4" fmla="*/ 696197 w 740044"/>
                <a:gd name="connsiteY4" fmla="*/ 209264 h 743338"/>
                <a:gd name="connsiteX5" fmla="*/ 728565 w 740044"/>
                <a:gd name="connsiteY5" fmla="*/ 541037 h 743338"/>
                <a:gd name="connsiteX6" fmla="*/ 623369 w 740044"/>
                <a:gd name="connsiteY6" fmla="*/ 678602 h 743338"/>
                <a:gd name="connsiteX0" fmla="*/ 210675 w 728565"/>
                <a:gd name="connsiteY0" fmla="*/ 740650 h 740650"/>
                <a:gd name="connsiteX1" fmla="*/ 282 w 728565"/>
                <a:gd name="connsiteY1" fmla="*/ 473613 h 740650"/>
                <a:gd name="connsiteX2" fmla="*/ 170215 w 728565"/>
                <a:gd name="connsiteY2" fmla="*/ 85195 h 740650"/>
                <a:gd name="connsiteX3" fmla="*/ 364424 w 728565"/>
                <a:gd name="connsiteY3" fmla="*/ 4275 h 740650"/>
                <a:gd name="connsiteX4" fmla="*/ 623369 w 728565"/>
                <a:gd name="connsiteY4" fmla="*/ 166116 h 740650"/>
                <a:gd name="connsiteX5" fmla="*/ 728565 w 728565"/>
                <a:gd name="connsiteY5" fmla="*/ 538349 h 740650"/>
                <a:gd name="connsiteX6" fmla="*/ 623369 w 728565"/>
                <a:gd name="connsiteY6" fmla="*/ 675914 h 740650"/>
                <a:gd name="connsiteX0" fmla="*/ 210675 w 760933"/>
                <a:gd name="connsiteY0" fmla="*/ 740650 h 740650"/>
                <a:gd name="connsiteX1" fmla="*/ 282 w 760933"/>
                <a:gd name="connsiteY1" fmla="*/ 473613 h 740650"/>
                <a:gd name="connsiteX2" fmla="*/ 170215 w 760933"/>
                <a:gd name="connsiteY2" fmla="*/ 85195 h 740650"/>
                <a:gd name="connsiteX3" fmla="*/ 364424 w 760933"/>
                <a:gd name="connsiteY3" fmla="*/ 4275 h 740650"/>
                <a:gd name="connsiteX4" fmla="*/ 623369 w 760933"/>
                <a:gd name="connsiteY4" fmla="*/ 166116 h 740650"/>
                <a:gd name="connsiteX5" fmla="*/ 760933 w 760933"/>
                <a:gd name="connsiteY5" fmla="*/ 376509 h 740650"/>
                <a:gd name="connsiteX6" fmla="*/ 623369 w 760933"/>
                <a:gd name="connsiteY6" fmla="*/ 675914 h 740650"/>
                <a:gd name="connsiteX0" fmla="*/ 138127 w 688385"/>
                <a:gd name="connsiteY0" fmla="*/ 739184 h 739184"/>
                <a:gd name="connsiteX1" fmla="*/ 562 w 688385"/>
                <a:gd name="connsiteY1" fmla="*/ 350767 h 739184"/>
                <a:gd name="connsiteX2" fmla="*/ 97667 w 688385"/>
                <a:gd name="connsiteY2" fmla="*/ 83729 h 739184"/>
                <a:gd name="connsiteX3" fmla="*/ 291876 w 688385"/>
                <a:gd name="connsiteY3" fmla="*/ 2809 h 739184"/>
                <a:gd name="connsiteX4" fmla="*/ 550821 w 688385"/>
                <a:gd name="connsiteY4" fmla="*/ 164650 h 739184"/>
                <a:gd name="connsiteX5" fmla="*/ 688385 w 688385"/>
                <a:gd name="connsiteY5" fmla="*/ 375043 h 739184"/>
                <a:gd name="connsiteX6" fmla="*/ 550821 w 688385"/>
                <a:gd name="connsiteY6" fmla="*/ 674448 h 739184"/>
                <a:gd name="connsiteX0" fmla="*/ 218751 w 769009"/>
                <a:gd name="connsiteY0" fmla="*/ 739184 h 739184"/>
                <a:gd name="connsiteX1" fmla="*/ 266 w 769009"/>
                <a:gd name="connsiteY1" fmla="*/ 350767 h 739184"/>
                <a:gd name="connsiteX2" fmla="*/ 178291 w 769009"/>
                <a:gd name="connsiteY2" fmla="*/ 83729 h 739184"/>
                <a:gd name="connsiteX3" fmla="*/ 372500 w 769009"/>
                <a:gd name="connsiteY3" fmla="*/ 2809 h 739184"/>
                <a:gd name="connsiteX4" fmla="*/ 631445 w 769009"/>
                <a:gd name="connsiteY4" fmla="*/ 164650 h 739184"/>
                <a:gd name="connsiteX5" fmla="*/ 769009 w 769009"/>
                <a:gd name="connsiteY5" fmla="*/ 375043 h 739184"/>
                <a:gd name="connsiteX6" fmla="*/ 631445 w 769009"/>
                <a:gd name="connsiteY6" fmla="*/ 674448 h 739184"/>
                <a:gd name="connsiteX0" fmla="*/ 222731 w 772989"/>
                <a:gd name="connsiteY0" fmla="*/ 736827 h 736827"/>
                <a:gd name="connsiteX1" fmla="*/ 4246 w 772989"/>
                <a:gd name="connsiteY1" fmla="*/ 348410 h 736827"/>
                <a:gd name="connsiteX2" fmla="*/ 101350 w 772989"/>
                <a:gd name="connsiteY2" fmla="*/ 121832 h 736827"/>
                <a:gd name="connsiteX3" fmla="*/ 376480 w 772989"/>
                <a:gd name="connsiteY3" fmla="*/ 452 h 736827"/>
                <a:gd name="connsiteX4" fmla="*/ 635425 w 772989"/>
                <a:gd name="connsiteY4" fmla="*/ 162293 h 736827"/>
                <a:gd name="connsiteX5" fmla="*/ 772989 w 772989"/>
                <a:gd name="connsiteY5" fmla="*/ 372686 h 736827"/>
                <a:gd name="connsiteX6" fmla="*/ 635425 w 772989"/>
                <a:gd name="connsiteY6" fmla="*/ 672091 h 736827"/>
                <a:gd name="connsiteX0" fmla="*/ 253971 w 804229"/>
                <a:gd name="connsiteY0" fmla="*/ 736969 h 736969"/>
                <a:gd name="connsiteX1" fmla="*/ 3118 w 804229"/>
                <a:gd name="connsiteY1" fmla="*/ 461841 h 736969"/>
                <a:gd name="connsiteX2" fmla="*/ 132590 w 804229"/>
                <a:gd name="connsiteY2" fmla="*/ 121974 h 736969"/>
                <a:gd name="connsiteX3" fmla="*/ 407720 w 804229"/>
                <a:gd name="connsiteY3" fmla="*/ 594 h 736969"/>
                <a:gd name="connsiteX4" fmla="*/ 666665 w 804229"/>
                <a:gd name="connsiteY4" fmla="*/ 162435 h 736969"/>
                <a:gd name="connsiteX5" fmla="*/ 804229 w 804229"/>
                <a:gd name="connsiteY5" fmla="*/ 372828 h 736969"/>
                <a:gd name="connsiteX6" fmla="*/ 666665 w 804229"/>
                <a:gd name="connsiteY6" fmla="*/ 672233 h 736969"/>
                <a:gd name="connsiteX0" fmla="*/ 253971 w 739493"/>
                <a:gd name="connsiteY0" fmla="*/ 736969 h 736969"/>
                <a:gd name="connsiteX1" fmla="*/ 3118 w 739493"/>
                <a:gd name="connsiteY1" fmla="*/ 461841 h 736969"/>
                <a:gd name="connsiteX2" fmla="*/ 132590 w 739493"/>
                <a:gd name="connsiteY2" fmla="*/ 121974 h 736969"/>
                <a:gd name="connsiteX3" fmla="*/ 407720 w 739493"/>
                <a:gd name="connsiteY3" fmla="*/ 594 h 736969"/>
                <a:gd name="connsiteX4" fmla="*/ 666665 w 739493"/>
                <a:gd name="connsiteY4" fmla="*/ 162435 h 736969"/>
                <a:gd name="connsiteX5" fmla="*/ 739493 w 739493"/>
                <a:gd name="connsiteY5" fmla="*/ 469932 h 736969"/>
                <a:gd name="connsiteX6" fmla="*/ 666665 w 739493"/>
                <a:gd name="connsiteY6" fmla="*/ 672233 h 736969"/>
                <a:gd name="connsiteX0" fmla="*/ 253971 w 747593"/>
                <a:gd name="connsiteY0" fmla="*/ 736969 h 736969"/>
                <a:gd name="connsiteX1" fmla="*/ 3118 w 747593"/>
                <a:gd name="connsiteY1" fmla="*/ 461841 h 736969"/>
                <a:gd name="connsiteX2" fmla="*/ 132590 w 747593"/>
                <a:gd name="connsiteY2" fmla="*/ 121974 h 736969"/>
                <a:gd name="connsiteX3" fmla="*/ 407720 w 747593"/>
                <a:gd name="connsiteY3" fmla="*/ 594 h 736969"/>
                <a:gd name="connsiteX4" fmla="*/ 666665 w 747593"/>
                <a:gd name="connsiteY4" fmla="*/ 162435 h 736969"/>
                <a:gd name="connsiteX5" fmla="*/ 739493 w 747593"/>
                <a:gd name="connsiteY5" fmla="*/ 469932 h 736969"/>
                <a:gd name="connsiteX6" fmla="*/ 504824 w 747593"/>
                <a:gd name="connsiteY6" fmla="*/ 639865 h 736969"/>
                <a:gd name="connsiteX0" fmla="*/ 313237 w 750215"/>
                <a:gd name="connsiteY0" fmla="*/ 639865 h 639865"/>
                <a:gd name="connsiteX1" fmla="*/ 5740 w 750215"/>
                <a:gd name="connsiteY1" fmla="*/ 461841 h 639865"/>
                <a:gd name="connsiteX2" fmla="*/ 135212 w 750215"/>
                <a:gd name="connsiteY2" fmla="*/ 121974 h 639865"/>
                <a:gd name="connsiteX3" fmla="*/ 410342 w 750215"/>
                <a:gd name="connsiteY3" fmla="*/ 594 h 639865"/>
                <a:gd name="connsiteX4" fmla="*/ 669287 w 750215"/>
                <a:gd name="connsiteY4" fmla="*/ 162435 h 639865"/>
                <a:gd name="connsiteX5" fmla="*/ 742115 w 750215"/>
                <a:gd name="connsiteY5" fmla="*/ 469932 h 639865"/>
                <a:gd name="connsiteX6" fmla="*/ 507446 w 750215"/>
                <a:gd name="connsiteY6" fmla="*/ 639865 h 639865"/>
                <a:gd name="connsiteX0" fmla="*/ 313237 w 798541"/>
                <a:gd name="connsiteY0" fmla="*/ 639865 h 704601"/>
                <a:gd name="connsiteX1" fmla="*/ 5740 w 798541"/>
                <a:gd name="connsiteY1" fmla="*/ 461841 h 704601"/>
                <a:gd name="connsiteX2" fmla="*/ 135212 w 798541"/>
                <a:gd name="connsiteY2" fmla="*/ 121974 h 704601"/>
                <a:gd name="connsiteX3" fmla="*/ 410342 w 798541"/>
                <a:gd name="connsiteY3" fmla="*/ 594 h 704601"/>
                <a:gd name="connsiteX4" fmla="*/ 669287 w 798541"/>
                <a:gd name="connsiteY4" fmla="*/ 162435 h 704601"/>
                <a:gd name="connsiteX5" fmla="*/ 742115 w 798541"/>
                <a:gd name="connsiteY5" fmla="*/ 469932 h 704601"/>
                <a:gd name="connsiteX6" fmla="*/ 782576 w 798541"/>
                <a:gd name="connsiteY6" fmla="*/ 704601 h 704601"/>
                <a:gd name="connsiteX0" fmla="*/ 313237 w 742181"/>
                <a:gd name="connsiteY0" fmla="*/ 639865 h 696509"/>
                <a:gd name="connsiteX1" fmla="*/ 5740 w 742181"/>
                <a:gd name="connsiteY1" fmla="*/ 461841 h 696509"/>
                <a:gd name="connsiteX2" fmla="*/ 135212 w 742181"/>
                <a:gd name="connsiteY2" fmla="*/ 121974 h 696509"/>
                <a:gd name="connsiteX3" fmla="*/ 410342 w 742181"/>
                <a:gd name="connsiteY3" fmla="*/ 594 h 696509"/>
                <a:gd name="connsiteX4" fmla="*/ 669287 w 742181"/>
                <a:gd name="connsiteY4" fmla="*/ 162435 h 696509"/>
                <a:gd name="connsiteX5" fmla="*/ 742115 w 742181"/>
                <a:gd name="connsiteY5" fmla="*/ 469932 h 696509"/>
                <a:gd name="connsiteX6" fmla="*/ 661195 w 742181"/>
                <a:gd name="connsiteY6" fmla="*/ 696509 h 696509"/>
                <a:gd name="connsiteX0" fmla="*/ 220343 w 738299"/>
                <a:gd name="connsiteY0" fmla="*/ 777430 h 777430"/>
                <a:gd name="connsiteX1" fmla="*/ 1858 w 738299"/>
                <a:gd name="connsiteY1" fmla="*/ 461841 h 777430"/>
                <a:gd name="connsiteX2" fmla="*/ 131330 w 738299"/>
                <a:gd name="connsiteY2" fmla="*/ 121974 h 777430"/>
                <a:gd name="connsiteX3" fmla="*/ 406460 w 738299"/>
                <a:gd name="connsiteY3" fmla="*/ 594 h 777430"/>
                <a:gd name="connsiteX4" fmla="*/ 665405 w 738299"/>
                <a:gd name="connsiteY4" fmla="*/ 162435 h 777430"/>
                <a:gd name="connsiteX5" fmla="*/ 738233 w 738299"/>
                <a:gd name="connsiteY5" fmla="*/ 469932 h 777430"/>
                <a:gd name="connsiteX6" fmla="*/ 657313 w 738299"/>
                <a:gd name="connsiteY6" fmla="*/ 696509 h 777430"/>
                <a:gd name="connsiteX0" fmla="*/ 180963 w 698919"/>
                <a:gd name="connsiteY0" fmla="*/ 777360 h 777360"/>
                <a:gd name="connsiteX1" fmla="*/ 2938 w 698919"/>
                <a:gd name="connsiteY1" fmla="*/ 413219 h 777360"/>
                <a:gd name="connsiteX2" fmla="*/ 91950 w 698919"/>
                <a:gd name="connsiteY2" fmla="*/ 121904 h 777360"/>
                <a:gd name="connsiteX3" fmla="*/ 367080 w 698919"/>
                <a:gd name="connsiteY3" fmla="*/ 524 h 777360"/>
                <a:gd name="connsiteX4" fmla="*/ 626025 w 698919"/>
                <a:gd name="connsiteY4" fmla="*/ 162365 h 777360"/>
                <a:gd name="connsiteX5" fmla="*/ 698853 w 698919"/>
                <a:gd name="connsiteY5" fmla="*/ 469862 h 777360"/>
                <a:gd name="connsiteX6" fmla="*/ 617933 w 698919"/>
                <a:gd name="connsiteY6" fmla="*/ 696439 h 777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8919" h="777360">
                  <a:moveTo>
                    <a:pt x="180963" y="777360"/>
                  </a:moveTo>
                  <a:cubicBezTo>
                    <a:pt x="85881" y="696439"/>
                    <a:pt x="17773" y="522462"/>
                    <a:pt x="2938" y="413219"/>
                  </a:cubicBezTo>
                  <a:cubicBezTo>
                    <a:pt x="-11897" y="303976"/>
                    <a:pt x="31260" y="190687"/>
                    <a:pt x="91950" y="121904"/>
                  </a:cubicBezTo>
                  <a:cubicBezTo>
                    <a:pt x="152640" y="53122"/>
                    <a:pt x="278068" y="-6220"/>
                    <a:pt x="367080" y="524"/>
                  </a:cubicBezTo>
                  <a:cubicBezTo>
                    <a:pt x="456093" y="7268"/>
                    <a:pt x="570729" y="84142"/>
                    <a:pt x="626025" y="162365"/>
                  </a:cubicBezTo>
                  <a:cubicBezTo>
                    <a:pt x="681321" y="240588"/>
                    <a:pt x="700202" y="380850"/>
                    <a:pt x="698853" y="469862"/>
                  </a:cubicBezTo>
                  <a:cubicBezTo>
                    <a:pt x="697504" y="558874"/>
                    <a:pt x="664462" y="666768"/>
                    <a:pt x="617933" y="696439"/>
                  </a:cubicBezTo>
                </a:path>
              </a:pathLst>
            </a:cu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A866723-060D-407B-A642-910A900DACB9}"/>
                </a:ext>
              </a:extLst>
            </p:cNvPr>
            <p:cNvSpPr/>
            <p:nvPr/>
          </p:nvSpPr>
          <p:spPr>
            <a:xfrm rot="615089">
              <a:off x="7251657" y="2990646"/>
              <a:ext cx="698919" cy="777360"/>
            </a:xfrm>
            <a:custGeom>
              <a:avLst/>
              <a:gdLst>
                <a:gd name="connsiteX0" fmla="*/ 215715 w 742225"/>
                <a:gd name="connsiteY0" fmla="*/ 717019 h 717019"/>
                <a:gd name="connsiteX1" fmla="*/ 5322 w 742225"/>
                <a:gd name="connsiteY1" fmla="*/ 449982 h 717019"/>
                <a:gd name="connsiteX2" fmla="*/ 94334 w 742225"/>
                <a:gd name="connsiteY2" fmla="*/ 85840 h 717019"/>
                <a:gd name="connsiteX3" fmla="*/ 426108 w 742225"/>
                <a:gd name="connsiteY3" fmla="*/ 4920 h 717019"/>
                <a:gd name="connsiteX4" fmla="*/ 701237 w 742225"/>
                <a:gd name="connsiteY4" fmla="*/ 182945 h 717019"/>
                <a:gd name="connsiteX5" fmla="*/ 733605 w 742225"/>
                <a:gd name="connsiteY5" fmla="*/ 514718 h 717019"/>
                <a:gd name="connsiteX6" fmla="*/ 628409 w 742225"/>
                <a:gd name="connsiteY6" fmla="*/ 652283 h 717019"/>
                <a:gd name="connsiteX0" fmla="*/ 210699 w 737209"/>
                <a:gd name="connsiteY0" fmla="*/ 722892 h 722892"/>
                <a:gd name="connsiteX1" fmla="*/ 306 w 737209"/>
                <a:gd name="connsiteY1" fmla="*/ 455855 h 722892"/>
                <a:gd name="connsiteX2" fmla="*/ 170239 w 737209"/>
                <a:gd name="connsiteY2" fmla="*/ 67437 h 722892"/>
                <a:gd name="connsiteX3" fmla="*/ 421092 w 737209"/>
                <a:gd name="connsiteY3" fmla="*/ 10793 h 722892"/>
                <a:gd name="connsiteX4" fmla="*/ 696221 w 737209"/>
                <a:gd name="connsiteY4" fmla="*/ 188818 h 722892"/>
                <a:gd name="connsiteX5" fmla="*/ 728589 w 737209"/>
                <a:gd name="connsiteY5" fmla="*/ 520591 h 722892"/>
                <a:gd name="connsiteX6" fmla="*/ 623393 w 737209"/>
                <a:gd name="connsiteY6" fmla="*/ 658156 h 722892"/>
                <a:gd name="connsiteX0" fmla="*/ 210675 w 740044"/>
                <a:gd name="connsiteY0" fmla="*/ 743338 h 743338"/>
                <a:gd name="connsiteX1" fmla="*/ 282 w 740044"/>
                <a:gd name="connsiteY1" fmla="*/ 476301 h 743338"/>
                <a:gd name="connsiteX2" fmla="*/ 170215 w 740044"/>
                <a:gd name="connsiteY2" fmla="*/ 87883 h 743338"/>
                <a:gd name="connsiteX3" fmla="*/ 364424 w 740044"/>
                <a:gd name="connsiteY3" fmla="*/ 6963 h 743338"/>
                <a:gd name="connsiteX4" fmla="*/ 696197 w 740044"/>
                <a:gd name="connsiteY4" fmla="*/ 209264 h 743338"/>
                <a:gd name="connsiteX5" fmla="*/ 728565 w 740044"/>
                <a:gd name="connsiteY5" fmla="*/ 541037 h 743338"/>
                <a:gd name="connsiteX6" fmla="*/ 623369 w 740044"/>
                <a:gd name="connsiteY6" fmla="*/ 678602 h 743338"/>
                <a:gd name="connsiteX0" fmla="*/ 210675 w 728565"/>
                <a:gd name="connsiteY0" fmla="*/ 740650 h 740650"/>
                <a:gd name="connsiteX1" fmla="*/ 282 w 728565"/>
                <a:gd name="connsiteY1" fmla="*/ 473613 h 740650"/>
                <a:gd name="connsiteX2" fmla="*/ 170215 w 728565"/>
                <a:gd name="connsiteY2" fmla="*/ 85195 h 740650"/>
                <a:gd name="connsiteX3" fmla="*/ 364424 w 728565"/>
                <a:gd name="connsiteY3" fmla="*/ 4275 h 740650"/>
                <a:gd name="connsiteX4" fmla="*/ 623369 w 728565"/>
                <a:gd name="connsiteY4" fmla="*/ 166116 h 740650"/>
                <a:gd name="connsiteX5" fmla="*/ 728565 w 728565"/>
                <a:gd name="connsiteY5" fmla="*/ 538349 h 740650"/>
                <a:gd name="connsiteX6" fmla="*/ 623369 w 728565"/>
                <a:gd name="connsiteY6" fmla="*/ 675914 h 740650"/>
                <a:gd name="connsiteX0" fmla="*/ 210675 w 760933"/>
                <a:gd name="connsiteY0" fmla="*/ 740650 h 740650"/>
                <a:gd name="connsiteX1" fmla="*/ 282 w 760933"/>
                <a:gd name="connsiteY1" fmla="*/ 473613 h 740650"/>
                <a:gd name="connsiteX2" fmla="*/ 170215 w 760933"/>
                <a:gd name="connsiteY2" fmla="*/ 85195 h 740650"/>
                <a:gd name="connsiteX3" fmla="*/ 364424 w 760933"/>
                <a:gd name="connsiteY3" fmla="*/ 4275 h 740650"/>
                <a:gd name="connsiteX4" fmla="*/ 623369 w 760933"/>
                <a:gd name="connsiteY4" fmla="*/ 166116 h 740650"/>
                <a:gd name="connsiteX5" fmla="*/ 760933 w 760933"/>
                <a:gd name="connsiteY5" fmla="*/ 376509 h 740650"/>
                <a:gd name="connsiteX6" fmla="*/ 623369 w 760933"/>
                <a:gd name="connsiteY6" fmla="*/ 675914 h 740650"/>
                <a:gd name="connsiteX0" fmla="*/ 138127 w 688385"/>
                <a:gd name="connsiteY0" fmla="*/ 739184 h 739184"/>
                <a:gd name="connsiteX1" fmla="*/ 562 w 688385"/>
                <a:gd name="connsiteY1" fmla="*/ 350767 h 739184"/>
                <a:gd name="connsiteX2" fmla="*/ 97667 w 688385"/>
                <a:gd name="connsiteY2" fmla="*/ 83729 h 739184"/>
                <a:gd name="connsiteX3" fmla="*/ 291876 w 688385"/>
                <a:gd name="connsiteY3" fmla="*/ 2809 h 739184"/>
                <a:gd name="connsiteX4" fmla="*/ 550821 w 688385"/>
                <a:gd name="connsiteY4" fmla="*/ 164650 h 739184"/>
                <a:gd name="connsiteX5" fmla="*/ 688385 w 688385"/>
                <a:gd name="connsiteY5" fmla="*/ 375043 h 739184"/>
                <a:gd name="connsiteX6" fmla="*/ 550821 w 688385"/>
                <a:gd name="connsiteY6" fmla="*/ 674448 h 739184"/>
                <a:gd name="connsiteX0" fmla="*/ 218751 w 769009"/>
                <a:gd name="connsiteY0" fmla="*/ 739184 h 739184"/>
                <a:gd name="connsiteX1" fmla="*/ 266 w 769009"/>
                <a:gd name="connsiteY1" fmla="*/ 350767 h 739184"/>
                <a:gd name="connsiteX2" fmla="*/ 178291 w 769009"/>
                <a:gd name="connsiteY2" fmla="*/ 83729 h 739184"/>
                <a:gd name="connsiteX3" fmla="*/ 372500 w 769009"/>
                <a:gd name="connsiteY3" fmla="*/ 2809 h 739184"/>
                <a:gd name="connsiteX4" fmla="*/ 631445 w 769009"/>
                <a:gd name="connsiteY4" fmla="*/ 164650 h 739184"/>
                <a:gd name="connsiteX5" fmla="*/ 769009 w 769009"/>
                <a:gd name="connsiteY5" fmla="*/ 375043 h 739184"/>
                <a:gd name="connsiteX6" fmla="*/ 631445 w 769009"/>
                <a:gd name="connsiteY6" fmla="*/ 674448 h 739184"/>
                <a:gd name="connsiteX0" fmla="*/ 222731 w 772989"/>
                <a:gd name="connsiteY0" fmla="*/ 736827 h 736827"/>
                <a:gd name="connsiteX1" fmla="*/ 4246 w 772989"/>
                <a:gd name="connsiteY1" fmla="*/ 348410 h 736827"/>
                <a:gd name="connsiteX2" fmla="*/ 101350 w 772989"/>
                <a:gd name="connsiteY2" fmla="*/ 121832 h 736827"/>
                <a:gd name="connsiteX3" fmla="*/ 376480 w 772989"/>
                <a:gd name="connsiteY3" fmla="*/ 452 h 736827"/>
                <a:gd name="connsiteX4" fmla="*/ 635425 w 772989"/>
                <a:gd name="connsiteY4" fmla="*/ 162293 h 736827"/>
                <a:gd name="connsiteX5" fmla="*/ 772989 w 772989"/>
                <a:gd name="connsiteY5" fmla="*/ 372686 h 736827"/>
                <a:gd name="connsiteX6" fmla="*/ 635425 w 772989"/>
                <a:gd name="connsiteY6" fmla="*/ 672091 h 736827"/>
                <a:gd name="connsiteX0" fmla="*/ 253971 w 804229"/>
                <a:gd name="connsiteY0" fmla="*/ 736969 h 736969"/>
                <a:gd name="connsiteX1" fmla="*/ 3118 w 804229"/>
                <a:gd name="connsiteY1" fmla="*/ 461841 h 736969"/>
                <a:gd name="connsiteX2" fmla="*/ 132590 w 804229"/>
                <a:gd name="connsiteY2" fmla="*/ 121974 h 736969"/>
                <a:gd name="connsiteX3" fmla="*/ 407720 w 804229"/>
                <a:gd name="connsiteY3" fmla="*/ 594 h 736969"/>
                <a:gd name="connsiteX4" fmla="*/ 666665 w 804229"/>
                <a:gd name="connsiteY4" fmla="*/ 162435 h 736969"/>
                <a:gd name="connsiteX5" fmla="*/ 804229 w 804229"/>
                <a:gd name="connsiteY5" fmla="*/ 372828 h 736969"/>
                <a:gd name="connsiteX6" fmla="*/ 666665 w 804229"/>
                <a:gd name="connsiteY6" fmla="*/ 672233 h 736969"/>
                <a:gd name="connsiteX0" fmla="*/ 253971 w 739493"/>
                <a:gd name="connsiteY0" fmla="*/ 736969 h 736969"/>
                <a:gd name="connsiteX1" fmla="*/ 3118 w 739493"/>
                <a:gd name="connsiteY1" fmla="*/ 461841 h 736969"/>
                <a:gd name="connsiteX2" fmla="*/ 132590 w 739493"/>
                <a:gd name="connsiteY2" fmla="*/ 121974 h 736969"/>
                <a:gd name="connsiteX3" fmla="*/ 407720 w 739493"/>
                <a:gd name="connsiteY3" fmla="*/ 594 h 736969"/>
                <a:gd name="connsiteX4" fmla="*/ 666665 w 739493"/>
                <a:gd name="connsiteY4" fmla="*/ 162435 h 736969"/>
                <a:gd name="connsiteX5" fmla="*/ 739493 w 739493"/>
                <a:gd name="connsiteY5" fmla="*/ 469932 h 736969"/>
                <a:gd name="connsiteX6" fmla="*/ 666665 w 739493"/>
                <a:gd name="connsiteY6" fmla="*/ 672233 h 736969"/>
                <a:gd name="connsiteX0" fmla="*/ 253971 w 747593"/>
                <a:gd name="connsiteY0" fmla="*/ 736969 h 736969"/>
                <a:gd name="connsiteX1" fmla="*/ 3118 w 747593"/>
                <a:gd name="connsiteY1" fmla="*/ 461841 h 736969"/>
                <a:gd name="connsiteX2" fmla="*/ 132590 w 747593"/>
                <a:gd name="connsiteY2" fmla="*/ 121974 h 736969"/>
                <a:gd name="connsiteX3" fmla="*/ 407720 w 747593"/>
                <a:gd name="connsiteY3" fmla="*/ 594 h 736969"/>
                <a:gd name="connsiteX4" fmla="*/ 666665 w 747593"/>
                <a:gd name="connsiteY4" fmla="*/ 162435 h 736969"/>
                <a:gd name="connsiteX5" fmla="*/ 739493 w 747593"/>
                <a:gd name="connsiteY5" fmla="*/ 469932 h 736969"/>
                <a:gd name="connsiteX6" fmla="*/ 504824 w 747593"/>
                <a:gd name="connsiteY6" fmla="*/ 639865 h 736969"/>
                <a:gd name="connsiteX0" fmla="*/ 313237 w 750215"/>
                <a:gd name="connsiteY0" fmla="*/ 639865 h 639865"/>
                <a:gd name="connsiteX1" fmla="*/ 5740 w 750215"/>
                <a:gd name="connsiteY1" fmla="*/ 461841 h 639865"/>
                <a:gd name="connsiteX2" fmla="*/ 135212 w 750215"/>
                <a:gd name="connsiteY2" fmla="*/ 121974 h 639865"/>
                <a:gd name="connsiteX3" fmla="*/ 410342 w 750215"/>
                <a:gd name="connsiteY3" fmla="*/ 594 h 639865"/>
                <a:gd name="connsiteX4" fmla="*/ 669287 w 750215"/>
                <a:gd name="connsiteY4" fmla="*/ 162435 h 639865"/>
                <a:gd name="connsiteX5" fmla="*/ 742115 w 750215"/>
                <a:gd name="connsiteY5" fmla="*/ 469932 h 639865"/>
                <a:gd name="connsiteX6" fmla="*/ 507446 w 750215"/>
                <a:gd name="connsiteY6" fmla="*/ 639865 h 639865"/>
                <a:gd name="connsiteX0" fmla="*/ 313237 w 798541"/>
                <a:gd name="connsiteY0" fmla="*/ 639865 h 704601"/>
                <a:gd name="connsiteX1" fmla="*/ 5740 w 798541"/>
                <a:gd name="connsiteY1" fmla="*/ 461841 h 704601"/>
                <a:gd name="connsiteX2" fmla="*/ 135212 w 798541"/>
                <a:gd name="connsiteY2" fmla="*/ 121974 h 704601"/>
                <a:gd name="connsiteX3" fmla="*/ 410342 w 798541"/>
                <a:gd name="connsiteY3" fmla="*/ 594 h 704601"/>
                <a:gd name="connsiteX4" fmla="*/ 669287 w 798541"/>
                <a:gd name="connsiteY4" fmla="*/ 162435 h 704601"/>
                <a:gd name="connsiteX5" fmla="*/ 742115 w 798541"/>
                <a:gd name="connsiteY5" fmla="*/ 469932 h 704601"/>
                <a:gd name="connsiteX6" fmla="*/ 782576 w 798541"/>
                <a:gd name="connsiteY6" fmla="*/ 704601 h 704601"/>
                <a:gd name="connsiteX0" fmla="*/ 313237 w 742181"/>
                <a:gd name="connsiteY0" fmla="*/ 639865 h 696509"/>
                <a:gd name="connsiteX1" fmla="*/ 5740 w 742181"/>
                <a:gd name="connsiteY1" fmla="*/ 461841 h 696509"/>
                <a:gd name="connsiteX2" fmla="*/ 135212 w 742181"/>
                <a:gd name="connsiteY2" fmla="*/ 121974 h 696509"/>
                <a:gd name="connsiteX3" fmla="*/ 410342 w 742181"/>
                <a:gd name="connsiteY3" fmla="*/ 594 h 696509"/>
                <a:gd name="connsiteX4" fmla="*/ 669287 w 742181"/>
                <a:gd name="connsiteY4" fmla="*/ 162435 h 696509"/>
                <a:gd name="connsiteX5" fmla="*/ 742115 w 742181"/>
                <a:gd name="connsiteY5" fmla="*/ 469932 h 696509"/>
                <a:gd name="connsiteX6" fmla="*/ 661195 w 742181"/>
                <a:gd name="connsiteY6" fmla="*/ 696509 h 696509"/>
                <a:gd name="connsiteX0" fmla="*/ 220343 w 738299"/>
                <a:gd name="connsiteY0" fmla="*/ 777430 h 777430"/>
                <a:gd name="connsiteX1" fmla="*/ 1858 w 738299"/>
                <a:gd name="connsiteY1" fmla="*/ 461841 h 777430"/>
                <a:gd name="connsiteX2" fmla="*/ 131330 w 738299"/>
                <a:gd name="connsiteY2" fmla="*/ 121974 h 777430"/>
                <a:gd name="connsiteX3" fmla="*/ 406460 w 738299"/>
                <a:gd name="connsiteY3" fmla="*/ 594 h 777430"/>
                <a:gd name="connsiteX4" fmla="*/ 665405 w 738299"/>
                <a:gd name="connsiteY4" fmla="*/ 162435 h 777430"/>
                <a:gd name="connsiteX5" fmla="*/ 738233 w 738299"/>
                <a:gd name="connsiteY5" fmla="*/ 469932 h 777430"/>
                <a:gd name="connsiteX6" fmla="*/ 657313 w 738299"/>
                <a:gd name="connsiteY6" fmla="*/ 696509 h 777430"/>
                <a:gd name="connsiteX0" fmla="*/ 180963 w 698919"/>
                <a:gd name="connsiteY0" fmla="*/ 777360 h 777360"/>
                <a:gd name="connsiteX1" fmla="*/ 2938 w 698919"/>
                <a:gd name="connsiteY1" fmla="*/ 413219 h 777360"/>
                <a:gd name="connsiteX2" fmla="*/ 91950 w 698919"/>
                <a:gd name="connsiteY2" fmla="*/ 121904 h 777360"/>
                <a:gd name="connsiteX3" fmla="*/ 367080 w 698919"/>
                <a:gd name="connsiteY3" fmla="*/ 524 h 777360"/>
                <a:gd name="connsiteX4" fmla="*/ 626025 w 698919"/>
                <a:gd name="connsiteY4" fmla="*/ 162365 h 777360"/>
                <a:gd name="connsiteX5" fmla="*/ 698853 w 698919"/>
                <a:gd name="connsiteY5" fmla="*/ 469862 h 777360"/>
                <a:gd name="connsiteX6" fmla="*/ 617933 w 698919"/>
                <a:gd name="connsiteY6" fmla="*/ 696439 h 777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8919" h="777360">
                  <a:moveTo>
                    <a:pt x="180963" y="777360"/>
                  </a:moveTo>
                  <a:cubicBezTo>
                    <a:pt x="85881" y="696439"/>
                    <a:pt x="17773" y="522462"/>
                    <a:pt x="2938" y="413219"/>
                  </a:cubicBezTo>
                  <a:cubicBezTo>
                    <a:pt x="-11897" y="303976"/>
                    <a:pt x="31260" y="190687"/>
                    <a:pt x="91950" y="121904"/>
                  </a:cubicBezTo>
                  <a:cubicBezTo>
                    <a:pt x="152640" y="53122"/>
                    <a:pt x="278068" y="-6220"/>
                    <a:pt x="367080" y="524"/>
                  </a:cubicBezTo>
                  <a:cubicBezTo>
                    <a:pt x="456093" y="7268"/>
                    <a:pt x="570729" y="84142"/>
                    <a:pt x="626025" y="162365"/>
                  </a:cubicBezTo>
                  <a:cubicBezTo>
                    <a:pt x="681321" y="240588"/>
                    <a:pt x="700202" y="380850"/>
                    <a:pt x="698853" y="469862"/>
                  </a:cubicBezTo>
                  <a:cubicBezTo>
                    <a:pt x="697504" y="558874"/>
                    <a:pt x="664462" y="666768"/>
                    <a:pt x="617933" y="696439"/>
                  </a:cubicBezTo>
                </a:path>
              </a:pathLst>
            </a:cu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C70D3BAA-7D18-45C8-AF8D-08DA11303518}"/>
                    </a:ext>
                  </a:extLst>
                </p:cNvPr>
                <p:cNvSpPr txBox="1"/>
                <p:nvPr/>
              </p:nvSpPr>
              <p:spPr>
                <a:xfrm>
                  <a:off x="3410790" y="2470770"/>
                  <a:ext cx="1525226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= 0|1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C70D3BAA-7D18-45C8-AF8D-08DA113035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10790" y="2470770"/>
                  <a:ext cx="1525226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66371FC4-7945-4A8E-967D-03B0F5DAEBB8}"/>
                    </a:ext>
                  </a:extLst>
                </p:cNvPr>
                <p:cNvSpPr txBox="1"/>
                <p:nvPr/>
              </p:nvSpPr>
              <p:spPr>
                <a:xfrm>
                  <a:off x="5319176" y="3412258"/>
                  <a:ext cx="1525226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= 0|1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66371FC4-7945-4A8E-967D-03B0F5DAEB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19176" y="3412258"/>
                  <a:ext cx="1525226" cy="52322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30CE0D4D-8293-4F1A-A137-F7815C1D8DC7}"/>
                    </a:ext>
                  </a:extLst>
                </p:cNvPr>
                <p:cNvSpPr txBox="1"/>
                <p:nvPr/>
              </p:nvSpPr>
              <p:spPr>
                <a:xfrm>
                  <a:off x="7000106" y="2488573"/>
                  <a:ext cx="113409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30CE0D4D-8293-4F1A-A137-F7815C1D8D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0106" y="2488573"/>
                  <a:ext cx="1134093" cy="52322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1">
                <a:extLst>
                  <a:ext uri="{FF2B5EF4-FFF2-40B4-BE49-F238E27FC236}">
                    <a16:creationId xmlns:a16="http://schemas.microsoft.com/office/drawing/2014/main" id="{16FD0E49-E738-46FB-8E04-C8FBA470C6B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13356" y="3830358"/>
                <a:ext cx="4879943" cy="100370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Transitions: (as shown)</a:t>
                </a:r>
              </a:p>
            </p:txBody>
          </p:sp>
        </mc:Choice>
        <mc:Fallback xmlns="">
          <p:sp>
            <p:nvSpPr>
              <p:cNvPr id="22" name="Content Placeholder 1">
                <a:extLst>
                  <a:ext uri="{FF2B5EF4-FFF2-40B4-BE49-F238E27FC236}">
                    <a16:creationId xmlns:a16="http://schemas.microsoft.com/office/drawing/2014/main" id="{16FD0E49-E738-46FB-8E04-C8FBA470C6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356" y="3830358"/>
                <a:ext cx="4879943" cy="1003707"/>
              </a:xfrm>
              <a:prstGeom prst="rect">
                <a:avLst/>
              </a:prstGeom>
              <a:blipFill>
                <a:blip r:embed="rId8"/>
                <a:stretch>
                  <a:fillRect l="-1000" t="-5455"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ontent Placeholder 1">
                <a:extLst>
                  <a:ext uri="{FF2B5EF4-FFF2-40B4-BE49-F238E27FC236}">
                    <a16:creationId xmlns:a16="http://schemas.microsoft.com/office/drawing/2014/main" id="{894C9597-4376-4943-AB06-A7727715C88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33355" y="1448473"/>
                <a:ext cx="6390946" cy="430496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Note that this is a nondeterministic </a:t>
                </a:r>
                <a:r>
                  <a:rPr lang="en-US" dirty="0" err="1"/>
                  <a:t>Büchi</a:t>
                </a:r>
                <a:r>
                  <a:rPr lang="en-US" dirty="0"/>
                  <a:t> automaton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accepts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dirty="0"/>
                  <a:t> if </a:t>
                </a:r>
                <a:r>
                  <a:rPr lang="en-US" b="1" i="1" dirty="0"/>
                  <a:t>there exists a path </a:t>
                </a:r>
                <a:r>
                  <a:rPr lang="en-US" dirty="0"/>
                  <a:t>along which a state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appears infinitely often</a:t>
                </a:r>
              </a:p>
              <a:p>
                <a:r>
                  <a:rPr lang="en-US" dirty="0"/>
                  <a:t>What is the language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? </a:t>
                </a:r>
              </a:p>
              <a:p>
                <a:pPr lvl="1"/>
                <a:r>
                  <a:rPr lang="en-US" dirty="0"/>
                  <a:t>LTL formula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𝐅𝐆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3" name="Content Placeholder 1">
                <a:extLst>
                  <a:ext uri="{FF2B5EF4-FFF2-40B4-BE49-F238E27FC236}">
                    <a16:creationId xmlns:a16="http://schemas.microsoft.com/office/drawing/2014/main" id="{894C9597-4376-4943-AB06-A7727715C8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3355" y="1448473"/>
                <a:ext cx="6390946" cy="4304963"/>
              </a:xfrm>
              <a:prstGeom prst="rect">
                <a:avLst/>
              </a:prstGeom>
              <a:blipFill>
                <a:blip r:embed="rId9"/>
                <a:stretch>
                  <a:fillRect l="-1240" t="-2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56D85EF-1ACC-467C-B347-19BD1D6F4681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1965856" y="2927005"/>
            <a:ext cx="2413873" cy="10501"/>
          </a:xfrm>
          <a:prstGeom prst="straightConnector1">
            <a:avLst/>
          </a:prstGeom>
          <a:ln w="4445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F69BF6E-47CB-4282-91ED-7E2297C314C9}"/>
              </a:ext>
            </a:extLst>
          </p:cNvPr>
          <p:cNvSpPr/>
          <p:nvPr/>
        </p:nvSpPr>
        <p:spPr>
          <a:xfrm>
            <a:off x="-59829" y="4915452"/>
            <a:ext cx="56867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dirty="0"/>
              <a:t>Fun fact: there is no deterministic </a:t>
            </a:r>
            <a:r>
              <a:rPr lang="en-US" sz="2400" dirty="0" err="1"/>
              <a:t>Büchi</a:t>
            </a:r>
            <a:r>
              <a:rPr lang="en-US" sz="2400" dirty="0"/>
              <a:t> automaton that accepts this language</a:t>
            </a:r>
            <a:endParaRPr lang="en-US" sz="2400" i="1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374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349FC4D-E4A6-4522-A15C-6FB09D4DD2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58695" y="1332703"/>
                <a:ext cx="6107073" cy="4351338"/>
              </a:xfrm>
            </p:spPr>
            <p:txBody>
              <a:bodyPr/>
              <a:lstStyle/>
              <a:p>
                <a:r>
                  <a:rPr lang="en-US" dirty="0"/>
                  <a:t>What is the language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?</a:t>
                </a:r>
              </a:p>
              <a:p>
                <a:pPr lvl="1"/>
                <a:r>
                  <a:rPr lang="en-US" dirty="0"/>
                  <a:t>LTL formula: </a:t>
                </a:r>
              </a:p>
              <a:p>
                <a:pPr marL="41148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⇒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=1)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I.e. always when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</m:oMath>
                </a14:m>
                <a:r>
                  <a:rPr lang="en-US" dirty="0"/>
                  <a:t>, in some future step,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 other words, </a:t>
                </a:r>
                <a14:m>
                  <m:oMath xmlns:m="http://schemas.openxmlformats.org/officeDocument/2006/math">
                    <m:r>
                      <a:rPr lang="mr-I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=1)</m:t>
                    </m:r>
                  </m:oMath>
                </a14:m>
                <a:r>
                  <a:rPr lang="en-US" dirty="0"/>
                  <a:t> must be followed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=1)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349FC4D-E4A6-4522-A15C-6FB09D4DD2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58695" y="1332703"/>
                <a:ext cx="6107073" cy="4351338"/>
              </a:xfrm>
              <a:blipFill>
                <a:blip r:embed="rId2"/>
                <a:stretch>
                  <a:fillRect l="-1299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7D77A11A-60B4-4362-8358-886D712A0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Büchi</a:t>
            </a:r>
            <a:r>
              <a:rPr lang="en-US" dirty="0"/>
              <a:t> automaton Example 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0B1D70-7207-43E0-8BC7-B94535931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A29E8EA-FD7C-44CE-B96C-C3E80CBFAB86}"/>
              </a:ext>
            </a:extLst>
          </p:cNvPr>
          <p:cNvGrpSpPr/>
          <p:nvPr/>
        </p:nvGrpSpPr>
        <p:grpSpPr>
          <a:xfrm>
            <a:off x="138799" y="1111257"/>
            <a:ext cx="5118246" cy="2433772"/>
            <a:chOff x="2947132" y="2049660"/>
            <a:chExt cx="5118246" cy="243377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CE0509A7-DB2C-4F71-A45A-8F20DBEB376F}"/>
                    </a:ext>
                  </a:extLst>
                </p:cNvPr>
                <p:cNvSpPr/>
                <p:nvPr/>
              </p:nvSpPr>
              <p:spPr>
                <a:xfrm>
                  <a:off x="7064347" y="3698648"/>
                  <a:ext cx="1001031" cy="544223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CE0509A7-DB2C-4F71-A45A-8F20DBEB376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64347" y="3698648"/>
                  <a:ext cx="1001031" cy="544223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6008A861-9020-44C4-A586-08A2454D6C89}"/>
                    </a:ext>
                  </a:extLst>
                </p:cNvPr>
                <p:cNvSpPr txBox="1"/>
                <p:nvPr/>
              </p:nvSpPr>
              <p:spPr>
                <a:xfrm>
                  <a:off x="5405423" y="2147605"/>
                  <a:ext cx="727507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6008A861-9020-44C4-A586-08A2454D6C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5423" y="2147605"/>
                  <a:ext cx="727507" cy="58477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E63B181-685E-4806-8000-54E034177D2A}"/>
                </a:ext>
              </a:extLst>
            </p:cNvPr>
            <p:cNvCxnSpPr>
              <a:cxnSpLocks/>
            </p:cNvCxnSpPr>
            <p:nvPr/>
          </p:nvCxnSpPr>
          <p:spPr>
            <a:xfrm>
              <a:off x="2947132" y="4036214"/>
              <a:ext cx="710684" cy="1"/>
            </a:xfrm>
            <a:prstGeom prst="straightConnector1">
              <a:avLst/>
            </a:pr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9858346-68F8-4C9E-AAB2-4F0E67F85F44}"/>
                </a:ext>
              </a:extLst>
            </p:cNvPr>
            <p:cNvSpPr/>
            <p:nvPr/>
          </p:nvSpPr>
          <p:spPr>
            <a:xfrm>
              <a:off x="4539632" y="3503763"/>
              <a:ext cx="2629911" cy="291401"/>
            </a:xfrm>
            <a:custGeom>
              <a:avLst/>
              <a:gdLst>
                <a:gd name="connsiteX0" fmla="*/ 0 w 2629911"/>
                <a:gd name="connsiteY0" fmla="*/ 291401 h 291401"/>
                <a:gd name="connsiteX1" fmla="*/ 1213805 w 2629911"/>
                <a:gd name="connsiteY1" fmla="*/ 88 h 291401"/>
                <a:gd name="connsiteX2" fmla="*/ 2629911 w 2629911"/>
                <a:gd name="connsiteY2" fmla="*/ 267125 h 291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29911" h="291401">
                  <a:moveTo>
                    <a:pt x="0" y="291401"/>
                  </a:moveTo>
                  <a:cubicBezTo>
                    <a:pt x="387743" y="147767"/>
                    <a:pt x="775487" y="4134"/>
                    <a:pt x="1213805" y="88"/>
                  </a:cubicBezTo>
                  <a:cubicBezTo>
                    <a:pt x="1652123" y="-3958"/>
                    <a:pt x="2141017" y="131583"/>
                    <a:pt x="2629911" y="267125"/>
                  </a:cubicBezTo>
                </a:path>
              </a:pathLst>
            </a:cu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EB7AAB5-628B-4099-9ABB-0DA172EDB023}"/>
                </a:ext>
              </a:extLst>
            </p:cNvPr>
            <p:cNvSpPr/>
            <p:nvPr/>
          </p:nvSpPr>
          <p:spPr>
            <a:xfrm>
              <a:off x="4531540" y="4151214"/>
              <a:ext cx="2621819" cy="332218"/>
            </a:xfrm>
            <a:custGeom>
              <a:avLst/>
              <a:gdLst>
                <a:gd name="connsiteX0" fmla="*/ 2621819 w 2621819"/>
                <a:gd name="connsiteY0" fmla="*/ 0 h 332218"/>
                <a:gd name="connsiteX1" fmla="*/ 1359462 w 2621819"/>
                <a:gd name="connsiteY1" fmla="*/ 331773 h 332218"/>
                <a:gd name="connsiteX2" fmla="*/ 0 w 2621819"/>
                <a:gd name="connsiteY2" fmla="*/ 56644 h 332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21819" h="332218">
                  <a:moveTo>
                    <a:pt x="2621819" y="0"/>
                  </a:moveTo>
                  <a:cubicBezTo>
                    <a:pt x="2209125" y="161166"/>
                    <a:pt x="1796432" y="322332"/>
                    <a:pt x="1359462" y="331773"/>
                  </a:cubicBezTo>
                  <a:cubicBezTo>
                    <a:pt x="922492" y="341214"/>
                    <a:pt x="461246" y="198929"/>
                    <a:pt x="0" y="56644"/>
                  </a:cubicBezTo>
                </a:path>
              </a:pathLst>
            </a:cu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D62C5E-ECEF-468D-901E-1DB300FF5970}"/>
                </a:ext>
              </a:extLst>
            </p:cNvPr>
            <p:cNvSpPr/>
            <p:nvPr/>
          </p:nvSpPr>
          <p:spPr>
            <a:xfrm rot="385658">
              <a:off x="3708742" y="3017804"/>
              <a:ext cx="698919" cy="777360"/>
            </a:xfrm>
            <a:custGeom>
              <a:avLst/>
              <a:gdLst>
                <a:gd name="connsiteX0" fmla="*/ 215715 w 742225"/>
                <a:gd name="connsiteY0" fmla="*/ 717019 h 717019"/>
                <a:gd name="connsiteX1" fmla="*/ 5322 w 742225"/>
                <a:gd name="connsiteY1" fmla="*/ 449982 h 717019"/>
                <a:gd name="connsiteX2" fmla="*/ 94334 w 742225"/>
                <a:gd name="connsiteY2" fmla="*/ 85840 h 717019"/>
                <a:gd name="connsiteX3" fmla="*/ 426108 w 742225"/>
                <a:gd name="connsiteY3" fmla="*/ 4920 h 717019"/>
                <a:gd name="connsiteX4" fmla="*/ 701237 w 742225"/>
                <a:gd name="connsiteY4" fmla="*/ 182945 h 717019"/>
                <a:gd name="connsiteX5" fmla="*/ 733605 w 742225"/>
                <a:gd name="connsiteY5" fmla="*/ 514718 h 717019"/>
                <a:gd name="connsiteX6" fmla="*/ 628409 w 742225"/>
                <a:gd name="connsiteY6" fmla="*/ 652283 h 717019"/>
                <a:gd name="connsiteX0" fmla="*/ 210699 w 737209"/>
                <a:gd name="connsiteY0" fmla="*/ 722892 h 722892"/>
                <a:gd name="connsiteX1" fmla="*/ 306 w 737209"/>
                <a:gd name="connsiteY1" fmla="*/ 455855 h 722892"/>
                <a:gd name="connsiteX2" fmla="*/ 170239 w 737209"/>
                <a:gd name="connsiteY2" fmla="*/ 67437 h 722892"/>
                <a:gd name="connsiteX3" fmla="*/ 421092 w 737209"/>
                <a:gd name="connsiteY3" fmla="*/ 10793 h 722892"/>
                <a:gd name="connsiteX4" fmla="*/ 696221 w 737209"/>
                <a:gd name="connsiteY4" fmla="*/ 188818 h 722892"/>
                <a:gd name="connsiteX5" fmla="*/ 728589 w 737209"/>
                <a:gd name="connsiteY5" fmla="*/ 520591 h 722892"/>
                <a:gd name="connsiteX6" fmla="*/ 623393 w 737209"/>
                <a:gd name="connsiteY6" fmla="*/ 658156 h 722892"/>
                <a:gd name="connsiteX0" fmla="*/ 210675 w 740044"/>
                <a:gd name="connsiteY0" fmla="*/ 743338 h 743338"/>
                <a:gd name="connsiteX1" fmla="*/ 282 w 740044"/>
                <a:gd name="connsiteY1" fmla="*/ 476301 h 743338"/>
                <a:gd name="connsiteX2" fmla="*/ 170215 w 740044"/>
                <a:gd name="connsiteY2" fmla="*/ 87883 h 743338"/>
                <a:gd name="connsiteX3" fmla="*/ 364424 w 740044"/>
                <a:gd name="connsiteY3" fmla="*/ 6963 h 743338"/>
                <a:gd name="connsiteX4" fmla="*/ 696197 w 740044"/>
                <a:gd name="connsiteY4" fmla="*/ 209264 h 743338"/>
                <a:gd name="connsiteX5" fmla="*/ 728565 w 740044"/>
                <a:gd name="connsiteY5" fmla="*/ 541037 h 743338"/>
                <a:gd name="connsiteX6" fmla="*/ 623369 w 740044"/>
                <a:gd name="connsiteY6" fmla="*/ 678602 h 743338"/>
                <a:gd name="connsiteX0" fmla="*/ 210675 w 728565"/>
                <a:gd name="connsiteY0" fmla="*/ 740650 h 740650"/>
                <a:gd name="connsiteX1" fmla="*/ 282 w 728565"/>
                <a:gd name="connsiteY1" fmla="*/ 473613 h 740650"/>
                <a:gd name="connsiteX2" fmla="*/ 170215 w 728565"/>
                <a:gd name="connsiteY2" fmla="*/ 85195 h 740650"/>
                <a:gd name="connsiteX3" fmla="*/ 364424 w 728565"/>
                <a:gd name="connsiteY3" fmla="*/ 4275 h 740650"/>
                <a:gd name="connsiteX4" fmla="*/ 623369 w 728565"/>
                <a:gd name="connsiteY4" fmla="*/ 166116 h 740650"/>
                <a:gd name="connsiteX5" fmla="*/ 728565 w 728565"/>
                <a:gd name="connsiteY5" fmla="*/ 538349 h 740650"/>
                <a:gd name="connsiteX6" fmla="*/ 623369 w 728565"/>
                <a:gd name="connsiteY6" fmla="*/ 675914 h 740650"/>
                <a:gd name="connsiteX0" fmla="*/ 210675 w 760933"/>
                <a:gd name="connsiteY0" fmla="*/ 740650 h 740650"/>
                <a:gd name="connsiteX1" fmla="*/ 282 w 760933"/>
                <a:gd name="connsiteY1" fmla="*/ 473613 h 740650"/>
                <a:gd name="connsiteX2" fmla="*/ 170215 w 760933"/>
                <a:gd name="connsiteY2" fmla="*/ 85195 h 740650"/>
                <a:gd name="connsiteX3" fmla="*/ 364424 w 760933"/>
                <a:gd name="connsiteY3" fmla="*/ 4275 h 740650"/>
                <a:gd name="connsiteX4" fmla="*/ 623369 w 760933"/>
                <a:gd name="connsiteY4" fmla="*/ 166116 h 740650"/>
                <a:gd name="connsiteX5" fmla="*/ 760933 w 760933"/>
                <a:gd name="connsiteY5" fmla="*/ 376509 h 740650"/>
                <a:gd name="connsiteX6" fmla="*/ 623369 w 760933"/>
                <a:gd name="connsiteY6" fmla="*/ 675914 h 740650"/>
                <a:gd name="connsiteX0" fmla="*/ 138127 w 688385"/>
                <a:gd name="connsiteY0" fmla="*/ 739184 h 739184"/>
                <a:gd name="connsiteX1" fmla="*/ 562 w 688385"/>
                <a:gd name="connsiteY1" fmla="*/ 350767 h 739184"/>
                <a:gd name="connsiteX2" fmla="*/ 97667 w 688385"/>
                <a:gd name="connsiteY2" fmla="*/ 83729 h 739184"/>
                <a:gd name="connsiteX3" fmla="*/ 291876 w 688385"/>
                <a:gd name="connsiteY3" fmla="*/ 2809 h 739184"/>
                <a:gd name="connsiteX4" fmla="*/ 550821 w 688385"/>
                <a:gd name="connsiteY4" fmla="*/ 164650 h 739184"/>
                <a:gd name="connsiteX5" fmla="*/ 688385 w 688385"/>
                <a:gd name="connsiteY5" fmla="*/ 375043 h 739184"/>
                <a:gd name="connsiteX6" fmla="*/ 550821 w 688385"/>
                <a:gd name="connsiteY6" fmla="*/ 674448 h 739184"/>
                <a:gd name="connsiteX0" fmla="*/ 218751 w 769009"/>
                <a:gd name="connsiteY0" fmla="*/ 739184 h 739184"/>
                <a:gd name="connsiteX1" fmla="*/ 266 w 769009"/>
                <a:gd name="connsiteY1" fmla="*/ 350767 h 739184"/>
                <a:gd name="connsiteX2" fmla="*/ 178291 w 769009"/>
                <a:gd name="connsiteY2" fmla="*/ 83729 h 739184"/>
                <a:gd name="connsiteX3" fmla="*/ 372500 w 769009"/>
                <a:gd name="connsiteY3" fmla="*/ 2809 h 739184"/>
                <a:gd name="connsiteX4" fmla="*/ 631445 w 769009"/>
                <a:gd name="connsiteY4" fmla="*/ 164650 h 739184"/>
                <a:gd name="connsiteX5" fmla="*/ 769009 w 769009"/>
                <a:gd name="connsiteY5" fmla="*/ 375043 h 739184"/>
                <a:gd name="connsiteX6" fmla="*/ 631445 w 769009"/>
                <a:gd name="connsiteY6" fmla="*/ 674448 h 739184"/>
                <a:gd name="connsiteX0" fmla="*/ 222731 w 772989"/>
                <a:gd name="connsiteY0" fmla="*/ 736827 h 736827"/>
                <a:gd name="connsiteX1" fmla="*/ 4246 w 772989"/>
                <a:gd name="connsiteY1" fmla="*/ 348410 h 736827"/>
                <a:gd name="connsiteX2" fmla="*/ 101350 w 772989"/>
                <a:gd name="connsiteY2" fmla="*/ 121832 h 736827"/>
                <a:gd name="connsiteX3" fmla="*/ 376480 w 772989"/>
                <a:gd name="connsiteY3" fmla="*/ 452 h 736827"/>
                <a:gd name="connsiteX4" fmla="*/ 635425 w 772989"/>
                <a:gd name="connsiteY4" fmla="*/ 162293 h 736827"/>
                <a:gd name="connsiteX5" fmla="*/ 772989 w 772989"/>
                <a:gd name="connsiteY5" fmla="*/ 372686 h 736827"/>
                <a:gd name="connsiteX6" fmla="*/ 635425 w 772989"/>
                <a:gd name="connsiteY6" fmla="*/ 672091 h 736827"/>
                <a:gd name="connsiteX0" fmla="*/ 253971 w 804229"/>
                <a:gd name="connsiteY0" fmla="*/ 736969 h 736969"/>
                <a:gd name="connsiteX1" fmla="*/ 3118 w 804229"/>
                <a:gd name="connsiteY1" fmla="*/ 461841 h 736969"/>
                <a:gd name="connsiteX2" fmla="*/ 132590 w 804229"/>
                <a:gd name="connsiteY2" fmla="*/ 121974 h 736969"/>
                <a:gd name="connsiteX3" fmla="*/ 407720 w 804229"/>
                <a:gd name="connsiteY3" fmla="*/ 594 h 736969"/>
                <a:gd name="connsiteX4" fmla="*/ 666665 w 804229"/>
                <a:gd name="connsiteY4" fmla="*/ 162435 h 736969"/>
                <a:gd name="connsiteX5" fmla="*/ 804229 w 804229"/>
                <a:gd name="connsiteY5" fmla="*/ 372828 h 736969"/>
                <a:gd name="connsiteX6" fmla="*/ 666665 w 804229"/>
                <a:gd name="connsiteY6" fmla="*/ 672233 h 736969"/>
                <a:gd name="connsiteX0" fmla="*/ 253971 w 739493"/>
                <a:gd name="connsiteY0" fmla="*/ 736969 h 736969"/>
                <a:gd name="connsiteX1" fmla="*/ 3118 w 739493"/>
                <a:gd name="connsiteY1" fmla="*/ 461841 h 736969"/>
                <a:gd name="connsiteX2" fmla="*/ 132590 w 739493"/>
                <a:gd name="connsiteY2" fmla="*/ 121974 h 736969"/>
                <a:gd name="connsiteX3" fmla="*/ 407720 w 739493"/>
                <a:gd name="connsiteY3" fmla="*/ 594 h 736969"/>
                <a:gd name="connsiteX4" fmla="*/ 666665 w 739493"/>
                <a:gd name="connsiteY4" fmla="*/ 162435 h 736969"/>
                <a:gd name="connsiteX5" fmla="*/ 739493 w 739493"/>
                <a:gd name="connsiteY5" fmla="*/ 469932 h 736969"/>
                <a:gd name="connsiteX6" fmla="*/ 666665 w 739493"/>
                <a:gd name="connsiteY6" fmla="*/ 672233 h 736969"/>
                <a:gd name="connsiteX0" fmla="*/ 253971 w 747593"/>
                <a:gd name="connsiteY0" fmla="*/ 736969 h 736969"/>
                <a:gd name="connsiteX1" fmla="*/ 3118 w 747593"/>
                <a:gd name="connsiteY1" fmla="*/ 461841 h 736969"/>
                <a:gd name="connsiteX2" fmla="*/ 132590 w 747593"/>
                <a:gd name="connsiteY2" fmla="*/ 121974 h 736969"/>
                <a:gd name="connsiteX3" fmla="*/ 407720 w 747593"/>
                <a:gd name="connsiteY3" fmla="*/ 594 h 736969"/>
                <a:gd name="connsiteX4" fmla="*/ 666665 w 747593"/>
                <a:gd name="connsiteY4" fmla="*/ 162435 h 736969"/>
                <a:gd name="connsiteX5" fmla="*/ 739493 w 747593"/>
                <a:gd name="connsiteY5" fmla="*/ 469932 h 736969"/>
                <a:gd name="connsiteX6" fmla="*/ 504824 w 747593"/>
                <a:gd name="connsiteY6" fmla="*/ 639865 h 736969"/>
                <a:gd name="connsiteX0" fmla="*/ 313237 w 750215"/>
                <a:gd name="connsiteY0" fmla="*/ 639865 h 639865"/>
                <a:gd name="connsiteX1" fmla="*/ 5740 w 750215"/>
                <a:gd name="connsiteY1" fmla="*/ 461841 h 639865"/>
                <a:gd name="connsiteX2" fmla="*/ 135212 w 750215"/>
                <a:gd name="connsiteY2" fmla="*/ 121974 h 639865"/>
                <a:gd name="connsiteX3" fmla="*/ 410342 w 750215"/>
                <a:gd name="connsiteY3" fmla="*/ 594 h 639865"/>
                <a:gd name="connsiteX4" fmla="*/ 669287 w 750215"/>
                <a:gd name="connsiteY4" fmla="*/ 162435 h 639865"/>
                <a:gd name="connsiteX5" fmla="*/ 742115 w 750215"/>
                <a:gd name="connsiteY5" fmla="*/ 469932 h 639865"/>
                <a:gd name="connsiteX6" fmla="*/ 507446 w 750215"/>
                <a:gd name="connsiteY6" fmla="*/ 639865 h 639865"/>
                <a:gd name="connsiteX0" fmla="*/ 313237 w 798541"/>
                <a:gd name="connsiteY0" fmla="*/ 639865 h 704601"/>
                <a:gd name="connsiteX1" fmla="*/ 5740 w 798541"/>
                <a:gd name="connsiteY1" fmla="*/ 461841 h 704601"/>
                <a:gd name="connsiteX2" fmla="*/ 135212 w 798541"/>
                <a:gd name="connsiteY2" fmla="*/ 121974 h 704601"/>
                <a:gd name="connsiteX3" fmla="*/ 410342 w 798541"/>
                <a:gd name="connsiteY3" fmla="*/ 594 h 704601"/>
                <a:gd name="connsiteX4" fmla="*/ 669287 w 798541"/>
                <a:gd name="connsiteY4" fmla="*/ 162435 h 704601"/>
                <a:gd name="connsiteX5" fmla="*/ 742115 w 798541"/>
                <a:gd name="connsiteY5" fmla="*/ 469932 h 704601"/>
                <a:gd name="connsiteX6" fmla="*/ 782576 w 798541"/>
                <a:gd name="connsiteY6" fmla="*/ 704601 h 704601"/>
                <a:gd name="connsiteX0" fmla="*/ 313237 w 742181"/>
                <a:gd name="connsiteY0" fmla="*/ 639865 h 696509"/>
                <a:gd name="connsiteX1" fmla="*/ 5740 w 742181"/>
                <a:gd name="connsiteY1" fmla="*/ 461841 h 696509"/>
                <a:gd name="connsiteX2" fmla="*/ 135212 w 742181"/>
                <a:gd name="connsiteY2" fmla="*/ 121974 h 696509"/>
                <a:gd name="connsiteX3" fmla="*/ 410342 w 742181"/>
                <a:gd name="connsiteY3" fmla="*/ 594 h 696509"/>
                <a:gd name="connsiteX4" fmla="*/ 669287 w 742181"/>
                <a:gd name="connsiteY4" fmla="*/ 162435 h 696509"/>
                <a:gd name="connsiteX5" fmla="*/ 742115 w 742181"/>
                <a:gd name="connsiteY5" fmla="*/ 469932 h 696509"/>
                <a:gd name="connsiteX6" fmla="*/ 661195 w 742181"/>
                <a:gd name="connsiteY6" fmla="*/ 696509 h 696509"/>
                <a:gd name="connsiteX0" fmla="*/ 220343 w 738299"/>
                <a:gd name="connsiteY0" fmla="*/ 777430 h 777430"/>
                <a:gd name="connsiteX1" fmla="*/ 1858 w 738299"/>
                <a:gd name="connsiteY1" fmla="*/ 461841 h 777430"/>
                <a:gd name="connsiteX2" fmla="*/ 131330 w 738299"/>
                <a:gd name="connsiteY2" fmla="*/ 121974 h 777430"/>
                <a:gd name="connsiteX3" fmla="*/ 406460 w 738299"/>
                <a:gd name="connsiteY3" fmla="*/ 594 h 777430"/>
                <a:gd name="connsiteX4" fmla="*/ 665405 w 738299"/>
                <a:gd name="connsiteY4" fmla="*/ 162435 h 777430"/>
                <a:gd name="connsiteX5" fmla="*/ 738233 w 738299"/>
                <a:gd name="connsiteY5" fmla="*/ 469932 h 777430"/>
                <a:gd name="connsiteX6" fmla="*/ 657313 w 738299"/>
                <a:gd name="connsiteY6" fmla="*/ 696509 h 777430"/>
                <a:gd name="connsiteX0" fmla="*/ 180963 w 698919"/>
                <a:gd name="connsiteY0" fmla="*/ 777360 h 777360"/>
                <a:gd name="connsiteX1" fmla="*/ 2938 w 698919"/>
                <a:gd name="connsiteY1" fmla="*/ 413219 h 777360"/>
                <a:gd name="connsiteX2" fmla="*/ 91950 w 698919"/>
                <a:gd name="connsiteY2" fmla="*/ 121904 h 777360"/>
                <a:gd name="connsiteX3" fmla="*/ 367080 w 698919"/>
                <a:gd name="connsiteY3" fmla="*/ 524 h 777360"/>
                <a:gd name="connsiteX4" fmla="*/ 626025 w 698919"/>
                <a:gd name="connsiteY4" fmla="*/ 162365 h 777360"/>
                <a:gd name="connsiteX5" fmla="*/ 698853 w 698919"/>
                <a:gd name="connsiteY5" fmla="*/ 469862 h 777360"/>
                <a:gd name="connsiteX6" fmla="*/ 617933 w 698919"/>
                <a:gd name="connsiteY6" fmla="*/ 696439 h 777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8919" h="777360">
                  <a:moveTo>
                    <a:pt x="180963" y="777360"/>
                  </a:moveTo>
                  <a:cubicBezTo>
                    <a:pt x="85881" y="696439"/>
                    <a:pt x="17773" y="522462"/>
                    <a:pt x="2938" y="413219"/>
                  </a:cubicBezTo>
                  <a:cubicBezTo>
                    <a:pt x="-11897" y="303976"/>
                    <a:pt x="31260" y="190687"/>
                    <a:pt x="91950" y="121904"/>
                  </a:cubicBezTo>
                  <a:cubicBezTo>
                    <a:pt x="152640" y="53122"/>
                    <a:pt x="278068" y="-6220"/>
                    <a:pt x="367080" y="524"/>
                  </a:cubicBezTo>
                  <a:cubicBezTo>
                    <a:pt x="456093" y="7268"/>
                    <a:pt x="570729" y="84142"/>
                    <a:pt x="626025" y="162365"/>
                  </a:cubicBezTo>
                  <a:cubicBezTo>
                    <a:pt x="681321" y="240588"/>
                    <a:pt x="700202" y="380850"/>
                    <a:pt x="698853" y="469862"/>
                  </a:cubicBezTo>
                  <a:cubicBezTo>
                    <a:pt x="697504" y="558874"/>
                    <a:pt x="664462" y="666768"/>
                    <a:pt x="617933" y="696439"/>
                  </a:cubicBezTo>
                </a:path>
              </a:pathLst>
            </a:cu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868A533-1DA4-4685-AEDD-8435CA4E08F1}"/>
                </a:ext>
              </a:extLst>
            </p:cNvPr>
            <p:cNvSpPr/>
            <p:nvPr/>
          </p:nvSpPr>
          <p:spPr>
            <a:xfrm rot="615089">
              <a:off x="7251657" y="2990646"/>
              <a:ext cx="698919" cy="777360"/>
            </a:xfrm>
            <a:custGeom>
              <a:avLst/>
              <a:gdLst>
                <a:gd name="connsiteX0" fmla="*/ 215715 w 742225"/>
                <a:gd name="connsiteY0" fmla="*/ 717019 h 717019"/>
                <a:gd name="connsiteX1" fmla="*/ 5322 w 742225"/>
                <a:gd name="connsiteY1" fmla="*/ 449982 h 717019"/>
                <a:gd name="connsiteX2" fmla="*/ 94334 w 742225"/>
                <a:gd name="connsiteY2" fmla="*/ 85840 h 717019"/>
                <a:gd name="connsiteX3" fmla="*/ 426108 w 742225"/>
                <a:gd name="connsiteY3" fmla="*/ 4920 h 717019"/>
                <a:gd name="connsiteX4" fmla="*/ 701237 w 742225"/>
                <a:gd name="connsiteY4" fmla="*/ 182945 h 717019"/>
                <a:gd name="connsiteX5" fmla="*/ 733605 w 742225"/>
                <a:gd name="connsiteY5" fmla="*/ 514718 h 717019"/>
                <a:gd name="connsiteX6" fmla="*/ 628409 w 742225"/>
                <a:gd name="connsiteY6" fmla="*/ 652283 h 717019"/>
                <a:gd name="connsiteX0" fmla="*/ 210699 w 737209"/>
                <a:gd name="connsiteY0" fmla="*/ 722892 h 722892"/>
                <a:gd name="connsiteX1" fmla="*/ 306 w 737209"/>
                <a:gd name="connsiteY1" fmla="*/ 455855 h 722892"/>
                <a:gd name="connsiteX2" fmla="*/ 170239 w 737209"/>
                <a:gd name="connsiteY2" fmla="*/ 67437 h 722892"/>
                <a:gd name="connsiteX3" fmla="*/ 421092 w 737209"/>
                <a:gd name="connsiteY3" fmla="*/ 10793 h 722892"/>
                <a:gd name="connsiteX4" fmla="*/ 696221 w 737209"/>
                <a:gd name="connsiteY4" fmla="*/ 188818 h 722892"/>
                <a:gd name="connsiteX5" fmla="*/ 728589 w 737209"/>
                <a:gd name="connsiteY5" fmla="*/ 520591 h 722892"/>
                <a:gd name="connsiteX6" fmla="*/ 623393 w 737209"/>
                <a:gd name="connsiteY6" fmla="*/ 658156 h 722892"/>
                <a:gd name="connsiteX0" fmla="*/ 210675 w 740044"/>
                <a:gd name="connsiteY0" fmla="*/ 743338 h 743338"/>
                <a:gd name="connsiteX1" fmla="*/ 282 w 740044"/>
                <a:gd name="connsiteY1" fmla="*/ 476301 h 743338"/>
                <a:gd name="connsiteX2" fmla="*/ 170215 w 740044"/>
                <a:gd name="connsiteY2" fmla="*/ 87883 h 743338"/>
                <a:gd name="connsiteX3" fmla="*/ 364424 w 740044"/>
                <a:gd name="connsiteY3" fmla="*/ 6963 h 743338"/>
                <a:gd name="connsiteX4" fmla="*/ 696197 w 740044"/>
                <a:gd name="connsiteY4" fmla="*/ 209264 h 743338"/>
                <a:gd name="connsiteX5" fmla="*/ 728565 w 740044"/>
                <a:gd name="connsiteY5" fmla="*/ 541037 h 743338"/>
                <a:gd name="connsiteX6" fmla="*/ 623369 w 740044"/>
                <a:gd name="connsiteY6" fmla="*/ 678602 h 743338"/>
                <a:gd name="connsiteX0" fmla="*/ 210675 w 728565"/>
                <a:gd name="connsiteY0" fmla="*/ 740650 h 740650"/>
                <a:gd name="connsiteX1" fmla="*/ 282 w 728565"/>
                <a:gd name="connsiteY1" fmla="*/ 473613 h 740650"/>
                <a:gd name="connsiteX2" fmla="*/ 170215 w 728565"/>
                <a:gd name="connsiteY2" fmla="*/ 85195 h 740650"/>
                <a:gd name="connsiteX3" fmla="*/ 364424 w 728565"/>
                <a:gd name="connsiteY3" fmla="*/ 4275 h 740650"/>
                <a:gd name="connsiteX4" fmla="*/ 623369 w 728565"/>
                <a:gd name="connsiteY4" fmla="*/ 166116 h 740650"/>
                <a:gd name="connsiteX5" fmla="*/ 728565 w 728565"/>
                <a:gd name="connsiteY5" fmla="*/ 538349 h 740650"/>
                <a:gd name="connsiteX6" fmla="*/ 623369 w 728565"/>
                <a:gd name="connsiteY6" fmla="*/ 675914 h 740650"/>
                <a:gd name="connsiteX0" fmla="*/ 210675 w 760933"/>
                <a:gd name="connsiteY0" fmla="*/ 740650 h 740650"/>
                <a:gd name="connsiteX1" fmla="*/ 282 w 760933"/>
                <a:gd name="connsiteY1" fmla="*/ 473613 h 740650"/>
                <a:gd name="connsiteX2" fmla="*/ 170215 w 760933"/>
                <a:gd name="connsiteY2" fmla="*/ 85195 h 740650"/>
                <a:gd name="connsiteX3" fmla="*/ 364424 w 760933"/>
                <a:gd name="connsiteY3" fmla="*/ 4275 h 740650"/>
                <a:gd name="connsiteX4" fmla="*/ 623369 w 760933"/>
                <a:gd name="connsiteY4" fmla="*/ 166116 h 740650"/>
                <a:gd name="connsiteX5" fmla="*/ 760933 w 760933"/>
                <a:gd name="connsiteY5" fmla="*/ 376509 h 740650"/>
                <a:gd name="connsiteX6" fmla="*/ 623369 w 760933"/>
                <a:gd name="connsiteY6" fmla="*/ 675914 h 740650"/>
                <a:gd name="connsiteX0" fmla="*/ 138127 w 688385"/>
                <a:gd name="connsiteY0" fmla="*/ 739184 h 739184"/>
                <a:gd name="connsiteX1" fmla="*/ 562 w 688385"/>
                <a:gd name="connsiteY1" fmla="*/ 350767 h 739184"/>
                <a:gd name="connsiteX2" fmla="*/ 97667 w 688385"/>
                <a:gd name="connsiteY2" fmla="*/ 83729 h 739184"/>
                <a:gd name="connsiteX3" fmla="*/ 291876 w 688385"/>
                <a:gd name="connsiteY3" fmla="*/ 2809 h 739184"/>
                <a:gd name="connsiteX4" fmla="*/ 550821 w 688385"/>
                <a:gd name="connsiteY4" fmla="*/ 164650 h 739184"/>
                <a:gd name="connsiteX5" fmla="*/ 688385 w 688385"/>
                <a:gd name="connsiteY5" fmla="*/ 375043 h 739184"/>
                <a:gd name="connsiteX6" fmla="*/ 550821 w 688385"/>
                <a:gd name="connsiteY6" fmla="*/ 674448 h 739184"/>
                <a:gd name="connsiteX0" fmla="*/ 218751 w 769009"/>
                <a:gd name="connsiteY0" fmla="*/ 739184 h 739184"/>
                <a:gd name="connsiteX1" fmla="*/ 266 w 769009"/>
                <a:gd name="connsiteY1" fmla="*/ 350767 h 739184"/>
                <a:gd name="connsiteX2" fmla="*/ 178291 w 769009"/>
                <a:gd name="connsiteY2" fmla="*/ 83729 h 739184"/>
                <a:gd name="connsiteX3" fmla="*/ 372500 w 769009"/>
                <a:gd name="connsiteY3" fmla="*/ 2809 h 739184"/>
                <a:gd name="connsiteX4" fmla="*/ 631445 w 769009"/>
                <a:gd name="connsiteY4" fmla="*/ 164650 h 739184"/>
                <a:gd name="connsiteX5" fmla="*/ 769009 w 769009"/>
                <a:gd name="connsiteY5" fmla="*/ 375043 h 739184"/>
                <a:gd name="connsiteX6" fmla="*/ 631445 w 769009"/>
                <a:gd name="connsiteY6" fmla="*/ 674448 h 739184"/>
                <a:gd name="connsiteX0" fmla="*/ 222731 w 772989"/>
                <a:gd name="connsiteY0" fmla="*/ 736827 h 736827"/>
                <a:gd name="connsiteX1" fmla="*/ 4246 w 772989"/>
                <a:gd name="connsiteY1" fmla="*/ 348410 h 736827"/>
                <a:gd name="connsiteX2" fmla="*/ 101350 w 772989"/>
                <a:gd name="connsiteY2" fmla="*/ 121832 h 736827"/>
                <a:gd name="connsiteX3" fmla="*/ 376480 w 772989"/>
                <a:gd name="connsiteY3" fmla="*/ 452 h 736827"/>
                <a:gd name="connsiteX4" fmla="*/ 635425 w 772989"/>
                <a:gd name="connsiteY4" fmla="*/ 162293 h 736827"/>
                <a:gd name="connsiteX5" fmla="*/ 772989 w 772989"/>
                <a:gd name="connsiteY5" fmla="*/ 372686 h 736827"/>
                <a:gd name="connsiteX6" fmla="*/ 635425 w 772989"/>
                <a:gd name="connsiteY6" fmla="*/ 672091 h 736827"/>
                <a:gd name="connsiteX0" fmla="*/ 253971 w 804229"/>
                <a:gd name="connsiteY0" fmla="*/ 736969 h 736969"/>
                <a:gd name="connsiteX1" fmla="*/ 3118 w 804229"/>
                <a:gd name="connsiteY1" fmla="*/ 461841 h 736969"/>
                <a:gd name="connsiteX2" fmla="*/ 132590 w 804229"/>
                <a:gd name="connsiteY2" fmla="*/ 121974 h 736969"/>
                <a:gd name="connsiteX3" fmla="*/ 407720 w 804229"/>
                <a:gd name="connsiteY3" fmla="*/ 594 h 736969"/>
                <a:gd name="connsiteX4" fmla="*/ 666665 w 804229"/>
                <a:gd name="connsiteY4" fmla="*/ 162435 h 736969"/>
                <a:gd name="connsiteX5" fmla="*/ 804229 w 804229"/>
                <a:gd name="connsiteY5" fmla="*/ 372828 h 736969"/>
                <a:gd name="connsiteX6" fmla="*/ 666665 w 804229"/>
                <a:gd name="connsiteY6" fmla="*/ 672233 h 736969"/>
                <a:gd name="connsiteX0" fmla="*/ 253971 w 739493"/>
                <a:gd name="connsiteY0" fmla="*/ 736969 h 736969"/>
                <a:gd name="connsiteX1" fmla="*/ 3118 w 739493"/>
                <a:gd name="connsiteY1" fmla="*/ 461841 h 736969"/>
                <a:gd name="connsiteX2" fmla="*/ 132590 w 739493"/>
                <a:gd name="connsiteY2" fmla="*/ 121974 h 736969"/>
                <a:gd name="connsiteX3" fmla="*/ 407720 w 739493"/>
                <a:gd name="connsiteY3" fmla="*/ 594 h 736969"/>
                <a:gd name="connsiteX4" fmla="*/ 666665 w 739493"/>
                <a:gd name="connsiteY4" fmla="*/ 162435 h 736969"/>
                <a:gd name="connsiteX5" fmla="*/ 739493 w 739493"/>
                <a:gd name="connsiteY5" fmla="*/ 469932 h 736969"/>
                <a:gd name="connsiteX6" fmla="*/ 666665 w 739493"/>
                <a:gd name="connsiteY6" fmla="*/ 672233 h 736969"/>
                <a:gd name="connsiteX0" fmla="*/ 253971 w 747593"/>
                <a:gd name="connsiteY0" fmla="*/ 736969 h 736969"/>
                <a:gd name="connsiteX1" fmla="*/ 3118 w 747593"/>
                <a:gd name="connsiteY1" fmla="*/ 461841 h 736969"/>
                <a:gd name="connsiteX2" fmla="*/ 132590 w 747593"/>
                <a:gd name="connsiteY2" fmla="*/ 121974 h 736969"/>
                <a:gd name="connsiteX3" fmla="*/ 407720 w 747593"/>
                <a:gd name="connsiteY3" fmla="*/ 594 h 736969"/>
                <a:gd name="connsiteX4" fmla="*/ 666665 w 747593"/>
                <a:gd name="connsiteY4" fmla="*/ 162435 h 736969"/>
                <a:gd name="connsiteX5" fmla="*/ 739493 w 747593"/>
                <a:gd name="connsiteY5" fmla="*/ 469932 h 736969"/>
                <a:gd name="connsiteX6" fmla="*/ 504824 w 747593"/>
                <a:gd name="connsiteY6" fmla="*/ 639865 h 736969"/>
                <a:gd name="connsiteX0" fmla="*/ 313237 w 750215"/>
                <a:gd name="connsiteY0" fmla="*/ 639865 h 639865"/>
                <a:gd name="connsiteX1" fmla="*/ 5740 w 750215"/>
                <a:gd name="connsiteY1" fmla="*/ 461841 h 639865"/>
                <a:gd name="connsiteX2" fmla="*/ 135212 w 750215"/>
                <a:gd name="connsiteY2" fmla="*/ 121974 h 639865"/>
                <a:gd name="connsiteX3" fmla="*/ 410342 w 750215"/>
                <a:gd name="connsiteY3" fmla="*/ 594 h 639865"/>
                <a:gd name="connsiteX4" fmla="*/ 669287 w 750215"/>
                <a:gd name="connsiteY4" fmla="*/ 162435 h 639865"/>
                <a:gd name="connsiteX5" fmla="*/ 742115 w 750215"/>
                <a:gd name="connsiteY5" fmla="*/ 469932 h 639865"/>
                <a:gd name="connsiteX6" fmla="*/ 507446 w 750215"/>
                <a:gd name="connsiteY6" fmla="*/ 639865 h 639865"/>
                <a:gd name="connsiteX0" fmla="*/ 313237 w 798541"/>
                <a:gd name="connsiteY0" fmla="*/ 639865 h 704601"/>
                <a:gd name="connsiteX1" fmla="*/ 5740 w 798541"/>
                <a:gd name="connsiteY1" fmla="*/ 461841 h 704601"/>
                <a:gd name="connsiteX2" fmla="*/ 135212 w 798541"/>
                <a:gd name="connsiteY2" fmla="*/ 121974 h 704601"/>
                <a:gd name="connsiteX3" fmla="*/ 410342 w 798541"/>
                <a:gd name="connsiteY3" fmla="*/ 594 h 704601"/>
                <a:gd name="connsiteX4" fmla="*/ 669287 w 798541"/>
                <a:gd name="connsiteY4" fmla="*/ 162435 h 704601"/>
                <a:gd name="connsiteX5" fmla="*/ 742115 w 798541"/>
                <a:gd name="connsiteY5" fmla="*/ 469932 h 704601"/>
                <a:gd name="connsiteX6" fmla="*/ 782576 w 798541"/>
                <a:gd name="connsiteY6" fmla="*/ 704601 h 704601"/>
                <a:gd name="connsiteX0" fmla="*/ 313237 w 742181"/>
                <a:gd name="connsiteY0" fmla="*/ 639865 h 696509"/>
                <a:gd name="connsiteX1" fmla="*/ 5740 w 742181"/>
                <a:gd name="connsiteY1" fmla="*/ 461841 h 696509"/>
                <a:gd name="connsiteX2" fmla="*/ 135212 w 742181"/>
                <a:gd name="connsiteY2" fmla="*/ 121974 h 696509"/>
                <a:gd name="connsiteX3" fmla="*/ 410342 w 742181"/>
                <a:gd name="connsiteY3" fmla="*/ 594 h 696509"/>
                <a:gd name="connsiteX4" fmla="*/ 669287 w 742181"/>
                <a:gd name="connsiteY4" fmla="*/ 162435 h 696509"/>
                <a:gd name="connsiteX5" fmla="*/ 742115 w 742181"/>
                <a:gd name="connsiteY5" fmla="*/ 469932 h 696509"/>
                <a:gd name="connsiteX6" fmla="*/ 661195 w 742181"/>
                <a:gd name="connsiteY6" fmla="*/ 696509 h 696509"/>
                <a:gd name="connsiteX0" fmla="*/ 220343 w 738299"/>
                <a:gd name="connsiteY0" fmla="*/ 777430 h 777430"/>
                <a:gd name="connsiteX1" fmla="*/ 1858 w 738299"/>
                <a:gd name="connsiteY1" fmla="*/ 461841 h 777430"/>
                <a:gd name="connsiteX2" fmla="*/ 131330 w 738299"/>
                <a:gd name="connsiteY2" fmla="*/ 121974 h 777430"/>
                <a:gd name="connsiteX3" fmla="*/ 406460 w 738299"/>
                <a:gd name="connsiteY3" fmla="*/ 594 h 777430"/>
                <a:gd name="connsiteX4" fmla="*/ 665405 w 738299"/>
                <a:gd name="connsiteY4" fmla="*/ 162435 h 777430"/>
                <a:gd name="connsiteX5" fmla="*/ 738233 w 738299"/>
                <a:gd name="connsiteY5" fmla="*/ 469932 h 777430"/>
                <a:gd name="connsiteX6" fmla="*/ 657313 w 738299"/>
                <a:gd name="connsiteY6" fmla="*/ 696509 h 777430"/>
                <a:gd name="connsiteX0" fmla="*/ 180963 w 698919"/>
                <a:gd name="connsiteY0" fmla="*/ 777360 h 777360"/>
                <a:gd name="connsiteX1" fmla="*/ 2938 w 698919"/>
                <a:gd name="connsiteY1" fmla="*/ 413219 h 777360"/>
                <a:gd name="connsiteX2" fmla="*/ 91950 w 698919"/>
                <a:gd name="connsiteY2" fmla="*/ 121904 h 777360"/>
                <a:gd name="connsiteX3" fmla="*/ 367080 w 698919"/>
                <a:gd name="connsiteY3" fmla="*/ 524 h 777360"/>
                <a:gd name="connsiteX4" fmla="*/ 626025 w 698919"/>
                <a:gd name="connsiteY4" fmla="*/ 162365 h 777360"/>
                <a:gd name="connsiteX5" fmla="*/ 698853 w 698919"/>
                <a:gd name="connsiteY5" fmla="*/ 469862 h 777360"/>
                <a:gd name="connsiteX6" fmla="*/ 617933 w 698919"/>
                <a:gd name="connsiteY6" fmla="*/ 696439 h 777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8919" h="777360">
                  <a:moveTo>
                    <a:pt x="180963" y="777360"/>
                  </a:moveTo>
                  <a:cubicBezTo>
                    <a:pt x="85881" y="696439"/>
                    <a:pt x="17773" y="522462"/>
                    <a:pt x="2938" y="413219"/>
                  </a:cubicBezTo>
                  <a:cubicBezTo>
                    <a:pt x="-11897" y="303976"/>
                    <a:pt x="31260" y="190687"/>
                    <a:pt x="91950" y="121904"/>
                  </a:cubicBezTo>
                  <a:cubicBezTo>
                    <a:pt x="152640" y="53122"/>
                    <a:pt x="278068" y="-6220"/>
                    <a:pt x="367080" y="524"/>
                  </a:cubicBezTo>
                  <a:cubicBezTo>
                    <a:pt x="456093" y="7268"/>
                    <a:pt x="570729" y="84142"/>
                    <a:pt x="626025" y="162365"/>
                  </a:cubicBezTo>
                  <a:cubicBezTo>
                    <a:pt x="681321" y="240588"/>
                    <a:pt x="700202" y="380850"/>
                    <a:pt x="698853" y="469862"/>
                  </a:cubicBezTo>
                  <a:cubicBezTo>
                    <a:pt x="697504" y="558874"/>
                    <a:pt x="664462" y="666768"/>
                    <a:pt x="617933" y="696439"/>
                  </a:cubicBezTo>
                </a:path>
              </a:pathLst>
            </a:cu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CB23470E-E088-46CF-9285-87BD5E22DBE2}"/>
                    </a:ext>
                  </a:extLst>
                </p:cNvPr>
                <p:cNvSpPr txBox="1"/>
                <p:nvPr/>
              </p:nvSpPr>
              <p:spPr>
                <a:xfrm>
                  <a:off x="3419586" y="2049660"/>
                  <a:ext cx="1377749" cy="95410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 0</m:t>
                      </m:r>
                    </m:oMath>
                  </a14:m>
                  <a:r>
                    <a:rPr lang="en-US" sz="2800" dirty="0"/>
                    <a:t> |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CB23470E-E088-46CF-9285-87BD5E22DB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19586" y="2049660"/>
                  <a:ext cx="1377749" cy="954107"/>
                </a:xfrm>
                <a:prstGeom prst="rect">
                  <a:avLst/>
                </a:prstGeom>
                <a:blipFill>
                  <a:blip r:embed="rId6"/>
                  <a:stretch>
                    <a:fillRect t="-5732" r="-84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07A4C7CE-D0A7-4E48-8799-27F1CD585412}"/>
                    </a:ext>
                  </a:extLst>
                </p:cNvPr>
                <p:cNvSpPr txBox="1"/>
                <p:nvPr/>
              </p:nvSpPr>
              <p:spPr>
                <a:xfrm>
                  <a:off x="4732097" y="3017987"/>
                  <a:ext cx="229960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sz="2800" dirty="0"/>
                    <a:t> 1 &amp; </a:t>
                  </a:r>
                  <a14:m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07A4C7CE-D0A7-4E48-8799-27F1CD5854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2097" y="3017987"/>
                  <a:ext cx="2299604" cy="523220"/>
                </a:xfrm>
                <a:prstGeom prst="rect">
                  <a:avLst/>
                </a:prstGeom>
                <a:blipFill>
                  <a:blip r:embed="rId7"/>
                  <a:stretch>
                    <a:fillRect t="-10465" b="-325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0512194-5DD7-45EB-AC26-623FD9F34C9E}"/>
                  </a:ext>
                </a:extLst>
              </p:cNvPr>
              <p:cNvSpPr/>
              <p:nvPr/>
            </p:nvSpPr>
            <p:spPr>
              <a:xfrm>
                <a:off x="4292268" y="1452888"/>
                <a:ext cx="113896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0512194-5DD7-45EB-AC26-623FD9F34C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2268" y="1452888"/>
                <a:ext cx="1138966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6C8D52A-C0C7-4A9B-8369-FB7BF4A56AB9}"/>
                  </a:ext>
                </a:extLst>
              </p:cNvPr>
              <p:cNvSpPr/>
              <p:nvPr/>
            </p:nvSpPr>
            <p:spPr>
              <a:xfrm>
                <a:off x="2316463" y="3545029"/>
                <a:ext cx="113896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6C8D52A-C0C7-4A9B-8369-FB7BF4A56A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6463" y="3545029"/>
                <a:ext cx="1138966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1">
                <a:extLst>
                  <a:ext uri="{FF2B5EF4-FFF2-40B4-BE49-F238E27FC236}">
                    <a16:creationId xmlns:a16="http://schemas.microsoft.com/office/drawing/2014/main" id="{5BB65FB8-2785-48E3-9126-5158C74742B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5332" y="4249598"/>
                <a:ext cx="4879943" cy="100370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Transitions: (as shown)</a:t>
                </a:r>
              </a:p>
            </p:txBody>
          </p:sp>
        </mc:Choice>
        <mc:Fallback xmlns="">
          <p:sp>
            <p:nvSpPr>
              <p:cNvPr id="18" name="Content Placeholder 1">
                <a:extLst>
                  <a:ext uri="{FF2B5EF4-FFF2-40B4-BE49-F238E27FC236}">
                    <a16:creationId xmlns:a16="http://schemas.microsoft.com/office/drawing/2014/main" id="{5BB65FB8-2785-48E3-9126-5158C74742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332" y="4249598"/>
                <a:ext cx="4879943" cy="1003707"/>
              </a:xfrm>
              <a:prstGeom prst="rect">
                <a:avLst/>
              </a:prstGeom>
              <a:blipFill>
                <a:blip r:embed="rId10"/>
                <a:stretch>
                  <a:fillRect l="-1000" t="-7273" b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48E10BD0-E057-40B5-BA12-C2590ED06A89}"/>
                  </a:ext>
                </a:extLst>
              </p:cNvPr>
              <p:cNvSpPr/>
              <p:nvPr/>
            </p:nvSpPr>
            <p:spPr>
              <a:xfrm>
                <a:off x="849483" y="2836202"/>
                <a:ext cx="1001031" cy="523220"/>
              </a:xfrm>
              <a:prstGeom prst="ellipse">
                <a:avLst/>
              </a:prstGeom>
              <a:ln w="95250" cmpd="dbl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48E10BD0-E057-40B5-BA12-C2590ED06A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483" y="2836202"/>
                <a:ext cx="1001031" cy="52322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95250" cmpd="dbl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2044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EB444EA-D2E8-4066-ADD7-D6CD2324C1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32703"/>
                <a:ext cx="11769071" cy="410514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Theoretical result: Every LTL formula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can be converted to a </a:t>
                </a:r>
                <a:r>
                  <a:rPr lang="en-US" dirty="0" err="1"/>
                  <a:t>Büchi</a:t>
                </a:r>
                <a:r>
                  <a:rPr lang="en-US" dirty="0"/>
                  <a:t> monitor/automaton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Size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sub>
                    </m:sSub>
                  </m:oMath>
                </a14:m>
                <a:r>
                  <a:rPr lang="en-US" dirty="0"/>
                  <a:t> is generally exponential in the size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; blow-up unavoidable in general</a:t>
                </a:r>
              </a:p>
              <a:p>
                <a:r>
                  <a:rPr lang="en-US" dirty="0"/>
                  <a:t>Construct composition of the original process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the </a:t>
                </a:r>
                <a:r>
                  <a:rPr lang="en-US" dirty="0" err="1"/>
                  <a:t>Büchi</a:t>
                </a:r>
                <a:r>
                  <a:rPr lang="en-US" dirty="0"/>
                  <a:t> monitor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If there are cycles in the composite process that do not visit the states specified by the liveness property, then we have found a violation.</a:t>
                </a:r>
              </a:p>
              <a:p>
                <a:r>
                  <a:rPr lang="en-US" dirty="0"/>
                  <a:t>Reachable cycles in process composition correspond to counterexamples to liveness properties</a:t>
                </a:r>
              </a:p>
              <a:p>
                <a:r>
                  <a:rPr lang="en-US" dirty="0"/>
                  <a:t>Implemented in many verification tools (e.g. the SPIN model checker developed at NASA JPL)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EB444EA-D2E8-4066-ADD7-D6CD2324C1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32703"/>
                <a:ext cx="11769071" cy="4105145"/>
              </a:xfrm>
              <a:blipFill>
                <a:blip r:embed="rId2"/>
                <a:stretch>
                  <a:fillRect l="-518" t="-3120" r="-570" b="-10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72BFAF98-54A9-4568-90B0-EA4ED4D17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Büchi</a:t>
            </a:r>
            <a:r>
              <a:rPr lang="en-US" dirty="0"/>
              <a:t> monitors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F1E830-2D88-4E52-A81F-074161B36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153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17A5437-B009-4B9D-9E5B-C47F222291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29095" y="1302433"/>
                <a:ext cx="7867131" cy="425313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So far we have seen how we can express behaviors of individual system traces using LTL</a:t>
                </a:r>
              </a:p>
              <a:p>
                <a:r>
                  <a:rPr lang="en-US" dirty="0"/>
                  <a:t>A system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starting from some initial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satisfies a LTL requirement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if </a:t>
                </a:r>
                <a:r>
                  <a:rPr lang="en-US" b="1" i="1" dirty="0"/>
                  <a:t>all system behaviors </a:t>
                </a:r>
                <a:r>
                  <a:rPr lang="en-US" dirty="0"/>
                  <a:t>starting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satisfy the requirement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Denoted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E.g. a system is safe w.r.t. a safety requirement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if all behaviors satisfy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dirty="0"/>
              </a:p>
              <a:p>
                <a:r>
                  <a:rPr lang="en-US" dirty="0"/>
                  <a:t>Does (</a:t>
                </a:r>
                <a:r>
                  <a:rPr lang="en-US" b="1" dirty="0"/>
                  <a:t>Blinker, </a:t>
                </a:r>
                <a:r>
                  <a:rPr lang="en-US" dirty="0"/>
                  <a:t>(x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↦</m:t>
                    </m:r>
                  </m:oMath>
                </a14:m>
                <a:r>
                  <a:rPr lang="en-US" dirty="0"/>
                  <a:t>0,y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↦</m:t>
                    </m:r>
                  </m:oMath>
                </a14:m>
                <a:r>
                  <a:rPr lang="en-US" dirty="0"/>
                  <a:t>0))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𝐆</m:t>
                    </m:r>
                  </m:oMath>
                </a14:m>
                <a:r>
                  <a:rPr lang="en-US" dirty="0"/>
                  <a:t>(x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/>
                  <a:t>0)?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17A5437-B009-4B9D-9E5B-C47F222291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29095" y="1302433"/>
                <a:ext cx="7867131" cy="4253134"/>
              </a:xfrm>
              <a:blipFill>
                <a:blip r:embed="rId2"/>
                <a:stretch>
                  <a:fillRect l="-1008" t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655847E7-98E6-41B8-896D-D219F91CD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LTL is a language for expressing system requirements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8D4F51-7F6B-4769-8D04-739874610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30C4A74-E382-40C6-BBD1-1FA633CF2B8C}"/>
              </a:ext>
            </a:extLst>
          </p:cNvPr>
          <p:cNvGrpSpPr/>
          <p:nvPr/>
        </p:nvGrpSpPr>
        <p:grpSpPr>
          <a:xfrm>
            <a:off x="578199" y="1857384"/>
            <a:ext cx="3211205" cy="2463764"/>
            <a:chOff x="1206585" y="1723597"/>
            <a:chExt cx="3719413" cy="271022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FF4BD86-884E-4A71-A6A2-2035EDA992F8}"/>
                </a:ext>
              </a:extLst>
            </p:cNvPr>
            <p:cNvSpPr/>
            <p:nvPr/>
          </p:nvSpPr>
          <p:spPr>
            <a:xfrm>
              <a:off x="1206585" y="1723597"/>
              <a:ext cx="3719413" cy="2710224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4145BFCE-2799-4375-8852-4DDF1C7B4D90}"/>
                </a:ext>
              </a:extLst>
            </p:cNvPr>
            <p:cNvCxnSpPr>
              <a:cxnSpLocks/>
            </p:cNvCxnSpPr>
            <p:nvPr/>
          </p:nvCxnSpPr>
          <p:spPr>
            <a:xfrm>
              <a:off x="1206585" y="2567222"/>
              <a:ext cx="3719413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9361619-0388-41DC-A0DB-2295970A8F90}"/>
                </a:ext>
              </a:extLst>
            </p:cNvPr>
            <p:cNvSpPr txBox="1"/>
            <p:nvPr/>
          </p:nvSpPr>
          <p:spPr>
            <a:xfrm>
              <a:off x="1484210" y="1888296"/>
              <a:ext cx="3222109" cy="5078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/>
                <a:t>nat</a:t>
              </a:r>
              <a:r>
                <a:rPr lang="en-US" sz="2400" dirty="0"/>
                <a:t> x := 0; bool y:= 0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F232E73E-72DD-4ECC-989A-8384A9A3C70C}"/>
                    </a:ext>
                  </a:extLst>
                </p:cNvPr>
                <p:cNvSpPr txBox="1"/>
                <p:nvPr/>
              </p:nvSpPr>
              <p:spPr>
                <a:xfrm>
                  <a:off x="1418103" y="2674884"/>
                  <a:ext cx="2232120" cy="5755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b="0" dirty="0"/>
                    <a:t>A</a:t>
                  </a:r>
                  <a14:m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a14:m>
                  <a:r>
                    <a:rPr lang="en-US" sz="2800" dirty="0"/>
                    <a:t>  x := x + 1</a:t>
                  </a: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F232E73E-72DD-4ECC-989A-8384A9A3C7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8103" y="2674884"/>
                  <a:ext cx="2232120" cy="575560"/>
                </a:xfrm>
                <a:prstGeom prst="rect">
                  <a:avLst/>
                </a:prstGeom>
                <a:blipFill>
                  <a:blip r:embed="rId3"/>
                  <a:stretch>
                    <a:fillRect l="-6646" t="-11765" r="-5063" b="-341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CA5B16D3-C3EC-4D19-A753-4F9F53959A89}"/>
                    </a:ext>
                  </a:extLst>
                </p:cNvPr>
                <p:cNvSpPr txBox="1"/>
                <p:nvPr/>
              </p:nvSpPr>
              <p:spPr>
                <a:xfrm>
                  <a:off x="1418100" y="3246198"/>
                  <a:ext cx="2506910" cy="1049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b="0" dirty="0"/>
                    <a:t>B: even(x) </a:t>
                  </a:r>
                  <a14:m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endParaRPr lang="en-US" sz="2800" dirty="0"/>
                </a:p>
                <a:p>
                  <a:r>
                    <a:rPr lang="en-US" sz="2800" dirty="0"/>
                    <a:t>    	y: = 1-y</a:t>
                  </a: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CA5B16D3-C3EC-4D19-A753-4F9F53959A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8100" y="3246198"/>
                  <a:ext cx="2506910" cy="1049550"/>
                </a:xfrm>
                <a:prstGeom prst="rect">
                  <a:avLst/>
                </a:prstGeom>
                <a:blipFill>
                  <a:blip r:embed="rId4"/>
                  <a:stretch>
                    <a:fillRect l="-5915" t="-6410" r="-4507" b="-1794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BA9939DE-A823-4248-B571-A0401C5B0551}"/>
              </a:ext>
            </a:extLst>
          </p:cNvPr>
          <p:cNvSpPr txBox="1"/>
          <p:nvPr/>
        </p:nvSpPr>
        <p:spPr>
          <a:xfrm>
            <a:off x="1569081" y="4319328"/>
            <a:ext cx="12280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Blinker</a:t>
            </a:r>
          </a:p>
        </p:txBody>
      </p:sp>
    </p:spTree>
    <p:extLst>
      <p:ext uri="{BB962C8B-B14F-4D97-AF65-F5344CB8AC3E}">
        <p14:creationId xmlns:p14="http://schemas.microsoft.com/office/powerpoint/2010/main" val="2347672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D8E9583-79D8-475B-B686-7636D81B2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Processes &amp; Fairness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8174A7-1E54-4BE9-BBA9-B0C4748D2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0692C5A-B8BB-40E0-973E-2E4BDF7378E1}"/>
              </a:ext>
            </a:extLst>
          </p:cNvPr>
          <p:cNvGrpSpPr/>
          <p:nvPr/>
        </p:nvGrpSpPr>
        <p:grpSpPr>
          <a:xfrm>
            <a:off x="586291" y="1849292"/>
            <a:ext cx="3211205" cy="2463764"/>
            <a:chOff x="1206585" y="1723597"/>
            <a:chExt cx="3719413" cy="271022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68DDCF0-5937-4478-8727-BFD18F92DDA5}"/>
                </a:ext>
              </a:extLst>
            </p:cNvPr>
            <p:cNvSpPr/>
            <p:nvPr/>
          </p:nvSpPr>
          <p:spPr>
            <a:xfrm>
              <a:off x="1206585" y="1723597"/>
              <a:ext cx="3719413" cy="2710224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69E4D36-E8D2-4163-BBF6-18EBD45C5DBC}"/>
                </a:ext>
              </a:extLst>
            </p:cNvPr>
            <p:cNvCxnSpPr>
              <a:cxnSpLocks/>
            </p:cNvCxnSpPr>
            <p:nvPr/>
          </p:nvCxnSpPr>
          <p:spPr>
            <a:xfrm>
              <a:off x="1206585" y="2567222"/>
              <a:ext cx="3719413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37D3B20-40BD-4A29-A4F0-725F94B2D719}"/>
                </a:ext>
              </a:extLst>
            </p:cNvPr>
            <p:cNvSpPr txBox="1"/>
            <p:nvPr/>
          </p:nvSpPr>
          <p:spPr>
            <a:xfrm>
              <a:off x="1484210" y="1888296"/>
              <a:ext cx="3222109" cy="5078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/>
                <a:t>nat</a:t>
              </a:r>
              <a:r>
                <a:rPr lang="en-US" sz="2400" dirty="0"/>
                <a:t> x := 0; bool y:= 0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2AEE2A0A-6205-4377-A7B8-F18ED299B0F5}"/>
                    </a:ext>
                  </a:extLst>
                </p:cNvPr>
                <p:cNvSpPr txBox="1"/>
                <p:nvPr/>
              </p:nvSpPr>
              <p:spPr>
                <a:xfrm>
                  <a:off x="1418103" y="2674884"/>
                  <a:ext cx="2232120" cy="5755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b="0" dirty="0"/>
                    <a:t>A</a:t>
                  </a:r>
                  <a14:m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a14:m>
                  <a:r>
                    <a:rPr lang="en-US" sz="2800" dirty="0"/>
                    <a:t>  x := x + 1</a:t>
                  </a:r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2AEE2A0A-6205-4377-A7B8-F18ED299B0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8103" y="2674884"/>
                  <a:ext cx="2232120" cy="575560"/>
                </a:xfrm>
                <a:prstGeom prst="rect">
                  <a:avLst/>
                </a:prstGeom>
                <a:blipFill>
                  <a:blip r:embed="rId2"/>
                  <a:stretch>
                    <a:fillRect l="-6329" t="-10465" r="-5380" b="-325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EF9FE9F2-333A-40FA-A5A5-C315A2DFFBDE}"/>
                    </a:ext>
                  </a:extLst>
                </p:cNvPr>
                <p:cNvSpPr txBox="1"/>
                <p:nvPr/>
              </p:nvSpPr>
              <p:spPr>
                <a:xfrm>
                  <a:off x="1418100" y="3246198"/>
                  <a:ext cx="2506910" cy="1049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b="0" dirty="0"/>
                    <a:t>B: even(x) </a:t>
                  </a:r>
                  <a14:m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endParaRPr lang="en-US" sz="2800" dirty="0"/>
                </a:p>
                <a:p>
                  <a:r>
                    <a:rPr lang="en-US" sz="2800" dirty="0"/>
                    <a:t>    	y: = 1-y</a:t>
                  </a:r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EF9FE9F2-333A-40FA-A5A5-C315A2DFFB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8100" y="3246198"/>
                  <a:ext cx="2506910" cy="1049550"/>
                </a:xfrm>
                <a:prstGeom prst="rect">
                  <a:avLst/>
                </a:prstGeom>
                <a:blipFill>
                  <a:blip r:embed="rId3"/>
                  <a:stretch>
                    <a:fillRect l="-5634" t="-5732" r="-4789" b="-1719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C5EFC7A7-20DF-483D-8784-5FC2BFEB2B7C}"/>
              </a:ext>
            </a:extLst>
          </p:cNvPr>
          <p:cNvSpPr txBox="1"/>
          <p:nvPr/>
        </p:nvSpPr>
        <p:spPr>
          <a:xfrm>
            <a:off x="1577173" y="4311236"/>
            <a:ext cx="12280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Blinker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Content Placeholder 1">
                <a:extLst>
                  <a:ext uri="{FF2B5EF4-FFF2-40B4-BE49-F238E27FC236}">
                    <a16:creationId xmlns:a16="http://schemas.microsoft.com/office/drawing/2014/main" id="{CC2035F6-4A37-4275-9FFD-2BB3913BB2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37331" y="1332703"/>
                <a:ext cx="7528437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Liveness property: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𝐅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(x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/>
                  <a:t> 10)</a:t>
                </a:r>
                <a:endParaRPr lang="en-US" b="1" dirty="0"/>
              </a:p>
              <a:p>
                <a:pPr lvl="1"/>
                <a:r>
                  <a:rPr lang="en-US" dirty="0"/>
                  <a:t>Is this property guaranteed to hold?</a:t>
                </a:r>
              </a:p>
              <a:p>
                <a:pPr lvl="1"/>
                <a:r>
                  <a:rPr lang="en-US" dirty="0"/>
                  <a:t>No, task A may be executed less than 10 times.</a:t>
                </a:r>
              </a:p>
              <a:p>
                <a:r>
                  <a:rPr lang="en-US" dirty="0"/>
                  <a:t>Liveness Property: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𝐅</m:t>
                    </m:r>
                  </m:oMath>
                </a14:m>
                <a:r>
                  <a:rPr lang="en-US" dirty="0"/>
                  <a:t> y (eventually y is 1)</a:t>
                </a:r>
              </a:p>
              <a:p>
                <a:pPr lvl="1"/>
                <a:r>
                  <a:rPr lang="en-US" dirty="0"/>
                  <a:t>Is this property guaranteed to hold?</a:t>
                </a:r>
              </a:p>
              <a:p>
                <a:pPr lvl="1"/>
                <a:r>
                  <a:rPr lang="en-US" dirty="0"/>
                  <a:t>No, task B may never be selected for execution!</a:t>
                </a:r>
              </a:p>
              <a:p>
                <a:r>
                  <a:rPr lang="en-US" dirty="0"/>
                  <a:t>But, this seems like a very unrealistic or broken scheduler!</a:t>
                </a:r>
              </a:p>
              <a:p>
                <a:r>
                  <a:rPr lang="en-US" dirty="0"/>
                  <a:t>For infinite executions involving multiple tasks, it is important for the execution to be </a:t>
                </a:r>
                <a:r>
                  <a:rPr lang="en-US" i="1" dirty="0"/>
                  <a:t>fair</a:t>
                </a:r>
                <a:r>
                  <a:rPr lang="en-US" dirty="0"/>
                  <a:t> to each task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25" name="Content Placeholder 1">
                <a:extLst>
                  <a:ext uri="{FF2B5EF4-FFF2-40B4-BE49-F238E27FC236}">
                    <a16:creationId xmlns:a16="http://schemas.microsoft.com/office/drawing/2014/main" id="{CC2035F6-4A37-4275-9FFD-2BB3913BB2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37331" y="1332703"/>
                <a:ext cx="7528437" cy="4351338"/>
              </a:xfrm>
              <a:blipFill>
                <a:blip r:embed="rId4"/>
                <a:stretch>
                  <a:fillRect l="-1053" t="-3226" r="-1135" b="-28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1675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996B205-A777-4426-A942-7DA750B32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2269" y="1332703"/>
            <a:ext cx="7973499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</a:t>
            </a:r>
            <a:r>
              <a:rPr lang="en-US" i="1" dirty="0"/>
              <a:t>fairness assumption </a:t>
            </a:r>
            <a:r>
              <a:rPr lang="en-US" dirty="0"/>
              <a:t>is a property that encodes the meaning of what it means for an infinite execution to be fair with respect to a task.</a:t>
            </a:r>
          </a:p>
          <a:p>
            <a:r>
              <a:rPr lang="en-US" b="1" dirty="0"/>
              <a:t>Weak fairness: </a:t>
            </a:r>
            <a:r>
              <a:rPr lang="en-US" dirty="0"/>
              <a:t>If a task is persistently enabled, then it is repeatedly executed.</a:t>
            </a:r>
          </a:p>
          <a:p>
            <a:pPr lvl="1"/>
            <a:r>
              <a:rPr lang="en-US" dirty="0"/>
              <a:t>I.e. if after some point the task guard is always true, then the task is infinitely often executed.</a:t>
            </a:r>
          </a:p>
          <a:p>
            <a:r>
              <a:rPr lang="en-US" b="1" dirty="0"/>
              <a:t>Strong fairness</a:t>
            </a:r>
            <a:r>
              <a:rPr lang="en-US" dirty="0"/>
              <a:t>: If a task is repeatedly enabled, then it is repeatedly executed.</a:t>
            </a:r>
          </a:p>
          <a:p>
            <a:pPr lvl="1"/>
            <a:r>
              <a:rPr lang="en-US" dirty="0"/>
              <a:t>I.e. if the task guard is infinitely often true, then the task is infinitely often executed.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05320C-1ECD-413E-87EC-6B273F66F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 vs. Strong fairness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98F2A5-A276-4209-B6C3-850575052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920A5B5-8B46-4328-8B07-BD58C57ECB78}"/>
              </a:ext>
            </a:extLst>
          </p:cNvPr>
          <p:cNvGrpSpPr/>
          <p:nvPr/>
        </p:nvGrpSpPr>
        <p:grpSpPr>
          <a:xfrm>
            <a:off x="390969" y="1873568"/>
            <a:ext cx="3211205" cy="2463764"/>
            <a:chOff x="1206585" y="1723597"/>
            <a:chExt cx="3719413" cy="271022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5DDF437-9A66-4686-A07C-9ED49112A3F5}"/>
                </a:ext>
              </a:extLst>
            </p:cNvPr>
            <p:cNvSpPr/>
            <p:nvPr/>
          </p:nvSpPr>
          <p:spPr>
            <a:xfrm>
              <a:off x="1206585" y="1723597"/>
              <a:ext cx="3719413" cy="2710224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5FC8B01-4D34-4DBA-A0F9-F3DE12CA5E7B}"/>
                </a:ext>
              </a:extLst>
            </p:cNvPr>
            <p:cNvCxnSpPr>
              <a:cxnSpLocks/>
            </p:cNvCxnSpPr>
            <p:nvPr/>
          </p:nvCxnSpPr>
          <p:spPr>
            <a:xfrm>
              <a:off x="1206585" y="2567222"/>
              <a:ext cx="3719413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B5288AF-11FB-4D89-BEB3-C279BE4DC817}"/>
                </a:ext>
              </a:extLst>
            </p:cNvPr>
            <p:cNvSpPr txBox="1"/>
            <p:nvPr/>
          </p:nvSpPr>
          <p:spPr>
            <a:xfrm>
              <a:off x="1484210" y="1888296"/>
              <a:ext cx="3222109" cy="5078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/>
                <a:t>nat</a:t>
              </a:r>
              <a:r>
                <a:rPr lang="en-US" sz="2400" dirty="0"/>
                <a:t> x := 0; bool y:= 0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23502C7F-4F24-46A4-A771-168070C2CEC0}"/>
                    </a:ext>
                  </a:extLst>
                </p:cNvPr>
                <p:cNvSpPr txBox="1"/>
                <p:nvPr/>
              </p:nvSpPr>
              <p:spPr>
                <a:xfrm>
                  <a:off x="1418103" y="2674884"/>
                  <a:ext cx="2232120" cy="5755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b="0" dirty="0"/>
                    <a:t>A</a:t>
                  </a:r>
                  <a14:m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a14:m>
                  <a:r>
                    <a:rPr lang="en-US" sz="2800" dirty="0"/>
                    <a:t>  x := x + 1</a:t>
                  </a: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23502C7F-4F24-46A4-A771-168070C2CE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8103" y="2674884"/>
                  <a:ext cx="2232120" cy="575560"/>
                </a:xfrm>
                <a:prstGeom prst="rect">
                  <a:avLst/>
                </a:prstGeom>
                <a:blipFill>
                  <a:blip r:embed="rId2"/>
                  <a:stretch>
                    <a:fillRect l="-6329" t="-10465" r="-5380" b="-325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0A57EE97-E5B6-4980-AFAF-F3727DA5744D}"/>
                    </a:ext>
                  </a:extLst>
                </p:cNvPr>
                <p:cNvSpPr txBox="1"/>
                <p:nvPr/>
              </p:nvSpPr>
              <p:spPr>
                <a:xfrm>
                  <a:off x="1418100" y="3246198"/>
                  <a:ext cx="2506910" cy="1049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b="0" dirty="0"/>
                    <a:t>B: even(x) </a:t>
                  </a:r>
                  <a14:m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endParaRPr lang="en-US" sz="2800" dirty="0"/>
                </a:p>
                <a:p>
                  <a:r>
                    <a:rPr lang="en-US" sz="2800" dirty="0"/>
                    <a:t>    	y: = 1-y</a:t>
                  </a: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0A57EE97-E5B6-4980-AFAF-F3727DA574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8100" y="3246198"/>
                  <a:ext cx="2506910" cy="1049550"/>
                </a:xfrm>
                <a:prstGeom prst="rect">
                  <a:avLst/>
                </a:prstGeom>
                <a:blipFill>
                  <a:blip r:embed="rId3"/>
                  <a:stretch>
                    <a:fillRect l="-5634" t="-5732" r="-4789" b="-1719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8AD1DEE5-BFB2-4360-A817-8BD12E49E1ED}"/>
              </a:ext>
            </a:extLst>
          </p:cNvPr>
          <p:cNvSpPr txBox="1"/>
          <p:nvPr/>
        </p:nvSpPr>
        <p:spPr>
          <a:xfrm>
            <a:off x="1272689" y="4384337"/>
            <a:ext cx="12280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Blinker</a:t>
            </a:r>
          </a:p>
        </p:txBody>
      </p:sp>
    </p:spTree>
    <p:extLst>
      <p:ext uri="{BB962C8B-B14F-4D97-AF65-F5344CB8AC3E}">
        <p14:creationId xmlns:p14="http://schemas.microsoft.com/office/powerpoint/2010/main" val="2345894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2281</Words>
  <Application>Microsoft Office PowerPoint</Application>
  <PresentationFormat>Widescreen</PresentationFormat>
  <Paragraphs>401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Garamond</vt:lpstr>
      <vt:lpstr>Times New Roman</vt:lpstr>
      <vt:lpstr>Wingdings 3</vt:lpstr>
      <vt:lpstr>Office Theme</vt:lpstr>
      <vt:lpstr>     TL remaining slides</vt:lpstr>
      <vt:lpstr>Monitors </vt:lpstr>
      <vt:lpstr>Büchi automaton Example 1</vt:lpstr>
      <vt:lpstr>Büchi automaton Example 2</vt:lpstr>
      <vt:lpstr>Büchi automaton Example 3</vt:lpstr>
      <vt:lpstr>Using Büchi monitors</vt:lpstr>
      <vt:lpstr>LTL is a language for expressing system requirements</vt:lpstr>
      <vt:lpstr>Processes &amp; Fairness</vt:lpstr>
      <vt:lpstr>Weak vs. Strong fairness</vt:lpstr>
      <vt:lpstr>Expressing fairness assumptions in LTL: I</vt:lpstr>
      <vt:lpstr>Expressing fairness assumptions in LTL: II</vt:lpstr>
      <vt:lpstr>Computation Tree Logic</vt:lpstr>
      <vt:lpstr>Computation Tree</vt:lpstr>
      <vt:lpstr>CTL Syntax</vt:lpstr>
      <vt:lpstr>CTL semantics</vt:lpstr>
      <vt:lpstr>CTL Semantics through examples</vt:lpstr>
      <vt:lpstr>CTL semantics through examples</vt:lpstr>
      <vt:lpstr>CTL semantics through examples</vt:lpstr>
      <vt:lpstr>CTL Operator fun</vt:lpstr>
      <vt:lpstr>CTL advantages and limitations</vt:lpstr>
      <vt:lpstr>Probabilistic CTL</vt:lpstr>
      <vt:lpstr>Probabilistic CTL</vt:lpstr>
      <vt:lpstr>Semantics</vt:lpstr>
      <vt:lpstr>PCTL</vt:lpstr>
      <vt:lpstr>Quantitative in PCTL vs. Qualitative in CTL</vt:lpstr>
      <vt:lpstr>CTMC + PCTL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TL remaining slides</dc:title>
  <dc:creator>Jyotirmoy Vinay Deshmukh</dc:creator>
  <cp:lastModifiedBy>Jyotirmoy Vinay Deshmukh</cp:lastModifiedBy>
  <cp:revision>2</cp:revision>
  <dcterms:created xsi:type="dcterms:W3CDTF">2020-09-28T01:17:05Z</dcterms:created>
  <dcterms:modified xsi:type="dcterms:W3CDTF">2020-09-28T01:17:26Z</dcterms:modified>
</cp:coreProperties>
</file>