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78" r:id="rId3"/>
    <p:sldId id="380" r:id="rId4"/>
    <p:sldId id="333" r:id="rId5"/>
    <p:sldId id="382" r:id="rId6"/>
    <p:sldId id="383" r:id="rId7"/>
    <p:sldId id="384" r:id="rId8"/>
    <p:sldId id="385" r:id="rId9"/>
    <p:sldId id="386" r:id="rId10"/>
    <p:sldId id="387" r:id="rId11"/>
    <p:sldId id="388" r:id="rId12"/>
    <p:sldId id="389" r:id="rId13"/>
    <p:sldId id="394" r:id="rId14"/>
    <p:sldId id="390" r:id="rId15"/>
    <p:sldId id="392" r:id="rId16"/>
    <p:sldId id="393" r:id="rId17"/>
    <p:sldId id="395" r:id="rId18"/>
    <p:sldId id="396" r:id="rId19"/>
    <p:sldId id="398" r:id="rId20"/>
    <p:sldId id="397" r:id="rId21"/>
    <p:sldId id="399" r:id="rId22"/>
    <p:sldId id="400" r:id="rId23"/>
    <p:sldId id="401" r:id="rId24"/>
    <p:sldId id="402" r:id="rId25"/>
    <p:sldId id="403" r:id="rId26"/>
    <p:sldId id="404" r:id="rId27"/>
    <p:sldId id="405" r:id="rId28"/>
    <p:sldId id="39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7FF"/>
    <a:srgbClr val="CCFFFF"/>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94660"/>
  </p:normalViewPr>
  <p:slideViewPr>
    <p:cSldViewPr snapToGrid="0">
      <p:cViewPr varScale="1">
        <p:scale>
          <a:sx n="62" d="100"/>
          <a:sy n="62" d="100"/>
        </p:scale>
        <p:origin x="390" y="33"/>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2/1/2018</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2/1/2018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a:t>
            </a:fld>
            <a:endParaRPr lang="en-US"/>
          </a:p>
        </p:txBody>
      </p:sp>
    </p:spTree>
    <p:extLst>
      <p:ext uri="{BB962C8B-B14F-4D97-AF65-F5344CB8AC3E}">
        <p14:creationId xmlns:p14="http://schemas.microsoft.com/office/powerpoint/2010/main" val="2080491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7" name="Group 6">
            <a:extLst>
              <a:ext uri="{FF2B5EF4-FFF2-40B4-BE49-F238E27FC236}">
                <a16:creationId xmlns:a16="http://schemas.microsoft.com/office/drawing/2014/main" id="{2E37C1C4-4E55-4F27-A829-6A8623726FAD}"/>
              </a:ext>
            </a:extLst>
          </p:cNvPr>
          <p:cNvGrpSpPr/>
          <p:nvPr userDrawn="1"/>
        </p:nvGrpSpPr>
        <p:grpSpPr>
          <a:xfrm>
            <a:off x="3570" y="5759682"/>
            <a:ext cx="12192000" cy="1099678"/>
            <a:chOff x="50006" y="5327414"/>
            <a:chExt cx="12192000" cy="1099678"/>
          </a:xfrm>
        </p:grpSpPr>
        <p:sp>
          <p:nvSpPr>
            <p:cNvPr id="8" name="Rectangle 7">
              <a:extLst>
                <a:ext uri="{FF2B5EF4-FFF2-40B4-BE49-F238E27FC236}">
                  <a16:creationId xmlns:a16="http://schemas.microsoft.com/office/drawing/2014/main" id="{33E3AD49-55BB-449E-9707-2C6D805BA28C}"/>
                </a:ext>
              </a:extLst>
            </p:cNvPr>
            <p:cNvSpPr/>
            <p:nvPr userDrawn="1"/>
          </p:nvSpPr>
          <p:spPr>
            <a:xfrm>
              <a:off x="50006" y="5375274"/>
              <a:ext cx="12192000" cy="1051818"/>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9" name="TextBox 8">
              <a:extLst>
                <a:ext uri="{FF2B5EF4-FFF2-40B4-BE49-F238E27FC236}">
                  <a16:creationId xmlns:a16="http://schemas.microsoft.com/office/drawing/2014/main" id="{17AD5598-C8B6-4374-8D46-BE17282EAF29}"/>
                </a:ext>
              </a:extLst>
            </p:cNvPr>
            <p:cNvSpPr txBox="1"/>
            <p:nvPr userDrawn="1"/>
          </p:nvSpPr>
          <p:spPr>
            <a:xfrm>
              <a:off x="71438" y="5327414"/>
              <a:ext cx="5712958" cy="1077218"/>
            </a:xfrm>
            <a:prstGeom prst="rect">
              <a:avLst/>
            </a:prstGeom>
            <a:noFill/>
          </p:spPr>
          <p:txBody>
            <a:bodyPr wrap="square" rtlCol="0">
              <a:spAutoFit/>
            </a:bodyPr>
            <a:lstStyle/>
            <a:p>
              <a:pPr defTabSz="457200"/>
              <a:r>
                <a:rPr lang="en-US" sz="3200" b="1" dirty="0">
                  <a:solidFill>
                    <a:srgbClr val="FFC000"/>
                  </a:solidFill>
                  <a:latin typeface="Times New Roman" panose="02020603050405020304" pitchFamily="18" charset="0"/>
                  <a:cs typeface="Times New Roman" panose="02020603050405020304" pitchFamily="18" charset="0"/>
                </a:rPr>
                <a:t>USC </a:t>
              </a:r>
              <a:r>
                <a:rPr lang="en-US" sz="3200" dirty="0">
                  <a:solidFill>
                    <a:srgbClr val="FFC000"/>
                  </a:solidFill>
                  <a:latin typeface="Times New Roman" panose="02020603050405020304" pitchFamily="18" charset="0"/>
                  <a:cs typeface="Times New Roman" panose="02020603050405020304" pitchFamily="18" charset="0"/>
                </a:rPr>
                <a:t>Viterbi</a:t>
              </a:r>
            </a:p>
            <a:p>
              <a:pPr defTabSz="457200"/>
              <a:r>
                <a:rPr lang="en-US" sz="160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600" dirty="0">
                  <a:solidFill>
                    <a:srgbClr val="FFC000"/>
                  </a:solidFill>
                  <a:latin typeface="Garamond" panose="02020404030301010803" pitchFamily="18" charset="0"/>
                  <a:cs typeface="Times New Roman" panose="02020603050405020304" pitchFamily="18" charset="0"/>
                </a:rPr>
                <a:t>		</a:t>
              </a:r>
              <a:r>
                <a:rPr lang="en-US" sz="1600" i="1" dirty="0">
                  <a:solidFill>
                    <a:srgbClr val="FFC000"/>
                  </a:solidFill>
                  <a:latin typeface="Garamond" panose="02020404030301010803" pitchFamily="18" charset="0"/>
                  <a:cs typeface="Times New Roman" panose="02020603050405020304" pitchFamily="18" charset="0"/>
                </a:rPr>
                <a:t>Department of Computer Science</a:t>
              </a:r>
            </a:p>
          </p:txBody>
        </p:sp>
      </p:gr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332703"/>
            <a:ext cx="11699087" cy="4351338"/>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grpSp>
        <p:nvGrpSpPr>
          <p:cNvPr id="8" name="Group 7">
            <a:extLst>
              <a:ext uri="{FF2B5EF4-FFF2-40B4-BE49-F238E27FC236}">
                <a16:creationId xmlns:a16="http://schemas.microsoft.com/office/drawing/2014/main" id="{9A785756-0585-40D8-98E9-34817A498311}"/>
              </a:ext>
            </a:extLst>
          </p:cNvPr>
          <p:cNvGrpSpPr/>
          <p:nvPr userDrawn="1"/>
        </p:nvGrpSpPr>
        <p:grpSpPr>
          <a:xfrm>
            <a:off x="3570" y="5759682"/>
            <a:ext cx="12192000" cy="1099678"/>
            <a:chOff x="50006" y="5327414"/>
            <a:chExt cx="12192000" cy="1099678"/>
          </a:xfrm>
        </p:grpSpPr>
        <p:sp>
          <p:nvSpPr>
            <p:cNvPr id="9" name="Rectangle 8">
              <a:extLst>
                <a:ext uri="{FF2B5EF4-FFF2-40B4-BE49-F238E27FC236}">
                  <a16:creationId xmlns:a16="http://schemas.microsoft.com/office/drawing/2014/main" id="{EA8E9BA4-0363-4A70-9E0A-B9683462DE33}"/>
                </a:ext>
              </a:extLst>
            </p:cNvPr>
            <p:cNvSpPr/>
            <p:nvPr userDrawn="1"/>
          </p:nvSpPr>
          <p:spPr>
            <a:xfrm>
              <a:off x="50006" y="5375274"/>
              <a:ext cx="12192000" cy="1051818"/>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10" name="TextBox 9">
              <a:extLst>
                <a:ext uri="{FF2B5EF4-FFF2-40B4-BE49-F238E27FC236}">
                  <a16:creationId xmlns:a16="http://schemas.microsoft.com/office/drawing/2014/main" id="{1FABD5F6-C7FE-4495-BA21-86E3D6DC242B}"/>
                </a:ext>
              </a:extLst>
            </p:cNvPr>
            <p:cNvSpPr txBox="1"/>
            <p:nvPr userDrawn="1"/>
          </p:nvSpPr>
          <p:spPr>
            <a:xfrm>
              <a:off x="71438" y="5327414"/>
              <a:ext cx="5712958" cy="1077218"/>
            </a:xfrm>
            <a:prstGeom prst="rect">
              <a:avLst/>
            </a:prstGeom>
            <a:noFill/>
          </p:spPr>
          <p:txBody>
            <a:bodyPr wrap="square" rtlCol="0">
              <a:spAutoFit/>
            </a:bodyPr>
            <a:lstStyle/>
            <a:p>
              <a:pPr defTabSz="457200"/>
              <a:r>
                <a:rPr lang="en-US" sz="3200" b="1" dirty="0">
                  <a:solidFill>
                    <a:srgbClr val="FFC000"/>
                  </a:solidFill>
                  <a:latin typeface="Times New Roman" panose="02020603050405020304" pitchFamily="18" charset="0"/>
                  <a:cs typeface="Times New Roman" panose="02020603050405020304" pitchFamily="18" charset="0"/>
                </a:rPr>
                <a:t>USC </a:t>
              </a:r>
              <a:r>
                <a:rPr lang="en-US" sz="3200" dirty="0">
                  <a:solidFill>
                    <a:srgbClr val="FFC000"/>
                  </a:solidFill>
                  <a:latin typeface="Times New Roman" panose="02020603050405020304" pitchFamily="18" charset="0"/>
                  <a:cs typeface="Times New Roman" panose="02020603050405020304" pitchFamily="18" charset="0"/>
                </a:rPr>
                <a:t>Viterbi</a:t>
              </a:r>
            </a:p>
            <a:p>
              <a:pPr defTabSz="457200"/>
              <a:r>
                <a:rPr lang="en-US" sz="160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600" dirty="0">
                  <a:solidFill>
                    <a:srgbClr val="FFC000"/>
                  </a:solidFill>
                  <a:latin typeface="Garamond" panose="02020404030301010803" pitchFamily="18" charset="0"/>
                  <a:cs typeface="Times New Roman" panose="02020603050405020304" pitchFamily="18" charset="0"/>
                </a:rPr>
                <a:t>		</a:t>
              </a:r>
              <a:r>
                <a:rPr lang="en-US" sz="1600" i="1" dirty="0">
                  <a:solidFill>
                    <a:srgbClr val="FFC000"/>
                  </a:solidFill>
                  <a:latin typeface="Garamond" panose="02020404030301010803" pitchFamily="18" charset="0"/>
                  <a:cs typeface="Times New Roman" panose="02020603050405020304" pitchFamily="18" charset="0"/>
                </a:rPr>
                <a:t>Department of Computer Science</a:t>
              </a:r>
            </a:p>
          </p:txBody>
        </p:sp>
      </p:gr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194348" y="464476"/>
            <a:ext cx="997652" cy="748239"/>
          </a:xfrm>
          <a:prstGeom prst="rect">
            <a:avLst/>
          </a:prstGeom>
        </p:spPr>
      </p:pic>
      <p:sp>
        <p:nvSpPr>
          <p:cNvPr id="13" name="Rectangle 12">
            <a:extLst>
              <a:ext uri="{FF2B5EF4-FFF2-40B4-BE49-F238E27FC236}">
                <a16:creationId xmlns:a16="http://schemas.microsoft.com/office/drawing/2014/main" id="{26381F13-A4A4-444E-9C5F-0C7501D9BF81}"/>
              </a:ext>
            </a:extLst>
          </p:cNvPr>
          <p:cNvSpPr/>
          <p:nvPr userDrawn="1"/>
        </p:nvSpPr>
        <p:spPr>
          <a:xfrm>
            <a:off x="0" y="2713"/>
            <a:ext cx="12192000" cy="302605"/>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a:extLst>
              <a:ext uri="{FF2B5EF4-FFF2-40B4-BE49-F238E27FC236}">
                <a16:creationId xmlns:a16="http://schemas.microsoft.com/office/drawing/2014/main" id="{3477AB79-4F9F-47F3-934B-DC6AA693504D}"/>
              </a:ext>
            </a:extLst>
          </p:cNvPr>
          <p:cNvSpPr/>
          <p:nvPr userDrawn="1"/>
        </p:nvSpPr>
        <p:spPr>
          <a:xfrm flipV="1">
            <a:off x="9522" y="294440"/>
            <a:ext cx="12192000" cy="50800"/>
          </a:xfrm>
          <a:prstGeom prst="rect">
            <a:avLst/>
          </a:prstGeom>
          <a:solidFill>
            <a:srgbClr val="FFCC00"/>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0000"/>
              </a:solidFill>
              <a:effectLst/>
              <a:uLnTx/>
              <a:uFillTx/>
              <a:latin typeface="Calibri" panose="020F0502020204030204"/>
              <a:ea typeface="+mn-ea"/>
              <a:cs typeface="+mn-cs"/>
            </a:endParaRPr>
          </a:p>
        </p:txBody>
      </p:sp>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0" y="430374"/>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198435"/>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eas.upenn.edu/~cis5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hyperlink" Target="http://control.ee.ethz.ch/~apnoco/Lectures2009/16-Feedback%20Linearization%20v2.pdf" TargetMode="External"/><Relationship Id="rId2" Type="http://schemas.openxmlformats.org/officeDocument/2006/relationships/hyperlink" Target="http://www.control.lth.se/media/Education/EngineeringProgram/FRTN05/2014/lec09_2014eight.pdf" TargetMode="External"/><Relationship Id="rId1" Type="http://schemas.openxmlformats.org/officeDocument/2006/relationships/slideLayout" Target="../slideLayouts/slideLayout2.xml"/><Relationship Id="rId5" Type="http://schemas.openxmlformats.org/officeDocument/2006/relationships/hyperlink" Target="http://ieeexplore.ieee.org/abstract/document/4162483/" TargetMode="External"/><Relationship Id="rId4" Type="http://schemas.openxmlformats.org/officeDocument/2006/relationships/hyperlink" Target="http://cse.lab.imtlucca.it/~bemporad/teaching/ac/pdf/AC2-10-MPC.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Nonlinear Control and Intro to Hybrid Systems</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a:xfrm>
            <a:off x="1267866" y="3155278"/>
            <a:ext cx="9144000" cy="1655762"/>
          </a:xfrm>
        </p:spPr>
        <p:txBody>
          <a:bodyPr>
            <a:normAutofit/>
          </a:bodyPr>
          <a:lstStyle/>
          <a:p>
            <a:r>
              <a:rPr lang="en-US" dirty="0"/>
              <a:t>Spring 2018. CS 599.</a:t>
            </a:r>
          </a:p>
          <a:p>
            <a:r>
              <a:rPr lang="en-US" dirty="0"/>
              <a:t>Instructor: Jyo Deshmukh</a:t>
            </a:r>
          </a:p>
        </p:txBody>
      </p:sp>
      <p:sp>
        <p:nvSpPr>
          <p:cNvPr id="4" name="TextBox 3">
            <a:extLst>
              <a:ext uri="{FF2B5EF4-FFF2-40B4-BE49-F238E27FC236}">
                <a16:creationId xmlns:a16="http://schemas.microsoft.com/office/drawing/2014/main" id="{7E11A7DD-D17C-40BC-A055-744B6A9FE579}"/>
              </a:ext>
            </a:extLst>
          </p:cNvPr>
          <p:cNvSpPr txBox="1"/>
          <p:nvPr/>
        </p:nvSpPr>
        <p:spPr>
          <a:xfrm>
            <a:off x="361150" y="4811040"/>
            <a:ext cx="11725836" cy="923330"/>
          </a:xfrm>
          <a:prstGeom prst="rect">
            <a:avLst/>
          </a:prstGeom>
          <a:noFill/>
        </p:spPr>
        <p:txBody>
          <a:bodyPr wrap="square" rtlCol="0">
            <a:spAutoFit/>
          </a:bodyPr>
          <a:lstStyle/>
          <a:p>
            <a:r>
              <a:rPr lang="en-US" b="1" i="1" dirty="0"/>
              <a:t>Acknowledgment: Some of the material in these slides is based on the lecture slides for CIS 540: Principles of Embedded Computation taught by Rajeev Alur at the University of Pennsylvania. </a:t>
            </a:r>
            <a:r>
              <a:rPr lang="en-US" b="1" i="1" dirty="0">
                <a:hlinkClick r:id="rId3"/>
              </a:rPr>
              <a:t>http://www.seas.upenn.edu/~cis540/</a:t>
            </a:r>
            <a:endParaRPr lang="en-US" b="1" i="1" dirty="0"/>
          </a:p>
          <a:p>
            <a:r>
              <a:rPr lang="en-US" b="1" i="1" dirty="0"/>
              <a:t>This lecture also uses some other sources, full bibliography is included at the end of the slides.</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AAC02D-2F24-449B-9447-13669DA1AF90}"/>
              </a:ext>
            </a:extLst>
          </p:cNvPr>
          <p:cNvSpPr>
            <a:spLocks noGrp="1"/>
          </p:cNvSpPr>
          <p:nvPr>
            <p:ph idx="1"/>
          </p:nvPr>
        </p:nvSpPr>
        <p:spPr/>
        <p:txBody>
          <a:bodyPr/>
          <a:lstStyle/>
          <a:p>
            <a:r>
              <a:rPr lang="en-US" dirty="0"/>
              <a:t>What we looked at is the simple case of feedback linearization called input to state linearization</a:t>
            </a:r>
          </a:p>
          <a:p>
            <a:r>
              <a:rPr lang="en-US" dirty="0"/>
              <a:t>Typically, you can’t assume full state is observable; also, you may want to the output to </a:t>
            </a:r>
            <a:r>
              <a:rPr lang="en-US" i="1" dirty="0"/>
              <a:t>track</a:t>
            </a:r>
            <a:r>
              <a:rPr lang="en-US" dirty="0"/>
              <a:t> a reference or have a certain shape</a:t>
            </a:r>
          </a:p>
          <a:p>
            <a:r>
              <a:rPr lang="en-US" dirty="0"/>
              <a:t>Requires another form of feedback linearization called input to output linearization</a:t>
            </a:r>
          </a:p>
          <a:p>
            <a:r>
              <a:rPr lang="en-US" dirty="0"/>
              <a:t>Understanding this fully would require an entire lecture (or two), and a whole lot of control theory and math, so we will skip it </a:t>
            </a:r>
            <a:r>
              <a:rPr lang="en-US" dirty="0">
                <a:sym typeface="Wingdings" panose="05000000000000000000" pitchFamily="2" charset="2"/>
              </a:rPr>
              <a:t></a:t>
            </a:r>
            <a:endParaRPr lang="en-US" dirty="0"/>
          </a:p>
        </p:txBody>
      </p:sp>
      <p:sp>
        <p:nvSpPr>
          <p:cNvPr id="3" name="Title 2">
            <a:extLst>
              <a:ext uri="{FF2B5EF4-FFF2-40B4-BE49-F238E27FC236}">
                <a16:creationId xmlns:a16="http://schemas.microsoft.com/office/drawing/2014/main" id="{45AFB2A0-FD0B-4CF8-8B93-D9B79066D09B}"/>
              </a:ext>
            </a:extLst>
          </p:cNvPr>
          <p:cNvSpPr>
            <a:spLocks noGrp="1"/>
          </p:cNvSpPr>
          <p:nvPr>
            <p:ph type="title"/>
          </p:nvPr>
        </p:nvSpPr>
        <p:spPr/>
        <p:txBody>
          <a:bodyPr/>
          <a:lstStyle/>
          <a:p>
            <a:r>
              <a:rPr lang="en-US" dirty="0"/>
              <a:t>More feedback linearization</a:t>
            </a:r>
          </a:p>
        </p:txBody>
      </p:sp>
      <p:sp>
        <p:nvSpPr>
          <p:cNvPr id="4" name="Slide Number Placeholder 3">
            <a:extLst>
              <a:ext uri="{FF2B5EF4-FFF2-40B4-BE49-F238E27FC236}">
                <a16:creationId xmlns:a16="http://schemas.microsoft.com/office/drawing/2014/main" id="{F00F8C6C-30B7-49FE-9522-F6AC767C3832}"/>
              </a:ext>
            </a:extLst>
          </p:cNvPr>
          <p:cNvSpPr>
            <a:spLocks noGrp="1"/>
          </p:cNvSpPr>
          <p:nvPr>
            <p:ph type="sldNum" sz="quarter" idx="12"/>
          </p:nvPr>
        </p:nvSpPr>
        <p:spPr/>
        <p:txBody>
          <a:bodyPr/>
          <a:lstStyle/>
          <a:p>
            <a:fld id="{29AAD378-655A-49C6-813C-9FD132EF7440}" type="slidenum">
              <a:rPr lang="en-US" smtClean="0"/>
              <a:pPr/>
              <a:t>10</a:t>
            </a:fld>
            <a:endParaRPr lang="en-US" dirty="0"/>
          </a:p>
        </p:txBody>
      </p:sp>
    </p:spTree>
    <p:extLst>
      <p:ext uri="{BB962C8B-B14F-4D97-AF65-F5344CB8AC3E}">
        <p14:creationId xmlns:p14="http://schemas.microsoft.com/office/powerpoint/2010/main" val="2208325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8D2FBC-BF06-4692-AF92-D4AFB106F5EA}"/>
              </a:ext>
            </a:extLst>
          </p:cNvPr>
          <p:cNvSpPr>
            <a:spLocks noGrp="1"/>
          </p:cNvSpPr>
          <p:nvPr>
            <p:ph idx="1"/>
          </p:nvPr>
        </p:nvSpPr>
        <p:spPr/>
        <p:txBody>
          <a:bodyPr/>
          <a:lstStyle/>
          <a:p>
            <a:r>
              <a:rPr lang="en-US" dirty="0"/>
              <a:t>Main idea: Use a dynamical model of the plant (inside the controller) to predict the plant’s future evolution, and optimize the control signal over possible futures</a:t>
            </a:r>
          </a:p>
          <a:p>
            <a:endParaRPr lang="en-US" dirty="0"/>
          </a:p>
        </p:txBody>
      </p:sp>
      <p:sp>
        <p:nvSpPr>
          <p:cNvPr id="3" name="Title 2">
            <a:extLst>
              <a:ext uri="{FF2B5EF4-FFF2-40B4-BE49-F238E27FC236}">
                <a16:creationId xmlns:a16="http://schemas.microsoft.com/office/drawing/2014/main" id="{C45EF0A8-3783-4AB8-AB5E-011CD750B9A5}"/>
              </a:ext>
            </a:extLst>
          </p:cNvPr>
          <p:cNvSpPr>
            <a:spLocks noGrp="1"/>
          </p:cNvSpPr>
          <p:nvPr>
            <p:ph type="title"/>
          </p:nvPr>
        </p:nvSpPr>
        <p:spPr/>
        <p:txBody>
          <a:bodyPr/>
          <a:lstStyle/>
          <a:p>
            <a:r>
              <a:rPr lang="en-US" dirty="0"/>
              <a:t>Model Predictive Control</a:t>
            </a:r>
          </a:p>
        </p:txBody>
      </p:sp>
      <p:sp>
        <p:nvSpPr>
          <p:cNvPr id="4" name="Slide Number Placeholder 3">
            <a:extLst>
              <a:ext uri="{FF2B5EF4-FFF2-40B4-BE49-F238E27FC236}">
                <a16:creationId xmlns:a16="http://schemas.microsoft.com/office/drawing/2014/main" id="{C374F0D0-61F9-4C50-9FB3-BFC22E8BF41F}"/>
              </a:ext>
            </a:extLst>
          </p:cNvPr>
          <p:cNvSpPr>
            <a:spLocks noGrp="1"/>
          </p:cNvSpPr>
          <p:nvPr>
            <p:ph type="sldNum" sz="quarter" idx="12"/>
          </p:nvPr>
        </p:nvSpPr>
        <p:spPr/>
        <p:txBody>
          <a:bodyPr/>
          <a:lstStyle/>
          <a:p>
            <a:fld id="{29AAD378-655A-49C6-813C-9FD132EF7440}" type="slidenum">
              <a:rPr lang="en-US" smtClean="0"/>
              <a:pPr/>
              <a:t>11</a:t>
            </a:fld>
            <a:endParaRPr lang="en-US" dirty="0"/>
          </a:p>
        </p:txBody>
      </p:sp>
      <p:grpSp>
        <p:nvGrpSpPr>
          <p:cNvPr id="5" name="Group 4">
            <a:extLst>
              <a:ext uri="{FF2B5EF4-FFF2-40B4-BE49-F238E27FC236}">
                <a16:creationId xmlns:a16="http://schemas.microsoft.com/office/drawing/2014/main" id="{22E6DD30-9ED1-4C04-91BD-6F35F10F038A}"/>
              </a:ext>
            </a:extLst>
          </p:cNvPr>
          <p:cNvGrpSpPr/>
          <p:nvPr/>
        </p:nvGrpSpPr>
        <p:grpSpPr>
          <a:xfrm>
            <a:off x="2571881" y="3054822"/>
            <a:ext cx="5987170" cy="1260235"/>
            <a:chOff x="5745387" y="2271051"/>
            <a:chExt cx="5987170" cy="1260235"/>
          </a:xfrm>
        </p:grpSpPr>
        <p:sp>
          <p:nvSpPr>
            <p:cNvPr id="6" name="Rectangle 5">
              <a:extLst>
                <a:ext uri="{FF2B5EF4-FFF2-40B4-BE49-F238E27FC236}">
                  <a16:creationId xmlns:a16="http://schemas.microsoft.com/office/drawing/2014/main" id="{19584328-CA8A-4055-A142-15F626ADE49F}"/>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F6FCAA1A-86F0-42CC-9752-33DB4338ADE0}"/>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Model-based Optimizer</a:t>
              </a:r>
            </a:p>
          </p:txBody>
        </p:sp>
        <p:cxnSp>
          <p:nvCxnSpPr>
            <p:cNvPr id="8" name="Straight Arrow Connector 7">
              <a:extLst>
                <a:ext uri="{FF2B5EF4-FFF2-40B4-BE49-F238E27FC236}">
                  <a16:creationId xmlns:a16="http://schemas.microsoft.com/office/drawing/2014/main" id="{1634BE92-0ECA-4B4B-87D9-A674B4008297}"/>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AC00D5-9A25-46B8-A91B-DE92244CBAE2}"/>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6C1648-24E0-454D-B2A7-844C8D61B7F3}"/>
                    </a:ext>
                  </a:extLst>
                </p:cNvPr>
                <p:cNvSpPr txBox="1"/>
                <p:nvPr/>
              </p:nvSpPr>
              <p:spPr>
                <a:xfrm>
                  <a:off x="5745387" y="2365190"/>
                  <a:ext cx="78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7F6C1648-24E0-454D-B2A7-844C8D61B7F3}"/>
                    </a:ext>
                  </a:extLst>
                </p:cNvPr>
                <p:cNvSpPr txBox="1">
                  <a:spLocks noRot="1" noChangeAspect="1" noMove="1" noResize="1" noEditPoints="1" noAdjustHandles="1" noChangeArrowheads="1" noChangeShapeType="1" noTextEdit="1"/>
                </p:cNvSpPr>
                <p:nvPr/>
              </p:nvSpPr>
              <p:spPr>
                <a:xfrm>
                  <a:off x="5745387" y="2365190"/>
                  <a:ext cx="785279" cy="461665"/>
                </a:xfrm>
                <a:prstGeom prst="rect">
                  <a:avLst/>
                </a:prstGeom>
                <a:blipFill>
                  <a:blip r:embed="rId2"/>
                  <a:stretch>
                    <a:fillRect r="-1550"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B847EE4-0015-4CF3-A82D-9CD16EB98816}"/>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F18D88-6368-41BE-978B-84FF85BBF4BC}"/>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2760CFB-672E-4DD3-957B-962D6F23D348}"/>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6B391231-5BE5-456E-9BF2-B5730300D18C}"/>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74DD341D-26C7-4EBD-978C-0F663AC5A653}"/>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9535E0D-9470-4DCD-A0BF-DB814789864B}"/>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97CB5A6-1664-4E93-95C3-9259D624498B}"/>
              </a:ext>
            </a:extLst>
          </p:cNvPr>
          <p:cNvSpPr txBox="1"/>
          <p:nvPr/>
        </p:nvSpPr>
        <p:spPr>
          <a:xfrm>
            <a:off x="4682933" y="4660508"/>
            <a:ext cx="2163541" cy="461665"/>
          </a:xfrm>
          <a:prstGeom prst="rect">
            <a:avLst/>
          </a:prstGeom>
          <a:noFill/>
        </p:spPr>
        <p:txBody>
          <a:bodyPr wrap="none" rtlCol="0">
            <a:spAutoFit/>
          </a:bodyPr>
          <a:lstStyle/>
          <a:p>
            <a:r>
              <a:rPr lang="en-US" sz="2400" dirty="0"/>
              <a:t>Sensor readings</a:t>
            </a:r>
          </a:p>
        </p:txBody>
      </p:sp>
    </p:spTree>
    <p:extLst>
      <p:ext uri="{BB962C8B-B14F-4D97-AF65-F5344CB8AC3E}">
        <p14:creationId xmlns:p14="http://schemas.microsoft.com/office/powerpoint/2010/main" val="1125191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7FC6493-240A-4BCF-ABCA-9CF35505F681}"/>
                  </a:ext>
                </a:extLst>
              </p:cNvPr>
              <p:cNvSpPr>
                <a:spLocks noGrp="1"/>
              </p:cNvSpPr>
              <p:nvPr>
                <p:ph idx="1"/>
              </p:nvPr>
            </p:nvSpPr>
            <p:spPr/>
            <p:txBody>
              <a:bodyPr>
                <a:normAutofit/>
              </a:bodyPr>
              <a:lstStyle/>
              <a:p>
                <a:r>
                  <a:rPr lang="en-US" dirty="0"/>
                  <a:t>Create difference equation: </a:t>
                </a:r>
                <a14:m>
                  <m:oMath xmlns:m="http://schemas.openxmlformats.org/officeDocument/2006/math">
                    <m:r>
                      <a:rPr lang="en-US" b="1" i="0" smtClean="0">
                        <a:latin typeface="Cambria Math" panose="02040503050406030204" pitchFamily="18" charset="0"/>
                      </a:rPr>
                      <m:t>𝐱</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r>
                          <a:rPr lang="en-US" b="1" i="0" smtClean="0">
                            <a:latin typeface="Cambria Math" panose="02040503050406030204" pitchFamily="18" charset="0"/>
                          </a:rPr>
                          <m:t>,</m:t>
                        </m:r>
                        <m:r>
                          <a:rPr lang="en-US" b="1" i="0" smtClean="0">
                            <a:latin typeface="Cambria Math" panose="02040503050406030204" pitchFamily="18" charset="0"/>
                          </a:rPr>
                          <m:t>𝐮</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e>
                    </m:d>
                  </m:oMath>
                </a14:m>
                <a:r>
                  <a:rPr lang="en-US" b="1" dirty="0"/>
                  <a:t>; </a:t>
                </a:r>
                <a14:m>
                  <m:oMath xmlns:m="http://schemas.openxmlformats.org/officeDocument/2006/math">
                    <m:r>
                      <a:rPr lang="en-US" b="1" i="0" dirty="0" smtClean="0">
                        <a:latin typeface="Cambria Math" panose="02040503050406030204" pitchFamily="18" charset="0"/>
                      </a:rPr>
                      <m:t>𝐲</m:t>
                    </m:r>
                    <m:d>
                      <m:dPr>
                        <m:begChr m:val="["/>
                        <m:endChr m:val="]"/>
                        <m:ctrlPr>
                          <a:rPr lang="en-US" b="1"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b="1" i="0" dirty="0" smtClean="0">
                        <a:latin typeface="Cambria Math" panose="02040503050406030204" pitchFamily="18" charset="0"/>
                      </a:rPr>
                      <m:t>𝐱</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oMath>
                </a14:m>
                <a:endParaRPr lang="en-US" dirty="0"/>
              </a:p>
              <a:p>
                <a:r>
                  <a:rPr lang="en-US" dirty="0"/>
                  <a:t>At time t, solve an optimal control problem over next N steps: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𝐮</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1" i="0" smtClean="0">
                                  <a:latin typeface="Cambria Math" panose="02040503050406030204" pitchFamily="18" charset="0"/>
                                </a:rPr>
                                <m:t>𝐮</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𝑁</m:t>
                              </m:r>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0" smtClean="0">
                                          <a:latin typeface="Cambria Math" panose="02040503050406030204" pitchFamily="18" charset="0"/>
                                        </a:rPr>
                                        <m:t>𝐲</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r>
                            <a:rPr lang="en-US" b="0" i="1" smtClean="0">
                              <a:latin typeface="Cambria Math" panose="02040503050406030204" pitchFamily="18" charset="0"/>
                            </a:rPr>
                            <m:t>𝜌</m:t>
                          </m:r>
                          <m:r>
                            <a:rPr lang="en-US" b="0" i="1" smtClean="0">
                              <a:latin typeface="Cambria Math" panose="02040503050406030204" pitchFamily="18" charset="0"/>
                            </a:rPr>
                            <m:t>‖</m:t>
                          </m:r>
                          <m:r>
                            <a:rPr lang="en-US" b="1" i="0" smtClean="0">
                              <a:latin typeface="Cambria Math" panose="02040503050406030204" pitchFamily="18" charset="0"/>
                            </a:rPr>
                            <m:t>𝐮</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m:rPr>
                                      <m:sty m:val="p"/>
                                    </m:rPr>
                                    <a:rPr lang="en-US" b="0" i="0" smtClean="0">
                                      <a:latin typeface="Cambria Math" panose="02040503050406030204" pitchFamily="18" charset="0"/>
                                    </a:rPr>
                                    <m:t>t</m:t>
                                  </m:r>
                                  <m:r>
                                    <a:rPr lang="en-US" b="0" i="0" smtClean="0">
                                      <a:latin typeface="Cambria Math" panose="02040503050406030204" pitchFamily="18" charset="0"/>
                                    </a:rPr>
                                    <m:t>+</m:t>
                                  </m:r>
                                  <m:r>
                                    <m:rPr>
                                      <m:sty m:val="p"/>
                                    </m:rPr>
                                    <a:rPr lang="en-US" b="0" i="0" smtClean="0">
                                      <a:latin typeface="Cambria Math" panose="02040503050406030204" pitchFamily="18" charset="0"/>
                                    </a:rPr>
                                    <m:t>k</m:t>
                                  </m:r>
                                </m:e>
                              </m:d>
                              <m:r>
                                <a:rPr lang="en-US" b="1" i="1" smtClean="0">
                                  <a:latin typeface="Cambria Math" panose="02040503050406030204" pitchFamily="18" charset="0"/>
                                </a:rPr>
                                <m:t>‖</m:t>
                              </m:r>
                            </m:e>
                            <m:sup>
                              <m:r>
                                <a:rPr lang="en-US" b="0" i="0" smtClean="0">
                                  <a:latin typeface="Cambria Math" panose="02040503050406030204" pitchFamily="18" charset="0"/>
                                </a:rPr>
                                <m:t>2</m:t>
                              </m:r>
                            </m:sup>
                          </m:sSup>
                        </m:e>
                      </m:func>
                    </m:oMath>
                  </m:oMathPara>
                </a14:m>
                <a:endParaRPr lang="en-US" dirty="0"/>
              </a:p>
              <a:p>
                <a:pPr marL="0" indent="0" algn="ctr">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r>
                      <a:rPr lang="en-US" sz="2400" b="1" i="0" dirty="0" smtClean="0">
                        <a:latin typeface="Cambria Math" panose="02040503050406030204" pitchFamily="18" charset="0"/>
                      </a:rPr>
                      <m:t>𝐮</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oMath>
                </a14:m>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1" i="0" smtClean="0">
                          <a:latin typeface="Cambria Math" panose="02040503050406030204" pitchFamily="18" charset="0"/>
                        </a:rPr>
                        <m:t>𝐠</m:t>
                      </m:r>
                      <m:d>
                        <m:dPr>
                          <m:ctrlPr>
                            <a:rPr lang="en-US" sz="2400" b="0" i="1" smtClean="0">
                              <a:latin typeface="Cambria Math" panose="02040503050406030204" pitchFamily="18" charset="0"/>
                            </a:rPr>
                          </m:ctrlPr>
                        </m:dPr>
                        <m:e>
                          <m:r>
                            <a:rPr lang="en-US" sz="2400" b="1" i="0" smtClean="0">
                              <a:latin typeface="Cambria Math" panose="02040503050406030204" pitchFamily="18" charset="0"/>
                            </a:rPr>
                            <m:t>𝐱</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e>
                      </m:d>
                    </m:oMath>
                  </m:oMathPara>
                </a14:m>
                <a:endParaRPr lang="en-US" sz="2400" b="0" dirty="0"/>
              </a:p>
              <a:p>
                <a:pPr marL="0" indent="0" algn="ctr">
                  <a:buNone/>
                </a:pP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1"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𝐮</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0" smtClean="0">
                            <a:latin typeface="Cambria Math" panose="02040503050406030204" pitchFamily="18" charset="0"/>
                          </a:rPr>
                          <m:t>max</m:t>
                        </m:r>
                      </m:sub>
                    </m:sSub>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𝐲</m:t>
                        </m:r>
                      </m:e>
                      <m:sub>
                        <m:r>
                          <m:rPr>
                            <m:sty m:val="p"/>
                          </m:rPr>
                          <a:rPr lang="en-US" sz="2400" b="0" i="0"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𝐲</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m:rPr>
                            <m:sty m:val="p"/>
                          </m:rPr>
                          <a:rPr lang="en-US" sz="2400" b="0" i="0" smtClean="0">
                            <a:latin typeface="Cambria Math" panose="02040503050406030204" pitchFamily="18" charset="0"/>
                          </a:rPr>
                          <m:t>max</m:t>
                        </m:r>
                      </m:sub>
                    </m:sSub>
                  </m:oMath>
                </a14:m>
                <a:endParaRPr lang="en-US" sz="2400" dirty="0"/>
              </a:p>
              <a:p>
                <a:r>
                  <a:rPr lang="en-US" sz="2400" dirty="0"/>
                  <a:t>Only apply optimal control input value </a:t>
                </a:r>
                <a14:m>
                  <m:oMath xmlns:m="http://schemas.openxmlformats.org/officeDocument/2006/math">
                    <m:sSup>
                      <m:sSupPr>
                        <m:ctrlPr>
                          <a:rPr lang="en-US" sz="2400" i="1">
                            <a:latin typeface="Cambria Math" panose="02040503050406030204" pitchFamily="18" charset="0"/>
                          </a:rPr>
                        </m:ctrlPr>
                      </m:sSupPr>
                      <m:e>
                        <m:r>
                          <a:rPr lang="en-US" sz="2400" b="1">
                            <a:latin typeface="Cambria Math" panose="02040503050406030204" pitchFamily="18" charset="0"/>
                          </a:rPr>
                          <m:t>𝐮</m:t>
                        </m:r>
                      </m:e>
                      <m:sup>
                        <m:r>
                          <a:rPr lang="en-US" sz="2400" i="1">
                            <a:latin typeface="Cambria Math" panose="02040503050406030204" pitchFamily="18" charset="0"/>
                          </a:rPr>
                          <m:t>∗</m:t>
                        </m:r>
                      </m:sup>
                    </m:sSup>
                  </m:oMath>
                </a14:m>
                <a:r>
                  <a:rPr lang="en-US" sz="2400" dirty="0"/>
                  <a:t> at time </a:t>
                </a:r>
                <a14:m>
                  <m:oMath xmlns:m="http://schemas.openxmlformats.org/officeDocument/2006/math">
                    <m:r>
                      <a:rPr lang="en-US" sz="2400" i="1" dirty="0" smtClean="0">
                        <a:latin typeface="Cambria Math" panose="02040503050406030204" pitchFamily="18" charset="0"/>
                      </a:rPr>
                      <m:t>𝑡</m:t>
                    </m:r>
                  </m:oMath>
                </a14:m>
                <a:endParaRPr lang="en-US" sz="2400" dirty="0"/>
              </a:p>
              <a:p>
                <a:r>
                  <a:rPr lang="en-US" sz="2400" dirty="0"/>
                  <a:t>At time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+1</m:t>
                    </m:r>
                  </m:oMath>
                </a14:m>
                <a:r>
                  <a:rPr lang="en-US" sz="2400" dirty="0"/>
                  <a:t>: get new measurements, repeat optimization</a:t>
                </a:r>
              </a:p>
              <a:p>
                <a:pPr marL="0" indent="0" algn="ctr">
                  <a:buNone/>
                </a:pPr>
                <a:endParaRPr lang="en-US" sz="2400" dirty="0"/>
              </a:p>
              <a:p>
                <a:pPr marL="0" indent="0" algn="ctr">
                  <a:buNone/>
                </a:pPr>
                <a:endParaRPr lang="en-US" dirty="0"/>
              </a:p>
            </p:txBody>
          </p:sp>
        </mc:Choice>
        <mc:Fallback xmlns="">
          <p:sp>
            <p:nvSpPr>
              <p:cNvPr id="2" name="Content Placeholder 1">
                <a:extLst>
                  <a:ext uri="{FF2B5EF4-FFF2-40B4-BE49-F238E27FC236}">
                    <a16:creationId xmlns:a16="http://schemas.microsoft.com/office/drawing/2014/main" id="{C7FC6493-240A-4BCF-ABCA-9CF35505F681}"/>
                  </a:ext>
                </a:extLst>
              </p:cNvPr>
              <p:cNvSpPr>
                <a:spLocks noGrp="1" noRot="1" noChangeAspect="1" noMove="1" noResize="1" noEditPoints="1" noAdjustHandles="1" noChangeArrowheads="1" noChangeShapeType="1" noTextEdit="1"/>
              </p:cNvSpPr>
              <p:nvPr>
                <p:ph idx="1"/>
              </p:nvPr>
            </p:nvSpPr>
            <p:spPr>
              <a:blipFill>
                <a:blip r:embed="rId2"/>
                <a:stretch>
                  <a:fillRect l="-625" t="-2384" b="-154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A9BEA9D-9DCD-4BF3-80AD-559817CAF0F5}"/>
              </a:ext>
            </a:extLst>
          </p:cNvPr>
          <p:cNvSpPr>
            <a:spLocks noGrp="1"/>
          </p:cNvSpPr>
          <p:nvPr>
            <p:ph type="title"/>
          </p:nvPr>
        </p:nvSpPr>
        <p:spPr/>
        <p:txBody>
          <a:bodyPr/>
          <a:lstStyle/>
          <a:p>
            <a:r>
              <a:rPr lang="en-US" dirty="0"/>
              <a:t>Receding Horizon Philosophy</a:t>
            </a:r>
          </a:p>
        </p:txBody>
      </p:sp>
      <p:sp>
        <p:nvSpPr>
          <p:cNvPr id="4" name="Slide Number Placeholder 3">
            <a:extLst>
              <a:ext uri="{FF2B5EF4-FFF2-40B4-BE49-F238E27FC236}">
                <a16:creationId xmlns:a16="http://schemas.microsoft.com/office/drawing/2014/main" id="{A4870015-7FA6-453D-B94B-FAD369C27F00}"/>
              </a:ext>
            </a:extLst>
          </p:cNvPr>
          <p:cNvSpPr>
            <a:spLocks noGrp="1"/>
          </p:cNvSpPr>
          <p:nvPr>
            <p:ph type="sldNum" sz="quarter" idx="12"/>
          </p:nvPr>
        </p:nvSpPr>
        <p:spPr/>
        <p:txBody>
          <a:bodyPr/>
          <a:lstStyle/>
          <a:p>
            <a:fld id="{29AAD378-655A-49C6-813C-9FD132EF7440}" type="slidenum">
              <a:rPr lang="en-US" smtClean="0"/>
              <a:pPr/>
              <a:t>12</a:t>
            </a:fld>
            <a:endParaRPr lang="en-US" dirty="0"/>
          </a:p>
        </p:txBody>
      </p:sp>
    </p:spTree>
    <p:extLst>
      <p:ext uri="{BB962C8B-B14F-4D97-AF65-F5344CB8AC3E}">
        <p14:creationId xmlns:p14="http://schemas.microsoft.com/office/powerpoint/2010/main" val="2596918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BA1F0B-7F76-43CE-B577-E6BFC90D750B}"/>
              </a:ext>
            </a:extLst>
          </p:cNvPr>
          <p:cNvSpPr>
            <a:spLocks noGrp="1"/>
          </p:cNvSpPr>
          <p:nvPr>
            <p:ph type="title"/>
          </p:nvPr>
        </p:nvSpPr>
        <p:spPr/>
        <p:txBody>
          <a:bodyPr/>
          <a:lstStyle/>
          <a:p>
            <a:r>
              <a:rPr lang="en-US" dirty="0"/>
              <a:t>Receding Horizon or MPC</a:t>
            </a:r>
          </a:p>
        </p:txBody>
      </p:sp>
      <p:sp>
        <p:nvSpPr>
          <p:cNvPr id="4" name="Slide Number Placeholder 3">
            <a:extLst>
              <a:ext uri="{FF2B5EF4-FFF2-40B4-BE49-F238E27FC236}">
                <a16:creationId xmlns:a16="http://schemas.microsoft.com/office/drawing/2014/main" id="{C3F8BB18-2A90-4FF7-BC9C-E455CD17FA52}"/>
              </a:ext>
            </a:extLst>
          </p:cNvPr>
          <p:cNvSpPr>
            <a:spLocks noGrp="1"/>
          </p:cNvSpPr>
          <p:nvPr>
            <p:ph type="sldNum" sz="quarter" idx="12"/>
          </p:nvPr>
        </p:nvSpPr>
        <p:spPr/>
        <p:txBody>
          <a:bodyPr/>
          <a:lstStyle/>
          <a:p>
            <a:fld id="{29AAD378-655A-49C6-813C-9FD132EF7440}" type="slidenum">
              <a:rPr lang="en-US" smtClean="0"/>
              <a:pPr/>
              <a:t>13</a:t>
            </a:fld>
            <a:endParaRPr lang="en-US" dirty="0"/>
          </a:p>
        </p:txBody>
      </p:sp>
      <p:pic>
        <p:nvPicPr>
          <p:cNvPr id="6" name="Picture 5">
            <a:extLst>
              <a:ext uri="{FF2B5EF4-FFF2-40B4-BE49-F238E27FC236}">
                <a16:creationId xmlns:a16="http://schemas.microsoft.com/office/drawing/2014/main" id="{112F7EFA-7540-46BC-BA8D-7DA300E70F83}"/>
              </a:ext>
            </a:extLst>
          </p:cNvPr>
          <p:cNvPicPr>
            <a:picLocks noChangeAspect="1"/>
          </p:cNvPicPr>
          <p:nvPr/>
        </p:nvPicPr>
        <p:blipFill rotWithShape="1">
          <a:blip r:embed="rId2">
            <a:extLst>
              <a:ext uri="{28A0092B-C50C-407E-A947-70E740481C1C}">
                <a14:useLocalDpi xmlns:a14="http://schemas.microsoft.com/office/drawing/2010/main" val="0"/>
              </a:ext>
            </a:extLst>
          </a:blip>
          <a:srcRect b="52781"/>
          <a:stretch/>
        </p:blipFill>
        <p:spPr>
          <a:xfrm>
            <a:off x="270236" y="1785169"/>
            <a:ext cx="6384307" cy="2894406"/>
          </a:xfrm>
          <a:prstGeom prst="rect">
            <a:avLst/>
          </a:prstGeom>
        </p:spPr>
      </p:pic>
      <p:pic>
        <p:nvPicPr>
          <p:cNvPr id="7" name="Picture 6">
            <a:extLst>
              <a:ext uri="{FF2B5EF4-FFF2-40B4-BE49-F238E27FC236}">
                <a16:creationId xmlns:a16="http://schemas.microsoft.com/office/drawing/2014/main" id="{E9A55CD4-E4E2-489D-94FF-36939F6D1E7A}"/>
              </a:ext>
            </a:extLst>
          </p:cNvPr>
          <p:cNvPicPr>
            <a:picLocks noChangeAspect="1"/>
          </p:cNvPicPr>
          <p:nvPr/>
        </p:nvPicPr>
        <p:blipFill rotWithShape="1">
          <a:blip r:embed="rId2">
            <a:extLst>
              <a:ext uri="{28A0092B-C50C-407E-A947-70E740481C1C}">
                <a14:useLocalDpi xmlns:a14="http://schemas.microsoft.com/office/drawing/2010/main" val="0"/>
              </a:ext>
            </a:extLst>
          </a:blip>
          <a:srcRect t="47427"/>
          <a:stretch/>
        </p:blipFill>
        <p:spPr>
          <a:xfrm>
            <a:off x="6096000" y="1930613"/>
            <a:ext cx="5936847" cy="2996773"/>
          </a:xfrm>
          <a:prstGeom prst="rect">
            <a:avLst/>
          </a:prstGeom>
        </p:spPr>
      </p:pic>
      <p:sp>
        <p:nvSpPr>
          <p:cNvPr id="8" name="TextBox 7">
            <a:extLst>
              <a:ext uri="{FF2B5EF4-FFF2-40B4-BE49-F238E27FC236}">
                <a16:creationId xmlns:a16="http://schemas.microsoft.com/office/drawing/2014/main" id="{2C8885AD-F9D5-42A0-BDE5-8C731E17A5BC}"/>
              </a:ext>
            </a:extLst>
          </p:cNvPr>
          <p:cNvSpPr txBox="1"/>
          <p:nvPr/>
        </p:nvSpPr>
        <p:spPr>
          <a:xfrm>
            <a:off x="668511" y="5378245"/>
            <a:ext cx="4179799" cy="369332"/>
          </a:xfrm>
          <a:prstGeom prst="rect">
            <a:avLst/>
          </a:prstGeom>
          <a:noFill/>
        </p:spPr>
        <p:txBody>
          <a:bodyPr wrap="none" rtlCol="0">
            <a:spAutoFit/>
          </a:bodyPr>
          <a:lstStyle/>
          <a:p>
            <a:r>
              <a:rPr lang="en-US" b="1" dirty="0"/>
              <a:t>Image from: https://tinyurl.com/yaej43x5</a:t>
            </a:r>
          </a:p>
        </p:txBody>
      </p:sp>
    </p:spTree>
    <p:extLst>
      <p:ext uri="{BB962C8B-B14F-4D97-AF65-F5344CB8AC3E}">
        <p14:creationId xmlns:p14="http://schemas.microsoft.com/office/powerpoint/2010/main" val="1848142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FEFE209-A5EF-48C3-8FC9-BFE6AF05ED1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3206"/>
          <a:stretch/>
        </p:blipFill>
        <p:spPr>
          <a:xfrm>
            <a:off x="9078755" y="1292839"/>
            <a:ext cx="2711487" cy="2136161"/>
          </a:xfrm>
        </p:spPr>
      </p:pic>
      <p:sp>
        <p:nvSpPr>
          <p:cNvPr id="3" name="Title 2">
            <a:extLst>
              <a:ext uri="{FF2B5EF4-FFF2-40B4-BE49-F238E27FC236}">
                <a16:creationId xmlns:a16="http://schemas.microsoft.com/office/drawing/2014/main" id="{1541E65C-33AB-448C-A69C-A95F67FE870C}"/>
              </a:ext>
            </a:extLst>
          </p:cNvPr>
          <p:cNvSpPr>
            <a:spLocks noGrp="1"/>
          </p:cNvSpPr>
          <p:nvPr>
            <p:ph type="title"/>
          </p:nvPr>
        </p:nvSpPr>
        <p:spPr/>
        <p:txBody>
          <a:bodyPr/>
          <a:lstStyle/>
          <a:p>
            <a:r>
              <a:rPr lang="en-US" dirty="0"/>
              <a:t>Receding Horizon Control Application</a:t>
            </a:r>
          </a:p>
        </p:txBody>
      </p:sp>
      <p:sp>
        <p:nvSpPr>
          <p:cNvPr id="4" name="Slide Number Placeholder 3">
            <a:extLst>
              <a:ext uri="{FF2B5EF4-FFF2-40B4-BE49-F238E27FC236}">
                <a16:creationId xmlns:a16="http://schemas.microsoft.com/office/drawing/2014/main" id="{EC8E37F0-2687-4450-B84D-8EE7AB46E622}"/>
              </a:ext>
            </a:extLst>
          </p:cNvPr>
          <p:cNvSpPr>
            <a:spLocks noGrp="1"/>
          </p:cNvSpPr>
          <p:nvPr>
            <p:ph type="sldNum" sz="quarter" idx="12"/>
          </p:nvPr>
        </p:nvSpPr>
        <p:spPr/>
        <p:txBody>
          <a:bodyPr/>
          <a:lstStyle/>
          <a:p>
            <a:fld id="{29AAD378-655A-49C6-813C-9FD132EF7440}" type="slidenum">
              <a:rPr lang="en-US" smtClean="0"/>
              <a:pPr/>
              <a:t>14</a:t>
            </a:fld>
            <a:endParaRPr lang="en-US" dirty="0"/>
          </a:p>
        </p:txBody>
      </p:sp>
      <p:pic>
        <p:nvPicPr>
          <p:cNvPr id="8" name="Content Placeholder 6">
            <a:extLst>
              <a:ext uri="{FF2B5EF4-FFF2-40B4-BE49-F238E27FC236}">
                <a16:creationId xmlns:a16="http://schemas.microsoft.com/office/drawing/2014/main" id="{04BC5C6D-75BB-4FC2-9DDE-76BDDFC57A8C}"/>
              </a:ext>
            </a:extLst>
          </p:cNvPr>
          <p:cNvPicPr>
            <a:picLocks/>
          </p:cNvPicPr>
          <p:nvPr/>
        </p:nvPicPr>
        <p:blipFill rotWithShape="1">
          <a:blip r:embed="rId2">
            <a:extLst>
              <a:ext uri="{28A0092B-C50C-407E-A947-70E740481C1C}">
                <a14:useLocalDpi xmlns:a14="http://schemas.microsoft.com/office/drawing/2010/main" val="0"/>
              </a:ext>
            </a:extLst>
          </a:blip>
          <a:srcRect l="87201" r="329"/>
          <a:stretch/>
        </p:blipFill>
        <p:spPr>
          <a:xfrm>
            <a:off x="11744027" y="1258303"/>
            <a:ext cx="341959" cy="2231095"/>
          </a:xfrm>
          <a:prstGeom prst="rect">
            <a:avLst/>
          </a:prstGeom>
        </p:spPr>
      </p:pic>
      <p:sp>
        <p:nvSpPr>
          <p:cNvPr id="6" name="Content Placeholder 1">
            <a:extLst>
              <a:ext uri="{FF2B5EF4-FFF2-40B4-BE49-F238E27FC236}">
                <a16:creationId xmlns:a16="http://schemas.microsoft.com/office/drawing/2014/main" id="{741E2AE3-5123-4699-84DC-E0C31ED64421}"/>
              </a:ext>
            </a:extLst>
          </p:cNvPr>
          <p:cNvSpPr txBox="1">
            <a:spLocks/>
          </p:cNvSpPr>
          <p:nvPr/>
        </p:nvSpPr>
        <p:spPr>
          <a:xfrm>
            <a:off x="158997" y="1332703"/>
            <a:ext cx="9077211" cy="4351338"/>
          </a:xfrm>
          <a:prstGeom prst="rect">
            <a:avLst/>
          </a:prstGeom>
        </p:spPr>
        <p:txBody>
          <a:bodyPr vert="horz" lIns="91440" tIns="45720" rIns="91440" bIns="45720" rtlCol="0">
            <a:normAutofit lnSpcReduction="10000"/>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Prediction model: Vehicle’s movements on map</a:t>
            </a:r>
          </a:p>
          <a:p>
            <a:r>
              <a:rPr lang="en-US" dirty="0"/>
              <a:t>Constraints: Follow traffic rules (speed, direction, lights)</a:t>
            </a:r>
          </a:p>
          <a:p>
            <a:r>
              <a:rPr lang="en-US" dirty="0"/>
              <a:t>Disturbances: Driver’s inattention</a:t>
            </a:r>
          </a:p>
          <a:p>
            <a:r>
              <a:rPr lang="en-US" dirty="0"/>
              <a:t>Set point: Desired destination</a:t>
            </a:r>
          </a:p>
          <a:p>
            <a:r>
              <a:rPr lang="en-US" dirty="0"/>
              <a:t>Cost function: Minimum Time/Minimum Fuel-Cost/Minimum distance etc.</a:t>
            </a:r>
          </a:p>
          <a:p>
            <a:r>
              <a:rPr lang="en-US" dirty="0"/>
              <a:t>Receding horizon philosophy: </a:t>
            </a:r>
          </a:p>
          <a:p>
            <a:pPr lvl="1"/>
            <a:r>
              <a:rPr lang="en-US" dirty="0"/>
              <a:t>Compute optimal route at each time-point</a:t>
            </a:r>
          </a:p>
          <a:p>
            <a:pPr lvl="1"/>
            <a:r>
              <a:rPr lang="en-US" dirty="0"/>
              <a:t>Event-based: When vehicle detected to be not on optimal path</a:t>
            </a:r>
          </a:p>
          <a:p>
            <a:endParaRPr lang="en-US" dirty="0"/>
          </a:p>
        </p:txBody>
      </p:sp>
    </p:spTree>
    <p:extLst>
      <p:ext uri="{BB962C8B-B14F-4D97-AF65-F5344CB8AC3E}">
        <p14:creationId xmlns:p14="http://schemas.microsoft.com/office/powerpoint/2010/main" val="486434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A7055F-0B76-4875-BB78-F9EEC4EF9B60}"/>
              </a:ext>
            </a:extLst>
          </p:cNvPr>
          <p:cNvSpPr>
            <a:spLocks noGrp="1"/>
          </p:cNvSpPr>
          <p:nvPr>
            <p:ph type="title"/>
          </p:nvPr>
        </p:nvSpPr>
        <p:spPr/>
        <p:txBody>
          <a:bodyPr/>
          <a:lstStyle/>
          <a:p>
            <a:r>
              <a:rPr lang="en-US" dirty="0"/>
              <a:t>Linear MPC algorithm</a:t>
            </a:r>
          </a:p>
        </p:txBody>
      </p:sp>
      <p:sp>
        <p:nvSpPr>
          <p:cNvPr id="4" name="Slide Number Placeholder 3">
            <a:extLst>
              <a:ext uri="{FF2B5EF4-FFF2-40B4-BE49-F238E27FC236}">
                <a16:creationId xmlns:a16="http://schemas.microsoft.com/office/drawing/2014/main" id="{BB26C0CA-7A07-4D00-84EC-0A0A8B1D622B}"/>
              </a:ext>
            </a:extLst>
          </p:cNvPr>
          <p:cNvSpPr>
            <a:spLocks noGrp="1"/>
          </p:cNvSpPr>
          <p:nvPr>
            <p:ph type="sldNum" sz="quarter" idx="12"/>
          </p:nvPr>
        </p:nvSpPr>
        <p:spPr/>
        <p:txBody>
          <a:bodyPr/>
          <a:lstStyle/>
          <a:p>
            <a:fld id="{29AAD378-655A-49C6-813C-9FD132EF7440}" type="slidenum">
              <a:rPr lang="en-US" smtClean="0"/>
              <a:pPr/>
              <a:t>15</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5096DF7-BE00-44B5-AF65-9C27FE197AEA}"/>
                  </a:ext>
                </a:extLst>
              </p:cNvPr>
              <p:cNvSpPr/>
              <p:nvPr/>
            </p:nvSpPr>
            <p:spPr>
              <a:xfrm>
                <a:off x="594231" y="1273628"/>
                <a:ext cx="11003537" cy="4310743"/>
              </a:xfrm>
              <a:prstGeom prst="rect">
                <a:avLst/>
              </a:prstGeom>
            </p:spPr>
            <p:txBody>
              <a:bodyPr wrap="square">
                <a:noAutofit/>
              </a:bodyPr>
              <a:lstStyle/>
              <a:p>
                <a:pPr marL="457200" lvl="0" indent="-457200">
                  <a:lnSpc>
                    <a:spcPct val="90000"/>
                  </a:lnSpc>
                  <a:spcBef>
                    <a:spcPts val="1000"/>
                  </a:spcBef>
                  <a:buClr>
                    <a:srgbClr val="FF9B9B"/>
                  </a:buClr>
                  <a:buSzPct val="80000"/>
                  <a:buFont typeface="Wingdings 3" panose="05040102010807070707" pitchFamily="18" charset="2"/>
                  <a:buChar char=""/>
                </a:pPr>
                <a:r>
                  <a:rPr lang="en-US" sz="2800" dirty="0"/>
                  <a:t>At time t, solve an optimal control problem over next N steps:</a:t>
                </a:r>
              </a:p>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b="1">
                              <a:latin typeface="Cambria Math" panose="02040503050406030204" pitchFamily="18" charset="0"/>
                            </a:rPr>
                            <m:t>𝐮</m:t>
                          </m:r>
                        </m:e>
                        <m:sup>
                          <m:r>
                            <a:rPr lang="en-US" sz="2800" i="1">
                              <a:latin typeface="Cambria Math" panose="02040503050406030204" pitchFamily="18" charset="0"/>
                            </a:rPr>
                            <m:t>∗</m:t>
                          </m:r>
                        </m:sup>
                      </m:sSup>
                      <m:r>
                        <a:rPr lang="en-US" sz="2800" i="1">
                          <a:latin typeface="Cambria Math" panose="02040503050406030204" pitchFamily="18" charset="0"/>
                        </a:rPr>
                        <m:t>=</m:t>
                      </m:r>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arg</m:t>
                          </m:r>
                          <m:limLow>
                            <m:limLowPr>
                              <m:ctrlPr>
                                <a:rPr lang="en-US" sz="2800" i="1">
                                  <a:latin typeface="Cambria Math" panose="02040503050406030204" pitchFamily="18" charset="0"/>
                                </a:rPr>
                              </m:ctrlPr>
                            </m:limLowPr>
                            <m:e>
                              <m:r>
                                <m:rPr>
                                  <m:sty m:val="p"/>
                                </m:rPr>
                                <a:rPr lang="en-US" sz="2800">
                                  <a:latin typeface="Cambria Math" panose="02040503050406030204" pitchFamily="18" charset="0"/>
                                </a:rPr>
                                <m:t>min</m:t>
                              </m:r>
                            </m:e>
                            <m:lim>
                              <m:r>
                                <a:rPr lang="en-US" sz="2800" b="1">
                                  <a:latin typeface="Cambria Math" panose="02040503050406030204" pitchFamily="18" charset="0"/>
                                </a:rPr>
                                <m:t>𝐮</m:t>
                              </m:r>
                            </m:lim>
                          </m:limLow>
                        </m:fName>
                        <m:e>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𝑘</m:t>
                              </m:r>
                              <m:r>
                                <a:rPr lang="en-US" sz="2800" i="1">
                                  <a:latin typeface="Cambria Math" panose="02040503050406030204" pitchFamily="18" charset="0"/>
                                </a:rPr>
                                <m:t>=0</m:t>
                              </m:r>
                            </m:sub>
                            <m:sup>
                              <m:r>
                                <a:rPr lang="en-US" sz="2800" i="1">
                                  <a:latin typeface="Cambria Math" panose="02040503050406030204" pitchFamily="18" charset="0"/>
                                </a:rPr>
                                <m:t>𝑁</m:t>
                              </m:r>
                              <m:r>
                                <a:rPr lang="en-US" sz="2800" i="1">
                                  <a:latin typeface="Cambria Math" panose="02040503050406030204" pitchFamily="18" charset="0"/>
                                </a:rPr>
                                <m:t>−1</m:t>
                              </m:r>
                            </m:sup>
                            <m:e>
                              <m:sSup>
                                <m:sSupPr>
                                  <m:ctrlPr>
                                    <a:rPr lang="en-US" sz="2800" i="1">
                                      <a:latin typeface="Cambria Math" panose="02040503050406030204" pitchFamily="18" charset="0"/>
                                    </a:rPr>
                                  </m:ctrlPr>
                                </m:sSupPr>
                                <m:e>
                                  <m:d>
                                    <m:dPr>
                                      <m:begChr m:val="‖"/>
                                      <m:endChr m:val="‖"/>
                                      <m:ctrlPr>
                                        <a:rPr lang="en-US" sz="2800" i="1">
                                          <a:latin typeface="Cambria Math" panose="02040503050406030204" pitchFamily="18" charset="0"/>
                                        </a:rPr>
                                      </m:ctrlPr>
                                    </m:dPr>
                                    <m:e>
                                      <m:r>
                                        <a:rPr lang="en-US" sz="2800" b="1">
                                          <a:latin typeface="Cambria Math" panose="02040503050406030204" pitchFamily="18" charset="0"/>
                                        </a:rPr>
                                        <m:t>𝐲</m:t>
                                      </m:r>
                                      <m:d>
                                        <m:dPr>
                                          <m:begChr m:val="["/>
                                          <m:endChr m:val="]"/>
                                          <m:ctrlPr>
                                            <a:rPr lang="en-US" sz="2800" b="1" i="1">
                                              <a:latin typeface="Cambria Math" panose="02040503050406030204" pitchFamily="18" charset="0"/>
                                            </a:rPr>
                                          </m:ctrlPr>
                                        </m:dPr>
                                        <m:e>
                                          <m:r>
                                            <a:rPr lang="en-US" sz="2800" i="1">
                                              <a:latin typeface="Cambria Math" panose="02040503050406030204" pitchFamily="18" charset="0"/>
                                            </a:rPr>
                                            <m:t>𝑡</m:t>
                                          </m:r>
                                          <m:r>
                                            <a:rPr lang="en-US" sz="2800" i="1">
                                              <a:latin typeface="Cambria Math" panose="02040503050406030204" pitchFamily="18" charset="0"/>
                                            </a:rPr>
                                            <m:t>+</m:t>
                                          </m:r>
                                          <m:r>
                                            <a:rPr lang="en-US" sz="2800" i="1">
                                              <a:latin typeface="Cambria Math" panose="02040503050406030204" pitchFamily="18" charset="0"/>
                                            </a:rPr>
                                            <m:t>𝑘</m:t>
                                          </m:r>
                                        </m:e>
                                      </m:d>
                                      <m:r>
                                        <a:rPr lang="en-US" sz="2800" i="1">
                                          <a:latin typeface="Cambria Math" panose="02040503050406030204" pitchFamily="18" charset="0"/>
                                        </a:rPr>
                                        <m:t>−</m:t>
                                      </m:r>
                                      <m:r>
                                        <a:rPr lang="en-US" sz="2800" i="1">
                                          <a:latin typeface="Cambria Math" panose="02040503050406030204" pitchFamily="18" charset="0"/>
                                        </a:rPr>
                                        <m:t>𝑟</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𝑡</m:t>
                                          </m:r>
                                        </m:e>
                                      </m:d>
                                    </m:e>
                                  </m:d>
                                </m:e>
                                <m:sup>
                                  <m:r>
                                    <a:rPr lang="en-US" sz="2800" i="1">
                                      <a:latin typeface="Cambria Math" panose="02040503050406030204" pitchFamily="18" charset="0"/>
                                    </a:rPr>
                                    <m:t>2</m:t>
                                  </m:r>
                                </m:sup>
                              </m:sSup>
                              <m:r>
                                <a:rPr lang="en-US" sz="2800" i="1">
                                  <a:latin typeface="Cambria Math" panose="02040503050406030204" pitchFamily="18" charset="0"/>
                                </a:rPr>
                                <m:t>+ </m:t>
                              </m:r>
                            </m:e>
                          </m:nary>
                          <m:r>
                            <a:rPr lang="en-US" sz="2800" i="1">
                              <a:latin typeface="Cambria Math" panose="02040503050406030204" pitchFamily="18" charset="0"/>
                            </a:rPr>
                            <m:t>𝜌</m:t>
                          </m:r>
                          <m:r>
                            <a:rPr lang="en-US" sz="2800" i="1">
                              <a:latin typeface="Cambria Math" panose="02040503050406030204" pitchFamily="18" charset="0"/>
                            </a:rPr>
                            <m:t>‖</m:t>
                          </m:r>
                          <m:r>
                            <a:rPr lang="en-US" sz="2800" b="1">
                              <a:latin typeface="Cambria Math" panose="02040503050406030204" pitchFamily="18" charset="0"/>
                            </a:rPr>
                            <m:t>𝐮</m:t>
                          </m:r>
                          <m:sSup>
                            <m:sSupPr>
                              <m:ctrlPr>
                                <a:rPr lang="en-US" sz="2800" b="1" i="1">
                                  <a:latin typeface="Cambria Math" panose="02040503050406030204" pitchFamily="18" charset="0"/>
                                </a:rPr>
                              </m:ctrlPr>
                            </m:sSupPr>
                            <m:e>
                              <m:d>
                                <m:dPr>
                                  <m:begChr m:val="["/>
                                  <m:endChr m:val="]"/>
                                  <m:ctrlPr>
                                    <a:rPr lang="en-US" sz="2800" b="1" i="1">
                                      <a:latin typeface="Cambria Math" panose="02040503050406030204" pitchFamily="18" charset="0"/>
                                    </a:rPr>
                                  </m:ctrlPr>
                                </m:dPr>
                                <m:e>
                                  <m:r>
                                    <m:rPr>
                                      <m:sty m:val="p"/>
                                    </m:rPr>
                                    <a:rPr lang="en-US" sz="2800">
                                      <a:latin typeface="Cambria Math" panose="02040503050406030204" pitchFamily="18" charset="0"/>
                                    </a:rPr>
                                    <m:t>t</m:t>
                                  </m:r>
                                  <m:r>
                                    <a:rPr lang="en-US" sz="2800">
                                      <a:latin typeface="Cambria Math" panose="02040503050406030204" pitchFamily="18" charset="0"/>
                                    </a:rPr>
                                    <m:t>+</m:t>
                                  </m:r>
                                  <m:r>
                                    <m:rPr>
                                      <m:sty m:val="p"/>
                                    </m:rPr>
                                    <a:rPr lang="en-US" sz="2800">
                                      <a:latin typeface="Cambria Math" panose="02040503050406030204" pitchFamily="18" charset="0"/>
                                    </a:rPr>
                                    <m:t>k</m:t>
                                  </m:r>
                                </m:e>
                              </m:d>
                              <m:r>
                                <a:rPr lang="en-US" sz="2800" b="1" i="1">
                                  <a:latin typeface="Cambria Math" panose="02040503050406030204" pitchFamily="18" charset="0"/>
                                </a:rPr>
                                <m:t>‖</m:t>
                              </m:r>
                            </m:e>
                            <m:sup>
                              <m:r>
                                <a:rPr lang="en-US" sz="2800">
                                  <a:latin typeface="Cambria Math" panose="02040503050406030204" pitchFamily="18" charset="0"/>
                                </a:rPr>
                                <m:t>2</m:t>
                              </m:r>
                            </m:sup>
                          </m:sSup>
                        </m:e>
                      </m:func>
                    </m:oMath>
                  </m:oMathPara>
                </a14:m>
                <a:endParaRPr lang="en-US" sz="2800" dirty="0"/>
              </a:p>
              <a:p>
                <a:pPr algn="ctr"/>
                <a14:m>
                  <m:oMath xmlns:m="http://schemas.openxmlformats.org/officeDocument/2006/math">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𝑡</m:t>
                    </m:r>
                    <m:r>
                      <a:rPr lang="en-US" sz="2800" i="1">
                        <a:latin typeface="Cambria Math" panose="02040503050406030204" pitchFamily="18" charset="0"/>
                      </a:rPr>
                      <m:t>.</m:t>
                    </m:r>
                  </m:oMath>
                </a14:m>
                <a:r>
                  <a:rPr lang="en-US" sz="2800" dirty="0"/>
                  <a:t> </a:t>
                </a:r>
                <a14:m>
                  <m:oMath xmlns:m="http://schemas.openxmlformats.org/officeDocument/2006/math">
                    <m:r>
                      <a:rPr lang="en-US" sz="2400" b="1" dirty="0">
                        <a:latin typeface="Cambria Math" panose="02040503050406030204" pitchFamily="18" charset="0"/>
                      </a:rPr>
                      <m:t>𝐱</m:t>
                    </m:r>
                    <m:d>
                      <m:dPr>
                        <m:begChr m:val="["/>
                        <m:endChr m:val="]"/>
                        <m:ctrlPr>
                          <a:rPr lang="en-US" sz="2400" i="1" dirty="0">
                            <a:latin typeface="Cambria Math" panose="02040503050406030204" pitchFamily="18" charset="0"/>
                          </a:rPr>
                        </m:ctrlPr>
                      </m:dPr>
                      <m:e>
                        <m:r>
                          <a:rPr lang="en-US" sz="2400" i="1" dirty="0">
                            <a:latin typeface="Cambria Math" panose="02040503050406030204" pitchFamily="18" charset="0"/>
                          </a:rPr>
                          <m:t>𝑡</m:t>
                        </m:r>
                        <m:r>
                          <a:rPr lang="en-US" sz="2400" i="1" dirty="0">
                            <a:latin typeface="Cambria Math" panose="02040503050406030204" pitchFamily="18" charset="0"/>
                          </a:rPr>
                          <m:t>+</m:t>
                        </m:r>
                        <m:r>
                          <a:rPr lang="en-US" sz="2400" i="1" dirty="0">
                            <a:latin typeface="Cambria Math" panose="02040503050406030204" pitchFamily="18" charset="0"/>
                          </a:rPr>
                          <m:t>𝑘</m:t>
                        </m:r>
                        <m:r>
                          <a:rPr lang="en-US" sz="2400" i="1" dirty="0">
                            <a:latin typeface="Cambria Math" panose="02040503050406030204" pitchFamily="18" charset="0"/>
                          </a:rPr>
                          <m:t>+1</m:t>
                        </m:r>
                      </m:e>
                    </m:d>
                    <m:r>
                      <a:rPr lang="en-US" sz="2400" i="1" dirty="0">
                        <a:latin typeface="Cambria Math" panose="02040503050406030204" pitchFamily="18" charset="0"/>
                      </a:rPr>
                      <m:t>=</m:t>
                    </m:r>
                    <m:r>
                      <a:rPr lang="en-US" sz="2400" i="1" dirty="0">
                        <a:latin typeface="Cambria Math" panose="02040503050406030204" pitchFamily="18" charset="0"/>
                      </a:rPr>
                      <m:t>𝑓</m:t>
                    </m:r>
                    <m:r>
                      <a:rPr lang="en-US" sz="2400" i="1" dirty="0">
                        <a:latin typeface="Cambria Math" panose="02040503050406030204" pitchFamily="18" charset="0"/>
                      </a:rPr>
                      <m:t>(</m:t>
                    </m:r>
                    <m:r>
                      <a:rPr lang="en-US" sz="2400" b="1" dirty="0">
                        <a:latin typeface="Cambria Math" panose="02040503050406030204" pitchFamily="18" charset="0"/>
                      </a:rPr>
                      <m:t>𝐱</m:t>
                    </m:r>
                    <m:d>
                      <m:dPr>
                        <m:begChr m:val="["/>
                        <m:endChr m:val="]"/>
                        <m:ctrlPr>
                          <a:rPr lang="en-US" sz="2400" i="1" dirty="0">
                            <a:latin typeface="Cambria Math" panose="02040503050406030204" pitchFamily="18" charset="0"/>
                          </a:rPr>
                        </m:ctrlPr>
                      </m:dPr>
                      <m:e>
                        <m:r>
                          <a:rPr lang="en-US" sz="2400" i="1" dirty="0">
                            <a:latin typeface="Cambria Math" panose="02040503050406030204" pitchFamily="18" charset="0"/>
                          </a:rPr>
                          <m:t>𝑡</m:t>
                        </m:r>
                        <m:r>
                          <a:rPr lang="en-US" sz="2400" i="1" dirty="0">
                            <a:latin typeface="Cambria Math" panose="02040503050406030204" pitchFamily="18" charset="0"/>
                          </a:rPr>
                          <m:t>+</m:t>
                        </m:r>
                        <m:r>
                          <a:rPr lang="en-US" sz="2400" i="1" dirty="0">
                            <a:latin typeface="Cambria Math" panose="02040503050406030204" pitchFamily="18" charset="0"/>
                          </a:rPr>
                          <m:t>𝑘</m:t>
                        </m:r>
                      </m:e>
                    </m:d>
                    <m:r>
                      <a:rPr lang="en-US" sz="2400" i="1" dirty="0">
                        <a:latin typeface="Cambria Math" panose="02040503050406030204" pitchFamily="18" charset="0"/>
                      </a:rPr>
                      <m:t>,</m:t>
                    </m:r>
                    <m:r>
                      <a:rPr lang="en-US" sz="2400" b="1" dirty="0">
                        <a:latin typeface="Cambria Math" panose="02040503050406030204" pitchFamily="18" charset="0"/>
                      </a:rPr>
                      <m:t>𝐮</m:t>
                    </m:r>
                    <m:d>
                      <m:dPr>
                        <m:begChr m:val="["/>
                        <m:endChr m:val="]"/>
                        <m:ctrlPr>
                          <a:rPr lang="en-US" sz="2400" i="1" dirty="0">
                            <a:latin typeface="Cambria Math" panose="02040503050406030204" pitchFamily="18" charset="0"/>
                          </a:rPr>
                        </m:ctrlPr>
                      </m:dPr>
                      <m:e>
                        <m:r>
                          <a:rPr lang="en-US" sz="2400" i="1" dirty="0">
                            <a:latin typeface="Cambria Math" panose="02040503050406030204" pitchFamily="18" charset="0"/>
                          </a:rPr>
                          <m:t>𝑡</m:t>
                        </m:r>
                        <m:r>
                          <a:rPr lang="en-US" sz="2400" i="1" dirty="0">
                            <a:latin typeface="Cambria Math" panose="02040503050406030204" pitchFamily="18" charset="0"/>
                          </a:rPr>
                          <m:t>+</m:t>
                        </m:r>
                        <m:r>
                          <a:rPr lang="en-US" sz="2400" i="1" dirty="0">
                            <a:latin typeface="Cambria Math" panose="02040503050406030204" pitchFamily="18" charset="0"/>
                          </a:rPr>
                          <m:t>𝑘</m:t>
                        </m:r>
                      </m:e>
                    </m:d>
                    <m:r>
                      <a:rPr lang="en-US" sz="2400" i="1" dirty="0">
                        <a:latin typeface="Cambria Math" panose="02040503050406030204" pitchFamily="18" charset="0"/>
                      </a:rPr>
                      <m:t>)</m:t>
                    </m:r>
                  </m:oMath>
                </a14:m>
                <a:endParaRPr lang="en-US" sz="2400" dirty="0"/>
              </a:p>
              <a:p>
                <a:pPr algn="ctr"/>
                <a14:m>
                  <m:oMathPara xmlns:m="http://schemas.openxmlformats.org/officeDocument/2006/math">
                    <m:oMathParaPr>
                      <m:jc m:val="centerGroup"/>
                    </m:oMathParaPr>
                    <m:oMath xmlns:m="http://schemas.openxmlformats.org/officeDocument/2006/math">
                      <m:r>
                        <a:rPr lang="en-US" sz="2400" b="1">
                          <a:latin typeface="Cambria Math" panose="02040503050406030204" pitchFamily="18" charset="0"/>
                        </a:rPr>
                        <m:t>𝐲</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𝑘</m:t>
                          </m:r>
                        </m:e>
                      </m:d>
                      <m:r>
                        <a:rPr lang="en-US" sz="2400" i="1">
                          <a:latin typeface="Cambria Math" panose="02040503050406030204" pitchFamily="18" charset="0"/>
                        </a:rPr>
                        <m:t>=</m:t>
                      </m:r>
                      <m:r>
                        <a:rPr lang="en-US" sz="2400" b="1">
                          <a:latin typeface="Cambria Math" panose="02040503050406030204" pitchFamily="18" charset="0"/>
                        </a:rPr>
                        <m:t>𝐠</m:t>
                      </m:r>
                      <m:d>
                        <m:dPr>
                          <m:ctrlPr>
                            <a:rPr lang="en-US" sz="2400" i="1">
                              <a:latin typeface="Cambria Math" panose="02040503050406030204" pitchFamily="18" charset="0"/>
                            </a:rPr>
                          </m:ctrlPr>
                        </m:dPr>
                        <m:e>
                          <m:r>
                            <a:rPr lang="en-US" sz="2400" b="1">
                              <a:latin typeface="Cambria Math" panose="02040503050406030204" pitchFamily="18" charset="0"/>
                            </a:rPr>
                            <m:t>𝐱</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𝑘</m:t>
                              </m:r>
                            </m:e>
                          </m:d>
                        </m:e>
                      </m:d>
                    </m:oMath>
                  </m:oMathPara>
                </a14:m>
                <a:endParaRPr lang="en-US" sz="2400" dirty="0"/>
              </a:p>
              <a:p>
                <a:pPr algn="ctr"/>
                <a14:m>
                  <m:oMath xmlns:m="http://schemas.openxmlformats.org/officeDocument/2006/math">
                    <m:sSub>
                      <m:sSubPr>
                        <m:ctrlPr>
                          <a:rPr lang="en-US" sz="2400" i="1">
                            <a:latin typeface="Cambria Math" panose="02040503050406030204" pitchFamily="18" charset="0"/>
                          </a:rPr>
                        </m:ctrlPr>
                      </m:sSubPr>
                      <m:e>
                        <m:r>
                          <a:rPr lang="en-US" sz="2400" b="1">
                            <a:latin typeface="Cambria Math" panose="02040503050406030204" pitchFamily="18" charset="0"/>
                          </a:rPr>
                          <m:t>𝐮</m:t>
                        </m:r>
                      </m:e>
                      <m:sub>
                        <m:r>
                          <m:rPr>
                            <m:sty m:val="p"/>
                          </m:rPr>
                          <a:rPr lang="en-US" sz="2400" i="1">
                            <a:latin typeface="Cambria Math" panose="02040503050406030204" pitchFamily="18" charset="0"/>
                          </a:rPr>
                          <m:t>min</m:t>
                        </m:r>
                      </m:sub>
                    </m:sSub>
                    <m:r>
                      <a:rPr lang="en-US" sz="2400" i="1">
                        <a:latin typeface="Cambria Math" panose="02040503050406030204" pitchFamily="18" charset="0"/>
                      </a:rPr>
                      <m:t>≤</m:t>
                    </m:r>
                    <m:r>
                      <a:rPr lang="en-US" sz="2400" b="1">
                        <a:latin typeface="Cambria Math" panose="02040503050406030204" pitchFamily="18" charset="0"/>
                      </a:rPr>
                      <m:t>𝐮</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1">
                            <a:latin typeface="Cambria Math" panose="02040503050406030204" pitchFamily="18" charset="0"/>
                          </a:rPr>
                          <m:t>𝐮</m:t>
                        </m:r>
                      </m:e>
                      <m:sub>
                        <m:r>
                          <m:rPr>
                            <m:sty m:val="p"/>
                          </m:rPr>
                          <a:rPr lang="en-US" sz="2400">
                            <a:latin typeface="Cambria Math" panose="02040503050406030204" pitchFamily="18" charset="0"/>
                          </a:rPr>
                          <m:t>max</m:t>
                        </m:r>
                      </m:sub>
                    </m:sSub>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b="1">
                            <a:latin typeface="Cambria Math" panose="02040503050406030204" pitchFamily="18" charset="0"/>
                          </a:rPr>
                          <m:t>𝐲</m:t>
                        </m:r>
                      </m:e>
                      <m:sub>
                        <m:r>
                          <m:rPr>
                            <m:sty m:val="p"/>
                          </m:rPr>
                          <a:rPr lang="en-US" sz="2400">
                            <a:latin typeface="Cambria Math" panose="02040503050406030204" pitchFamily="18" charset="0"/>
                          </a:rPr>
                          <m:t>min</m:t>
                        </m:r>
                      </m:sub>
                    </m:sSub>
                    <m:r>
                      <a:rPr lang="en-US" sz="2400" i="1">
                        <a:latin typeface="Cambria Math" panose="02040503050406030204" pitchFamily="18" charset="0"/>
                      </a:rPr>
                      <m:t>≤</m:t>
                    </m:r>
                    <m:r>
                      <a:rPr lang="en-US" sz="2400" b="1">
                        <a:latin typeface="Cambria Math" panose="02040503050406030204" pitchFamily="18" charset="0"/>
                      </a:rPr>
                      <m:t>𝐲</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m:rPr>
                            <m:sty m:val="p"/>
                          </m:rPr>
                          <a:rPr lang="en-US" sz="2400">
                            <a:latin typeface="Cambria Math" panose="02040503050406030204" pitchFamily="18" charset="0"/>
                          </a:rPr>
                          <m:t>max</m:t>
                        </m:r>
                      </m:sub>
                    </m:sSub>
                  </m:oMath>
                </a14:m>
                <a:endParaRPr lang="en-US" sz="2400" dirty="0"/>
              </a:p>
              <a:p>
                <a:pPr marL="457200" lvl="0" indent="-457200">
                  <a:lnSpc>
                    <a:spcPct val="90000"/>
                  </a:lnSpc>
                  <a:spcBef>
                    <a:spcPts val="1000"/>
                  </a:spcBef>
                  <a:buClr>
                    <a:srgbClr val="FF9B9B"/>
                  </a:buClr>
                  <a:buSzPct val="80000"/>
                  <a:buFont typeface="Wingdings 3" panose="05040102010807070707" pitchFamily="18" charset="2"/>
                  <a:buChar char=""/>
                </a:pPr>
                <a:r>
                  <a:rPr lang="en-US" sz="2800" dirty="0"/>
                  <a:t>Observation: the above optimization problem can be solved using quadratic programming solver (</a:t>
                </a:r>
              </a:p>
              <a:p>
                <a:pPr marL="457200" lvl="0" indent="-457200">
                  <a:lnSpc>
                    <a:spcPct val="90000"/>
                  </a:lnSpc>
                  <a:spcBef>
                    <a:spcPts val="1000"/>
                  </a:spcBef>
                  <a:buClr>
                    <a:srgbClr val="FF9B9B"/>
                  </a:buClr>
                  <a:buSzPct val="80000"/>
                  <a:buFont typeface="Wingdings 3" panose="05040102010807070707" pitchFamily="18" charset="2"/>
                  <a:buChar char=""/>
                </a:pPr>
                <a:r>
                  <a:rPr lang="en-US" sz="2800" dirty="0"/>
                  <a:t>Unconstrained MPC (no constraints between </a:t>
                </a:r>
                <a14:m>
                  <m:oMath xmlns:m="http://schemas.openxmlformats.org/officeDocument/2006/math">
                    <m:r>
                      <a:rPr lang="en-US" sz="2800" b="1" i="0" dirty="0" smtClean="0">
                        <a:latin typeface="Cambria Math" panose="02040503050406030204" pitchFamily="18" charset="0"/>
                      </a:rPr>
                      <m:t>𝐱</m:t>
                    </m:r>
                  </m:oMath>
                </a14:m>
                <a:r>
                  <a:rPr lang="en-US" sz="2800" dirty="0"/>
                  <a:t> and </a:t>
                </a:r>
                <a:r>
                  <a:rPr lang="en-US" sz="2800" b="1" dirty="0"/>
                  <a:t>u</a:t>
                </a:r>
                <a:r>
                  <a:rPr lang="en-US" sz="2800" dirty="0"/>
                  <a:t>) is just LQR!</a:t>
                </a:r>
              </a:p>
              <a:p>
                <a:endParaRPr lang="en-US" sz="2800" dirty="0"/>
              </a:p>
            </p:txBody>
          </p:sp>
        </mc:Choice>
        <mc:Fallback xmlns="">
          <p:sp>
            <p:nvSpPr>
              <p:cNvPr id="5" name="Rectangle 4">
                <a:extLst>
                  <a:ext uri="{FF2B5EF4-FFF2-40B4-BE49-F238E27FC236}">
                    <a16:creationId xmlns:a16="http://schemas.microsoft.com/office/drawing/2014/main" id="{C5096DF7-BE00-44B5-AF65-9C27FE197AEA}"/>
                  </a:ext>
                </a:extLst>
              </p:cNvPr>
              <p:cNvSpPr>
                <a:spLocks noRot="1" noChangeAspect="1" noMove="1" noResize="1" noEditPoints="1" noAdjustHandles="1" noChangeArrowheads="1" noChangeShapeType="1" noTextEdit="1"/>
              </p:cNvSpPr>
              <p:nvPr/>
            </p:nvSpPr>
            <p:spPr>
              <a:xfrm>
                <a:off x="594231" y="1273628"/>
                <a:ext cx="11003537" cy="4310743"/>
              </a:xfrm>
              <a:prstGeom prst="rect">
                <a:avLst/>
              </a:prstGeom>
              <a:blipFill>
                <a:blip r:embed="rId2"/>
                <a:stretch>
                  <a:fillRect l="-664" t="-2405" b="-2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86449C8E-A7F2-4008-BAC3-2C95017A2900}"/>
                  </a:ext>
                </a:extLst>
              </p:cNvPr>
              <p:cNvSpPr/>
              <p:nvPr/>
            </p:nvSpPr>
            <p:spPr>
              <a:xfrm>
                <a:off x="10199593" y="2662516"/>
                <a:ext cx="1775011" cy="804903"/>
              </a:xfrm>
              <a:prstGeom prst="rect">
                <a:avLst/>
              </a:prstGeom>
              <a:solidFill>
                <a:schemeClr val="accent6">
                  <a:lumMod val="20000"/>
                  <a:lumOff val="8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14:m>
                  <m:oMath xmlns:m="http://schemas.openxmlformats.org/officeDocument/2006/math">
                    <m:r>
                      <a:rPr lang="en-US" sz="2400" b="0" i="1" smtClean="0">
                        <a:latin typeface="Cambria Math" panose="02040503050406030204" pitchFamily="18" charset="0"/>
                      </a:rPr>
                      <m:t>𝑓</m:t>
                    </m:r>
                  </m:oMath>
                </a14:m>
                <a:r>
                  <a:rPr lang="en-US" sz="2400" dirty="0"/>
                  <a:t> and </a:t>
                </a:r>
                <a14:m>
                  <m:oMath xmlns:m="http://schemas.openxmlformats.org/officeDocument/2006/math">
                    <m:r>
                      <a:rPr lang="en-US" sz="2400" b="0" i="1" smtClean="0">
                        <a:latin typeface="Cambria Math" panose="02040503050406030204" pitchFamily="18" charset="0"/>
                      </a:rPr>
                      <m:t>𝑔</m:t>
                    </m:r>
                    <m:r>
                      <a:rPr lang="en-US" sz="2400" b="0" i="1" smtClean="0">
                        <a:latin typeface="Cambria Math" panose="02040503050406030204" pitchFamily="18" charset="0"/>
                      </a:rPr>
                      <m:t> </m:t>
                    </m:r>
                  </m:oMath>
                </a14:m>
                <a:r>
                  <a:rPr lang="en-US" sz="2400" dirty="0"/>
                  <a:t>are linear Maps!</a:t>
                </a:r>
              </a:p>
            </p:txBody>
          </p:sp>
        </mc:Choice>
        <mc:Fallback xmlns="">
          <p:sp>
            <p:nvSpPr>
              <p:cNvPr id="6" name="Rectangle 5">
                <a:extLst>
                  <a:ext uri="{FF2B5EF4-FFF2-40B4-BE49-F238E27FC236}">
                    <a16:creationId xmlns:a16="http://schemas.microsoft.com/office/drawing/2014/main" id="{86449C8E-A7F2-4008-BAC3-2C95017A2900}"/>
                  </a:ext>
                </a:extLst>
              </p:cNvPr>
              <p:cNvSpPr>
                <a:spLocks noRot="1" noChangeAspect="1" noMove="1" noResize="1" noEditPoints="1" noAdjustHandles="1" noChangeArrowheads="1" noChangeShapeType="1" noTextEdit="1"/>
              </p:cNvSpPr>
              <p:nvPr/>
            </p:nvSpPr>
            <p:spPr>
              <a:xfrm>
                <a:off x="10199593" y="2662516"/>
                <a:ext cx="1775011" cy="804903"/>
              </a:xfrm>
              <a:prstGeom prst="rect">
                <a:avLst/>
              </a:prstGeom>
              <a:blipFill>
                <a:blip r:embed="rId3"/>
                <a:stretch>
                  <a:fillRect l="-4452" t="-7519" r="-4795" b="-17293"/>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828582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C4D28E-17BD-4028-96AD-C82E261FCD8A}"/>
              </a:ext>
            </a:extLst>
          </p:cNvPr>
          <p:cNvSpPr>
            <a:spLocks noGrp="1"/>
          </p:cNvSpPr>
          <p:nvPr>
            <p:ph idx="1"/>
          </p:nvPr>
        </p:nvSpPr>
        <p:spPr/>
        <p:txBody>
          <a:bodyPr>
            <a:normAutofit lnSpcReduction="10000"/>
          </a:bodyPr>
          <a:lstStyle/>
          <a:p>
            <a:r>
              <a:rPr lang="en-US" dirty="0"/>
              <a:t>Linear MPC: optimization problem is convex (thus solving optimization online is fast and gives robust answers)</a:t>
            </a:r>
          </a:p>
          <a:p>
            <a:r>
              <a:rPr lang="en-US" dirty="0"/>
              <a:t>Nonlinear MPC: </a:t>
            </a:r>
          </a:p>
          <a:p>
            <a:pPr lvl="1"/>
            <a:r>
              <a:rPr lang="en-US" dirty="0"/>
              <a:t>optimization is not convex!</a:t>
            </a:r>
          </a:p>
          <a:p>
            <a:pPr lvl="1"/>
            <a:r>
              <a:rPr lang="en-US" dirty="0"/>
              <a:t>solution strategies include numerical methods, and methods based on control-Lyapunov functions</a:t>
            </a:r>
          </a:p>
          <a:p>
            <a:r>
              <a:rPr lang="en-US" dirty="0"/>
              <a:t>Explicit MPC: </a:t>
            </a:r>
          </a:p>
          <a:p>
            <a:pPr lvl="1"/>
            <a:r>
              <a:rPr lang="en-US" dirty="0"/>
              <a:t>divide state-space into piecewise-affine regions (convex polytopes)</a:t>
            </a:r>
          </a:p>
          <a:p>
            <a:pPr lvl="1"/>
            <a:r>
              <a:rPr lang="en-US" dirty="0"/>
              <a:t>precompute the optimal solution for each region, and apply at runtime</a:t>
            </a:r>
          </a:p>
          <a:p>
            <a:pPr lvl="1"/>
            <a:r>
              <a:rPr lang="en-US" dirty="0"/>
              <a:t>good for systems with fast dynamics</a:t>
            </a:r>
          </a:p>
          <a:p>
            <a:endParaRPr lang="en-US" dirty="0"/>
          </a:p>
        </p:txBody>
      </p:sp>
      <p:sp>
        <p:nvSpPr>
          <p:cNvPr id="3" name="Title 2">
            <a:extLst>
              <a:ext uri="{FF2B5EF4-FFF2-40B4-BE49-F238E27FC236}">
                <a16:creationId xmlns:a16="http://schemas.microsoft.com/office/drawing/2014/main" id="{D66F6B3C-C14B-4339-A945-8D59ADD2F4DF}"/>
              </a:ext>
            </a:extLst>
          </p:cNvPr>
          <p:cNvSpPr>
            <a:spLocks noGrp="1"/>
          </p:cNvSpPr>
          <p:nvPr>
            <p:ph type="title"/>
          </p:nvPr>
        </p:nvSpPr>
        <p:spPr/>
        <p:txBody>
          <a:bodyPr/>
          <a:lstStyle/>
          <a:p>
            <a:r>
              <a:rPr lang="en-US" dirty="0"/>
              <a:t>More about MPC</a:t>
            </a:r>
          </a:p>
        </p:txBody>
      </p:sp>
      <p:sp>
        <p:nvSpPr>
          <p:cNvPr id="4" name="Slide Number Placeholder 3">
            <a:extLst>
              <a:ext uri="{FF2B5EF4-FFF2-40B4-BE49-F238E27FC236}">
                <a16:creationId xmlns:a16="http://schemas.microsoft.com/office/drawing/2014/main" id="{62916DA0-07EF-4574-AC3C-32404B9544CB}"/>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3798492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A05C16-E1B7-4DFF-A4DC-5D611E89927D}"/>
              </a:ext>
            </a:extLst>
          </p:cNvPr>
          <p:cNvSpPr>
            <a:spLocks noGrp="1"/>
          </p:cNvSpPr>
          <p:nvPr>
            <p:ph idx="1"/>
          </p:nvPr>
        </p:nvSpPr>
        <p:spPr>
          <a:xfrm>
            <a:off x="166681" y="1340387"/>
            <a:ext cx="11699087" cy="4351338"/>
          </a:xfrm>
        </p:spPr>
        <p:txBody>
          <a:bodyPr/>
          <a:lstStyle/>
          <a:p>
            <a:r>
              <a:rPr lang="en-US" dirty="0"/>
              <a:t>Many autonomous applications need to have a model of the environment</a:t>
            </a:r>
          </a:p>
          <a:p>
            <a:pPr lvl="1"/>
            <a:r>
              <a:rPr lang="en-US" dirty="0"/>
              <a:t>You cannot do lane-tracking control, if you don’t know what a lane is!</a:t>
            </a:r>
          </a:p>
          <a:p>
            <a:pPr lvl="1"/>
            <a:r>
              <a:rPr lang="en-US" dirty="0"/>
              <a:t>You cannot avoid pedestrians without a pedestrian model</a:t>
            </a:r>
          </a:p>
          <a:p>
            <a:pPr lvl="1"/>
            <a:r>
              <a:rPr lang="en-US" dirty="0"/>
              <a:t>Early applications show a lot of promise (see bibliography)</a:t>
            </a:r>
          </a:p>
          <a:p>
            <a:r>
              <a:rPr lang="en-US" dirty="0"/>
              <a:t>MPC assumes symbolic plant models, and the use of an online/offline optimization problem for predictive control</a:t>
            </a:r>
          </a:p>
          <a:p>
            <a:r>
              <a:rPr lang="en-US" dirty="0"/>
              <a:t>Related idea: use data (and data-driven models, e.g. neural networks) to do the prediction (data-predictive control)</a:t>
            </a:r>
          </a:p>
          <a:p>
            <a:endParaRPr lang="en-US" dirty="0"/>
          </a:p>
          <a:p>
            <a:pPr lvl="1"/>
            <a:endParaRPr lang="en-US" dirty="0"/>
          </a:p>
        </p:txBody>
      </p:sp>
      <p:sp>
        <p:nvSpPr>
          <p:cNvPr id="3" name="Title 2">
            <a:extLst>
              <a:ext uri="{FF2B5EF4-FFF2-40B4-BE49-F238E27FC236}">
                <a16:creationId xmlns:a16="http://schemas.microsoft.com/office/drawing/2014/main" id="{9B7654D5-575D-4911-A4D9-EC34C608D091}"/>
              </a:ext>
            </a:extLst>
          </p:cNvPr>
          <p:cNvSpPr>
            <a:spLocks noGrp="1"/>
          </p:cNvSpPr>
          <p:nvPr>
            <p:ph type="title"/>
          </p:nvPr>
        </p:nvSpPr>
        <p:spPr/>
        <p:txBody>
          <a:bodyPr/>
          <a:lstStyle/>
          <a:p>
            <a:r>
              <a:rPr lang="en-US" dirty="0"/>
              <a:t>Why MPC is important in autonomous CPS</a:t>
            </a:r>
          </a:p>
        </p:txBody>
      </p:sp>
      <p:sp>
        <p:nvSpPr>
          <p:cNvPr id="4" name="Slide Number Placeholder 3">
            <a:extLst>
              <a:ext uri="{FF2B5EF4-FFF2-40B4-BE49-F238E27FC236}">
                <a16:creationId xmlns:a16="http://schemas.microsoft.com/office/drawing/2014/main" id="{EF5DD35E-BE21-43F8-B61F-F99A91BBAC13}"/>
              </a:ext>
            </a:extLst>
          </p:cNvPr>
          <p:cNvSpPr>
            <a:spLocks noGrp="1"/>
          </p:cNvSpPr>
          <p:nvPr>
            <p:ph type="sldNum" sz="quarter" idx="12"/>
          </p:nvPr>
        </p:nvSpPr>
        <p:spPr/>
        <p:txBody>
          <a:bodyPr/>
          <a:lstStyle/>
          <a:p>
            <a:fld id="{29AAD378-655A-49C6-813C-9FD132EF7440}" type="slidenum">
              <a:rPr lang="en-US" smtClean="0"/>
              <a:pPr/>
              <a:t>17</a:t>
            </a:fld>
            <a:endParaRPr lang="en-US" dirty="0"/>
          </a:p>
        </p:txBody>
      </p:sp>
    </p:spTree>
    <p:extLst>
      <p:ext uri="{BB962C8B-B14F-4D97-AF65-F5344CB8AC3E}">
        <p14:creationId xmlns:p14="http://schemas.microsoft.com/office/powerpoint/2010/main" val="671777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411E8C-6BD3-452B-81FC-7A30CF3705D5}"/>
              </a:ext>
            </a:extLst>
          </p:cNvPr>
          <p:cNvSpPr>
            <a:spLocks noGrp="1"/>
          </p:cNvSpPr>
          <p:nvPr>
            <p:ph idx="1"/>
          </p:nvPr>
        </p:nvSpPr>
        <p:spPr/>
        <p:txBody>
          <a:bodyPr>
            <a:normAutofit lnSpcReduction="10000"/>
          </a:bodyPr>
          <a:lstStyle/>
          <a:p>
            <a:r>
              <a:rPr lang="en-US" dirty="0"/>
              <a:t>In everything we have talked about so far, our controllers were continuous-time components</a:t>
            </a:r>
          </a:p>
          <a:p>
            <a:r>
              <a:rPr lang="en-US" dirty="0"/>
              <a:t>In reality, our controllers will get mapped to software instructions on some hardware platform</a:t>
            </a:r>
          </a:p>
          <a:p>
            <a:r>
              <a:rPr lang="en-US" dirty="0"/>
              <a:t>Most digital controllers operate on a </a:t>
            </a:r>
            <a:r>
              <a:rPr lang="en-US" i="1" dirty="0"/>
              <a:t>sense-compute-actuate </a:t>
            </a:r>
            <a:r>
              <a:rPr lang="en-US" dirty="0"/>
              <a:t>loop at a fixed or variable frequency</a:t>
            </a:r>
          </a:p>
          <a:p>
            <a:pPr lvl="1"/>
            <a:r>
              <a:rPr lang="en-US" dirty="0"/>
              <a:t>E.g. every 10ms, read the sensor outputs, compute the control command based on the control law, and send the actuator commands</a:t>
            </a:r>
          </a:p>
          <a:p>
            <a:r>
              <a:rPr lang="en-US" dirty="0"/>
              <a:t>This is not a continuous-time system any more!</a:t>
            </a:r>
          </a:p>
          <a:p>
            <a:r>
              <a:rPr lang="en-US" dirty="0"/>
              <a:t>What about stability, tracking, etc.?</a:t>
            </a:r>
          </a:p>
          <a:p>
            <a:endParaRPr lang="en-US" dirty="0"/>
          </a:p>
        </p:txBody>
      </p:sp>
      <p:sp>
        <p:nvSpPr>
          <p:cNvPr id="3" name="Title 2">
            <a:extLst>
              <a:ext uri="{FF2B5EF4-FFF2-40B4-BE49-F238E27FC236}">
                <a16:creationId xmlns:a16="http://schemas.microsoft.com/office/drawing/2014/main" id="{E7EDFFB0-8EE8-4EFD-B7A8-0C431192F0F8}"/>
              </a:ext>
            </a:extLst>
          </p:cNvPr>
          <p:cNvSpPr>
            <a:spLocks noGrp="1"/>
          </p:cNvSpPr>
          <p:nvPr>
            <p:ph type="title"/>
          </p:nvPr>
        </p:nvSpPr>
        <p:spPr/>
        <p:txBody>
          <a:bodyPr/>
          <a:lstStyle/>
          <a:p>
            <a:r>
              <a:rPr lang="en-US" dirty="0"/>
              <a:t>Controllers in Practice</a:t>
            </a:r>
          </a:p>
        </p:txBody>
      </p:sp>
      <p:sp>
        <p:nvSpPr>
          <p:cNvPr id="4" name="Slide Number Placeholder 3">
            <a:extLst>
              <a:ext uri="{FF2B5EF4-FFF2-40B4-BE49-F238E27FC236}">
                <a16:creationId xmlns:a16="http://schemas.microsoft.com/office/drawing/2014/main" id="{313D1C5A-8105-4DBE-BE97-1888A7E71BC3}"/>
              </a:ext>
            </a:extLst>
          </p:cNvPr>
          <p:cNvSpPr>
            <a:spLocks noGrp="1"/>
          </p:cNvSpPr>
          <p:nvPr>
            <p:ph type="sldNum" sz="quarter" idx="12"/>
          </p:nvPr>
        </p:nvSpPr>
        <p:spPr/>
        <p:txBody>
          <a:bodyPr/>
          <a:lstStyle/>
          <a:p>
            <a:fld id="{29AAD378-655A-49C6-813C-9FD132EF7440}" type="slidenum">
              <a:rPr lang="en-US" smtClean="0"/>
              <a:pPr/>
              <a:t>18</a:t>
            </a:fld>
            <a:endParaRPr lang="en-US" dirty="0"/>
          </a:p>
        </p:txBody>
      </p:sp>
    </p:spTree>
    <p:extLst>
      <p:ext uri="{BB962C8B-B14F-4D97-AF65-F5344CB8AC3E}">
        <p14:creationId xmlns:p14="http://schemas.microsoft.com/office/powerpoint/2010/main" val="4143447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FD05DA-30B0-4F37-A801-02606D447E0C}"/>
              </a:ext>
            </a:extLst>
          </p:cNvPr>
          <p:cNvSpPr>
            <a:spLocks noGrp="1"/>
          </p:cNvSpPr>
          <p:nvPr>
            <p:ph idx="1"/>
          </p:nvPr>
        </p:nvSpPr>
        <p:spPr/>
        <p:txBody>
          <a:bodyPr>
            <a:normAutofit lnSpcReduction="10000"/>
          </a:bodyPr>
          <a:lstStyle/>
          <a:p>
            <a:r>
              <a:rPr lang="en-US" dirty="0"/>
              <a:t>Controllers will quantize sensor readings and actuator commands </a:t>
            </a:r>
          </a:p>
          <a:p>
            <a:pPr lvl="1"/>
            <a:r>
              <a:rPr lang="en-US" dirty="0"/>
              <a:t>Fixed-precision or floating-point precision computation</a:t>
            </a:r>
          </a:p>
          <a:p>
            <a:pPr lvl="1"/>
            <a:r>
              <a:rPr lang="en-US" dirty="0"/>
              <a:t>Many industrial controllers are fixed-point precision, as floating-point is deemed expensive, and can have unreliable computation times</a:t>
            </a:r>
          </a:p>
          <a:p>
            <a:r>
              <a:rPr lang="en-US" dirty="0"/>
              <a:t>Controllers will discretize time (because of the periodic sampling)</a:t>
            </a:r>
          </a:p>
          <a:p>
            <a:r>
              <a:rPr lang="en-US" dirty="0"/>
              <a:t>Sampling infrequently can cause severe loss of performance</a:t>
            </a:r>
          </a:p>
          <a:p>
            <a:r>
              <a:rPr lang="en-US" dirty="0"/>
              <a:t>Sampling a stabilizing controller at the wrong frequency can even cause instability!</a:t>
            </a:r>
          </a:p>
          <a:p>
            <a:r>
              <a:rPr lang="en-US" dirty="0"/>
              <a:t>Reasoning about combined discrete and continuous dynamics: hybrid systems</a:t>
            </a:r>
          </a:p>
          <a:p>
            <a:endParaRPr lang="en-US" dirty="0"/>
          </a:p>
          <a:p>
            <a:endParaRPr lang="en-US" dirty="0"/>
          </a:p>
        </p:txBody>
      </p:sp>
      <p:sp>
        <p:nvSpPr>
          <p:cNvPr id="3" name="Title 2">
            <a:extLst>
              <a:ext uri="{FF2B5EF4-FFF2-40B4-BE49-F238E27FC236}">
                <a16:creationId xmlns:a16="http://schemas.microsoft.com/office/drawing/2014/main" id="{732F7625-3E0D-4643-A058-49235EB53DD0}"/>
              </a:ext>
            </a:extLst>
          </p:cNvPr>
          <p:cNvSpPr>
            <a:spLocks noGrp="1"/>
          </p:cNvSpPr>
          <p:nvPr>
            <p:ph type="title"/>
          </p:nvPr>
        </p:nvSpPr>
        <p:spPr/>
        <p:txBody>
          <a:bodyPr/>
          <a:lstStyle/>
          <a:p>
            <a:r>
              <a:rPr lang="en-US" dirty="0"/>
              <a:t>Digital Control Issues</a:t>
            </a:r>
          </a:p>
        </p:txBody>
      </p:sp>
      <p:sp>
        <p:nvSpPr>
          <p:cNvPr id="4" name="Slide Number Placeholder 3">
            <a:extLst>
              <a:ext uri="{FF2B5EF4-FFF2-40B4-BE49-F238E27FC236}">
                <a16:creationId xmlns:a16="http://schemas.microsoft.com/office/drawing/2014/main" id="{21D27C45-C3CA-4AD7-B089-3AD82C875A02}"/>
              </a:ext>
            </a:extLst>
          </p:cNvPr>
          <p:cNvSpPr>
            <a:spLocks noGrp="1"/>
          </p:cNvSpPr>
          <p:nvPr>
            <p:ph type="sldNum" sz="quarter" idx="12"/>
          </p:nvPr>
        </p:nvSpPr>
        <p:spPr/>
        <p:txBody>
          <a:bodyPr/>
          <a:lstStyle/>
          <a:p>
            <a:fld id="{29AAD378-655A-49C6-813C-9FD132EF7440}" type="slidenum">
              <a:rPr lang="en-US" smtClean="0"/>
              <a:pPr/>
              <a:t>19</a:t>
            </a:fld>
            <a:endParaRPr lang="en-US" dirty="0"/>
          </a:p>
        </p:txBody>
      </p:sp>
    </p:spTree>
    <p:extLst>
      <p:ext uri="{BB962C8B-B14F-4D97-AF65-F5344CB8AC3E}">
        <p14:creationId xmlns:p14="http://schemas.microsoft.com/office/powerpoint/2010/main" val="756707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Layout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3503920"/>
          </a:xfrm>
        </p:spPr>
        <p:txBody>
          <a:bodyPr>
            <a:normAutofit/>
          </a:bodyPr>
          <a:lstStyle/>
          <a:p>
            <a:r>
              <a:rPr lang="en-US" dirty="0"/>
              <a:t>Nonlinear Control</a:t>
            </a:r>
          </a:p>
          <a:p>
            <a:pPr lvl="1"/>
            <a:r>
              <a:rPr lang="en-US" dirty="0"/>
              <a:t>Feedback Linearization</a:t>
            </a:r>
          </a:p>
          <a:p>
            <a:pPr lvl="1"/>
            <a:r>
              <a:rPr lang="en-US" dirty="0"/>
              <a:t>Model-predictive control</a:t>
            </a:r>
          </a:p>
          <a:p>
            <a:r>
              <a:rPr lang="en-US" dirty="0"/>
              <a:t>Hybrid Systems</a:t>
            </a:r>
          </a:p>
          <a:p>
            <a:endParaRPr lang="en-US" dirty="0"/>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E73550-7DFA-459C-9D02-9226B3714463}"/>
              </a:ext>
            </a:extLst>
          </p:cNvPr>
          <p:cNvSpPr>
            <a:spLocks noGrp="1"/>
          </p:cNvSpPr>
          <p:nvPr>
            <p:ph idx="1"/>
          </p:nvPr>
        </p:nvSpPr>
        <p:spPr>
          <a:xfrm>
            <a:off x="166681" y="1332703"/>
            <a:ext cx="11699087" cy="1518073"/>
          </a:xfrm>
        </p:spPr>
        <p:txBody>
          <a:bodyPr/>
          <a:lstStyle/>
          <a:p>
            <a:r>
              <a:rPr lang="en-US" dirty="0"/>
              <a:t>Generalization of a timed process</a:t>
            </a:r>
          </a:p>
          <a:p>
            <a:r>
              <a:rPr lang="en-US" dirty="0"/>
              <a:t>Instead of timed transitions, we can have arbitrary evolution of state/output variables, typically specified using differential equations</a:t>
            </a:r>
          </a:p>
          <a:p>
            <a:endParaRPr lang="en-US" dirty="0"/>
          </a:p>
        </p:txBody>
      </p:sp>
      <p:sp>
        <p:nvSpPr>
          <p:cNvPr id="3" name="Title 2">
            <a:extLst>
              <a:ext uri="{FF2B5EF4-FFF2-40B4-BE49-F238E27FC236}">
                <a16:creationId xmlns:a16="http://schemas.microsoft.com/office/drawing/2014/main" id="{51623690-CE4B-4C74-B533-69D35C582967}"/>
              </a:ext>
            </a:extLst>
          </p:cNvPr>
          <p:cNvSpPr>
            <a:spLocks noGrp="1"/>
          </p:cNvSpPr>
          <p:nvPr>
            <p:ph type="title"/>
          </p:nvPr>
        </p:nvSpPr>
        <p:spPr/>
        <p:txBody>
          <a:bodyPr/>
          <a:lstStyle/>
          <a:p>
            <a:r>
              <a:rPr lang="en-US" dirty="0"/>
              <a:t>Hybrid System</a:t>
            </a:r>
          </a:p>
        </p:txBody>
      </p:sp>
      <p:sp>
        <p:nvSpPr>
          <p:cNvPr id="4" name="Slide Number Placeholder 3">
            <a:extLst>
              <a:ext uri="{FF2B5EF4-FFF2-40B4-BE49-F238E27FC236}">
                <a16:creationId xmlns:a16="http://schemas.microsoft.com/office/drawing/2014/main" id="{6FE8E21F-DBA5-4C3C-AEE5-4A87E4D9FD6B}"/>
              </a:ext>
            </a:extLst>
          </p:cNvPr>
          <p:cNvSpPr>
            <a:spLocks noGrp="1"/>
          </p:cNvSpPr>
          <p:nvPr>
            <p:ph type="sldNum" sz="quarter" idx="12"/>
          </p:nvPr>
        </p:nvSpPr>
        <p:spPr/>
        <p:txBody>
          <a:bodyPr/>
          <a:lstStyle/>
          <a:p>
            <a:fld id="{29AAD378-655A-49C6-813C-9FD132EF7440}" type="slidenum">
              <a:rPr lang="en-US" smtClean="0"/>
              <a:pPr/>
              <a:t>20</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BFC46AD-46C7-4CB3-81CD-F73302D40177}"/>
                  </a:ext>
                </a:extLst>
              </p:cNvPr>
              <p:cNvSpPr/>
              <p:nvPr/>
            </p:nvSpPr>
            <p:spPr>
              <a:xfrm>
                <a:off x="1483018" y="3450131"/>
                <a:ext cx="2782562" cy="1337022"/>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r>
                            <a:rPr lang="en-US" sz="2400" b="0" i="1" smtClean="0">
                              <a:latin typeface="Cambria Math" panose="02040503050406030204" pitchFamily="18" charset="0"/>
                            </a:rPr>
                            <m:t>𝜃</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oMath>
                  </m:oMathPara>
                </a14:m>
                <a:endParaRPr lang="en-US" sz="2400" dirty="0"/>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𝜃</m:t>
                      </m:r>
                      <m:r>
                        <a:rPr lang="en-US" sz="2400" b="0" i="1" smtClean="0">
                          <a:latin typeface="Cambria Math" panose="02040503050406030204" pitchFamily="18" charset="0"/>
                        </a:rPr>
                        <m:t>≥60</m:t>
                      </m:r>
                    </m:oMath>
                  </m:oMathPara>
                </a14:m>
                <a:endParaRPr lang="en-US" sz="2400" dirty="0"/>
              </a:p>
            </p:txBody>
          </p:sp>
        </mc:Choice>
        <mc:Fallback xmlns="">
          <p:sp>
            <p:nvSpPr>
              <p:cNvPr id="5" name="Rectangle 4">
                <a:extLst>
                  <a:ext uri="{FF2B5EF4-FFF2-40B4-BE49-F238E27FC236}">
                    <a16:creationId xmlns:a16="http://schemas.microsoft.com/office/drawing/2014/main" id="{6BFC46AD-46C7-4CB3-81CD-F73302D40177}"/>
                  </a:ext>
                </a:extLst>
              </p:cNvPr>
              <p:cNvSpPr>
                <a:spLocks noRot="1" noChangeAspect="1" noMove="1" noResize="1" noEditPoints="1" noAdjustHandles="1" noChangeArrowheads="1" noChangeShapeType="1" noTextEdit="1"/>
              </p:cNvSpPr>
              <p:nvPr/>
            </p:nvSpPr>
            <p:spPr>
              <a:xfrm>
                <a:off x="1483018" y="3450131"/>
                <a:ext cx="2782562" cy="1337022"/>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D8AB215-0FA3-49AA-8634-8D723F557796}"/>
                  </a:ext>
                </a:extLst>
              </p:cNvPr>
              <p:cNvSpPr/>
              <p:nvPr/>
            </p:nvSpPr>
            <p:spPr>
              <a:xfrm>
                <a:off x="7883818" y="3469341"/>
                <a:ext cx="2689412" cy="1337022"/>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𝑑</m:t>
                          </m:r>
                          <m:r>
                            <a:rPr lang="en-US" sz="2400" i="1">
                              <a:latin typeface="Cambria Math" panose="02040503050406030204" pitchFamily="18" charset="0"/>
                            </a:rPr>
                            <m:t>𝜃</m:t>
                          </m:r>
                        </m:num>
                        <m:den>
                          <m:r>
                            <a:rPr lang="en-US" sz="2400" i="1">
                              <a:latin typeface="Cambria Math" panose="02040503050406030204" pitchFamily="18" charset="0"/>
                            </a:rPr>
                            <m:t>𝑑𝑡</m:t>
                          </m:r>
                        </m:den>
                      </m:f>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b="0" i="1" smtClean="0">
                              <a:latin typeface="Cambria Math" panose="02040503050406030204" pitchFamily="18" charset="0"/>
                            </a:rPr>
                            <m:t>1</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70−</m:t>
                          </m:r>
                          <m:r>
                            <a:rPr lang="en-US" sz="2400" b="0" i="1" smtClean="0">
                              <a:latin typeface="Cambria Math" panose="02040503050406030204" pitchFamily="18" charset="0"/>
                            </a:rPr>
                            <m:t>𝜃</m:t>
                          </m:r>
                        </m:e>
                      </m:d>
                    </m:oMath>
                  </m:oMathPara>
                </a14:m>
                <a:endParaRPr lang="en-US" sz="2400" dirty="0"/>
              </a:p>
              <a:p>
                <a:pPr algn="ct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𝜃</m:t>
                      </m:r>
                      <m:r>
                        <a:rPr lang="en-US" sz="2400" b="0" i="1" smtClean="0">
                          <a:latin typeface="Cambria Math" panose="02040503050406030204" pitchFamily="18" charset="0"/>
                        </a:rPr>
                        <m:t>≤70</m:t>
                      </m:r>
                    </m:oMath>
                  </m:oMathPara>
                </a14:m>
                <a:endParaRPr lang="en-US" sz="2400" dirty="0"/>
              </a:p>
            </p:txBody>
          </p:sp>
        </mc:Choice>
        <mc:Fallback xmlns="">
          <p:sp>
            <p:nvSpPr>
              <p:cNvPr id="6" name="Rectangle 5">
                <a:extLst>
                  <a:ext uri="{FF2B5EF4-FFF2-40B4-BE49-F238E27FC236}">
                    <a16:creationId xmlns:a16="http://schemas.microsoft.com/office/drawing/2014/main" id="{CD8AB215-0FA3-49AA-8634-8D723F557796}"/>
                  </a:ext>
                </a:extLst>
              </p:cNvPr>
              <p:cNvSpPr>
                <a:spLocks noRot="1" noChangeAspect="1" noMove="1" noResize="1" noEditPoints="1" noAdjustHandles="1" noChangeArrowheads="1" noChangeShapeType="1" noTextEdit="1"/>
              </p:cNvSpPr>
              <p:nvPr/>
            </p:nvSpPr>
            <p:spPr>
              <a:xfrm>
                <a:off x="7883818" y="3469341"/>
                <a:ext cx="2689412" cy="1337022"/>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sp>
        <p:nvSpPr>
          <p:cNvPr id="7" name="Freeform: Shape 6">
            <a:extLst>
              <a:ext uri="{FF2B5EF4-FFF2-40B4-BE49-F238E27FC236}">
                <a16:creationId xmlns:a16="http://schemas.microsoft.com/office/drawing/2014/main" id="{43B32506-EFF0-40BF-8D14-A7973C5F32F1}"/>
              </a:ext>
            </a:extLst>
          </p:cNvPr>
          <p:cNvSpPr/>
          <p:nvPr/>
        </p:nvSpPr>
        <p:spPr>
          <a:xfrm>
            <a:off x="4341479" y="2919934"/>
            <a:ext cx="3542339" cy="537882"/>
          </a:xfrm>
          <a:custGeom>
            <a:avLst/>
            <a:gdLst>
              <a:gd name="connsiteX0" fmla="*/ 0 w 3542339"/>
              <a:gd name="connsiteY0" fmla="*/ 317365 h 340417"/>
              <a:gd name="connsiteX1" fmla="*/ 1052713 w 3542339"/>
              <a:gd name="connsiteY1" fmla="*/ 71476 h 340417"/>
              <a:gd name="connsiteX2" fmla="*/ 1928692 w 3542339"/>
              <a:gd name="connsiteY2" fmla="*/ 17688 h 340417"/>
              <a:gd name="connsiteX3" fmla="*/ 3542339 w 3542339"/>
              <a:gd name="connsiteY3" fmla="*/ 340417 h 340417"/>
            </a:gdLst>
            <a:ahLst/>
            <a:cxnLst>
              <a:cxn ang="0">
                <a:pos x="connsiteX0" y="connsiteY0"/>
              </a:cxn>
              <a:cxn ang="0">
                <a:pos x="connsiteX1" y="connsiteY1"/>
              </a:cxn>
              <a:cxn ang="0">
                <a:pos x="connsiteX2" y="connsiteY2"/>
              </a:cxn>
              <a:cxn ang="0">
                <a:pos x="connsiteX3" y="connsiteY3"/>
              </a:cxn>
            </a:cxnLst>
            <a:rect l="l" t="t" r="r" b="b"/>
            <a:pathLst>
              <a:path w="3542339" h="340417">
                <a:moveTo>
                  <a:pt x="0" y="317365"/>
                </a:moveTo>
                <a:cubicBezTo>
                  <a:pt x="365632" y="219393"/>
                  <a:pt x="731264" y="121422"/>
                  <a:pt x="1052713" y="71476"/>
                </a:cubicBezTo>
                <a:cubicBezTo>
                  <a:pt x="1374162" y="21530"/>
                  <a:pt x="1513754" y="-27136"/>
                  <a:pt x="1928692" y="17688"/>
                </a:cubicBezTo>
                <a:cubicBezTo>
                  <a:pt x="2343630" y="62512"/>
                  <a:pt x="2942984" y="201464"/>
                  <a:pt x="3542339" y="340417"/>
                </a:cubicBezTo>
              </a:path>
            </a:pathLst>
          </a:custGeom>
          <a:noFill/>
          <a:ln w="381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3F7C1F45-6EC1-4162-8D33-A5ECB91F118B}"/>
              </a:ext>
            </a:extLst>
          </p:cNvPr>
          <p:cNvSpPr/>
          <p:nvPr/>
        </p:nvSpPr>
        <p:spPr>
          <a:xfrm rot="10800000">
            <a:off x="4245053" y="4806363"/>
            <a:ext cx="3542338" cy="549405"/>
          </a:xfrm>
          <a:custGeom>
            <a:avLst/>
            <a:gdLst>
              <a:gd name="connsiteX0" fmla="*/ 0 w 3542339"/>
              <a:gd name="connsiteY0" fmla="*/ 317365 h 340417"/>
              <a:gd name="connsiteX1" fmla="*/ 1052713 w 3542339"/>
              <a:gd name="connsiteY1" fmla="*/ 71476 h 340417"/>
              <a:gd name="connsiteX2" fmla="*/ 1928692 w 3542339"/>
              <a:gd name="connsiteY2" fmla="*/ 17688 h 340417"/>
              <a:gd name="connsiteX3" fmla="*/ 3542339 w 3542339"/>
              <a:gd name="connsiteY3" fmla="*/ 340417 h 340417"/>
            </a:gdLst>
            <a:ahLst/>
            <a:cxnLst>
              <a:cxn ang="0">
                <a:pos x="connsiteX0" y="connsiteY0"/>
              </a:cxn>
              <a:cxn ang="0">
                <a:pos x="connsiteX1" y="connsiteY1"/>
              </a:cxn>
              <a:cxn ang="0">
                <a:pos x="connsiteX2" y="connsiteY2"/>
              </a:cxn>
              <a:cxn ang="0">
                <a:pos x="connsiteX3" y="connsiteY3"/>
              </a:cxn>
            </a:cxnLst>
            <a:rect l="l" t="t" r="r" b="b"/>
            <a:pathLst>
              <a:path w="3542339" h="340417">
                <a:moveTo>
                  <a:pt x="0" y="317365"/>
                </a:moveTo>
                <a:cubicBezTo>
                  <a:pt x="365632" y="219393"/>
                  <a:pt x="731264" y="121422"/>
                  <a:pt x="1052713" y="71476"/>
                </a:cubicBezTo>
                <a:cubicBezTo>
                  <a:pt x="1374162" y="21530"/>
                  <a:pt x="1513754" y="-27136"/>
                  <a:pt x="1928692" y="17688"/>
                </a:cubicBezTo>
                <a:cubicBezTo>
                  <a:pt x="2343630" y="62512"/>
                  <a:pt x="2942984" y="201464"/>
                  <a:pt x="3542339" y="340417"/>
                </a:cubicBezTo>
              </a:path>
            </a:pathLst>
          </a:custGeom>
          <a:noFill/>
          <a:ln w="381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4850D98-1984-40FB-A04B-AE37C5AEB206}"/>
                  </a:ext>
                </a:extLst>
              </p:cNvPr>
              <p:cNvSpPr txBox="1"/>
              <p:nvPr/>
            </p:nvSpPr>
            <p:spPr>
              <a:xfrm>
                <a:off x="5278931" y="3010499"/>
                <a:ext cx="1430263"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𝜃</m:t>
                    </m:r>
                    <m:r>
                      <a:rPr lang="en-US" sz="2800" b="0" i="1" smtClean="0">
                        <a:latin typeface="Cambria Math" panose="02040503050406030204" pitchFamily="18" charset="0"/>
                      </a:rPr>
                      <m:t>≤62</m:t>
                    </m:r>
                  </m:oMath>
                </a14:m>
                <a:r>
                  <a:rPr lang="en-US" sz="2800" dirty="0"/>
                  <a:t>?</a:t>
                </a:r>
              </a:p>
            </p:txBody>
          </p:sp>
        </mc:Choice>
        <mc:Fallback>
          <p:sp>
            <p:nvSpPr>
              <p:cNvPr id="9" name="TextBox 8">
                <a:extLst>
                  <a:ext uri="{FF2B5EF4-FFF2-40B4-BE49-F238E27FC236}">
                    <a16:creationId xmlns:a16="http://schemas.microsoft.com/office/drawing/2014/main" id="{B4850D98-1984-40FB-A04B-AE37C5AEB206}"/>
                  </a:ext>
                </a:extLst>
              </p:cNvPr>
              <p:cNvSpPr txBox="1">
                <a:spLocks noRot="1" noChangeAspect="1" noMove="1" noResize="1" noEditPoints="1" noAdjustHandles="1" noChangeArrowheads="1" noChangeShapeType="1" noTextEdit="1"/>
              </p:cNvSpPr>
              <p:nvPr/>
            </p:nvSpPr>
            <p:spPr>
              <a:xfrm>
                <a:off x="5278931" y="3010499"/>
                <a:ext cx="1430263" cy="523220"/>
              </a:xfrm>
              <a:prstGeom prst="rect">
                <a:avLst/>
              </a:prstGeom>
              <a:blipFill>
                <a:blip r:embed="rId4"/>
                <a:stretch>
                  <a:fillRect t="-11628" r="-7234"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1055BF1-9CED-495D-907D-22EA2BABBD36}"/>
                  </a:ext>
                </a:extLst>
              </p:cNvPr>
              <p:cNvSpPr txBox="1"/>
              <p:nvPr/>
            </p:nvSpPr>
            <p:spPr>
              <a:xfrm>
                <a:off x="5354830" y="4741985"/>
                <a:ext cx="1430263"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𝜃</m:t>
                    </m:r>
                    <m:r>
                      <a:rPr lang="en-US" sz="2800" b="0" i="1" smtClean="0">
                        <a:latin typeface="Cambria Math" panose="02040503050406030204" pitchFamily="18" charset="0"/>
                      </a:rPr>
                      <m:t>≥68</m:t>
                    </m:r>
                  </m:oMath>
                </a14:m>
                <a:r>
                  <a:rPr lang="en-US" sz="2800" dirty="0"/>
                  <a:t>?</a:t>
                </a:r>
              </a:p>
            </p:txBody>
          </p:sp>
        </mc:Choice>
        <mc:Fallback xmlns="">
          <p:sp>
            <p:nvSpPr>
              <p:cNvPr id="10" name="TextBox 9">
                <a:extLst>
                  <a:ext uri="{FF2B5EF4-FFF2-40B4-BE49-F238E27FC236}">
                    <a16:creationId xmlns:a16="http://schemas.microsoft.com/office/drawing/2014/main" id="{A1055BF1-9CED-495D-907D-22EA2BABBD36}"/>
                  </a:ext>
                </a:extLst>
              </p:cNvPr>
              <p:cNvSpPr txBox="1">
                <a:spLocks noRot="1" noChangeAspect="1" noMove="1" noResize="1" noEditPoints="1" noAdjustHandles="1" noChangeArrowheads="1" noChangeShapeType="1" noTextEdit="1"/>
              </p:cNvSpPr>
              <p:nvPr/>
            </p:nvSpPr>
            <p:spPr>
              <a:xfrm>
                <a:off x="5354830" y="4741985"/>
                <a:ext cx="1430263" cy="523220"/>
              </a:xfrm>
              <a:prstGeom prst="rect">
                <a:avLst/>
              </a:prstGeom>
              <a:blipFill>
                <a:blip r:embed="rId5"/>
                <a:stretch>
                  <a:fillRect t="-11628" r="-7660" b="-32558"/>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936DEB54-1478-4157-92DD-DD6E9F2BA8D7}"/>
              </a:ext>
            </a:extLst>
          </p:cNvPr>
          <p:cNvCxnSpPr>
            <a:cxnSpLocks/>
            <a:endCxn id="5" idx="1"/>
          </p:cNvCxnSpPr>
          <p:nvPr/>
        </p:nvCxnSpPr>
        <p:spPr>
          <a:xfrm flipV="1">
            <a:off x="706931" y="4118642"/>
            <a:ext cx="776087" cy="88495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AD104DC-6C49-46A5-9577-5812D0690429}"/>
                  </a:ext>
                </a:extLst>
              </p:cNvPr>
              <p:cNvSpPr txBox="1"/>
              <p:nvPr/>
            </p:nvSpPr>
            <p:spPr>
              <a:xfrm>
                <a:off x="143741" y="5072093"/>
                <a:ext cx="267855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60≤</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𝜃</m:t>
                          </m:r>
                        </m:e>
                        <m:sub>
                          <m:r>
                            <m:rPr>
                              <m:sty m:val="p"/>
                            </m:rPr>
                            <a:rPr lang="en-US" sz="2800" b="0" i="0" smtClean="0">
                              <a:latin typeface="Cambria Math" panose="02040503050406030204" pitchFamily="18" charset="0"/>
                            </a:rPr>
                            <m:t>init</m:t>
                          </m:r>
                        </m:sub>
                      </m:sSub>
                      <m:r>
                        <a:rPr lang="en-US" sz="2800" b="0" i="1" smtClean="0">
                          <a:latin typeface="Cambria Math" panose="02040503050406030204" pitchFamily="18" charset="0"/>
                        </a:rPr>
                        <m:t>≤70</m:t>
                      </m:r>
                    </m:oMath>
                  </m:oMathPara>
                </a14:m>
                <a:endParaRPr lang="en-US" sz="2800" dirty="0"/>
              </a:p>
            </p:txBody>
          </p:sp>
        </mc:Choice>
        <mc:Fallback xmlns="">
          <p:sp>
            <p:nvSpPr>
              <p:cNvPr id="13" name="TextBox 12">
                <a:extLst>
                  <a:ext uri="{FF2B5EF4-FFF2-40B4-BE49-F238E27FC236}">
                    <a16:creationId xmlns:a16="http://schemas.microsoft.com/office/drawing/2014/main" id="{DAD104DC-6C49-46A5-9577-5812D0690429}"/>
                  </a:ext>
                </a:extLst>
              </p:cNvPr>
              <p:cNvSpPr txBox="1">
                <a:spLocks noRot="1" noChangeAspect="1" noMove="1" noResize="1" noEditPoints="1" noAdjustHandles="1" noChangeArrowheads="1" noChangeShapeType="1" noTextEdit="1"/>
              </p:cNvSpPr>
              <p:nvPr/>
            </p:nvSpPr>
            <p:spPr>
              <a:xfrm>
                <a:off x="143741" y="5072093"/>
                <a:ext cx="2678554" cy="523220"/>
              </a:xfrm>
              <a:prstGeom prst="rect">
                <a:avLst/>
              </a:prstGeom>
              <a:blipFill>
                <a:blip r:embed="rId6"/>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A484C69A-9DAD-41DB-8849-7855C24BCF59}"/>
              </a:ext>
            </a:extLst>
          </p:cNvPr>
          <p:cNvSpPr txBox="1"/>
          <p:nvPr/>
        </p:nvSpPr>
        <p:spPr>
          <a:xfrm>
            <a:off x="2599637" y="2902777"/>
            <a:ext cx="588303" cy="523220"/>
          </a:xfrm>
          <a:prstGeom prst="rect">
            <a:avLst/>
          </a:prstGeom>
          <a:noFill/>
        </p:spPr>
        <p:txBody>
          <a:bodyPr wrap="none" rtlCol="0">
            <a:spAutoFit/>
          </a:bodyPr>
          <a:lstStyle/>
          <a:p>
            <a:r>
              <a:rPr lang="en-US" sz="2800" dirty="0"/>
              <a:t>off</a:t>
            </a:r>
          </a:p>
        </p:txBody>
      </p:sp>
      <p:sp>
        <p:nvSpPr>
          <p:cNvPr id="16" name="TextBox 15">
            <a:extLst>
              <a:ext uri="{FF2B5EF4-FFF2-40B4-BE49-F238E27FC236}">
                <a16:creationId xmlns:a16="http://schemas.microsoft.com/office/drawing/2014/main" id="{8E5B5681-F84C-4EBC-A73A-5D74C793B95F}"/>
              </a:ext>
            </a:extLst>
          </p:cNvPr>
          <p:cNvSpPr txBox="1"/>
          <p:nvPr/>
        </p:nvSpPr>
        <p:spPr>
          <a:xfrm>
            <a:off x="8934372" y="2850776"/>
            <a:ext cx="562975" cy="523220"/>
          </a:xfrm>
          <a:prstGeom prst="rect">
            <a:avLst/>
          </a:prstGeom>
          <a:noFill/>
        </p:spPr>
        <p:txBody>
          <a:bodyPr wrap="none" rtlCol="0">
            <a:spAutoFit/>
          </a:bodyPr>
          <a:lstStyle/>
          <a:p>
            <a:r>
              <a:rPr lang="en-US" sz="2800" dirty="0"/>
              <a:t>on</a:t>
            </a:r>
          </a:p>
        </p:txBody>
      </p:sp>
    </p:spTree>
    <p:extLst>
      <p:ext uri="{BB962C8B-B14F-4D97-AF65-F5344CB8AC3E}">
        <p14:creationId xmlns:p14="http://schemas.microsoft.com/office/powerpoint/2010/main" val="537715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CE86984-8872-4E55-BC21-B99E049C000E}"/>
                  </a:ext>
                </a:extLst>
              </p:cNvPr>
              <p:cNvSpPr>
                <a:spLocks noGrp="1"/>
              </p:cNvSpPr>
              <p:nvPr>
                <p:ph idx="1"/>
              </p:nvPr>
            </p:nvSpPr>
            <p:spPr>
              <a:xfrm>
                <a:off x="166681" y="1413863"/>
                <a:ext cx="7534503" cy="4270178"/>
              </a:xfrm>
            </p:spPr>
            <p:txBody>
              <a:bodyPr/>
              <a:lstStyle/>
              <a:p>
                <a:r>
                  <a:rPr lang="en-US" dirty="0"/>
                  <a:t>State machine with two modes (on / off)</a:t>
                </a:r>
              </a:p>
              <a:p>
                <a:r>
                  <a:rPr lang="en-US" dirty="0"/>
                  <a:t>State variable </a:t>
                </a:r>
                <a14:m>
                  <m:oMath xmlns:m="http://schemas.openxmlformats.org/officeDocument/2006/math">
                    <m:r>
                      <a:rPr lang="en-US" b="0" i="1" smtClean="0">
                        <a:latin typeface="Cambria Math" panose="02040503050406030204" pitchFamily="18" charset="0"/>
                      </a:rPr>
                      <m:t>𝜃</m:t>
                    </m:r>
                  </m:oMath>
                </a14:m>
                <a:r>
                  <a:rPr lang="en-US" dirty="0"/>
                  <a:t> models temperature</a:t>
                </a:r>
              </a:p>
              <a:p>
                <a14:m>
                  <m:oMath xmlns:m="http://schemas.openxmlformats.org/officeDocument/2006/math">
                    <m:r>
                      <a:rPr lang="en-US" b="0" i="1" smtClean="0">
                        <a:latin typeface="Cambria Math" panose="02040503050406030204" pitchFamily="18" charset="0"/>
                      </a:rPr>
                      <m:t>𝜃</m:t>
                    </m:r>
                  </m:oMath>
                </a14:m>
                <a:r>
                  <a:rPr lang="en-US" dirty="0"/>
                  <a:t> can be tested and updated during discrete mode transitions</a:t>
                </a:r>
              </a:p>
              <a:p>
                <a14:m>
                  <m:oMath xmlns:m="http://schemas.openxmlformats.org/officeDocument/2006/math">
                    <m:r>
                      <a:rPr lang="en-US" b="0" i="1" smtClean="0">
                        <a:latin typeface="Cambria Math" panose="02040503050406030204" pitchFamily="18" charset="0"/>
                      </a:rPr>
                      <m:t>𝜃</m:t>
                    </m:r>
                  </m:oMath>
                </a14:m>
                <a:r>
                  <a:rPr lang="en-US" dirty="0"/>
                  <a:t> changes continuously in a mode according to specified differential equation</a:t>
                </a:r>
              </a:p>
              <a:p>
                <a:r>
                  <a:rPr lang="en-US" dirty="0"/>
                  <a:t>Mode invariants constrain how long machine can stay in any given mode</a:t>
                </a:r>
              </a:p>
            </p:txBody>
          </p:sp>
        </mc:Choice>
        <mc:Fallback xmlns="">
          <p:sp>
            <p:nvSpPr>
              <p:cNvPr id="2" name="Content Placeholder 1">
                <a:extLst>
                  <a:ext uri="{FF2B5EF4-FFF2-40B4-BE49-F238E27FC236}">
                    <a16:creationId xmlns:a16="http://schemas.microsoft.com/office/drawing/2014/main" id="{0CE86984-8872-4E55-BC21-B99E049C000E}"/>
                  </a:ext>
                </a:extLst>
              </p:cNvPr>
              <p:cNvSpPr>
                <a:spLocks noGrp="1" noRot="1" noChangeAspect="1" noMove="1" noResize="1" noEditPoints="1" noAdjustHandles="1" noChangeArrowheads="1" noChangeShapeType="1" noTextEdit="1"/>
              </p:cNvSpPr>
              <p:nvPr>
                <p:ph idx="1"/>
              </p:nvPr>
            </p:nvSpPr>
            <p:spPr>
              <a:xfrm>
                <a:off x="166681" y="1413863"/>
                <a:ext cx="7534503" cy="4270178"/>
              </a:xfrm>
              <a:blipFill>
                <a:blip r:embed="rId2"/>
                <a:stretch>
                  <a:fillRect l="-971" t="-2429" r="-121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7136455-B962-49AC-985D-9C3700740AC8}"/>
              </a:ext>
            </a:extLst>
          </p:cNvPr>
          <p:cNvSpPr>
            <a:spLocks noGrp="1"/>
          </p:cNvSpPr>
          <p:nvPr>
            <p:ph type="title"/>
          </p:nvPr>
        </p:nvSpPr>
        <p:spPr/>
        <p:txBody>
          <a:bodyPr/>
          <a:lstStyle/>
          <a:p>
            <a:r>
              <a:rPr lang="en-US" dirty="0"/>
              <a:t>Hybrid System: Thermostat</a:t>
            </a:r>
          </a:p>
        </p:txBody>
      </p:sp>
      <p:sp>
        <p:nvSpPr>
          <p:cNvPr id="4" name="Slide Number Placeholder 3">
            <a:extLst>
              <a:ext uri="{FF2B5EF4-FFF2-40B4-BE49-F238E27FC236}">
                <a16:creationId xmlns:a16="http://schemas.microsoft.com/office/drawing/2014/main" id="{8CC26CC1-B945-4B93-B6D4-BE85E23A0A81}"/>
              </a:ext>
            </a:extLst>
          </p:cNvPr>
          <p:cNvSpPr>
            <a:spLocks noGrp="1"/>
          </p:cNvSpPr>
          <p:nvPr>
            <p:ph type="sldNum" sz="quarter" idx="12"/>
          </p:nvPr>
        </p:nvSpPr>
        <p:spPr/>
        <p:txBody>
          <a:bodyPr/>
          <a:lstStyle/>
          <a:p>
            <a:fld id="{29AAD378-655A-49C6-813C-9FD132EF7440}" type="slidenum">
              <a:rPr lang="en-US" smtClean="0"/>
              <a:pPr/>
              <a:t>21</a:t>
            </a:fld>
            <a:endParaRPr lang="en-US" dirty="0"/>
          </a:p>
        </p:txBody>
      </p:sp>
      <p:grpSp>
        <p:nvGrpSpPr>
          <p:cNvPr id="20" name="Group 19">
            <a:extLst>
              <a:ext uri="{FF2B5EF4-FFF2-40B4-BE49-F238E27FC236}">
                <a16:creationId xmlns:a16="http://schemas.microsoft.com/office/drawing/2014/main" id="{9D010C52-9BDD-405E-8E95-F1A0727E24F1}"/>
              </a:ext>
            </a:extLst>
          </p:cNvPr>
          <p:cNvGrpSpPr/>
          <p:nvPr/>
        </p:nvGrpSpPr>
        <p:grpSpPr>
          <a:xfrm>
            <a:off x="8103025" y="1219674"/>
            <a:ext cx="3752719" cy="4543704"/>
            <a:chOff x="8103025" y="1219674"/>
            <a:chExt cx="3752719" cy="4543704"/>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3FAAE1D-3F59-4E72-BFAE-DFC92D762F12}"/>
                    </a:ext>
                  </a:extLst>
                </p:cNvPr>
                <p:cNvSpPr/>
                <p:nvPr/>
              </p:nvSpPr>
              <p:spPr>
                <a:xfrm>
                  <a:off x="8620919" y="2203859"/>
                  <a:ext cx="2782562" cy="1337022"/>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𝜃</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oMath>
                    </m:oMathPara>
                  </a14:m>
                  <a:endParaRPr lang="en-US" sz="2400" dirty="0"/>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𝜃</m:t>
                        </m:r>
                        <m:r>
                          <a:rPr lang="en-US" sz="2400" b="0" i="1" smtClean="0">
                            <a:latin typeface="Cambria Math" panose="02040503050406030204" pitchFamily="18" charset="0"/>
                          </a:rPr>
                          <m:t>≥60</m:t>
                        </m:r>
                      </m:oMath>
                    </m:oMathPara>
                  </a14:m>
                  <a:endParaRPr lang="en-US" sz="2400" dirty="0"/>
                </a:p>
              </p:txBody>
            </p:sp>
          </mc:Choice>
          <mc:Fallback xmlns="">
            <p:sp>
              <p:nvSpPr>
                <p:cNvPr id="5" name="Rectangle 4">
                  <a:extLst>
                    <a:ext uri="{FF2B5EF4-FFF2-40B4-BE49-F238E27FC236}">
                      <a16:creationId xmlns:a16="http://schemas.microsoft.com/office/drawing/2014/main" id="{D3FAAE1D-3F59-4E72-BFAE-DFC92D762F12}"/>
                    </a:ext>
                  </a:extLst>
                </p:cNvPr>
                <p:cNvSpPr>
                  <a:spLocks noRot="1" noChangeAspect="1" noMove="1" noResize="1" noEditPoints="1" noAdjustHandles="1" noChangeArrowheads="1" noChangeShapeType="1" noTextEdit="1"/>
                </p:cNvSpPr>
                <p:nvPr/>
              </p:nvSpPr>
              <p:spPr>
                <a:xfrm>
                  <a:off x="8620919" y="2203859"/>
                  <a:ext cx="2782562" cy="1337022"/>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BFF5936-6D41-4F62-BE38-6CFA685B6743}"/>
                    </a:ext>
                  </a:extLst>
                </p:cNvPr>
                <p:cNvSpPr/>
                <p:nvPr/>
              </p:nvSpPr>
              <p:spPr>
                <a:xfrm>
                  <a:off x="8620919" y="4164746"/>
                  <a:ext cx="2689412" cy="1337022"/>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𝜃</m:t>
                            </m:r>
                          </m:e>
                        </m:acc>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b="0" i="1" smtClean="0">
                                <a:latin typeface="Cambria Math" panose="02040503050406030204" pitchFamily="18" charset="0"/>
                              </a:rPr>
                              <m:t>1</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70−</m:t>
                            </m:r>
                            <m:r>
                              <a:rPr lang="en-US" sz="2400" b="0" i="1" smtClean="0">
                                <a:latin typeface="Cambria Math" panose="02040503050406030204" pitchFamily="18" charset="0"/>
                              </a:rPr>
                              <m:t>𝜃</m:t>
                            </m:r>
                          </m:e>
                        </m:d>
                      </m:oMath>
                    </m:oMathPara>
                  </a14:m>
                  <a:endParaRPr lang="en-US" sz="2400" dirty="0"/>
                </a:p>
                <a:p>
                  <a:pPr algn="ct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𝜃</m:t>
                        </m:r>
                        <m:r>
                          <a:rPr lang="en-US" sz="2400" b="0" i="1" smtClean="0">
                            <a:latin typeface="Cambria Math" panose="02040503050406030204" pitchFamily="18" charset="0"/>
                          </a:rPr>
                          <m:t>≤70</m:t>
                        </m:r>
                      </m:oMath>
                    </m:oMathPara>
                  </a14:m>
                  <a:endParaRPr lang="en-US" sz="2400" dirty="0"/>
                </a:p>
              </p:txBody>
            </p:sp>
          </mc:Choice>
          <mc:Fallback xmlns="">
            <p:sp>
              <p:nvSpPr>
                <p:cNvPr id="6" name="Rectangle 5">
                  <a:extLst>
                    <a:ext uri="{FF2B5EF4-FFF2-40B4-BE49-F238E27FC236}">
                      <a16:creationId xmlns:a16="http://schemas.microsoft.com/office/drawing/2014/main" id="{2BFF5936-6D41-4F62-BE38-6CFA685B6743}"/>
                    </a:ext>
                  </a:extLst>
                </p:cNvPr>
                <p:cNvSpPr>
                  <a:spLocks noRot="1" noChangeAspect="1" noMove="1" noResize="1" noEditPoints="1" noAdjustHandles="1" noChangeArrowheads="1" noChangeShapeType="1" noTextEdit="1"/>
                </p:cNvSpPr>
                <p:nvPr/>
              </p:nvSpPr>
              <p:spPr>
                <a:xfrm>
                  <a:off x="8620919" y="4164746"/>
                  <a:ext cx="2689412" cy="1337022"/>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sp>
          <p:nvSpPr>
            <p:cNvPr id="8" name="Freeform: Shape 7">
              <a:extLst>
                <a:ext uri="{FF2B5EF4-FFF2-40B4-BE49-F238E27FC236}">
                  <a16:creationId xmlns:a16="http://schemas.microsoft.com/office/drawing/2014/main" id="{5A848A9E-173E-4A97-9585-BBD15F7EFAB8}"/>
                </a:ext>
              </a:extLst>
            </p:cNvPr>
            <p:cNvSpPr/>
            <p:nvPr/>
          </p:nvSpPr>
          <p:spPr>
            <a:xfrm rot="16200000">
              <a:off x="7504064" y="3735166"/>
              <a:ext cx="1697051" cy="499130"/>
            </a:xfrm>
            <a:custGeom>
              <a:avLst/>
              <a:gdLst>
                <a:gd name="connsiteX0" fmla="*/ 0 w 3542339"/>
                <a:gd name="connsiteY0" fmla="*/ 317365 h 340417"/>
                <a:gd name="connsiteX1" fmla="*/ 1052713 w 3542339"/>
                <a:gd name="connsiteY1" fmla="*/ 71476 h 340417"/>
                <a:gd name="connsiteX2" fmla="*/ 1928692 w 3542339"/>
                <a:gd name="connsiteY2" fmla="*/ 17688 h 340417"/>
                <a:gd name="connsiteX3" fmla="*/ 3542339 w 3542339"/>
                <a:gd name="connsiteY3" fmla="*/ 340417 h 340417"/>
              </a:gdLst>
              <a:ahLst/>
              <a:cxnLst>
                <a:cxn ang="0">
                  <a:pos x="connsiteX0" y="connsiteY0"/>
                </a:cxn>
                <a:cxn ang="0">
                  <a:pos x="connsiteX1" y="connsiteY1"/>
                </a:cxn>
                <a:cxn ang="0">
                  <a:pos x="connsiteX2" y="connsiteY2"/>
                </a:cxn>
                <a:cxn ang="0">
                  <a:pos x="connsiteX3" y="connsiteY3"/>
                </a:cxn>
              </a:cxnLst>
              <a:rect l="l" t="t" r="r" b="b"/>
              <a:pathLst>
                <a:path w="3542339" h="340417">
                  <a:moveTo>
                    <a:pt x="0" y="317365"/>
                  </a:moveTo>
                  <a:cubicBezTo>
                    <a:pt x="365632" y="219393"/>
                    <a:pt x="731264" y="121422"/>
                    <a:pt x="1052713" y="71476"/>
                  </a:cubicBezTo>
                  <a:cubicBezTo>
                    <a:pt x="1374162" y="21530"/>
                    <a:pt x="1513754" y="-27136"/>
                    <a:pt x="1928692" y="17688"/>
                  </a:cubicBezTo>
                  <a:cubicBezTo>
                    <a:pt x="2343630" y="62512"/>
                    <a:pt x="2942984" y="201464"/>
                    <a:pt x="3542339" y="340417"/>
                  </a:cubicBezTo>
                </a:path>
              </a:pathLst>
            </a:custGeom>
            <a:noFill/>
            <a:ln w="381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A8B4257-F3F1-4C66-8B0E-884AED78622E}"/>
                    </a:ext>
                  </a:extLst>
                </p:cNvPr>
                <p:cNvSpPr txBox="1"/>
                <p:nvPr/>
              </p:nvSpPr>
              <p:spPr>
                <a:xfrm>
                  <a:off x="10425481" y="3591203"/>
                  <a:ext cx="1430263"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𝜃</m:t>
                      </m:r>
                      <m:r>
                        <a:rPr lang="en-US" sz="2800" b="0" i="1" smtClean="0">
                          <a:latin typeface="Cambria Math" panose="02040503050406030204" pitchFamily="18" charset="0"/>
                        </a:rPr>
                        <m:t>≤62</m:t>
                      </m:r>
                    </m:oMath>
                  </a14:m>
                  <a:r>
                    <a:rPr lang="en-US" sz="2800" dirty="0"/>
                    <a:t>?</a:t>
                  </a:r>
                </a:p>
              </p:txBody>
            </p:sp>
          </mc:Choice>
          <mc:Fallback xmlns="">
            <p:sp>
              <p:nvSpPr>
                <p:cNvPr id="9" name="TextBox 8">
                  <a:extLst>
                    <a:ext uri="{FF2B5EF4-FFF2-40B4-BE49-F238E27FC236}">
                      <a16:creationId xmlns:a16="http://schemas.microsoft.com/office/drawing/2014/main" id="{7A8B4257-F3F1-4C66-8B0E-884AED78622E}"/>
                    </a:ext>
                  </a:extLst>
                </p:cNvPr>
                <p:cNvSpPr txBox="1">
                  <a:spLocks noRot="1" noChangeAspect="1" noMove="1" noResize="1" noEditPoints="1" noAdjustHandles="1" noChangeArrowheads="1" noChangeShapeType="1" noTextEdit="1"/>
                </p:cNvSpPr>
                <p:nvPr/>
              </p:nvSpPr>
              <p:spPr>
                <a:xfrm>
                  <a:off x="10425481" y="3591203"/>
                  <a:ext cx="1430263" cy="523220"/>
                </a:xfrm>
                <a:prstGeom prst="rect">
                  <a:avLst/>
                </a:prstGeom>
                <a:blipFill>
                  <a:blip r:embed="rId5"/>
                  <a:stretch>
                    <a:fillRect t="-10465" r="-7660"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FC00E51-D925-4E02-89BA-C37D05DDAF96}"/>
                    </a:ext>
                  </a:extLst>
                </p:cNvPr>
                <p:cNvSpPr txBox="1"/>
                <p:nvPr/>
              </p:nvSpPr>
              <p:spPr>
                <a:xfrm>
                  <a:off x="8128413" y="3641526"/>
                  <a:ext cx="1430263"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𝜃</m:t>
                      </m:r>
                      <m:r>
                        <a:rPr lang="en-US" sz="2800" b="0" i="1" smtClean="0">
                          <a:latin typeface="Cambria Math" panose="02040503050406030204" pitchFamily="18" charset="0"/>
                        </a:rPr>
                        <m:t>≥68</m:t>
                      </m:r>
                    </m:oMath>
                  </a14:m>
                  <a:r>
                    <a:rPr lang="en-US" sz="2800" dirty="0"/>
                    <a:t>?</a:t>
                  </a:r>
                </a:p>
              </p:txBody>
            </p:sp>
          </mc:Choice>
          <mc:Fallback xmlns="">
            <p:sp>
              <p:nvSpPr>
                <p:cNvPr id="10" name="TextBox 9">
                  <a:extLst>
                    <a:ext uri="{FF2B5EF4-FFF2-40B4-BE49-F238E27FC236}">
                      <a16:creationId xmlns:a16="http://schemas.microsoft.com/office/drawing/2014/main" id="{1FC00E51-D925-4E02-89BA-C37D05DDAF96}"/>
                    </a:ext>
                  </a:extLst>
                </p:cNvPr>
                <p:cNvSpPr txBox="1">
                  <a:spLocks noRot="1" noChangeAspect="1" noMove="1" noResize="1" noEditPoints="1" noAdjustHandles="1" noChangeArrowheads="1" noChangeShapeType="1" noTextEdit="1"/>
                </p:cNvSpPr>
                <p:nvPr/>
              </p:nvSpPr>
              <p:spPr>
                <a:xfrm>
                  <a:off x="8128413" y="3641526"/>
                  <a:ext cx="1430263" cy="523220"/>
                </a:xfrm>
                <a:prstGeom prst="rect">
                  <a:avLst/>
                </a:prstGeom>
                <a:blipFill>
                  <a:blip r:embed="rId6"/>
                  <a:stretch>
                    <a:fillRect t="-10465" r="-7660" b="-32558"/>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8DC48DF2-E14B-48C1-B96F-9DBAD20B563C}"/>
                </a:ext>
              </a:extLst>
            </p:cNvPr>
            <p:cNvCxnSpPr>
              <a:cxnSpLocks/>
              <a:stCxn id="12" idx="2"/>
              <a:endCxn id="5" idx="0"/>
            </p:cNvCxnSpPr>
            <p:nvPr/>
          </p:nvCxnSpPr>
          <p:spPr>
            <a:xfrm>
              <a:off x="9747822" y="1742894"/>
              <a:ext cx="264378" cy="46096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CAC34C8-0FD9-45A6-A970-96CA4462B713}"/>
                    </a:ext>
                  </a:extLst>
                </p:cNvPr>
                <p:cNvSpPr txBox="1"/>
                <p:nvPr/>
              </p:nvSpPr>
              <p:spPr>
                <a:xfrm>
                  <a:off x="8408545" y="1219674"/>
                  <a:ext cx="267855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60≤</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𝜃</m:t>
                            </m:r>
                          </m:e>
                          <m:sub>
                            <m:r>
                              <m:rPr>
                                <m:sty m:val="p"/>
                              </m:rPr>
                              <a:rPr lang="en-US" sz="2800" b="0" i="0" smtClean="0">
                                <a:latin typeface="Cambria Math" panose="02040503050406030204" pitchFamily="18" charset="0"/>
                              </a:rPr>
                              <m:t>init</m:t>
                            </m:r>
                          </m:sub>
                        </m:sSub>
                        <m:r>
                          <a:rPr lang="en-US" sz="2800" b="0" i="1" smtClean="0">
                            <a:latin typeface="Cambria Math" panose="02040503050406030204" pitchFamily="18" charset="0"/>
                          </a:rPr>
                          <m:t>≤70</m:t>
                        </m:r>
                      </m:oMath>
                    </m:oMathPara>
                  </a14:m>
                  <a:endParaRPr lang="en-US" sz="2800" dirty="0"/>
                </a:p>
              </p:txBody>
            </p:sp>
          </mc:Choice>
          <mc:Fallback xmlns="">
            <p:sp>
              <p:nvSpPr>
                <p:cNvPr id="12" name="TextBox 11">
                  <a:extLst>
                    <a:ext uri="{FF2B5EF4-FFF2-40B4-BE49-F238E27FC236}">
                      <a16:creationId xmlns:a16="http://schemas.microsoft.com/office/drawing/2014/main" id="{6CAC34C8-0FD9-45A6-A970-96CA4462B713}"/>
                    </a:ext>
                  </a:extLst>
                </p:cNvPr>
                <p:cNvSpPr txBox="1">
                  <a:spLocks noRot="1" noChangeAspect="1" noMove="1" noResize="1" noEditPoints="1" noAdjustHandles="1" noChangeArrowheads="1" noChangeShapeType="1" noTextEdit="1"/>
                </p:cNvSpPr>
                <p:nvPr/>
              </p:nvSpPr>
              <p:spPr>
                <a:xfrm>
                  <a:off x="8408545" y="1219674"/>
                  <a:ext cx="2678554" cy="523220"/>
                </a:xfrm>
                <a:prstGeom prst="rect">
                  <a:avLst/>
                </a:prstGeom>
                <a:blipFill>
                  <a:blip r:embed="rId7"/>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0BCED684-D739-45F3-984B-B41BC57D3C94}"/>
                </a:ext>
              </a:extLst>
            </p:cNvPr>
            <p:cNvSpPr txBox="1"/>
            <p:nvPr/>
          </p:nvSpPr>
          <p:spPr>
            <a:xfrm>
              <a:off x="11242406" y="1711767"/>
              <a:ext cx="588303" cy="523220"/>
            </a:xfrm>
            <a:prstGeom prst="rect">
              <a:avLst/>
            </a:prstGeom>
            <a:noFill/>
          </p:spPr>
          <p:txBody>
            <a:bodyPr wrap="none" rtlCol="0">
              <a:spAutoFit/>
            </a:bodyPr>
            <a:lstStyle/>
            <a:p>
              <a:r>
                <a:rPr lang="en-US" sz="2800" dirty="0"/>
                <a:t>off</a:t>
              </a:r>
            </a:p>
          </p:txBody>
        </p:sp>
        <p:sp>
          <p:nvSpPr>
            <p:cNvPr id="14" name="TextBox 13">
              <a:extLst>
                <a:ext uri="{FF2B5EF4-FFF2-40B4-BE49-F238E27FC236}">
                  <a16:creationId xmlns:a16="http://schemas.microsoft.com/office/drawing/2014/main" id="{2928D1FB-BDD1-4AE8-9EEA-5E7DC1BBFFEA}"/>
                </a:ext>
              </a:extLst>
            </p:cNvPr>
            <p:cNvSpPr txBox="1"/>
            <p:nvPr/>
          </p:nvSpPr>
          <p:spPr>
            <a:xfrm>
              <a:off x="11292769" y="5240158"/>
              <a:ext cx="562975" cy="523220"/>
            </a:xfrm>
            <a:prstGeom prst="rect">
              <a:avLst/>
            </a:prstGeom>
            <a:noFill/>
          </p:spPr>
          <p:txBody>
            <a:bodyPr wrap="none" rtlCol="0">
              <a:spAutoFit/>
            </a:bodyPr>
            <a:lstStyle/>
            <a:p>
              <a:r>
                <a:rPr lang="en-US" sz="2800" dirty="0"/>
                <a:t>on</a:t>
              </a:r>
            </a:p>
          </p:txBody>
        </p:sp>
        <p:sp>
          <p:nvSpPr>
            <p:cNvPr id="16" name="Freeform: Shape 15">
              <a:extLst>
                <a:ext uri="{FF2B5EF4-FFF2-40B4-BE49-F238E27FC236}">
                  <a16:creationId xmlns:a16="http://schemas.microsoft.com/office/drawing/2014/main" id="{D612D083-386B-441B-B83A-488A7D826A21}"/>
                </a:ext>
              </a:extLst>
            </p:cNvPr>
            <p:cNvSpPr/>
            <p:nvPr/>
          </p:nvSpPr>
          <p:spPr>
            <a:xfrm rot="5610128">
              <a:off x="10745176" y="3700826"/>
              <a:ext cx="1697051" cy="499130"/>
            </a:xfrm>
            <a:custGeom>
              <a:avLst/>
              <a:gdLst>
                <a:gd name="connsiteX0" fmla="*/ 0 w 3542339"/>
                <a:gd name="connsiteY0" fmla="*/ 317365 h 340417"/>
                <a:gd name="connsiteX1" fmla="*/ 1052713 w 3542339"/>
                <a:gd name="connsiteY1" fmla="*/ 71476 h 340417"/>
                <a:gd name="connsiteX2" fmla="*/ 1928692 w 3542339"/>
                <a:gd name="connsiteY2" fmla="*/ 17688 h 340417"/>
                <a:gd name="connsiteX3" fmla="*/ 3542339 w 3542339"/>
                <a:gd name="connsiteY3" fmla="*/ 340417 h 340417"/>
              </a:gdLst>
              <a:ahLst/>
              <a:cxnLst>
                <a:cxn ang="0">
                  <a:pos x="connsiteX0" y="connsiteY0"/>
                </a:cxn>
                <a:cxn ang="0">
                  <a:pos x="connsiteX1" y="connsiteY1"/>
                </a:cxn>
                <a:cxn ang="0">
                  <a:pos x="connsiteX2" y="connsiteY2"/>
                </a:cxn>
                <a:cxn ang="0">
                  <a:pos x="connsiteX3" y="connsiteY3"/>
                </a:cxn>
              </a:cxnLst>
              <a:rect l="l" t="t" r="r" b="b"/>
              <a:pathLst>
                <a:path w="3542339" h="340417">
                  <a:moveTo>
                    <a:pt x="0" y="317365"/>
                  </a:moveTo>
                  <a:cubicBezTo>
                    <a:pt x="365632" y="219393"/>
                    <a:pt x="731264" y="121422"/>
                    <a:pt x="1052713" y="71476"/>
                  </a:cubicBezTo>
                  <a:cubicBezTo>
                    <a:pt x="1374162" y="21530"/>
                    <a:pt x="1513754" y="-27136"/>
                    <a:pt x="1928692" y="17688"/>
                  </a:cubicBezTo>
                  <a:cubicBezTo>
                    <a:pt x="2343630" y="62512"/>
                    <a:pt x="2942984" y="201464"/>
                    <a:pt x="3542339" y="340417"/>
                  </a:cubicBezTo>
                </a:path>
              </a:pathLst>
            </a:custGeom>
            <a:noFill/>
            <a:ln w="381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11596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33BAE4F-D640-4D9A-BF66-5DE7DEFF296E}"/>
                  </a:ext>
                </a:extLst>
              </p:cNvPr>
              <p:cNvSpPr>
                <a:spLocks noGrp="1"/>
              </p:cNvSpPr>
              <p:nvPr>
                <p:ph idx="1"/>
              </p:nvPr>
            </p:nvSpPr>
            <p:spPr>
              <a:xfrm>
                <a:off x="174366" y="1332703"/>
                <a:ext cx="8188900" cy="4351338"/>
              </a:xfrm>
            </p:spPr>
            <p:txBody>
              <a:bodyPr>
                <a:normAutofit fontScale="92500" lnSpcReduction="10000"/>
              </a:bodyPr>
              <a:lstStyle/>
              <a:p>
                <a:r>
                  <a:rPr lang="en-US" dirty="0"/>
                  <a:t>Initial state of the machine: (off,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0</m:t>
                        </m:r>
                      </m:sub>
                    </m:sSub>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0</m:t>
                        </m:r>
                      </m:sub>
                    </m:sSub>
                    <m:r>
                      <a:rPr lang="en-US" b="0" i="1" smtClean="0">
                        <a:latin typeface="Cambria Math" panose="02040503050406030204" pitchFamily="18" charset="0"/>
                      </a:rPr>
                      <m:t>∈[60,70]</m:t>
                    </m:r>
                  </m:oMath>
                </a14:m>
                <a:endParaRPr lang="en-US" dirty="0"/>
              </a:p>
              <a:p>
                <a:r>
                  <a:rPr lang="en-US" dirty="0"/>
                  <a:t>If machine enters mode off at time </a:t>
                </a:r>
                <a14:m>
                  <m:oMath xmlns:m="http://schemas.openxmlformats.org/officeDocument/2006/math">
                    <m:r>
                      <a:rPr lang="en-US" b="0" i="1" smtClean="0">
                        <a:latin typeface="Cambria Math" panose="02040503050406030204" pitchFamily="18" charset="0"/>
                      </a:rPr>
                      <m:t>𝜏</m:t>
                    </m:r>
                  </m:oMath>
                </a14:m>
                <a:r>
                  <a:rPr lang="en-US" dirty="0"/>
                  <a:t>, during continuous transition in mode off, </a:t>
                </a:r>
                <a14:m>
                  <m:oMath xmlns:m="http://schemas.openxmlformats.org/officeDocument/2006/math">
                    <m:r>
                      <a:rPr lang="en-US" b="0" i="1" smtClean="0">
                        <a:latin typeface="Cambria Math" panose="02040503050406030204" pitchFamily="18" charset="0"/>
                      </a:rPr>
                      <m:t>𝜃</m:t>
                    </m:r>
                  </m:oMath>
                </a14:m>
                <a:r>
                  <a:rPr lang="en-US" dirty="0"/>
                  <a:t> decreases according to: </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𝜏</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a:p>
                <a:r>
                  <a:rPr lang="en-US" dirty="0"/>
                  <a:t>Mode switch enabled when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≤62</m:t>
                    </m:r>
                  </m:oMath>
                </a14:m>
                <a:r>
                  <a:rPr lang="en-US" dirty="0"/>
                  <a:t>, and must happen before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&lt;60</m:t>
                    </m:r>
                  </m:oMath>
                </a14:m>
                <a:endParaRPr lang="en-US" dirty="0"/>
              </a:p>
              <a:p>
                <a:r>
                  <a:rPr lang="en-US" dirty="0"/>
                  <a:t>If machine enters mode on at time </a:t>
                </a:r>
                <a14:m>
                  <m:oMath xmlns:m="http://schemas.openxmlformats.org/officeDocument/2006/math">
                    <m:r>
                      <a:rPr lang="en-US" b="0" i="1" smtClean="0">
                        <a:latin typeface="Cambria Math" panose="02040503050406030204" pitchFamily="18" charset="0"/>
                      </a:rPr>
                      <m:t>𝜏</m:t>
                    </m:r>
                  </m:oMath>
                </a14:m>
                <a:r>
                  <a:rPr lang="en-US" dirty="0"/>
                  <a:t>, during continuous transition in mode on, </a:t>
                </a:r>
                <a14:m>
                  <m:oMath xmlns:m="http://schemas.openxmlformats.org/officeDocument/2006/math">
                    <m:r>
                      <a:rPr lang="en-US" b="0" i="1" smtClean="0">
                        <a:latin typeface="Cambria Math" panose="02040503050406030204" pitchFamily="18" charset="0"/>
                      </a:rPr>
                      <m:t>𝜃</m:t>
                    </m:r>
                  </m:oMath>
                </a14:m>
                <a:r>
                  <a:rPr lang="en-US" dirty="0"/>
                  <a:t> increases according to: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70−</m:t>
                          </m:r>
                          <m:r>
                            <a:rPr lang="en-US"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𝜏</m:t>
                              </m:r>
                            </m:e>
                          </m:d>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m:t>
                          </m:r>
                        </m:sup>
                      </m:sSup>
                    </m:oMath>
                  </m:oMathPara>
                </a14:m>
                <a:endParaRPr lang="en-US" b="0" dirty="0"/>
              </a:p>
              <a:p>
                <a:r>
                  <a:rPr lang="en-US" dirty="0"/>
                  <a:t>Mode switch to off enabled when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≥68</m:t>
                    </m:r>
                  </m:oMath>
                </a14:m>
                <a:r>
                  <a:rPr lang="en-US" dirty="0"/>
                  <a:t>, and must happen before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&gt;70</m:t>
                    </m:r>
                  </m:oMath>
                </a14:m>
                <a:endParaRPr lang="en-US" dirty="0"/>
              </a:p>
              <a:p>
                <a:endParaRPr lang="en-US" dirty="0"/>
              </a:p>
            </p:txBody>
          </p:sp>
        </mc:Choice>
        <mc:Fallback xmlns="">
          <p:sp>
            <p:nvSpPr>
              <p:cNvPr id="2" name="Content Placeholder 1">
                <a:extLst>
                  <a:ext uri="{FF2B5EF4-FFF2-40B4-BE49-F238E27FC236}">
                    <a16:creationId xmlns:a16="http://schemas.microsoft.com/office/drawing/2014/main" id="{B33BAE4F-D640-4D9A-BF66-5DE7DEFF296E}"/>
                  </a:ext>
                </a:extLst>
              </p:cNvPr>
              <p:cNvSpPr>
                <a:spLocks noGrp="1" noRot="1" noChangeAspect="1" noMove="1" noResize="1" noEditPoints="1" noAdjustHandles="1" noChangeArrowheads="1" noChangeShapeType="1" noTextEdit="1"/>
              </p:cNvSpPr>
              <p:nvPr>
                <p:ph idx="1"/>
              </p:nvPr>
            </p:nvSpPr>
            <p:spPr>
              <a:xfrm>
                <a:off x="174366" y="1332703"/>
                <a:ext cx="8188900" cy="4351338"/>
              </a:xfrm>
              <a:blipFill>
                <a:blip r:embed="rId2"/>
                <a:stretch>
                  <a:fillRect l="-745" t="-2945" r="-1042" b="-70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F6FE9F0-56DE-45ED-B88B-308AAD73C964}"/>
              </a:ext>
            </a:extLst>
          </p:cNvPr>
          <p:cNvSpPr>
            <a:spLocks noGrp="1"/>
          </p:cNvSpPr>
          <p:nvPr>
            <p:ph type="title"/>
          </p:nvPr>
        </p:nvSpPr>
        <p:spPr/>
        <p:txBody>
          <a:bodyPr/>
          <a:lstStyle/>
          <a:p>
            <a:r>
              <a:rPr lang="en-US" dirty="0"/>
              <a:t>Executions of Thermostat</a:t>
            </a:r>
          </a:p>
        </p:txBody>
      </p:sp>
      <p:sp>
        <p:nvSpPr>
          <p:cNvPr id="4" name="Slide Number Placeholder 3">
            <a:extLst>
              <a:ext uri="{FF2B5EF4-FFF2-40B4-BE49-F238E27FC236}">
                <a16:creationId xmlns:a16="http://schemas.microsoft.com/office/drawing/2014/main" id="{D5248B66-800B-4EF2-8549-7624B6514A64}"/>
              </a:ext>
            </a:extLst>
          </p:cNvPr>
          <p:cNvSpPr>
            <a:spLocks noGrp="1"/>
          </p:cNvSpPr>
          <p:nvPr>
            <p:ph type="sldNum" sz="quarter" idx="12"/>
          </p:nvPr>
        </p:nvSpPr>
        <p:spPr/>
        <p:txBody>
          <a:bodyPr/>
          <a:lstStyle/>
          <a:p>
            <a:fld id="{29AAD378-655A-49C6-813C-9FD132EF7440}" type="slidenum">
              <a:rPr lang="en-US" smtClean="0"/>
              <a:pPr/>
              <a:t>22</a:t>
            </a:fld>
            <a:endParaRPr lang="en-US" dirty="0"/>
          </a:p>
        </p:txBody>
      </p:sp>
      <p:grpSp>
        <p:nvGrpSpPr>
          <p:cNvPr id="5" name="Group 4">
            <a:extLst>
              <a:ext uri="{FF2B5EF4-FFF2-40B4-BE49-F238E27FC236}">
                <a16:creationId xmlns:a16="http://schemas.microsoft.com/office/drawing/2014/main" id="{66EA5F37-A83C-4E26-8726-110889453929}"/>
              </a:ext>
            </a:extLst>
          </p:cNvPr>
          <p:cNvGrpSpPr/>
          <p:nvPr/>
        </p:nvGrpSpPr>
        <p:grpSpPr>
          <a:xfrm>
            <a:off x="8272600" y="1236520"/>
            <a:ext cx="3752719" cy="4543704"/>
            <a:chOff x="8103025" y="1219674"/>
            <a:chExt cx="3752719" cy="4543704"/>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246611D-944B-460C-8D9E-2DF8AA2EC070}"/>
                    </a:ext>
                  </a:extLst>
                </p:cNvPr>
                <p:cNvSpPr/>
                <p:nvPr/>
              </p:nvSpPr>
              <p:spPr>
                <a:xfrm>
                  <a:off x="8620919" y="2203859"/>
                  <a:ext cx="2782562" cy="1337022"/>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𝜃</m:t>
                            </m:r>
                          </m:e>
                        </m:acc>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oMath>
                    </m:oMathPara>
                  </a14:m>
                  <a:endParaRPr lang="en-US" sz="2400" dirty="0"/>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𝜃</m:t>
                        </m:r>
                        <m:r>
                          <a:rPr lang="en-US" sz="2400" b="0" i="1" smtClean="0">
                            <a:latin typeface="Cambria Math" panose="02040503050406030204" pitchFamily="18" charset="0"/>
                          </a:rPr>
                          <m:t>≥60</m:t>
                        </m:r>
                      </m:oMath>
                    </m:oMathPara>
                  </a14:m>
                  <a:endParaRPr lang="en-US" sz="2400" dirty="0"/>
                </a:p>
              </p:txBody>
            </p:sp>
          </mc:Choice>
          <mc:Fallback xmlns="">
            <p:sp>
              <p:nvSpPr>
                <p:cNvPr id="6" name="Rectangle 5">
                  <a:extLst>
                    <a:ext uri="{FF2B5EF4-FFF2-40B4-BE49-F238E27FC236}">
                      <a16:creationId xmlns:a16="http://schemas.microsoft.com/office/drawing/2014/main" id="{2246611D-944B-460C-8D9E-2DF8AA2EC070}"/>
                    </a:ext>
                  </a:extLst>
                </p:cNvPr>
                <p:cNvSpPr>
                  <a:spLocks noRot="1" noChangeAspect="1" noMove="1" noResize="1" noEditPoints="1" noAdjustHandles="1" noChangeArrowheads="1" noChangeShapeType="1" noTextEdit="1"/>
                </p:cNvSpPr>
                <p:nvPr/>
              </p:nvSpPr>
              <p:spPr>
                <a:xfrm>
                  <a:off x="8620919" y="2203859"/>
                  <a:ext cx="2782562" cy="1337022"/>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60C4925-2BDF-4F1B-8F31-0E30FFC603AA}"/>
                    </a:ext>
                  </a:extLst>
                </p:cNvPr>
                <p:cNvSpPr/>
                <p:nvPr/>
              </p:nvSpPr>
              <p:spPr>
                <a:xfrm>
                  <a:off x="8620919" y="4164746"/>
                  <a:ext cx="2689412" cy="1337022"/>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𝜃</m:t>
                            </m:r>
                          </m:e>
                        </m:acc>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𝑘</m:t>
                            </m:r>
                          </m:e>
                          <m:sub>
                            <m:r>
                              <a:rPr lang="en-US" sz="2400" b="0" i="1" smtClean="0">
                                <a:latin typeface="Cambria Math" panose="02040503050406030204" pitchFamily="18" charset="0"/>
                              </a:rPr>
                              <m:t>1</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70−</m:t>
                            </m:r>
                            <m:r>
                              <a:rPr lang="en-US" sz="2400" b="0" i="1" smtClean="0">
                                <a:latin typeface="Cambria Math" panose="02040503050406030204" pitchFamily="18" charset="0"/>
                              </a:rPr>
                              <m:t>𝜃</m:t>
                            </m:r>
                          </m:e>
                        </m:d>
                      </m:oMath>
                    </m:oMathPara>
                  </a14:m>
                  <a:endParaRPr lang="en-US" sz="2400" dirty="0"/>
                </a:p>
                <a:p>
                  <a:pPr algn="ct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𝜃</m:t>
                        </m:r>
                        <m:r>
                          <a:rPr lang="en-US" sz="2400" b="0" i="1" smtClean="0">
                            <a:latin typeface="Cambria Math" panose="02040503050406030204" pitchFamily="18" charset="0"/>
                          </a:rPr>
                          <m:t>≤70</m:t>
                        </m:r>
                      </m:oMath>
                    </m:oMathPara>
                  </a14:m>
                  <a:endParaRPr lang="en-US" sz="2400" dirty="0"/>
                </a:p>
              </p:txBody>
            </p:sp>
          </mc:Choice>
          <mc:Fallback xmlns="">
            <p:sp>
              <p:nvSpPr>
                <p:cNvPr id="7" name="Rectangle 6">
                  <a:extLst>
                    <a:ext uri="{FF2B5EF4-FFF2-40B4-BE49-F238E27FC236}">
                      <a16:creationId xmlns:a16="http://schemas.microsoft.com/office/drawing/2014/main" id="{760C4925-2BDF-4F1B-8F31-0E30FFC603AA}"/>
                    </a:ext>
                  </a:extLst>
                </p:cNvPr>
                <p:cNvSpPr>
                  <a:spLocks noRot="1" noChangeAspect="1" noMove="1" noResize="1" noEditPoints="1" noAdjustHandles="1" noChangeArrowheads="1" noChangeShapeType="1" noTextEdit="1"/>
                </p:cNvSpPr>
                <p:nvPr/>
              </p:nvSpPr>
              <p:spPr>
                <a:xfrm>
                  <a:off x="8620919" y="4164746"/>
                  <a:ext cx="2689412" cy="1337022"/>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sp>
          <p:nvSpPr>
            <p:cNvPr id="8" name="Freeform: Shape 7">
              <a:extLst>
                <a:ext uri="{FF2B5EF4-FFF2-40B4-BE49-F238E27FC236}">
                  <a16:creationId xmlns:a16="http://schemas.microsoft.com/office/drawing/2014/main" id="{979996C8-6B3C-49F8-B052-055EC4F435BB}"/>
                </a:ext>
              </a:extLst>
            </p:cNvPr>
            <p:cNvSpPr/>
            <p:nvPr/>
          </p:nvSpPr>
          <p:spPr>
            <a:xfrm rot="16200000">
              <a:off x="7504064" y="3735166"/>
              <a:ext cx="1697051" cy="499130"/>
            </a:xfrm>
            <a:custGeom>
              <a:avLst/>
              <a:gdLst>
                <a:gd name="connsiteX0" fmla="*/ 0 w 3542339"/>
                <a:gd name="connsiteY0" fmla="*/ 317365 h 340417"/>
                <a:gd name="connsiteX1" fmla="*/ 1052713 w 3542339"/>
                <a:gd name="connsiteY1" fmla="*/ 71476 h 340417"/>
                <a:gd name="connsiteX2" fmla="*/ 1928692 w 3542339"/>
                <a:gd name="connsiteY2" fmla="*/ 17688 h 340417"/>
                <a:gd name="connsiteX3" fmla="*/ 3542339 w 3542339"/>
                <a:gd name="connsiteY3" fmla="*/ 340417 h 340417"/>
              </a:gdLst>
              <a:ahLst/>
              <a:cxnLst>
                <a:cxn ang="0">
                  <a:pos x="connsiteX0" y="connsiteY0"/>
                </a:cxn>
                <a:cxn ang="0">
                  <a:pos x="connsiteX1" y="connsiteY1"/>
                </a:cxn>
                <a:cxn ang="0">
                  <a:pos x="connsiteX2" y="connsiteY2"/>
                </a:cxn>
                <a:cxn ang="0">
                  <a:pos x="connsiteX3" y="connsiteY3"/>
                </a:cxn>
              </a:cxnLst>
              <a:rect l="l" t="t" r="r" b="b"/>
              <a:pathLst>
                <a:path w="3542339" h="340417">
                  <a:moveTo>
                    <a:pt x="0" y="317365"/>
                  </a:moveTo>
                  <a:cubicBezTo>
                    <a:pt x="365632" y="219393"/>
                    <a:pt x="731264" y="121422"/>
                    <a:pt x="1052713" y="71476"/>
                  </a:cubicBezTo>
                  <a:cubicBezTo>
                    <a:pt x="1374162" y="21530"/>
                    <a:pt x="1513754" y="-27136"/>
                    <a:pt x="1928692" y="17688"/>
                  </a:cubicBezTo>
                  <a:cubicBezTo>
                    <a:pt x="2343630" y="62512"/>
                    <a:pt x="2942984" y="201464"/>
                    <a:pt x="3542339" y="340417"/>
                  </a:cubicBezTo>
                </a:path>
              </a:pathLst>
            </a:custGeom>
            <a:noFill/>
            <a:ln w="381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A47E41C-B1C9-4B0E-9547-74882C1A0726}"/>
                    </a:ext>
                  </a:extLst>
                </p:cNvPr>
                <p:cNvSpPr txBox="1"/>
                <p:nvPr/>
              </p:nvSpPr>
              <p:spPr>
                <a:xfrm>
                  <a:off x="10425481" y="3591203"/>
                  <a:ext cx="1430263"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𝜃</m:t>
                      </m:r>
                      <m:r>
                        <a:rPr lang="en-US" sz="2800" b="0" i="1" smtClean="0">
                          <a:latin typeface="Cambria Math" panose="02040503050406030204" pitchFamily="18" charset="0"/>
                        </a:rPr>
                        <m:t>≤62</m:t>
                      </m:r>
                    </m:oMath>
                  </a14:m>
                  <a:r>
                    <a:rPr lang="en-US" sz="2800" dirty="0"/>
                    <a:t>?</a:t>
                  </a:r>
                </a:p>
              </p:txBody>
            </p:sp>
          </mc:Choice>
          <mc:Fallback xmlns="">
            <p:sp>
              <p:nvSpPr>
                <p:cNvPr id="9" name="TextBox 8">
                  <a:extLst>
                    <a:ext uri="{FF2B5EF4-FFF2-40B4-BE49-F238E27FC236}">
                      <a16:creationId xmlns:a16="http://schemas.microsoft.com/office/drawing/2014/main" id="{AA47E41C-B1C9-4B0E-9547-74882C1A0726}"/>
                    </a:ext>
                  </a:extLst>
                </p:cNvPr>
                <p:cNvSpPr txBox="1">
                  <a:spLocks noRot="1" noChangeAspect="1" noMove="1" noResize="1" noEditPoints="1" noAdjustHandles="1" noChangeArrowheads="1" noChangeShapeType="1" noTextEdit="1"/>
                </p:cNvSpPr>
                <p:nvPr/>
              </p:nvSpPr>
              <p:spPr>
                <a:xfrm>
                  <a:off x="10425481" y="3591203"/>
                  <a:ext cx="1430263" cy="523220"/>
                </a:xfrm>
                <a:prstGeom prst="rect">
                  <a:avLst/>
                </a:prstGeom>
                <a:blipFill>
                  <a:blip r:embed="rId5"/>
                  <a:stretch>
                    <a:fillRect t="-11628" r="-7660"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7B7DC7E-438E-4CEF-A51F-C7EE0D02D5AE}"/>
                    </a:ext>
                  </a:extLst>
                </p:cNvPr>
                <p:cNvSpPr txBox="1"/>
                <p:nvPr/>
              </p:nvSpPr>
              <p:spPr>
                <a:xfrm>
                  <a:off x="8128413" y="3641526"/>
                  <a:ext cx="1430263"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𝜃</m:t>
                      </m:r>
                      <m:r>
                        <a:rPr lang="en-US" sz="2800" b="0" i="1" smtClean="0">
                          <a:latin typeface="Cambria Math" panose="02040503050406030204" pitchFamily="18" charset="0"/>
                        </a:rPr>
                        <m:t>≥68</m:t>
                      </m:r>
                    </m:oMath>
                  </a14:m>
                  <a:r>
                    <a:rPr lang="en-US" sz="2800" dirty="0"/>
                    <a:t>?</a:t>
                  </a:r>
                </a:p>
              </p:txBody>
            </p:sp>
          </mc:Choice>
          <mc:Fallback xmlns="">
            <p:sp>
              <p:nvSpPr>
                <p:cNvPr id="10" name="TextBox 9">
                  <a:extLst>
                    <a:ext uri="{FF2B5EF4-FFF2-40B4-BE49-F238E27FC236}">
                      <a16:creationId xmlns:a16="http://schemas.microsoft.com/office/drawing/2014/main" id="{E7B7DC7E-438E-4CEF-A51F-C7EE0D02D5AE}"/>
                    </a:ext>
                  </a:extLst>
                </p:cNvPr>
                <p:cNvSpPr txBox="1">
                  <a:spLocks noRot="1" noChangeAspect="1" noMove="1" noResize="1" noEditPoints="1" noAdjustHandles="1" noChangeArrowheads="1" noChangeShapeType="1" noTextEdit="1"/>
                </p:cNvSpPr>
                <p:nvPr/>
              </p:nvSpPr>
              <p:spPr>
                <a:xfrm>
                  <a:off x="8128413" y="3641526"/>
                  <a:ext cx="1430263" cy="523220"/>
                </a:xfrm>
                <a:prstGeom prst="rect">
                  <a:avLst/>
                </a:prstGeom>
                <a:blipFill>
                  <a:blip r:embed="rId6"/>
                  <a:stretch>
                    <a:fillRect t="-10465" r="-7660" b="-32558"/>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0EA956F2-083A-4393-A816-E59987858D40}"/>
                </a:ext>
              </a:extLst>
            </p:cNvPr>
            <p:cNvCxnSpPr>
              <a:cxnSpLocks/>
              <a:stCxn id="12" idx="2"/>
              <a:endCxn id="6" idx="0"/>
            </p:cNvCxnSpPr>
            <p:nvPr/>
          </p:nvCxnSpPr>
          <p:spPr>
            <a:xfrm>
              <a:off x="9747822" y="1742894"/>
              <a:ext cx="264378" cy="46096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F72230E-A4A7-4A16-9485-E37C70E84C54}"/>
                    </a:ext>
                  </a:extLst>
                </p:cNvPr>
                <p:cNvSpPr txBox="1"/>
                <p:nvPr/>
              </p:nvSpPr>
              <p:spPr>
                <a:xfrm>
                  <a:off x="8408545" y="1219674"/>
                  <a:ext cx="267855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60≤</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𝜃</m:t>
                            </m:r>
                          </m:e>
                          <m:sub>
                            <m:r>
                              <m:rPr>
                                <m:sty m:val="p"/>
                              </m:rPr>
                              <a:rPr lang="en-US" sz="2800" b="0" i="0" smtClean="0">
                                <a:latin typeface="Cambria Math" panose="02040503050406030204" pitchFamily="18" charset="0"/>
                              </a:rPr>
                              <m:t>init</m:t>
                            </m:r>
                          </m:sub>
                        </m:sSub>
                        <m:r>
                          <a:rPr lang="en-US" sz="2800" b="0" i="1" smtClean="0">
                            <a:latin typeface="Cambria Math" panose="02040503050406030204" pitchFamily="18" charset="0"/>
                          </a:rPr>
                          <m:t>≤70</m:t>
                        </m:r>
                      </m:oMath>
                    </m:oMathPara>
                  </a14:m>
                  <a:endParaRPr lang="en-US" sz="2800" dirty="0"/>
                </a:p>
              </p:txBody>
            </p:sp>
          </mc:Choice>
          <mc:Fallback xmlns="">
            <p:sp>
              <p:nvSpPr>
                <p:cNvPr id="12" name="TextBox 11">
                  <a:extLst>
                    <a:ext uri="{FF2B5EF4-FFF2-40B4-BE49-F238E27FC236}">
                      <a16:creationId xmlns:a16="http://schemas.microsoft.com/office/drawing/2014/main" id="{0F72230E-A4A7-4A16-9485-E37C70E84C54}"/>
                    </a:ext>
                  </a:extLst>
                </p:cNvPr>
                <p:cNvSpPr txBox="1">
                  <a:spLocks noRot="1" noChangeAspect="1" noMove="1" noResize="1" noEditPoints="1" noAdjustHandles="1" noChangeArrowheads="1" noChangeShapeType="1" noTextEdit="1"/>
                </p:cNvSpPr>
                <p:nvPr/>
              </p:nvSpPr>
              <p:spPr>
                <a:xfrm>
                  <a:off x="8408545" y="1219674"/>
                  <a:ext cx="2678554" cy="523220"/>
                </a:xfrm>
                <a:prstGeom prst="rect">
                  <a:avLst/>
                </a:prstGeom>
                <a:blipFill>
                  <a:blip r:embed="rId7"/>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574DF4FF-46F9-41AF-A3E5-D9D30BD919EE}"/>
                </a:ext>
              </a:extLst>
            </p:cNvPr>
            <p:cNvSpPr txBox="1"/>
            <p:nvPr/>
          </p:nvSpPr>
          <p:spPr>
            <a:xfrm>
              <a:off x="11242406" y="1711767"/>
              <a:ext cx="588303" cy="523220"/>
            </a:xfrm>
            <a:prstGeom prst="rect">
              <a:avLst/>
            </a:prstGeom>
            <a:noFill/>
          </p:spPr>
          <p:txBody>
            <a:bodyPr wrap="none" rtlCol="0">
              <a:spAutoFit/>
            </a:bodyPr>
            <a:lstStyle/>
            <a:p>
              <a:r>
                <a:rPr lang="en-US" sz="2800" dirty="0"/>
                <a:t>off</a:t>
              </a:r>
            </a:p>
          </p:txBody>
        </p:sp>
        <p:sp>
          <p:nvSpPr>
            <p:cNvPr id="14" name="TextBox 13">
              <a:extLst>
                <a:ext uri="{FF2B5EF4-FFF2-40B4-BE49-F238E27FC236}">
                  <a16:creationId xmlns:a16="http://schemas.microsoft.com/office/drawing/2014/main" id="{EFEDD211-6304-46F3-94A1-4AB608AE84B6}"/>
                </a:ext>
              </a:extLst>
            </p:cNvPr>
            <p:cNvSpPr txBox="1"/>
            <p:nvPr/>
          </p:nvSpPr>
          <p:spPr>
            <a:xfrm>
              <a:off x="11292769" y="5240158"/>
              <a:ext cx="562975" cy="523220"/>
            </a:xfrm>
            <a:prstGeom prst="rect">
              <a:avLst/>
            </a:prstGeom>
            <a:noFill/>
          </p:spPr>
          <p:txBody>
            <a:bodyPr wrap="none" rtlCol="0">
              <a:spAutoFit/>
            </a:bodyPr>
            <a:lstStyle/>
            <a:p>
              <a:r>
                <a:rPr lang="en-US" sz="2800" dirty="0"/>
                <a:t>on</a:t>
              </a:r>
            </a:p>
          </p:txBody>
        </p:sp>
        <p:sp>
          <p:nvSpPr>
            <p:cNvPr id="15" name="Freeform: Shape 14">
              <a:extLst>
                <a:ext uri="{FF2B5EF4-FFF2-40B4-BE49-F238E27FC236}">
                  <a16:creationId xmlns:a16="http://schemas.microsoft.com/office/drawing/2014/main" id="{5241EA1D-283E-47B2-92C5-4ABC6C316EC9}"/>
                </a:ext>
              </a:extLst>
            </p:cNvPr>
            <p:cNvSpPr/>
            <p:nvPr/>
          </p:nvSpPr>
          <p:spPr>
            <a:xfrm rot="5610128">
              <a:off x="10745176" y="3700826"/>
              <a:ext cx="1697051" cy="499130"/>
            </a:xfrm>
            <a:custGeom>
              <a:avLst/>
              <a:gdLst>
                <a:gd name="connsiteX0" fmla="*/ 0 w 3542339"/>
                <a:gd name="connsiteY0" fmla="*/ 317365 h 340417"/>
                <a:gd name="connsiteX1" fmla="*/ 1052713 w 3542339"/>
                <a:gd name="connsiteY1" fmla="*/ 71476 h 340417"/>
                <a:gd name="connsiteX2" fmla="*/ 1928692 w 3542339"/>
                <a:gd name="connsiteY2" fmla="*/ 17688 h 340417"/>
                <a:gd name="connsiteX3" fmla="*/ 3542339 w 3542339"/>
                <a:gd name="connsiteY3" fmla="*/ 340417 h 340417"/>
              </a:gdLst>
              <a:ahLst/>
              <a:cxnLst>
                <a:cxn ang="0">
                  <a:pos x="connsiteX0" y="connsiteY0"/>
                </a:cxn>
                <a:cxn ang="0">
                  <a:pos x="connsiteX1" y="connsiteY1"/>
                </a:cxn>
                <a:cxn ang="0">
                  <a:pos x="connsiteX2" y="connsiteY2"/>
                </a:cxn>
                <a:cxn ang="0">
                  <a:pos x="connsiteX3" y="connsiteY3"/>
                </a:cxn>
              </a:cxnLst>
              <a:rect l="l" t="t" r="r" b="b"/>
              <a:pathLst>
                <a:path w="3542339" h="340417">
                  <a:moveTo>
                    <a:pt x="0" y="317365"/>
                  </a:moveTo>
                  <a:cubicBezTo>
                    <a:pt x="365632" y="219393"/>
                    <a:pt x="731264" y="121422"/>
                    <a:pt x="1052713" y="71476"/>
                  </a:cubicBezTo>
                  <a:cubicBezTo>
                    <a:pt x="1374162" y="21530"/>
                    <a:pt x="1513754" y="-27136"/>
                    <a:pt x="1928692" y="17688"/>
                  </a:cubicBezTo>
                  <a:cubicBezTo>
                    <a:pt x="2343630" y="62512"/>
                    <a:pt x="2942984" y="201464"/>
                    <a:pt x="3542339" y="340417"/>
                  </a:cubicBezTo>
                </a:path>
              </a:pathLst>
            </a:custGeom>
            <a:noFill/>
            <a:ln w="381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3222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F58DB09-F9FB-4480-A7DE-259AB475997F}"/>
                  </a:ext>
                </a:extLst>
              </p:cNvPr>
              <p:cNvSpPr>
                <a:spLocks noGrp="1"/>
              </p:cNvSpPr>
              <p:nvPr>
                <p:ph idx="1"/>
              </p:nvPr>
            </p:nvSpPr>
            <p:spPr>
              <a:xfrm>
                <a:off x="166682" y="1332703"/>
                <a:ext cx="7394408" cy="4351338"/>
              </a:xfrm>
            </p:spPr>
            <p:txBody>
              <a:bodyPr/>
              <a:lstStyle/>
              <a:p>
                <a:r>
                  <a:rPr lang="en-US" dirty="0"/>
                  <a:t>Ball dropped from an initial height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0</m:t>
                        </m:r>
                      </m:sub>
                    </m:sSub>
                  </m:oMath>
                </a14:m>
                <a:r>
                  <a:rPr lang="en-US" dirty="0"/>
                  <a:t> with an initial velocity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a14:m>
                <a:endParaRPr lang="en-US" dirty="0"/>
              </a:p>
              <a:p>
                <a:r>
                  <a:rPr lang="en-US" dirty="0"/>
                  <a:t>Velocity changes according to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r>
                      <a:rPr lang="en-US" b="0" i="1" dirty="0" smtClean="0">
                        <a:latin typeface="Cambria Math" panose="02040503050406030204" pitchFamily="18" charset="0"/>
                      </a:rPr>
                      <m:t>𝑔</m:t>
                    </m:r>
                  </m:oMath>
                </a14:m>
                <a:endParaRPr lang="en-US" dirty="0"/>
              </a:p>
              <a:p>
                <a:r>
                  <a:rPr lang="en-US" dirty="0"/>
                  <a:t>When ball hits the ground, i.e. when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=0</m:t>
                    </m:r>
                  </m:oMath>
                </a14:m>
                <a:r>
                  <a:rPr lang="en-US" dirty="0"/>
                  <a:t>, velocity changes discretely from negative (downward) to positive (upward)</a:t>
                </a:r>
              </a:p>
              <a:p>
                <a:pPr lvl="1"/>
                <a:r>
                  <a:rPr lang="en-US" dirty="0"/>
                  <a:t>I.e. </a:t>
                </a:r>
                <a14:m>
                  <m:oMath xmlns:m="http://schemas.openxmlformats.org/officeDocument/2006/math">
                    <m:r>
                      <a:rPr lang="en-US" b="0" i="1" smtClean="0">
                        <a:latin typeface="Cambria Math" panose="02040503050406030204" pitchFamily="18" charset="0"/>
                      </a:rPr>
                      <m:t>𝑣</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𝑎𝑣</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oMath>
                </a14:m>
                <a:r>
                  <a:rPr lang="en-US" dirty="0"/>
                  <a:t>, where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m:t>
                        </m:r>
                      </m:sup>
                    </m:sSup>
                  </m:oMath>
                </a14:m>
                <a:r>
                  <a:rPr lang="en-US" dirty="0"/>
                  <a:t> is just after </a:t>
                </a:r>
                <a14:m>
                  <m:oMath xmlns:m="http://schemas.openxmlformats.org/officeDocument/2006/math">
                    <m:r>
                      <a:rPr lang="en-US" i="1" dirty="0" smtClean="0">
                        <a:latin typeface="Cambria Math" panose="02040503050406030204" pitchFamily="18" charset="0"/>
                      </a:rPr>
                      <m:t>𝑡</m:t>
                    </m:r>
                  </m:oMath>
                </a14:m>
                <a:r>
                  <a:rPr lang="en-US" dirty="0"/>
                  <a:t>, and </a:t>
                </a:r>
                <a14:m>
                  <m:oMath xmlns:m="http://schemas.openxmlformats.org/officeDocument/2006/math">
                    <m:r>
                      <a:rPr lang="en-US" b="0" i="1" smtClean="0">
                        <a:latin typeface="Cambria Math" panose="02040503050406030204" pitchFamily="18" charset="0"/>
                      </a:rPr>
                      <m:t>𝑎</m:t>
                    </m:r>
                  </m:oMath>
                </a14:m>
                <a:r>
                  <a:rPr lang="en-US" dirty="0"/>
                  <a:t> is a damping constant</a:t>
                </a:r>
              </a:p>
              <a:p>
                <a:r>
                  <a:rPr lang="en-US" dirty="0"/>
                  <a:t>Can model as a hybrid system!</a:t>
                </a:r>
              </a:p>
            </p:txBody>
          </p:sp>
        </mc:Choice>
        <mc:Fallback xmlns="">
          <p:sp>
            <p:nvSpPr>
              <p:cNvPr id="2" name="Content Placeholder 1">
                <a:extLst>
                  <a:ext uri="{FF2B5EF4-FFF2-40B4-BE49-F238E27FC236}">
                    <a16:creationId xmlns:a16="http://schemas.microsoft.com/office/drawing/2014/main" id="{9F58DB09-F9FB-4480-A7DE-259AB475997F}"/>
                  </a:ext>
                </a:extLst>
              </p:cNvPr>
              <p:cNvSpPr>
                <a:spLocks noGrp="1" noRot="1" noChangeAspect="1" noMove="1" noResize="1" noEditPoints="1" noAdjustHandles="1" noChangeArrowheads="1" noChangeShapeType="1" noTextEdit="1"/>
              </p:cNvSpPr>
              <p:nvPr>
                <p:ph idx="1"/>
              </p:nvPr>
            </p:nvSpPr>
            <p:spPr>
              <a:xfrm>
                <a:off x="166682" y="1332703"/>
                <a:ext cx="7394408" cy="4351338"/>
              </a:xfrm>
              <a:blipFill>
                <a:blip r:embed="rId2"/>
                <a:stretch>
                  <a:fillRect l="-989" t="-2384" r="-239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0D9D862-C16F-4844-ABF4-03E72CD0EEB7}"/>
              </a:ext>
            </a:extLst>
          </p:cNvPr>
          <p:cNvSpPr>
            <a:spLocks noGrp="1"/>
          </p:cNvSpPr>
          <p:nvPr>
            <p:ph type="title"/>
          </p:nvPr>
        </p:nvSpPr>
        <p:spPr/>
        <p:txBody>
          <a:bodyPr/>
          <a:lstStyle/>
          <a:p>
            <a:r>
              <a:rPr lang="en-US" dirty="0"/>
              <a:t>Modeling a bouncing ball</a:t>
            </a:r>
          </a:p>
        </p:txBody>
      </p:sp>
      <p:sp>
        <p:nvSpPr>
          <p:cNvPr id="4" name="Slide Number Placeholder 3">
            <a:extLst>
              <a:ext uri="{FF2B5EF4-FFF2-40B4-BE49-F238E27FC236}">
                <a16:creationId xmlns:a16="http://schemas.microsoft.com/office/drawing/2014/main" id="{159EB56F-18A5-4CAD-A0E1-EE2C995F5205}"/>
              </a:ext>
            </a:extLst>
          </p:cNvPr>
          <p:cNvSpPr>
            <a:spLocks noGrp="1"/>
          </p:cNvSpPr>
          <p:nvPr>
            <p:ph type="sldNum" sz="quarter" idx="12"/>
          </p:nvPr>
        </p:nvSpPr>
        <p:spPr/>
        <p:txBody>
          <a:bodyPr/>
          <a:lstStyle/>
          <a:p>
            <a:fld id="{29AAD378-655A-49C6-813C-9FD132EF7440}" type="slidenum">
              <a:rPr lang="en-US" smtClean="0"/>
              <a:pPr/>
              <a:t>23</a:t>
            </a:fld>
            <a:endParaRPr lang="en-US" dirty="0"/>
          </a:p>
        </p:txBody>
      </p:sp>
      <p:pic>
        <p:nvPicPr>
          <p:cNvPr id="10" name="Picture 9">
            <a:extLst>
              <a:ext uri="{FF2B5EF4-FFF2-40B4-BE49-F238E27FC236}">
                <a16:creationId xmlns:a16="http://schemas.microsoft.com/office/drawing/2014/main" id="{29F71336-3643-4FB0-B82B-1F4D3BF65E08}"/>
              </a:ext>
            </a:extLst>
          </p:cNvPr>
          <p:cNvPicPr>
            <a:picLocks noChangeAspect="1"/>
          </p:cNvPicPr>
          <p:nvPr/>
        </p:nvPicPr>
        <p:blipFill rotWithShape="1">
          <a:blip r:embed="rId3">
            <a:extLst>
              <a:ext uri="{28A0092B-C50C-407E-A947-70E740481C1C}">
                <a14:useLocalDpi xmlns:a14="http://schemas.microsoft.com/office/drawing/2010/main" val="0"/>
              </a:ext>
            </a:extLst>
          </a:blip>
          <a:srcRect l="3022" t="8477" r="4341" b="10998"/>
          <a:stretch/>
        </p:blipFill>
        <p:spPr>
          <a:xfrm>
            <a:off x="7421927" y="1723596"/>
            <a:ext cx="4603391" cy="2451208"/>
          </a:xfrm>
          <a:prstGeom prst="rect">
            <a:avLst/>
          </a:prstGeom>
        </p:spPr>
      </p:pic>
    </p:spTree>
    <p:extLst>
      <p:ext uri="{BB962C8B-B14F-4D97-AF65-F5344CB8AC3E}">
        <p14:creationId xmlns:p14="http://schemas.microsoft.com/office/powerpoint/2010/main" val="2564198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814691-4937-4B89-BE53-2EC839AF2B2C}"/>
              </a:ext>
            </a:extLst>
          </p:cNvPr>
          <p:cNvSpPr>
            <a:spLocks noGrp="1"/>
          </p:cNvSpPr>
          <p:nvPr>
            <p:ph type="title"/>
          </p:nvPr>
        </p:nvSpPr>
        <p:spPr/>
        <p:txBody>
          <a:bodyPr/>
          <a:lstStyle/>
          <a:p>
            <a:r>
              <a:rPr lang="en-US" dirty="0"/>
              <a:t>Hybrid Process for Bouncing ball</a:t>
            </a:r>
          </a:p>
        </p:txBody>
      </p:sp>
      <p:sp>
        <p:nvSpPr>
          <p:cNvPr id="4" name="Slide Number Placeholder 3">
            <a:extLst>
              <a:ext uri="{FF2B5EF4-FFF2-40B4-BE49-F238E27FC236}">
                <a16:creationId xmlns:a16="http://schemas.microsoft.com/office/drawing/2014/main" id="{C1BCADFF-72B8-4592-9166-8837F2491C39}"/>
              </a:ext>
            </a:extLst>
          </p:cNvPr>
          <p:cNvSpPr>
            <a:spLocks noGrp="1"/>
          </p:cNvSpPr>
          <p:nvPr>
            <p:ph type="sldNum" sz="quarter" idx="12"/>
          </p:nvPr>
        </p:nvSpPr>
        <p:spPr/>
        <p:txBody>
          <a:bodyPr/>
          <a:lstStyle/>
          <a:p>
            <a:fld id="{29AAD378-655A-49C6-813C-9FD132EF7440}" type="slidenum">
              <a:rPr lang="en-US" smtClean="0"/>
              <a:pPr/>
              <a:t>24</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BEBBF56-5BC0-488F-8484-C4A2085FD84B}"/>
                  </a:ext>
                </a:extLst>
              </p:cNvPr>
              <p:cNvSpPr/>
              <p:nvPr/>
            </p:nvSpPr>
            <p:spPr>
              <a:xfrm>
                <a:off x="3995657" y="2581854"/>
                <a:ext cx="2100343" cy="1221743"/>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𝑣</m:t>
                          </m:r>
                        </m:e>
                      </m:acc>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 </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h</m:t>
                          </m:r>
                        </m:e>
                      </m:acc>
                      <m:r>
                        <a:rPr lang="en-US" sz="2400" b="0" i="1" smtClean="0">
                          <a:latin typeface="Cambria Math" panose="02040503050406030204" pitchFamily="18" charset="0"/>
                        </a:rPr>
                        <m:t>=</m:t>
                      </m:r>
                      <m:r>
                        <a:rPr lang="en-US" sz="2400" b="0" i="1" smtClean="0">
                          <a:latin typeface="Cambria Math" panose="02040503050406030204" pitchFamily="18" charset="0"/>
                        </a:rPr>
                        <m:t>𝑣</m:t>
                      </m:r>
                    </m:oMath>
                  </m:oMathPara>
                </a14:m>
                <a:endParaRPr lang="en-US" sz="2400" dirty="0"/>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≥0</m:t>
                      </m:r>
                    </m:oMath>
                  </m:oMathPara>
                </a14:m>
                <a:endParaRPr lang="en-US" sz="2400" dirty="0"/>
              </a:p>
            </p:txBody>
          </p:sp>
        </mc:Choice>
        <mc:Fallback xmlns="">
          <p:sp>
            <p:nvSpPr>
              <p:cNvPr id="5" name="Rectangle 4">
                <a:extLst>
                  <a:ext uri="{FF2B5EF4-FFF2-40B4-BE49-F238E27FC236}">
                    <a16:creationId xmlns:a16="http://schemas.microsoft.com/office/drawing/2014/main" id="{2BEBBF56-5BC0-488F-8484-C4A2085FD84B}"/>
                  </a:ext>
                </a:extLst>
              </p:cNvPr>
              <p:cNvSpPr>
                <a:spLocks noRot="1" noChangeAspect="1" noMove="1" noResize="1" noEditPoints="1" noAdjustHandles="1" noChangeArrowheads="1" noChangeShapeType="1" noTextEdit="1"/>
              </p:cNvSpPr>
              <p:nvPr/>
            </p:nvSpPr>
            <p:spPr>
              <a:xfrm>
                <a:off x="3995657" y="2581854"/>
                <a:ext cx="2100343" cy="1221743"/>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p:sp>
        <p:nvSpPr>
          <p:cNvPr id="6" name="Freeform: Shape 5">
            <a:extLst>
              <a:ext uri="{FF2B5EF4-FFF2-40B4-BE49-F238E27FC236}">
                <a16:creationId xmlns:a16="http://schemas.microsoft.com/office/drawing/2014/main" id="{93E3E5F7-FEB7-4ACC-BCB1-26530A74D69C}"/>
              </a:ext>
            </a:extLst>
          </p:cNvPr>
          <p:cNvSpPr/>
          <p:nvPr/>
        </p:nvSpPr>
        <p:spPr>
          <a:xfrm>
            <a:off x="6101123" y="2080235"/>
            <a:ext cx="1297364" cy="2024186"/>
          </a:xfrm>
          <a:custGeom>
            <a:avLst/>
            <a:gdLst>
              <a:gd name="connsiteX0" fmla="*/ 0 w 1297364"/>
              <a:gd name="connsiteY0" fmla="*/ 1746414 h 2024186"/>
              <a:gd name="connsiteX1" fmla="*/ 261257 w 1297364"/>
              <a:gd name="connsiteY1" fmla="*/ 2007671 h 2024186"/>
              <a:gd name="connsiteX2" fmla="*/ 960504 w 1297364"/>
              <a:gd name="connsiteY2" fmla="*/ 1915462 h 2024186"/>
              <a:gd name="connsiteX3" fmla="*/ 1283233 w 1297364"/>
              <a:gd name="connsiteY3" fmla="*/ 1254636 h 2024186"/>
              <a:gd name="connsiteX4" fmla="*/ 1206393 w 1297364"/>
              <a:gd name="connsiteY4" fmla="*/ 470864 h 2024186"/>
              <a:gd name="connsiteX5" fmla="*/ 906716 w 1297364"/>
              <a:gd name="connsiteY5" fmla="*/ 78978 h 2024186"/>
              <a:gd name="connsiteX6" fmla="*/ 353465 w 1297364"/>
              <a:gd name="connsiteY6" fmla="*/ 9822 h 2024186"/>
              <a:gd name="connsiteX7" fmla="*/ 99892 w 1297364"/>
              <a:gd name="connsiteY7" fmla="*/ 217291 h 2024186"/>
              <a:gd name="connsiteX8" fmla="*/ 0 w 1297364"/>
              <a:gd name="connsiteY8" fmla="*/ 440128 h 2024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7364" h="2024186">
                <a:moveTo>
                  <a:pt x="0" y="1746414"/>
                </a:moveTo>
                <a:cubicBezTo>
                  <a:pt x="50586" y="1862955"/>
                  <a:pt x="101173" y="1979496"/>
                  <a:pt x="261257" y="2007671"/>
                </a:cubicBezTo>
                <a:cubicBezTo>
                  <a:pt x="421341" y="2035846"/>
                  <a:pt x="790175" y="2040968"/>
                  <a:pt x="960504" y="1915462"/>
                </a:cubicBezTo>
                <a:cubicBezTo>
                  <a:pt x="1130833" y="1789956"/>
                  <a:pt x="1242252" y="1495402"/>
                  <a:pt x="1283233" y="1254636"/>
                </a:cubicBezTo>
                <a:cubicBezTo>
                  <a:pt x="1324215" y="1013870"/>
                  <a:pt x="1269146" y="666807"/>
                  <a:pt x="1206393" y="470864"/>
                </a:cubicBezTo>
                <a:cubicBezTo>
                  <a:pt x="1143640" y="274921"/>
                  <a:pt x="1048871" y="155818"/>
                  <a:pt x="906716" y="78978"/>
                </a:cubicBezTo>
                <a:cubicBezTo>
                  <a:pt x="764561" y="2138"/>
                  <a:pt x="487936" y="-13230"/>
                  <a:pt x="353465" y="9822"/>
                </a:cubicBezTo>
                <a:cubicBezTo>
                  <a:pt x="218994" y="32874"/>
                  <a:pt x="158803" y="145573"/>
                  <a:pt x="99892" y="217291"/>
                </a:cubicBezTo>
                <a:cubicBezTo>
                  <a:pt x="40981" y="289009"/>
                  <a:pt x="20490" y="364568"/>
                  <a:pt x="0" y="440128"/>
                </a:cubicBezTo>
              </a:path>
            </a:pathLst>
          </a:custGeom>
          <a:noFill/>
          <a:ln w="381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571D30-9ED9-44DB-8CC7-7C7AD5B35786}"/>
                  </a:ext>
                </a:extLst>
              </p:cNvPr>
              <p:cNvSpPr txBox="1"/>
              <p:nvPr/>
            </p:nvSpPr>
            <p:spPr>
              <a:xfrm>
                <a:off x="7467600" y="2961892"/>
                <a:ext cx="45407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=0→</m:t>
                      </m:r>
                      <m:r>
                        <m:rPr>
                          <m:sty m:val="p"/>
                        </m:rPr>
                        <a:rPr lang="en-US" sz="2400" b="0" i="0" smtClean="0">
                          <a:latin typeface="Cambria Math" panose="02040503050406030204" pitchFamily="18" charset="0"/>
                        </a:rPr>
                        <m:t>sound</m:t>
                      </m:r>
                      <m:r>
                        <a:rPr lang="en-US" sz="2400" b="0" i="0" smtClean="0">
                          <a:latin typeface="Cambria Math" panose="02040503050406030204" pitchFamily="18" charset="0"/>
                        </a:rPr>
                        <m:t>!</m:t>
                      </m:r>
                      <m:r>
                        <a:rPr lang="en-US" sz="2400" b="0" i="1" smtClean="0">
                          <a:latin typeface="Cambria Math" panose="02040503050406030204" pitchFamily="18" charset="0"/>
                        </a:rPr>
                        <m:t>𝑏𝑜𝑖𝑛𝑘</m:t>
                      </m:r>
                      <m:r>
                        <a:rPr lang="en-US" sz="2400" b="0" i="1" smtClean="0">
                          <a:latin typeface="Cambria Math" panose="02040503050406030204" pitchFamily="18" charset="0"/>
                        </a:rPr>
                        <m:t> ;</m:t>
                      </m:r>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𝑎𝑣</m:t>
                      </m:r>
                    </m:oMath>
                  </m:oMathPara>
                </a14:m>
                <a:endParaRPr lang="en-US" sz="2400" dirty="0"/>
              </a:p>
            </p:txBody>
          </p:sp>
        </mc:Choice>
        <mc:Fallback xmlns="">
          <p:sp>
            <p:nvSpPr>
              <p:cNvPr id="7" name="TextBox 6">
                <a:extLst>
                  <a:ext uri="{FF2B5EF4-FFF2-40B4-BE49-F238E27FC236}">
                    <a16:creationId xmlns:a16="http://schemas.microsoft.com/office/drawing/2014/main" id="{B1571D30-9ED9-44DB-8CC7-7C7AD5B35786}"/>
                  </a:ext>
                </a:extLst>
              </p:cNvPr>
              <p:cNvSpPr txBox="1">
                <a:spLocks noRot="1" noChangeAspect="1" noMove="1" noResize="1" noEditPoints="1" noAdjustHandles="1" noChangeArrowheads="1" noChangeShapeType="1" noTextEdit="1"/>
              </p:cNvSpPr>
              <p:nvPr/>
            </p:nvSpPr>
            <p:spPr>
              <a:xfrm>
                <a:off x="7467600" y="2961892"/>
                <a:ext cx="4540795" cy="461665"/>
              </a:xfrm>
              <a:prstGeom prst="rect">
                <a:avLst/>
              </a:prstGeom>
              <a:blipFill>
                <a:blip r:embed="rId3"/>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AC0AE354-43F4-4D56-8EC5-6A069336868C}"/>
              </a:ext>
            </a:extLst>
          </p:cNvPr>
          <p:cNvCxnSpPr>
            <a:cxnSpLocks/>
            <a:endCxn id="5" idx="1"/>
          </p:cNvCxnSpPr>
          <p:nvPr/>
        </p:nvCxnSpPr>
        <p:spPr>
          <a:xfrm>
            <a:off x="2666360" y="3192726"/>
            <a:ext cx="13292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A35C939-057A-4F85-9AB4-75BF7168D6C8}"/>
                  </a:ext>
                </a:extLst>
              </p:cNvPr>
              <p:cNvSpPr txBox="1"/>
              <p:nvPr/>
            </p:nvSpPr>
            <p:spPr>
              <a:xfrm>
                <a:off x="350981" y="3192724"/>
                <a:ext cx="30886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10,20</m:t>
                          </m:r>
                        </m:e>
                      </m:d>
                      <m:r>
                        <a:rPr lang="en-US" sz="2400" b="0" i="1" smtClean="0">
                          <a:latin typeface="Cambria Math" panose="02040503050406030204" pitchFamily="18" charset="0"/>
                        </a:rPr>
                        <m:t>, </m:t>
                      </m:r>
                      <m:r>
                        <a:rPr lang="en-US" sz="2400" b="0" i="1" smtClean="0">
                          <a:latin typeface="Cambria Math" panose="02040503050406030204" pitchFamily="18" charset="0"/>
                        </a:rPr>
                        <m:t>𝑣</m:t>
                      </m:r>
                      <m:r>
                        <a:rPr lang="en-US" sz="2400" b="0" i="1" smtClean="0">
                          <a:latin typeface="Cambria Math" panose="02040503050406030204" pitchFamily="18" charset="0"/>
                        </a:rPr>
                        <m:t>∈[0,5] </m:t>
                      </m:r>
                    </m:oMath>
                  </m:oMathPara>
                </a14:m>
                <a:endParaRPr lang="en-US" sz="2400" dirty="0"/>
              </a:p>
            </p:txBody>
          </p:sp>
        </mc:Choice>
        <mc:Fallback xmlns="">
          <p:sp>
            <p:nvSpPr>
              <p:cNvPr id="11" name="TextBox 10">
                <a:extLst>
                  <a:ext uri="{FF2B5EF4-FFF2-40B4-BE49-F238E27FC236}">
                    <a16:creationId xmlns:a16="http://schemas.microsoft.com/office/drawing/2014/main" id="{8A35C939-057A-4F85-9AB4-75BF7168D6C8}"/>
                  </a:ext>
                </a:extLst>
              </p:cNvPr>
              <p:cNvSpPr txBox="1">
                <a:spLocks noRot="1" noChangeAspect="1" noMove="1" noResize="1" noEditPoints="1" noAdjustHandles="1" noChangeArrowheads="1" noChangeShapeType="1" noTextEdit="1"/>
              </p:cNvSpPr>
              <p:nvPr/>
            </p:nvSpPr>
            <p:spPr>
              <a:xfrm>
                <a:off x="350981" y="3192724"/>
                <a:ext cx="3088666" cy="461665"/>
              </a:xfrm>
              <a:prstGeom prst="rect">
                <a:avLst/>
              </a:prstGeom>
              <a:blipFill>
                <a:blip r:embed="rId4"/>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360B359-7B1F-4DAD-A8EE-A5DC9E0E7CA2}"/>
                  </a:ext>
                </a:extLst>
              </p:cNvPr>
              <p:cNvSpPr txBox="1"/>
              <p:nvPr/>
            </p:nvSpPr>
            <p:spPr>
              <a:xfrm>
                <a:off x="3439647" y="4615012"/>
                <a:ext cx="4113758" cy="523220"/>
              </a:xfrm>
              <a:prstGeom prst="rect">
                <a:avLst/>
              </a:prstGeom>
              <a:noFill/>
            </p:spPr>
            <p:txBody>
              <a:bodyPr wrap="square" rtlCol="0">
                <a:spAutoFit/>
              </a:bodyPr>
              <a:lstStyle/>
              <a:p>
                <a:r>
                  <a:rPr lang="en-US" sz="2800" dirty="0"/>
                  <a:t>What happens as </a:t>
                </a:r>
                <a14:m>
                  <m:oMath xmlns:m="http://schemas.openxmlformats.org/officeDocument/2006/math">
                    <m:r>
                      <a:rPr lang="en-US" sz="2800" b="0" i="1" smtClean="0">
                        <a:latin typeface="Cambria Math" panose="02040503050406030204" pitchFamily="18" charset="0"/>
                      </a:rPr>
                      <m:t>h</m:t>
                    </m:r>
                    <m:r>
                      <a:rPr lang="en-US" sz="2800" b="0" i="1" smtClean="0">
                        <a:latin typeface="Cambria Math" panose="02040503050406030204" pitchFamily="18" charset="0"/>
                      </a:rPr>
                      <m:t>→0</m:t>
                    </m:r>
                  </m:oMath>
                </a14:m>
                <a:r>
                  <a:rPr lang="en-US" sz="2800" dirty="0"/>
                  <a:t>?</a:t>
                </a:r>
              </a:p>
            </p:txBody>
          </p:sp>
        </mc:Choice>
        <mc:Fallback xmlns="">
          <p:sp>
            <p:nvSpPr>
              <p:cNvPr id="2" name="TextBox 1">
                <a:extLst>
                  <a:ext uri="{FF2B5EF4-FFF2-40B4-BE49-F238E27FC236}">
                    <a16:creationId xmlns:a16="http://schemas.microsoft.com/office/drawing/2014/main" id="{1360B359-7B1F-4DAD-A8EE-A5DC9E0E7CA2}"/>
                  </a:ext>
                </a:extLst>
              </p:cNvPr>
              <p:cNvSpPr txBox="1">
                <a:spLocks noRot="1" noChangeAspect="1" noMove="1" noResize="1" noEditPoints="1" noAdjustHandles="1" noChangeArrowheads="1" noChangeShapeType="1" noTextEdit="1"/>
              </p:cNvSpPr>
              <p:nvPr/>
            </p:nvSpPr>
            <p:spPr>
              <a:xfrm>
                <a:off x="3439647" y="4615012"/>
                <a:ext cx="4113758" cy="523220"/>
              </a:xfrm>
              <a:prstGeom prst="rect">
                <a:avLst/>
              </a:prstGeom>
              <a:blipFill>
                <a:blip r:embed="rId5"/>
                <a:stretch>
                  <a:fillRect l="-2963"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362682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9613052-63F1-4C72-B167-BF9ABD75E5B6}"/>
                  </a:ext>
                </a:extLst>
              </p:cNvPr>
              <p:cNvSpPr>
                <a:spLocks noGrp="1"/>
              </p:cNvSpPr>
              <p:nvPr>
                <p:ph idx="1"/>
              </p:nvPr>
            </p:nvSpPr>
            <p:spPr>
              <a:xfrm>
                <a:off x="174365" y="1332703"/>
                <a:ext cx="11699087" cy="4351338"/>
              </a:xfrm>
            </p:spPr>
            <p:txBody>
              <a:bodyPr>
                <a:normAutofit fontScale="85000" lnSpcReduction="10000"/>
              </a:bodyPr>
              <a:lstStyle/>
              <a:p>
                <a:r>
                  <a:rPr lang="en-US" dirty="0"/>
                  <a:t>Described by Greek philosopher Zeno in context of a race between Achilles and a tortoise</a:t>
                </a:r>
              </a:p>
              <a:p>
                <a:r>
                  <a:rPr lang="en-US" dirty="0"/>
                  <a:t>Tortoise has a head start over Achilles, but is much slower</a:t>
                </a:r>
              </a:p>
              <a:p>
                <a:r>
                  <a:rPr lang="en-US" dirty="0"/>
                  <a:t>In each discrete round, suppose Achilles is d meters behind at the beginning of the round</a:t>
                </a:r>
              </a:p>
              <a:p>
                <a:r>
                  <a:rPr lang="en-US" dirty="0"/>
                  <a:t>During the round, Achilles runs d meters, but by then, tortoise has moved a little bit further</a:t>
                </a:r>
              </a:p>
              <a:p>
                <a:r>
                  <a:rPr lang="en-US" dirty="0"/>
                  <a:t>At the beginning of the next round, Achilles is still behind, by a distance of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𝑑</m:t>
                    </m:r>
                  </m:oMath>
                </a14:m>
                <a:r>
                  <a:rPr lang="en-US" dirty="0"/>
                  <a:t> meters, where </a:t>
                </a:r>
                <a14:m>
                  <m:oMath xmlns:m="http://schemas.openxmlformats.org/officeDocument/2006/math">
                    <m:r>
                      <a:rPr lang="en-US" i="1" dirty="0" smtClean="0">
                        <a:latin typeface="Cambria Math" panose="02040503050406030204" pitchFamily="18" charset="0"/>
                      </a:rPr>
                      <m:t>𝑎</m:t>
                    </m:r>
                  </m:oMath>
                </a14:m>
                <a:r>
                  <a:rPr lang="en-US" dirty="0"/>
                  <a:t> is a fraction 0&lt;</a:t>
                </a:r>
                <a14:m>
                  <m:oMath xmlns:m="http://schemas.openxmlformats.org/officeDocument/2006/math">
                    <m:r>
                      <a:rPr lang="en-US" i="1" dirty="0" smtClean="0">
                        <a:latin typeface="Cambria Math" panose="02040503050406030204" pitchFamily="18" charset="0"/>
                      </a:rPr>
                      <m:t>𝑎</m:t>
                    </m:r>
                  </m:oMath>
                </a14:m>
                <a:r>
                  <a:rPr lang="en-US" dirty="0"/>
                  <a:t>&lt;1</a:t>
                </a:r>
              </a:p>
              <a:p>
                <a:r>
                  <a:rPr lang="en-US" dirty="0"/>
                  <a:t>By induction, if we repeat this for infinitely many rounds, Achilles will never catch up!</a:t>
                </a:r>
              </a:p>
              <a:p>
                <a:r>
                  <a:rPr lang="en-US" dirty="0"/>
                  <a:t>If the sum of durations between successive discrete actions converges to a constant</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𝐾</m:t>
                    </m:r>
                  </m:oMath>
                </a14:m>
                <a:r>
                  <a:rPr lang="en-US" dirty="0"/>
                  <a:t>, then an execution with infinitely many discrete actions describes behavior only up to time </a:t>
                </a:r>
                <a14:m>
                  <m:oMath xmlns:m="http://schemas.openxmlformats.org/officeDocument/2006/math">
                    <m:r>
                      <a:rPr lang="en-US" i="1" dirty="0" smtClean="0">
                        <a:latin typeface="Cambria Math" panose="02040503050406030204" pitchFamily="18" charset="0"/>
                      </a:rPr>
                      <m:t>𝐾</m:t>
                    </m:r>
                  </m:oMath>
                </a14:m>
                <a:r>
                  <a:rPr lang="en-US" dirty="0"/>
                  <a:t> (and does not tell us the state of the system at time </a:t>
                </a:r>
                <a14:m>
                  <m:oMath xmlns:m="http://schemas.openxmlformats.org/officeDocument/2006/math">
                    <m:r>
                      <a:rPr lang="en-US" i="1" dirty="0" smtClean="0">
                        <a:latin typeface="Cambria Math" panose="02040503050406030204" pitchFamily="18" charset="0"/>
                      </a:rPr>
                      <m:t>𝐾</m:t>
                    </m:r>
                    <m:r>
                      <a:rPr lang="en-US" i="1" dirty="0" smtClean="0">
                        <a:latin typeface="Cambria Math" panose="02040503050406030204" pitchFamily="18" charset="0"/>
                      </a:rPr>
                      <m:t> </m:t>
                    </m:r>
                  </m:oMath>
                </a14:m>
                <a:r>
                  <a:rPr lang="en-US" dirty="0"/>
                  <a:t>and beyond)</a:t>
                </a:r>
              </a:p>
              <a:p>
                <a:endParaRPr lang="en-US" dirty="0"/>
              </a:p>
            </p:txBody>
          </p:sp>
        </mc:Choice>
        <mc:Fallback xmlns="">
          <p:sp>
            <p:nvSpPr>
              <p:cNvPr id="2" name="Content Placeholder 1">
                <a:extLst>
                  <a:ext uri="{FF2B5EF4-FFF2-40B4-BE49-F238E27FC236}">
                    <a16:creationId xmlns:a16="http://schemas.microsoft.com/office/drawing/2014/main" id="{C9613052-63F1-4C72-B167-BF9ABD75E5B6}"/>
                  </a:ext>
                </a:extLst>
              </p:cNvPr>
              <p:cNvSpPr>
                <a:spLocks noGrp="1" noRot="1" noChangeAspect="1" noMove="1" noResize="1" noEditPoints="1" noAdjustHandles="1" noChangeArrowheads="1" noChangeShapeType="1" noTextEdit="1"/>
              </p:cNvSpPr>
              <p:nvPr>
                <p:ph idx="1"/>
              </p:nvPr>
            </p:nvSpPr>
            <p:spPr>
              <a:xfrm>
                <a:off x="174365" y="1332703"/>
                <a:ext cx="11699087" cy="4351338"/>
              </a:xfrm>
              <a:blipFill>
                <a:blip r:embed="rId2"/>
                <a:stretch>
                  <a:fillRect l="-417" t="-2665" r="-46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57B714A-4C8F-4E11-B2B7-92C6CD84679F}"/>
              </a:ext>
            </a:extLst>
          </p:cNvPr>
          <p:cNvSpPr>
            <a:spLocks noGrp="1"/>
          </p:cNvSpPr>
          <p:nvPr>
            <p:ph type="title"/>
          </p:nvPr>
        </p:nvSpPr>
        <p:spPr/>
        <p:txBody>
          <a:bodyPr/>
          <a:lstStyle/>
          <a:p>
            <a:r>
              <a:rPr lang="en-US" dirty="0"/>
              <a:t>Zeno’s Paradox</a:t>
            </a:r>
          </a:p>
        </p:txBody>
      </p:sp>
      <p:sp>
        <p:nvSpPr>
          <p:cNvPr id="4" name="Slide Number Placeholder 3">
            <a:extLst>
              <a:ext uri="{FF2B5EF4-FFF2-40B4-BE49-F238E27FC236}">
                <a16:creationId xmlns:a16="http://schemas.microsoft.com/office/drawing/2014/main" id="{753C045A-758B-4AB8-8D49-8778B4F794A9}"/>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Tree>
    <p:extLst>
      <p:ext uri="{BB962C8B-B14F-4D97-AF65-F5344CB8AC3E}">
        <p14:creationId xmlns:p14="http://schemas.microsoft.com/office/powerpoint/2010/main" val="291445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1A1E4B-02F6-4B80-9BD2-AD3EFE18C1A4}"/>
              </a:ext>
            </a:extLst>
          </p:cNvPr>
          <p:cNvSpPr>
            <a:spLocks noGrp="1"/>
          </p:cNvSpPr>
          <p:nvPr>
            <p:ph idx="1"/>
          </p:nvPr>
        </p:nvSpPr>
        <p:spPr/>
        <p:txBody>
          <a:bodyPr/>
          <a:lstStyle/>
          <a:p>
            <a:r>
              <a:rPr lang="en-US" dirty="0"/>
              <a:t>An infinite execution is called Zeno if infinite sum of all the durations is bounded by a constant, and non-Zeno if the sum diverges</a:t>
            </a:r>
          </a:p>
          <a:p>
            <a:r>
              <a:rPr lang="en-US" dirty="0"/>
              <a:t>Any state in a hybrid process is called Zeno if:</a:t>
            </a:r>
          </a:p>
          <a:p>
            <a:pPr lvl="1"/>
            <a:r>
              <a:rPr lang="en-US" dirty="0"/>
              <a:t>If every execution starting in state is Zeno</a:t>
            </a:r>
          </a:p>
          <a:p>
            <a:pPr lvl="1"/>
            <a:r>
              <a:rPr lang="en-US" dirty="0"/>
              <a:t>Non-Zeno if there exists some non-Zeno starting in that state</a:t>
            </a:r>
          </a:p>
          <a:p>
            <a:r>
              <a:rPr lang="en-US" dirty="0"/>
              <a:t>Hybrid process is non-Zeno if any state that you can reach from the initial state is non-Zeno</a:t>
            </a:r>
          </a:p>
          <a:p>
            <a:r>
              <a:rPr lang="en-US" dirty="0"/>
              <a:t>Thermostat: non-Zeno, Bouncing ball: Zeno</a:t>
            </a:r>
          </a:p>
          <a:p>
            <a:r>
              <a:rPr lang="en-US" dirty="0"/>
              <a:t>Dealing with Zeno: remove Zeno-ness through better modeling</a:t>
            </a:r>
          </a:p>
        </p:txBody>
      </p:sp>
      <p:sp>
        <p:nvSpPr>
          <p:cNvPr id="3" name="Title 2">
            <a:extLst>
              <a:ext uri="{FF2B5EF4-FFF2-40B4-BE49-F238E27FC236}">
                <a16:creationId xmlns:a16="http://schemas.microsoft.com/office/drawing/2014/main" id="{DC77CE07-E358-4608-8A28-705B6C835C89}"/>
              </a:ext>
            </a:extLst>
          </p:cNvPr>
          <p:cNvSpPr>
            <a:spLocks noGrp="1"/>
          </p:cNvSpPr>
          <p:nvPr>
            <p:ph type="title"/>
          </p:nvPr>
        </p:nvSpPr>
        <p:spPr/>
        <p:txBody>
          <a:bodyPr/>
          <a:lstStyle/>
          <a:p>
            <a:r>
              <a:rPr lang="en-US" dirty="0"/>
              <a:t>How to deal with Zeno</a:t>
            </a:r>
          </a:p>
        </p:txBody>
      </p:sp>
      <p:sp>
        <p:nvSpPr>
          <p:cNvPr id="4" name="Slide Number Placeholder 3">
            <a:extLst>
              <a:ext uri="{FF2B5EF4-FFF2-40B4-BE49-F238E27FC236}">
                <a16:creationId xmlns:a16="http://schemas.microsoft.com/office/drawing/2014/main" id="{98F7ED51-BA77-4DF5-88DA-E9937D266CD2}"/>
              </a:ext>
            </a:extLst>
          </p:cNvPr>
          <p:cNvSpPr>
            <a:spLocks noGrp="1"/>
          </p:cNvSpPr>
          <p:nvPr>
            <p:ph type="sldNum" sz="quarter" idx="12"/>
          </p:nvPr>
        </p:nvSpPr>
        <p:spPr/>
        <p:txBody>
          <a:bodyPr/>
          <a:lstStyle/>
          <a:p>
            <a:fld id="{29AAD378-655A-49C6-813C-9FD132EF7440}" type="slidenum">
              <a:rPr lang="en-US" smtClean="0"/>
              <a:pPr/>
              <a:t>26</a:t>
            </a:fld>
            <a:endParaRPr lang="en-US" dirty="0"/>
          </a:p>
        </p:txBody>
      </p:sp>
    </p:spTree>
    <p:extLst>
      <p:ext uri="{BB962C8B-B14F-4D97-AF65-F5344CB8AC3E}">
        <p14:creationId xmlns:p14="http://schemas.microsoft.com/office/powerpoint/2010/main" val="2782104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814691-4937-4B89-BE53-2EC839AF2B2C}"/>
              </a:ext>
            </a:extLst>
          </p:cNvPr>
          <p:cNvSpPr>
            <a:spLocks noGrp="1"/>
          </p:cNvSpPr>
          <p:nvPr>
            <p:ph type="title"/>
          </p:nvPr>
        </p:nvSpPr>
        <p:spPr/>
        <p:txBody>
          <a:bodyPr/>
          <a:lstStyle/>
          <a:p>
            <a:r>
              <a:rPr lang="en-US" dirty="0"/>
              <a:t>Non-Zeno hybrid process for bouncing ball</a:t>
            </a:r>
          </a:p>
        </p:txBody>
      </p:sp>
      <p:sp>
        <p:nvSpPr>
          <p:cNvPr id="4" name="Slide Number Placeholder 3">
            <a:extLst>
              <a:ext uri="{FF2B5EF4-FFF2-40B4-BE49-F238E27FC236}">
                <a16:creationId xmlns:a16="http://schemas.microsoft.com/office/drawing/2014/main" id="{C1BCADFF-72B8-4592-9166-8837F2491C39}"/>
              </a:ext>
            </a:extLst>
          </p:cNvPr>
          <p:cNvSpPr>
            <a:spLocks noGrp="1"/>
          </p:cNvSpPr>
          <p:nvPr>
            <p:ph type="sldNum" sz="quarter" idx="12"/>
          </p:nvPr>
        </p:nvSpPr>
        <p:spPr/>
        <p:txBody>
          <a:bodyPr/>
          <a:lstStyle/>
          <a:p>
            <a:fld id="{29AAD378-655A-49C6-813C-9FD132EF7440}" type="slidenum">
              <a:rPr lang="en-US" smtClean="0"/>
              <a:pPr/>
              <a:t>27</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BEBBF56-5BC0-488F-8484-C4A2085FD84B}"/>
                  </a:ext>
                </a:extLst>
              </p:cNvPr>
              <p:cNvSpPr/>
              <p:nvPr/>
            </p:nvSpPr>
            <p:spPr>
              <a:xfrm>
                <a:off x="4012582" y="1652086"/>
                <a:ext cx="2100343" cy="1221743"/>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𝑣</m:t>
                          </m:r>
                        </m:e>
                      </m:acc>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 </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h</m:t>
                          </m:r>
                        </m:e>
                      </m:acc>
                      <m:r>
                        <a:rPr lang="en-US" sz="2400" b="0" i="1" smtClean="0">
                          <a:latin typeface="Cambria Math" panose="02040503050406030204" pitchFamily="18" charset="0"/>
                        </a:rPr>
                        <m:t>=</m:t>
                      </m:r>
                      <m:r>
                        <a:rPr lang="en-US" sz="2400" b="0" i="1" smtClean="0">
                          <a:latin typeface="Cambria Math" panose="02040503050406030204" pitchFamily="18" charset="0"/>
                        </a:rPr>
                        <m:t>𝑣</m:t>
                      </m:r>
                    </m:oMath>
                  </m:oMathPara>
                </a14:m>
                <a:endParaRPr lang="en-US" sz="2400" dirty="0"/>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≥0</m:t>
                      </m:r>
                    </m:oMath>
                  </m:oMathPara>
                </a14:m>
                <a:endParaRPr lang="en-US" sz="2400" dirty="0"/>
              </a:p>
            </p:txBody>
          </p:sp>
        </mc:Choice>
        <mc:Fallback xmlns="">
          <p:sp>
            <p:nvSpPr>
              <p:cNvPr id="5" name="Rectangle 4">
                <a:extLst>
                  <a:ext uri="{FF2B5EF4-FFF2-40B4-BE49-F238E27FC236}">
                    <a16:creationId xmlns:a16="http://schemas.microsoft.com/office/drawing/2014/main" id="{2BEBBF56-5BC0-488F-8484-C4A2085FD84B}"/>
                  </a:ext>
                </a:extLst>
              </p:cNvPr>
              <p:cNvSpPr>
                <a:spLocks noRot="1" noChangeAspect="1" noMove="1" noResize="1" noEditPoints="1" noAdjustHandles="1" noChangeArrowheads="1" noChangeShapeType="1" noTextEdit="1"/>
              </p:cNvSpPr>
              <p:nvPr/>
            </p:nvSpPr>
            <p:spPr>
              <a:xfrm>
                <a:off x="4012582" y="1652086"/>
                <a:ext cx="2100343" cy="1221743"/>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p:sp>
        <p:nvSpPr>
          <p:cNvPr id="6" name="Freeform: Shape 5">
            <a:extLst>
              <a:ext uri="{FF2B5EF4-FFF2-40B4-BE49-F238E27FC236}">
                <a16:creationId xmlns:a16="http://schemas.microsoft.com/office/drawing/2014/main" id="{93E3E5F7-FEB7-4ACC-BCB1-26530A74D69C}"/>
              </a:ext>
            </a:extLst>
          </p:cNvPr>
          <p:cNvSpPr/>
          <p:nvPr/>
        </p:nvSpPr>
        <p:spPr>
          <a:xfrm>
            <a:off x="6118048" y="1150467"/>
            <a:ext cx="1297364" cy="2024186"/>
          </a:xfrm>
          <a:custGeom>
            <a:avLst/>
            <a:gdLst>
              <a:gd name="connsiteX0" fmla="*/ 0 w 1297364"/>
              <a:gd name="connsiteY0" fmla="*/ 1746414 h 2024186"/>
              <a:gd name="connsiteX1" fmla="*/ 261257 w 1297364"/>
              <a:gd name="connsiteY1" fmla="*/ 2007671 h 2024186"/>
              <a:gd name="connsiteX2" fmla="*/ 960504 w 1297364"/>
              <a:gd name="connsiteY2" fmla="*/ 1915462 h 2024186"/>
              <a:gd name="connsiteX3" fmla="*/ 1283233 w 1297364"/>
              <a:gd name="connsiteY3" fmla="*/ 1254636 h 2024186"/>
              <a:gd name="connsiteX4" fmla="*/ 1206393 w 1297364"/>
              <a:gd name="connsiteY4" fmla="*/ 470864 h 2024186"/>
              <a:gd name="connsiteX5" fmla="*/ 906716 w 1297364"/>
              <a:gd name="connsiteY5" fmla="*/ 78978 h 2024186"/>
              <a:gd name="connsiteX6" fmla="*/ 353465 w 1297364"/>
              <a:gd name="connsiteY6" fmla="*/ 9822 h 2024186"/>
              <a:gd name="connsiteX7" fmla="*/ 99892 w 1297364"/>
              <a:gd name="connsiteY7" fmla="*/ 217291 h 2024186"/>
              <a:gd name="connsiteX8" fmla="*/ 0 w 1297364"/>
              <a:gd name="connsiteY8" fmla="*/ 440128 h 2024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97364" h="2024186">
                <a:moveTo>
                  <a:pt x="0" y="1746414"/>
                </a:moveTo>
                <a:cubicBezTo>
                  <a:pt x="50586" y="1862955"/>
                  <a:pt x="101173" y="1979496"/>
                  <a:pt x="261257" y="2007671"/>
                </a:cubicBezTo>
                <a:cubicBezTo>
                  <a:pt x="421341" y="2035846"/>
                  <a:pt x="790175" y="2040968"/>
                  <a:pt x="960504" y="1915462"/>
                </a:cubicBezTo>
                <a:cubicBezTo>
                  <a:pt x="1130833" y="1789956"/>
                  <a:pt x="1242252" y="1495402"/>
                  <a:pt x="1283233" y="1254636"/>
                </a:cubicBezTo>
                <a:cubicBezTo>
                  <a:pt x="1324215" y="1013870"/>
                  <a:pt x="1269146" y="666807"/>
                  <a:pt x="1206393" y="470864"/>
                </a:cubicBezTo>
                <a:cubicBezTo>
                  <a:pt x="1143640" y="274921"/>
                  <a:pt x="1048871" y="155818"/>
                  <a:pt x="906716" y="78978"/>
                </a:cubicBezTo>
                <a:cubicBezTo>
                  <a:pt x="764561" y="2138"/>
                  <a:pt x="487936" y="-13230"/>
                  <a:pt x="353465" y="9822"/>
                </a:cubicBezTo>
                <a:cubicBezTo>
                  <a:pt x="218994" y="32874"/>
                  <a:pt x="158803" y="145573"/>
                  <a:pt x="99892" y="217291"/>
                </a:cubicBezTo>
                <a:cubicBezTo>
                  <a:pt x="40981" y="289009"/>
                  <a:pt x="20490" y="364568"/>
                  <a:pt x="0" y="440128"/>
                </a:cubicBezTo>
              </a:path>
            </a:pathLst>
          </a:custGeom>
          <a:noFill/>
          <a:ln w="381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571D30-9ED9-44DB-8CC7-7C7AD5B35786}"/>
                  </a:ext>
                </a:extLst>
              </p:cNvPr>
              <p:cNvSpPr txBox="1"/>
              <p:nvPr/>
            </p:nvSpPr>
            <p:spPr>
              <a:xfrm>
                <a:off x="7484525" y="2032124"/>
                <a:ext cx="45407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=0→</m:t>
                      </m:r>
                      <m:r>
                        <m:rPr>
                          <m:sty m:val="p"/>
                        </m:rPr>
                        <a:rPr lang="en-US" sz="2400" b="0" i="0" smtClean="0">
                          <a:latin typeface="Cambria Math" panose="02040503050406030204" pitchFamily="18" charset="0"/>
                        </a:rPr>
                        <m:t>sound</m:t>
                      </m:r>
                      <m:r>
                        <a:rPr lang="en-US" sz="2400" b="0" i="0" smtClean="0">
                          <a:latin typeface="Cambria Math" panose="02040503050406030204" pitchFamily="18" charset="0"/>
                        </a:rPr>
                        <m:t>!</m:t>
                      </m:r>
                      <m:r>
                        <a:rPr lang="en-US" sz="2400" b="0" i="1" smtClean="0">
                          <a:latin typeface="Cambria Math" panose="02040503050406030204" pitchFamily="18" charset="0"/>
                        </a:rPr>
                        <m:t>𝑏𝑜𝑖𝑛𝑘</m:t>
                      </m:r>
                      <m:r>
                        <a:rPr lang="en-US" sz="2400" b="0" i="1" smtClean="0">
                          <a:latin typeface="Cambria Math" panose="02040503050406030204" pitchFamily="18" charset="0"/>
                        </a:rPr>
                        <m:t> ;</m:t>
                      </m:r>
                      <m:r>
                        <a:rPr lang="en-US" sz="2400" b="0" i="1" smtClean="0">
                          <a:latin typeface="Cambria Math" panose="02040503050406030204" pitchFamily="18" charset="0"/>
                        </a:rPr>
                        <m:t>𝑣</m:t>
                      </m:r>
                      <m:r>
                        <a:rPr lang="en-US" sz="2400" b="0" i="1" smtClean="0">
                          <a:latin typeface="Cambria Math" panose="02040503050406030204" pitchFamily="18" charset="0"/>
                        </a:rPr>
                        <m:t>≔−</m:t>
                      </m:r>
                      <m:r>
                        <a:rPr lang="en-US" sz="2400" b="0" i="1" smtClean="0">
                          <a:latin typeface="Cambria Math" panose="02040503050406030204" pitchFamily="18" charset="0"/>
                        </a:rPr>
                        <m:t>𝑎𝑣</m:t>
                      </m:r>
                    </m:oMath>
                  </m:oMathPara>
                </a14:m>
                <a:endParaRPr lang="en-US" sz="2400" dirty="0"/>
              </a:p>
            </p:txBody>
          </p:sp>
        </mc:Choice>
        <mc:Fallback xmlns="">
          <p:sp>
            <p:nvSpPr>
              <p:cNvPr id="7" name="TextBox 6">
                <a:extLst>
                  <a:ext uri="{FF2B5EF4-FFF2-40B4-BE49-F238E27FC236}">
                    <a16:creationId xmlns:a16="http://schemas.microsoft.com/office/drawing/2014/main" id="{B1571D30-9ED9-44DB-8CC7-7C7AD5B35786}"/>
                  </a:ext>
                </a:extLst>
              </p:cNvPr>
              <p:cNvSpPr txBox="1">
                <a:spLocks noRot="1" noChangeAspect="1" noMove="1" noResize="1" noEditPoints="1" noAdjustHandles="1" noChangeArrowheads="1" noChangeShapeType="1" noTextEdit="1"/>
              </p:cNvSpPr>
              <p:nvPr/>
            </p:nvSpPr>
            <p:spPr>
              <a:xfrm>
                <a:off x="7484525" y="2032124"/>
                <a:ext cx="4540795" cy="461665"/>
              </a:xfrm>
              <a:prstGeom prst="rect">
                <a:avLst/>
              </a:prstGeom>
              <a:blipFill>
                <a:blip r:embed="rId3"/>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AC0AE354-43F4-4D56-8EC5-6A069336868C}"/>
              </a:ext>
            </a:extLst>
          </p:cNvPr>
          <p:cNvCxnSpPr>
            <a:cxnSpLocks/>
            <a:endCxn id="5" idx="1"/>
          </p:cNvCxnSpPr>
          <p:nvPr/>
        </p:nvCxnSpPr>
        <p:spPr>
          <a:xfrm>
            <a:off x="2683285" y="2262958"/>
            <a:ext cx="13292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A35C939-057A-4F85-9AB4-75BF7168D6C8}"/>
                  </a:ext>
                </a:extLst>
              </p:cNvPr>
              <p:cNvSpPr txBox="1"/>
              <p:nvPr/>
            </p:nvSpPr>
            <p:spPr>
              <a:xfrm>
                <a:off x="367906" y="2262956"/>
                <a:ext cx="30886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10,20</m:t>
                          </m:r>
                        </m:e>
                      </m:d>
                      <m:r>
                        <a:rPr lang="en-US" sz="2400" b="0" i="1" smtClean="0">
                          <a:latin typeface="Cambria Math" panose="02040503050406030204" pitchFamily="18" charset="0"/>
                        </a:rPr>
                        <m:t>, </m:t>
                      </m:r>
                      <m:r>
                        <a:rPr lang="en-US" sz="2400" b="0" i="1" smtClean="0">
                          <a:latin typeface="Cambria Math" panose="02040503050406030204" pitchFamily="18" charset="0"/>
                        </a:rPr>
                        <m:t>𝑣</m:t>
                      </m:r>
                      <m:r>
                        <a:rPr lang="en-US" sz="2400" b="0" i="1" smtClean="0">
                          <a:latin typeface="Cambria Math" panose="02040503050406030204" pitchFamily="18" charset="0"/>
                        </a:rPr>
                        <m:t>∈[0,5] </m:t>
                      </m:r>
                    </m:oMath>
                  </m:oMathPara>
                </a14:m>
                <a:endParaRPr lang="en-US" sz="2400" dirty="0"/>
              </a:p>
            </p:txBody>
          </p:sp>
        </mc:Choice>
        <mc:Fallback xmlns="">
          <p:sp>
            <p:nvSpPr>
              <p:cNvPr id="11" name="TextBox 10">
                <a:extLst>
                  <a:ext uri="{FF2B5EF4-FFF2-40B4-BE49-F238E27FC236}">
                    <a16:creationId xmlns:a16="http://schemas.microsoft.com/office/drawing/2014/main" id="{8A35C939-057A-4F85-9AB4-75BF7168D6C8}"/>
                  </a:ext>
                </a:extLst>
              </p:cNvPr>
              <p:cNvSpPr txBox="1">
                <a:spLocks noRot="1" noChangeAspect="1" noMove="1" noResize="1" noEditPoints="1" noAdjustHandles="1" noChangeArrowheads="1" noChangeShapeType="1" noTextEdit="1"/>
              </p:cNvSpPr>
              <p:nvPr/>
            </p:nvSpPr>
            <p:spPr>
              <a:xfrm>
                <a:off x="367906" y="2262956"/>
                <a:ext cx="3088666" cy="461665"/>
              </a:xfrm>
              <a:prstGeom prst="rect">
                <a:avLst/>
              </a:prstGeom>
              <a:blipFill>
                <a:blip r:embed="rId4"/>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E5FE47EB-4DD0-4583-95BD-556A8CA037A3}"/>
                  </a:ext>
                </a:extLst>
              </p:cNvPr>
              <p:cNvSpPr/>
              <p:nvPr/>
            </p:nvSpPr>
            <p:spPr>
              <a:xfrm>
                <a:off x="4012581" y="4364582"/>
                <a:ext cx="2100343" cy="1221743"/>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𝑣</m:t>
                          </m:r>
                        </m:e>
                      </m:acc>
                      <m:r>
                        <a:rPr lang="en-US" sz="2400" b="0" i="1" smtClean="0">
                          <a:latin typeface="Cambria Math" panose="02040503050406030204" pitchFamily="18" charset="0"/>
                        </a:rPr>
                        <m:t>=0, </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h</m:t>
                          </m:r>
                        </m:e>
                      </m:acc>
                      <m:r>
                        <a:rPr lang="en-US" sz="2400" b="0" i="1" smtClean="0">
                          <a:latin typeface="Cambria Math" panose="02040503050406030204" pitchFamily="18" charset="0"/>
                        </a:rPr>
                        <m:t>=0</m:t>
                      </m:r>
                    </m:oMath>
                  </m:oMathPara>
                </a14:m>
                <a:endParaRPr lang="en-US" sz="2400" dirty="0"/>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≥0</m:t>
                      </m:r>
                    </m:oMath>
                  </m:oMathPara>
                </a14:m>
                <a:endParaRPr lang="en-US" sz="2400" dirty="0"/>
              </a:p>
            </p:txBody>
          </p:sp>
        </mc:Choice>
        <mc:Fallback xmlns="">
          <p:sp>
            <p:nvSpPr>
              <p:cNvPr id="10" name="Rectangle 9">
                <a:extLst>
                  <a:ext uri="{FF2B5EF4-FFF2-40B4-BE49-F238E27FC236}">
                    <a16:creationId xmlns:a16="http://schemas.microsoft.com/office/drawing/2014/main" id="{E5FE47EB-4DD0-4583-95BD-556A8CA037A3}"/>
                  </a:ext>
                </a:extLst>
              </p:cNvPr>
              <p:cNvSpPr>
                <a:spLocks noRot="1" noChangeAspect="1" noMove="1" noResize="1" noEditPoints="1" noAdjustHandles="1" noChangeArrowheads="1" noChangeShapeType="1" noTextEdit="1"/>
              </p:cNvSpPr>
              <p:nvPr/>
            </p:nvSpPr>
            <p:spPr>
              <a:xfrm>
                <a:off x="4012581" y="4364582"/>
                <a:ext cx="2100343" cy="1221743"/>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823B7094-B863-4829-A889-108D06E14B5E}"/>
              </a:ext>
            </a:extLst>
          </p:cNvPr>
          <p:cNvCxnSpPr>
            <a:stCxn id="5" idx="2"/>
            <a:endCxn id="10" idx="0"/>
          </p:cNvCxnSpPr>
          <p:nvPr/>
        </p:nvCxnSpPr>
        <p:spPr>
          <a:xfrm flipH="1">
            <a:off x="5062753" y="2873829"/>
            <a:ext cx="1" cy="149075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D40DABC-2571-4C38-ADB6-D8BDA90C4A9A}"/>
                  </a:ext>
                </a:extLst>
              </p:cNvPr>
              <p:cNvSpPr txBox="1"/>
              <p:nvPr/>
            </p:nvSpPr>
            <p:spPr>
              <a:xfrm>
                <a:off x="5285610" y="3558626"/>
                <a:ext cx="514474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r>
                        <a:rPr lang="en-US" sz="2400" b="0" i="1" smtClean="0">
                          <a:latin typeface="Cambria Math" panose="02040503050406030204" pitchFamily="18" charset="0"/>
                        </a:rPr>
                        <m:t>=0∧</m:t>
                      </m:r>
                      <m:r>
                        <a:rPr lang="en-US" sz="2400" b="0" i="1" smtClean="0">
                          <a:latin typeface="Cambria Math" panose="02040503050406030204" pitchFamily="18" charset="0"/>
                        </a:rPr>
                        <m:t>𝑣</m:t>
                      </m:r>
                      <m:r>
                        <a:rPr lang="en-US" sz="2400" b="0" i="1" smtClean="0">
                          <a:latin typeface="Cambria Math" panose="02040503050406030204" pitchFamily="18" charset="0"/>
                        </a:rPr>
                        <m:t>&lt;</m:t>
                      </m:r>
                      <m:r>
                        <a:rPr lang="en-US" sz="2400" b="0" i="1" smtClean="0">
                          <a:latin typeface="Cambria Math" panose="02040503050406030204" pitchFamily="18" charset="0"/>
                        </a:rPr>
                        <m:t>𝜖</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sound</m:t>
                      </m:r>
                      <m:r>
                        <a:rPr lang="en-US" sz="2400" b="0" i="0" smtClean="0">
                          <a:latin typeface="Cambria Math" panose="02040503050406030204" pitchFamily="18" charset="0"/>
                        </a:rPr>
                        <m:t>!</m:t>
                      </m:r>
                      <m:r>
                        <a:rPr lang="en-US" sz="2400" b="0" i="1" smtClean="0">
                          <a:latin typeface="Cambria Math" panose="02040503050406030204" pitchFamily="18" charset="0"/>
                        </a:rPr>
                        <m:t>𝑠𝑝𝑙𝑎𝑡</m:t>
                      </m:r>
                      <m:r>
                        <a:rPr lang="en-US" sz="2400" b="0" i="1" smtClean="0">
                          <a:latin typeface="Cambria Math" panose="02040503050406030204" pitchFamily="18" charset="0"/>
                        </a:rPr>
                        <m:t> ;</m:t>
                      </m:r>
                      <m:r>
                        <a:rPr lang="en-US" sz="2400" b="0" i="1" smtClean="0">
                          <a:latin typeface="Cambria Math" panose="02040503050406030204" pitchFamily="18" charset="0"/>
                        </a:rPr>
                        <m:t>𝑣</m:t>
                      </m:r>
                      <m:r>
                        <a:rPr lang="en-US" sz="2400" b="0" i="1" smtClean="0">
                          <a:latin typeface="Cambria Math" panose="02040503050406030204" pitchFamily="18" charset="0"/>
                        </a:rPr>
                        <m:t>≔0</m:t>
                      </m:r>
                    </m:oMath>
                  </m:oMathPara>
                </a14:m>
                <a:endParaRPr lang="en-US" sz="2400" dirty="0"/>
              </a:p>
            </p:txBody>
          </p:sp>
        </mc:Choice>
        <mc:Fallback xmlns="">
          <p:sp>
            <p:nvSpPr>
              <p:cNvPr id="14" name="TextBox 13">
                <a:extLst>
                  <a:ext uri="{FF2B5EF4-FFF2-40B4-BE49-F238E27FC236}">
                    <a16:creationId xmlns:a16="http://schemas.microsoft.com/office/drawing/2014/main" id="{2D40DABC-2571-4C38-ADB6-D8BDA90C4A9A}"/>
                  </a:ext>
                </a:extLst>
              </p:cNvPr>
              <p:cNvSpPr txBox="1">
                <a:spLocks noRot="1" noChangeAspect="1" noMove="1" noResize="1" noEditPoints="1" noAdjustHandles="1" noChangeArrowheads="1" noChangeShapeType="1" noTextEdit="1"/>
              </p:cNvSpPr>
              <p:nvPr/>
            </p:nvSpPr>
            <p:spPr>
              <a:xfrm>
                <a:off x="5285610" y="3558626"/>
                <a:ext cx="5144742" cy="461665"/>
              </a:xfrm>
              <a:prstGeom prst="rect">
                <a:avLst/>
              </a:prstGeom>
              <a:blipFill>
                <a:blip r:embed="rId6"/>
                <a:stretch>
                  <a:fillRect b="-18667"/>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BA498311-D16D-4CB7-B333-3070FF21B583}"/>
              </a:ext>
            </a:extLst>
          </p:cNvPr>
          <p:cNvSpPr txBox="1"/>
          <p:nvPr/>
        </p:nvSpPr>
        <p:spPr>
          <a:xfrm>
            <a:off x="6096000" y="4829577"/>
            <a:ext cx="747320" cy="523220"/>
          </a:xfrm>
          <a:prstGeom prst="rect">
            <a:avLst/>
          </a:prstGeom>
          <a:noFill/>
        </p:spPr>
        <p:txBody>
          <a:bodyPr wrap="none" rtlCol="0">
            <a:spAutoFit/>
          </a:bodyPr>
          <a:lstStyle/>
          <a:p>
            <a:r>
              <a:rPr lang="en-US" sz="2800" dirty="0"/>
              <a:t>halt</a:t>
            </a:r>
          </a:p>
        </p:txBody>
      </p:sp>
      <p:sp>
        <p:nvSpPr>
          <p:cNvPr id="16" name="TextBox 15">
            <a:extLst>
              <a:ext uri="{FF2B5EF4-FFF2-40B4-BE49-F238E27FC236}">
                <a16:creationId xmlns:a16="http://schemas.microsoft.com/office/drawing/2014/main" id="{76E65CB5-5D01-43A6-9BF9-7B668A92AE6F}"/>
              </a:ext>
            </a:extLst>
          </p:cNvPr>
          <p:cNvSpPr txBox="1"/>
          <p:nvPr/>
        </p:nvSpPr>
        <p:spPr>
          <a:xfrm>
            <a:off x="6094402" y="1913184"/>
            <a:ext cx="1271502" cy="523220"/>
          </a:xfrm>
          <a:prstGeom prst="rect">
            <a:avLst/>
          </a:prstGeom>
          <a:noFill/>
        </p:spPr>
        <p:txBody>
          <a:bodyPr wrap="none" rtlCol="0">
            <a:spAutoFit/>
          </a:bodyPr>
          <a:lstStyle/>
          <a:p>
            <a:r>
              <a:rPr lang="en-US" sz="2800" dirty="0"/>
              <a:t>bounce</a:t>
            </a:r>
          </a:p>
        </p:txBody>
      </p:sp>
    </p:spTree>
    <p:extLst>
      <p:ext uri="{BB962C8B-B14F-4D97-AF65-F5344CB8AC3E}">
        <p14:creationId xmlns:p14="http://schemas.microsoft.com/office/powerpoint/2010/main" val="3984139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FF2503-612F-4584-9ED2-EB8B88EB78E6}"/>
              </a:ext>
            </a:extLst>
          </p:cNvPr>
          <p:cNvSpPr>
            <a:spLocks noGrp="1"/>
          </p:cNvSpPr>
          <p:nvPr>
            <p:ph idx="1"/>
          </p:nvPr>
        </p:nvSpPr>
        <p:spPr/>
        <p:txBody>
          <a:bodyPr>
            <a:normAutofit/>
          </a:bodyPr>
          <a:lstStyle/>
          <a:p>
            <a:pPr>
              <a:buFont typeface="+mj-lt"/>
              <a:buAutoNum type="arabicPeriod"/>
            </a:pPr>
            <a:r>
              <a:rPr lang="en-US" sz="1800" dirty="0" err="1"/>
              <a:t>Slotine</a:t>
            </a:r>
            <a:r>
              <a:rPr lang="en-US" sz="1800" dirty="0"/>
              <a:t>, J. J. E., &amp; Li, W. (1991). </a:t>
            </a:r>
            <a:r>
              <a:rPr lang="en-US" sz="1800" i="1" dirty="0"/>
              <a:t>Applied nonlinear control</a:t>
            </a:r>
            <a:r>
              <a:rPr lang="en-US" sz="1800" dirty="0"/>
              <a:t> (Vol. 199, No. 1). Englewood Cliffs, NJ: Prentice hall.</a:t>
            </a:r>
          </a:p>
          <a:p>
            <a:pPr>
              <a:buFont typeface="+mj-lt"/>
              <a:buAutoNum type="arabicPeriod"/>
            </a:pPr>
            <a:r>
              <a:rPr lang="en-US" sz="1800" dirty="0"/>
              <a:t>Slide 4 example: </a:t>
            </a:r>
            <a:r>
              <a:rPr lang="en-US" sz="1800" dirty="0">
                <a:hlinkClick r:id="rId2"/>
              </a:rPr>
              <a:t>http://www.control.lth.se/media/Education/EngineeringProgram/FRTN05/2014/lec09_2014eight.pdf</a:t>
            </a:r>
            <a:endParaRPr lang="en-US" sz="1800" dirty="0"/>
          </a:p>
          <a:p>
            <a:pPr>
              <a:buFont typeface="+mj-lt"/>
              <a:buAutoNum type="arabicPeriod"/>
            </a:pPr>
            <a:r>
              <a:rPr lang="en-US" sz="1800" dirty="0"/>
              <a:t>Slide 7 example: </a:t>
            </a:r>
            <a:r>
              <a:rPr lang="en-US" sz="1800" dirty="0">
                <a:hlinkClick r:id="rId3"/>
              </a:rPr>
              <a:t>http://control.ee.ethz.ch/~apnoco/Lectures2009/16-Feedback%20Linearization%20v2.pdf</a:t>
            </a:r>
            <a:endParaRPr lang="en-US" sz="1800" dirty="0"/>
          </a:p>
          <a:p>
            <a:pPr>
              <a:buFont typeface="+mj-lt"/>
              <a:buAutoNum type="arabicPeriod"/>
            </a:pPr>
            <a:r>
              <a:rPr lang="en-US" sz="1800" dirty="0"/>
              <a:t>MPC: </a:t>
            </a:r>
            <a:r>
              <a:rPr lang="en-US" sz="1800" dirty="0">
                <a:hlinkClick r:id="rId4"/>
              </a:rPr>
              <a:t>http://cse.lab.imtlucca.it/~bemporad/teaching/ac/pdf/AC2-10-MPC.pdf</a:t>
            </a:r>
            <a:endParaRPr lang="en-US" sz="1800" dirty="0"/>
          </a:p>
          <a:p>
            <a:pPr>
              <a:buFont typeface="+mj-lt"/>
              <a:buAutoNum type="arabicPeriod"/>
            </a:pPr>
            <a:r>
              <a:rPr lang="en-US" sz="1800" dirty="0"/>
              <a:t>MPC in autonomous vehicles: </a:t>
            </a:r>
            <a:r>
              <a:rPr lang="en-US" sz="1800" dirty="0">
                <a:hlinkClick r:id="rId5"/>
              </a:rPr>
              <a:t>http://ieeexplore.ieee.org/abstract/document/4162483/</a:t>
            </a:r>
            <a:endParaRPr lang="en-US" sz="1800" dirty="0"/>
          </a:p>
          <a:p>
            <a:pPr>
              <a:buFont typeface="+mj-lt"/>
              <a:buAutoNum type="arabicPeriod"/>
            </a:pPr>
            <a:r>
              <a:rPr lang="en-US" sz="1800" dirty="0"/>
              <a:t>MPC in autonomous vehicles: Shim, David H., H. Jin Kim, and Shankar Sastry. "Decentralized nonlinear model predictive control of multiple flying robots." </a:t>
            </a:r>
            <a:r>
              <a:rPr lang="en-US" sz="1800" i="1" dirty="0"/>
              <a:t>Decision and control, 2003. Proceedings. 42nd IEEE conference on</a:t>
            </a:r>
            <a:r>
              <a:rPr lang="en-US" sz="1800" dirty="0"/>
              <a:t>. Vol. 4. IEEE, 2003.</a:t>
            </a:r>
          </a:p>
          <a:p>
            <a:pPr>
              <a:buFont typeface="+mj-lt"/>
              <a:buAutoNum type="arabicPeriod"/>
            </a:pPr>
            <a:r>
              <a:rPr lang="en-US" sz="1800" dirty="0"/>
              <a:t>MPC in autonomous vehicles: </a:t>
            </a:r>
            <a:r>
              <a:rPr lang="en-US" sz="1800" dirty="0" err="1"/>
              <a:t>Rosolia</a:t>
            </a:r>
            <a:r>
              <a:rPr lang="en-US" sz="1800" dirty="0"/>
              <a:t>, Ugo, Ashwin Carvalho, and Francesco Borrelli. "Autonomous racing using learning model predictive control." </a:t>
            </a:r>
            <a:r>
              <a:rPr lang="en-US" sz="1800" i="1" dirty="0"/>
              <a:t>American Control Conference (ACC), 2017</a:t>
            </a:r>
            <a:r>
              <a:rPr lang="en-US" sz="1800" dirty="0"/>
              <a:t>. IEEE, 2017.</a:t>
            </a:r>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p:txBody>
      </p:sp>
      <p:sp>
        <p:nvSpPr>
          <p:cNvPr id="3" name="Title 2">
            <a:extLst>
              <a:ext uri="{FF2B5EF4-FFF2-40B4-BE49-F238E27FC236}">
                <a16:creationId xmlns:a16="http://schemas.microsoft.com/office/drawing/2014/main" id="{534A34CB-8FE7-4EDF-8B19-C09B460B203D}"/>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8847BDFA-F673-4320-AC38-ADFF26F02402}"/>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2874146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4861F2-774D-44E3-870F-9541B1BE6417}"/>
              </a:ext>
            </a:extLst>
          </p:cNvPr>
          <p:cNvSpPr>
            <a:spLocks noGrp="1"/>
          </p:cNvSpPr>
          <p:nvPr>
            <p:ph idx="1"/>
          </p:nvPr>
        </p:nvSpPr>
        <p:spPr/>
        <p:txBody>
          <a:bodyPr/>
          <a:lstStyle/>
          <a:p>
            <a:r>
              <a:rPr lang="en-US" dirty="0"/>
              <a:t>Feedback Linearization</a:t>
            </a:r>
          </a:p>
          <a:p>
            <a:r>
              <a:rPr lang="en-US" dirty="0" err="1">
                <a:solidFill>
                  <a:schemeClr val="bg1">
                    <a:lumMod val="50000"/>
                  </a:schemeClr>
                </a:solidFill>
              </a:rPr>
              <a:t>Backstepping</a:t>
            </a:r>
            <a:r>
              <a:rPr lang="en-US" dirty="0">
                <a:solidFill>
                  <a:schemeClr val="bg1">
                    <a:lumMod val="50000"/>
                  </a:schemeClr>
                </a:solidFill>
              </a:rPr>
              <a:t> Control</a:t>
            </a:r>
          </a:p>
          <a:p>
            <a:r>
              <a:rPr lang="en-US" dirty="0">
                <a:solidFill>
                  <a:schemeClr val="bg1">
                    <a:lumMod val="50000"/>
                  </a:schemeClr>
                </a:solidFill>
              </a:rPr>
              <a:t>Robust Control (e.g. Sliding control)</a:t>
            </a:r>
          </a:p>
          <a:p>
            <a:r>
              <a:rPr lang="en-US" dirty="0">
                <a:solidFill>
                  <a:schemeClr val="bg1">
                    <a:lumMod val="50000"/>
                  </a:schemeClr>
                </a:solidFill>
              </a:rPr>
              <a:t>Optimal Control</a:t>
            </a:r>
          </a:p>
          <a:p>
            <a:r>
              <a:rPr lang="en-US" dirty="0"/>
              <a:t>Model-Predictive Control (MPC) or Receding Horizon Control</a:t>
            </a:r>
          </a:p>
          <a:p>
            <a:endParaRPr lang="en-US" dirty="0"/>
          </a:p>
          <a:p>
            <a:endParaRPr lang="en-US" dirty="0"/>
          </a:p>
        </p:txBody>
      </p:sp>
      <p:sp>
        <p:nvSpPr>
          <p:cNvPr id="3" name="Title 2">
            <a:extLst>
              <a:ext uri="{FF2B5EF4-FFF2-40B4-BE49-F238E27FC236}">
                <a16:creationId xmlns:a16="http://schemas.microsoft.com/office/drawing/2014/main" id="{12A8E43C-9A30-4F6D-B9C5-0261BF3575EC}"/>
              </a:ext>
            </a:extLst>
          </p:cNvPr>
          <p:cNvSpPr>
            <a:spLocks noGrp="1"/>
          </p:cNvSpPr>
          <p:nvPr>
            <p:ph type="title"/>
          </p:nvPr>
        </p:nvSpPr>
        <p:spPr/>
        <p:txBody>
          <a:bodyPr/>
          <a:lstStyle/>
          <a:p>
            <a:r>
              <a:rPr lang="en-US" dirty="0"/>
              <a:t>Nonlinear Control Design Techniques</a:t>
            </a:r>
          </a:p>
        </p:txBody>
      </p:sp>
      <p:sp>
        <p:nvSpPr>
          <p:cNvPr id="4" name="Slide Number Placeholder 3">
            <a:extLst>
              <a:ext uri="{FF2B5EF4-FFF2-40B4-BE49-F238E27FC236}">
                <a16:creationId xmlns:a16="http://schemas.microsoft.com/office/drawing/2014/main" id="{573E6CF0-A6DA-481D-BBEE-EDDA8F63B79F}"/>
              </a:ext>
            </a:extLst>
          </p:cNvPr>
          <p:cNvSpPr>
            <a:spLocks noGrp="1"/>
          </p:cNvSpPr>
          <p:nvPr>
            <p:ph type="sldNum" sz="quarter" idx="12"/>
          </p:nvPr>
        </p:nvSpPr>
        <p:spPr/>
        <p:txBody>
          <a:bodyPr/>
          <a:lstStyle/>
          <a:p>
            <a:fld id="{29AAD378-655A-49C6-813C-9FD132EF7440}" type="slidenum">
              <a:rPr lang="en-US" smtClean="0"/>
              <a:pPr/>
              <a:t>3</a:t>
            </a:fld>
            <a:endParaRPr lang="en-US" dirty="0"/>
          </a:p>
        </p:txBody>
      </p:sp>
    </p:spTree>
    <p:extLst>
      <p:ext uri="{BB962C8B-B14F-4D97-AF65-F5344CB8AC3E}">
        <p14:creationId xmlns:p14="http://schemas.microsoft.com/office/powerpoint/2010/main" val="367355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0AE76-0E3E-416D-B219-69F4DF6BDCB3}"/>
              </a:ext>
            </a:extLst>
          </p:cNvPr>
          <p:cNvSpPr>
            <a:spLocks noGrp="1"/>
          </p:cNvSpPr>
          <p:nvPr>
            <p:ph type="title"/>
          </p:nvPr>
        </p:nvSpPr>
        <p:spPr/>
        <p:txBody>
          <a:bodyPr/>
          <a:lstStyle/>
          <a:p>
            <a:r>
              <a:rPr lang="en-US" dirty="0"/>
              <a:t>Feedback Linearization</a:t>
            </a:r>
          </a:p>
        </p:txBody>
      </p:sp>
      <p:sp>
        <p:nvSpPr>
          <p:cNvPr id="4" name="Slide Number Placeholder 3">
            <a:extLst>
              <a:ext uri="{FF2B5EF4-FFF2-40B4-BE49-F238E27FC236}">
                <a16:creationId xmlns:a16="http://schemas.microsoft.com/office/drawing/2014/main" id="{EE1DE1E1-FB12-42E6-83F4-D4A92256D60A}"/>
              </a:ext>
            </a:extLst>
          </p:cNvPr>
          <p:cNvSpPr>
            <a:spLocks noGrp="1"/>
          </p:cNvSpPr>
          <p:nvPr>
            <p:ph type="sldNum" sz="quarter" idx="12"/>
          </p:nvPr>
        </p:nvSpPr>
        <p:spPr/>
        <p:txBody>
          <a:bodyPr/>
          <a:lstStyle/>
          <a:p>
            <a:fld id="{29AAD378-655A-49C6-813C-9FD132EF7440}" type="slidenum">
              <a:rPr lang="en-US" smtClean="0"/>
              <a:pPr/>
              <a:t>4</a:t>
            </a:fld>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D7BCE96-5B05-472C-8774-54A76CB64478}"/>
                  </a:ext>
                </a:extLst>
              </p:cNvPr>
              <p:cNvSpPr>
                <a:spLocks noGrp="1"/>
              </p:cNvSpPr>
              <p:nvPr>
                <p:ph idx="1"/>
              </p:nvPr>
            </p:nvSpPr>
            <p:spPr>
              <a:xfrm>
                <a:off x="166680" y="1253331"/>
                <a:ext cx="11843465" cy="4409802"/>
              </a:xfrm>
            </p:spPr>
            <p:txBody>
              <a:bodyPr>
                <a:normAutofit/>
              </a:bodyPr>
              <a:lstStyle/>
              <a:p>
                <a:r>
                  <a:rPr lang="en-US" dirty="0"/>
                  <a:t>Main idea: Try to choose control such the nonlinear system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r>
                  <a:rPr lang="en-US" dirty="0"/>
                  <a:t> becomes linear</a:t>
                </a:r>
              </a:p>
              <a:p>
                <a:r>
                  <a:rPr lang="en-US" dirty="0"/>
                  <a:t>Equations of motion for inverted pendulum:</a:t>
                </a:r>
              </a:p>
              <a:p>
                <a:pPr marL="0" indent="0">
                  <a:buNone/>
                </a:pPr>
                <a:r>
                  <a:rPr lang="en-US" dirty="0"/>
                  <a: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ℓ</m:t>
                        </m:r>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r>
                      <a:rPr lang="en-US" b="0" i="1" smtClean="0">
                        <a:latin typeface="Cambria Math" panose="02040503050406030204" pitchFamily="18" charset="0"/>
                      </a:rPr>
                      <m:t>+</m:t>
                    </m:r>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i="1">
                            <a:latin typeface="Cambria Math" panose="02040503050406030204" pitchFamily="18" charset="0"/>
                          </a:rPr>
                          <m:t>𝜃</m:t>
                        </m:r>
                      </m:e>
                    </m:acc>
                    <m:r>
                      <a:rPr lang="en-US" b="0" i="0"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ℓ</m:t>
                    </m:r>
                    <m:r>
                      <a:rPr lang="en-US" b="0" i="1" smtClean="0">
                        <a:latin typeface="Cambria Math" panose="02040503050406030204" pitchFamily="18" charset="0"/>
                      </a:rPr>
                      <m:t>𝑔</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i="1" dirty="0"/>
              </a:p>
              <a:p>
                <a:r>
                  <a:rPr lang="en-US" dirty="0"/>
                  <a:t>Control Input: Torque </a:t>
                </a:r>
                <a14:m>
                  <m:oMath xmlns:m="http://schemas.openxmlformats.org/officeDocument/2006/math">
                    <m:r>
                      <a:rPr lang="en-US" b="0" i="1" smtClean="0">
                        <a:latin typeface="Cambria Math" panose="02040503050406030204" pitchFamily="18" charset="0"/>
                      </a:rPr>
                      <m:t>𝑢</m:t>
                    </m:r>
                  </m:oMath>
                </a14:m>
                <a:endParaRPr lang="en-US" dirty="0"/>
              </a:p>
              <a:p>
                <a:r>
                  <a:rPr lang="en-US" dirty="0"/>
                  <a:t>Rewriting,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dirty="0"/>
                  <a:t>:</a:t>
                </a:r>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b="0" dirty="0"/>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ℓ</m:t>
                                </m:r>
                              </m:e>
                              <m:sup>
                                <m:r>
                                  <a:rPr lang="en-US" i="1">
                                    <a:latin typeface="Cambria Math" panose="02040503050406030204" pitchFamily="18" charset="0"/>
                                  </a:rPr>
                                  <m:t>2</m:t>
                                </m:r>
                              </m:sup>
                            </m:sSup>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ℓ</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2</m:t>
                                </m:r>
                              </m:sup>
                            </m:sSup>
                          </m:den>
                        </m:f>
                        <m:r>
                          <a:rPr lang="en-US" i="1">
                            <a:latin typeface="Cambria Math" panose="02040503050406030204" pitchFamily="18" charset="0"/>
                          </a:rPr>
                          <m:t>𝑢</m:t>
                        </m:r>
                      </m:e>
                    </m:d>
                  </m:oMath>
                </a14:m>
                <a:endParaRPr lang="en-US" dirty="0"/>
              </a:p>
              <a:p>
                <a:endParaRPr lang="en-US" i="1" dirty="0"/>
              </a:p>
              <a:p>
                <a:endParaRPr lang="en-US" i="1" dirty="0"/>
              </a:p>
              <a:p>
                <a:endParaRPr lang="en-US" i="1" dirty="0"/>
              </a:p>
            </p:txBody>
          </p:sp>
        </mc:Choice>
        <mc:Fallback xmlns="">
          <p:sp>
            <p:nvSpPr>
              <p:cNvPr id="5" name="Content Placeholder 4">
                <a:extLst>
                  <a:ext uri="{FF2B5EF4-FFF2-40B4-BE49-F238E27FC236}">
                    <a16:creationId xmlns:a16="http://schemas.microsoft.com/office/drawing/2014/main" id="{4D7BCE96-5B05-472C-8774-54A76CB64478}"/>
                  </a:ext>
                </a:extLst>
              </p:cNvPr>
              <p:cNvSpPr>
                <a:spLocks noGrp="1" noRot="1" noChangeAspect="1" noMove="1" noResize="1" noEditPoints="1" noAdjustHandles="1" noChangeArrowheads="1" noChangeShapeType="1" noTextEdit="1"/>
              </p:cNvSpPr>
              <p:nvPr>
                <p:ph idx="1"/>
              </p:nvPr>
            </p:nvSpPr>
            <p:spPr>
              <a:xfrm>
                <a:off x="166680" y="1253331"/>
                <a:ext cx="11843465" cy="4409802"/>
              </a:xfrm>
              <a:blipFill>
                <a:blip r:embed="rId2"/>
                <a:stretch>
                  <a:fillRect l="-618" t="-235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A356439-108B-4D1D-B3FB-72D30DBACA8B}"/>
              </a:ext>
            </a:extLst>
          </p:cNvPr>
          <p:cNvCxnSpPr>
            <a:cxnSpLocks/>
          </p:cNvCxnSpPr>
          <p:nvPr/>
        </p:nvCxnSpPr>
        <p:spPr>
          <a:xfrm flipH="1" flipV="1">
            <a:off x="9322065" y="2345243"/>
            <a:ext cx="928436" cy="259560"/>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3D01545-9D3D-4964-8DE5-126AE15F312C}"/>
              </a:ext>
            </a:extLst>
          </p:cNvPr>
          <p:cNvCxnSpPr>
            <a:cxnSpLocks/>
          </p:cNvCxnSpPr>
          <p:nvPr/>
        </p:nvCxnSpPr>
        <p:spPr>
          <a:xfrm flipV="1">
            <a:off x="9109715" y="2821555"/>
            <a:ext cx="0" cy="1021981"/>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8B5A984-D216-40A0-946E-61C48360F076}"/>
                  </a:ext>
                </a:extLst>
              </p:cNvPr>
              <p:cNvSpPr txBox="1"/>
              <p:nvPr/>
            </p:nvSpPr>
            <p:spPr>
              <a:xfrm>
                <a:off x="8602413" y="3700480"/>
                <a:ext cx="4789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𝜃</m:t>
                      </m:r>
                    </m:oMath>
                  </m:oMathPara>
                </a14:m>
                <a:endParaRPr lang="en-US" sz="2800" dirty="0"/>
              </a:p>
            </p:txBody>
          </p:sp>
        </mc:Choice>
        <mc:Fallback xmlns="">
          <p:sp>
            <p:nvSpPr>
              <p:cNvPr id="15" name="TextBox 14">
                <a:extLst>
                  <a:ext uri="{FF2B5EF4-FFF2-40B4-BE49-F238E27FC236}">
                    <a16:creationId xmlns:a16="http://schemas.microsoft.com/office/drawing/2014/main" id="{88B5A984-D216-40A0-946E-61C48360F076}"/>
                  </a:ext>
                </a:extLst>
              </p:cNvPr>
              <p:cNvSpPr txBox="1">
                <a:spLocks noRot="1" noChangeAspect="1" noMove="1" noResize="1" noEditPoints="1" noAdjustHandles="1" noChangeArrowheads="1" noChangeShapeType="1" noTextEdit="1"/>
              </p:cNvSpPr>
              <p:nvPr/>
            </p:nvSpPr>
            <p:spPr>
              <a:xfrm>
                <a:off x="8602413" y="3700480"/>
                <a:ext cx="47891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57033B4-A8A4-4C0F-B167-4F689678EDE1}"/>
                  </a:ext>
                </a:extLst>
              </p:cNvPr>
              <p:cNvSpPr txBox="1"/>
              <p:nvPr/>
            </p:nvSpPr>
            <p:spPr>
              <a:xfrm>
                <a:off x="9134711" y="3554517"/>
                <a:ext cx="7935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oMath>
                  </m:oMathPara>
                </a14:m>
                <a:endParaRPr lang="en-US" sz="2800" dirty="0"/>
              </a:p>
            </p:txBody>
          </p:sp>
        </mc:Choice>
        <mc:Fallback xmlns="">
          <p:sp>
            <p:nvSpPr>
              <p:cNvPr id="16" name="TextBox 15">
                <a:extLst>
                  <a:ext uri="{FF2B5EF4-FFF2-40B4-BE49-F238E27FC236}">
                    <a16:creationId xmlns:a16="http://schemas.microsoft.com/office/drawing/2014/main" id="{F57033B4-A8A4-4C0F-B167-4F689678EDE1}"/>
                  </a:ext>
                </a:extLst>
              </p:cNvPr>
              <p:cNvSpPr txBox="1">
                <a:spLocks noRot="1" noChangeAspect="1" noMove="1" noResize="1" noEditPoints="1" noAdjustHandles="1" noChangeArrowheads="1" noChangeShapeType="1" noTextEdit="1"/>
              </p:cNvSpPr>
              <p:nvPr/>
            </p:nvSpPr>
            <p:spPr>
              <a:xfrm>
                <a:off x="9134711" y="3554517"/>
                <a:ext cx="79355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F0C148-DD09-4472-8730-97432F16FE9F}"/>
                  </a:ext>
                </a:extLst>
              </p:cNvPr>
              <p:cNvSpPr txBox="1"/>
              <p:nvPr/>
            </p:nvSpPr>
            <p:spPr>
              <a:xfrm>
                <a:off x="9256735" y="1888052"/>
                <a:ext cx="1629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rPr>
                            <m:t>𝜃</m:t>
                          </m:r>
                        </m:e>
                      </m:func>
                    </m:oMath>
                  </m:oMathPara>
                </a14:m>
                <a:endParaRPr lang="en-US" sz="2800" dirty="0"/>
              </a:p>
            </p:txBody>
          </p:sp>
        </mc:Choice>
        <mc:Fallback xmlns="">
          <p:sp>
            <p:nvSpPr>
              <p:cNvPr id="18" name="TextBox 17">
                <a:extLst>
                  <a:ext uri="{FF2B5EF4-FFF2-40B4-BE49-F238E27FC236}">
                    <a16:creationId xmlns:a16="http://schemas.microsoft.com/office/drawing/2014/main" id="{20F0C148-DD09-4472-8730-97432F16FE9F}"/>
                  </a:ext>
                </a:extLst>
              </p:cNvPr>
              <p:cNvSpPr txBox="1">
                <a:spLocks noRot="1" noChangeAspect="1" noMove="1" noResize="1" noEditPoints="1" noAdjustHandles="1" noChangeArrowheads="1" noChangeShapeType="1" noTextEdit="1"/>
              </p:cNvSpPr>
              <p:nvPr/>
            </p:nvSpPr>
            <p:spPr>
              <a:xfrm>
                <a:off x="9256735" y="1888052"/>
                <a:ext cx="1629036" cy="523220"/>
              </a:xfrm>
              <a:prstGeom prst="rect">
                <a:avLst/>
              </a:prstGeom>
              <a:blipFill>
                <a:blip r:embed="rId5"/>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11B36C5-E170-48AB-997D-801D68AA8F45}"/>
              </a:ext>
            </a:extLst>
          </p:cNvPr>
          <p:cNvGrpSpPr/>
          <p:nvPr/>
        </p:nvGrpSpPr>
        <p:grpSpPr>
          <a:xfrm rot="10800000" flipH="1">
            <a:off x="7047057" y="2244401"/>
            <a:ext cx="3754441" cy="2925218"/>
            <a:chOff x="7714770" y="1537694"/>
            <a:chExt cx="3754441" cy="2925218"/>
          </a:xfrm>
        </p:grpSpPr>
        <p:grpSp>
          <p:nvGrpSpPr>
            <p:cNvPr id="9" name="Group 8">
              <a:extLst>
                <a:ext uri="{FF2B5EF4-FFF2-40B4-BE49-F238E27FC236}">
                  <a16:creationId xmlns:a16="http://schemas.microsoft.com/office/drawing/2014/main" id="{F58AD877-9B41-407E-8380-675CDDE15776}"/>
                </a:ext>
              </a:extLst>
            </p:cNvPr>
            <p:cNvGrpSpPr/>
            <p:nvPr/>
          </p:nvGrpSpPr>
          <p:grpSpPr>
            <a:xfrm>
              <a:off x="8944215" y="2111609"/>
              <a:ext cx="887506" cy="2351303"/>
              <a:chOff x="2266790" y="1659751"/>
              <a:chExt cx="887506" cy="2351303"/>
            </a:xfrm>
          </p:grpSpPr>
          <p:cxnSp>
            <p:nvCxnSpPr>
              <p:cNvPr id="10" name="Straight Connector 9">
                <a:extLst>
                  <a:ext uri="{FF2B5EF4-FFF2-40B4-BE49-F238E27FC236}">
                    <a16:creationId xmlns:a16="http://schemas.microsoft.com/office/drawing/2014/main" id="{8A5934BB-8F71-47E9-BDAE-6A07CCA5C7B8}"/>
                  </a:ext>
                </a:extLst>
              </p:cNvPr>
              <p:cNvCxnSpPr>
                <a:cxnSpLocks/>
              </p:cNvCxnSpPr>
              <p:nvPr/>
            </p:nvCxnSpPr>
            <p:spPr>
              <a:xfrm>
                <a:off x="2266790" y="1659751"/>
                <a:ext cx="691563" cy="21515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8D44E2F-D96F-48A8-8CAF-485296E7635D}"/>
                  </a:ext>
                </a:extLst>
              </p:cNvPr>
              <p:cNvSpPr/>
              <p:nvPr/>
            </p:nvSpPr>
            <p:spPr>
              <a:xfrm>
                <a:off x="2762410" y="3611496"/>
                <a:ext cx="391886" cy="3995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4CE4D8C7-3420-4473-BABF-1180A26099D3}"/>
                </a:ext>
              </a:extLst>
            </p:cNvPr>
            <p:cNvCxnSpPr>
              <a:cxnSpLocks/>
            </p:cNvCxnSpPr>
            <p:nvPr/>
          </p:nvCxnSpPr>
          <p:spPr>
            <a:xfrm>
              <a:off x="7714770" y="2111609"/>
              <a:ext cx="2504994"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96BC72-0394-44C6-8732-79ACCFCB5284}"/>
                </a:ext>
              </a:extLst>
            </p:cNvPr>
            <p:cNvCxnSpPr>
              <a:cxnSpLocks/>
            </p:cNvCxnSpPr>
            <p:nvPr/>
          </p:nvCxnSpPr>
          <p:spPr>
            <a:xfrm flipH="1" flipV="1">
              <a:off x="8944215" y="2111609"/>
              <a:ext cx="0" cy="208237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4237928C-8F68-43D2-B235-73672A01E92F}"/>
                </a:ext>
              </a:extLst>
            </p:cNvPr>
            <p:cNvSpPr/>
            <p:nvPr/>
          </p:nvSpPr>
          <p:spPr>
            <a:xfrm rot="7789477">
              <a:off x="8840338" y="1931782"/>
              <a:ext cx="994778" cy="559789"/>
            </a:xfrm>
            <a:prstGeom prst="arc">
              <a:avLst>
                <a:gd name="adj1" fmla="val 12925080"/>
                <a:gd name="adj2" fmla="val 2072942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78FEF4E-27DD-4314-8619-D7F90391AFAC}"/>
                </a:ext>
              </a:extLst>
            </p:cNvPr>
            <p:cNvCxnSpPr>
              <a:cxnSpLocks/>
            </p:cNvCxnSpPr>
            <p:nvPr/>
          </p:nvCxnSpPr>
          <p:spPr>
            <a:xfrm rot="10800000">
              <a:off x="10409070" y="1610681"/>
              <a:ext cx="730629" cy="2123438"/>
            </a:xfrm>
            <a:prstGeom prst="line">
              <a:avLst/>
            </a:prstGeom>
            <a:ln w="2222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51F62C-9849-4AEC-8232-BF985FBE486E}"/>
                </a:ext>
              </a:extLst>
            </p:cNvPr>
            <p:cNvCxnSpPr>
              <a:cxnSpLocks/>
            </p:cNvCxnSpPr>
            <p:nvPr/>
          </p:nvCxnSpPr>
          <p:spPr>
            <a:xfrm rot="10800000" flipH="1">
              <a:off x="9793037" y="3619725"/>
              <a:ext cx="1676174" cy="557515"/>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33F7E8-FC22-4873-873C-AEE7E513EDEC}"/>
                </a:ext>
              </a:extLst>
            </p:cNvPr>
            <p:cNvCxnSpPr>
              <a:cxnSpLocks/>
            </p:cNvCxnSpPr>
            <p:nvPr/>
          </p:nvCxnSpPr>
          <p:spPr>
            <a:xfrm rot="10800000" flipH="1">
              <a:off x="8962203" y="1537694"/>
              <a:ext cx="1716616" cy="580418"/>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7CBDBC-A124-454E-A7B2-45D358683332}"/>
                  </a:ext>
                </a:extLst>
              </p:cNvPr>
              <p:cNvSpPr txBox="1"/>
              <p:nvPr/>
            </p:nvSpPr>
            <p:spPr>
              <a:xfrm>
                <a:off x="10163128" y="3994562"/>
                <a:ext cx="4523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ℓ</m:t>
                      </m:r>
                    </m:oMath>
                  </m:oMathPara>
                </a14:m>
                <a:endParaRPr lang="en-US" sz="2800" dirty="0"/>
              </a:p>
            </p:txBody>
          </p:sp>
        </mc:Choice>
        <mc:Fallback xmlns="">
          <p:sp>
            <p:nvSpPr>
              <p:cNvPr id="22" name="TextBox 21">
                <a:extLst>
                  <a:ext uri="{FF2B5EF4-FFF2-40B4-BE49-F238E27FC236}">
                    <a16:creationId xmlns:a16="http://schemas.microsoft.com/office/drawing/2014/main" id="{1F7CBDBC-A124-454E-A7B2-45D358683332}"/>
                  </a:ext>
                </a:extLst>
              </p:cNvPr>
              <p:cNvSpPr txBox="1">
                <a:spLocks noRot="1" noChangeAspect="1" noMove="1" noResize="1" noEditPoints="1" noAdjustHandles="1" noChangeArrowheads="1" noChangeShapeType="1" noTextEdit="1"/>
              </p:cNvSpPr>
              <p:nvPr/>
            </p:nvSpPr>
            <p:spPr>
              <a:xfrm>
                <a:off x="10163128" y="3994562"/>
                <a:ext cx="452368" cy="523220"/>
              </a:xfrm>
              <a:prstGeom prst="rect">
                <a:avLst/>
              </a:prstGeom>
              <a:blipFill>
                <a:blip r:embed="rId6"/>
                <a:stretch>
                  <a:fillRect/>
                </a:stretch>
              </a:blipFill>
            </p:spPr>
            <p:txBody>
              <a:bodyPr/>
              <a:lstStyle/>
              <a:p>
                <a:r>
                  <a:rPr lang="en-US">
                    <a:noFill/>
                  </a:rPr>
                  <a:t> </a:t>
                </a:r>
              </a:p>
            </p:txBody>
          </p:sp>
        </mc:Fallback>
      </mc:AlternateContent>
      <p:sp>
        <p:nvSpPr>
          <p:cNvPr id="46" name="Arc 45">
            <a:extLst>
              <a:ext uri="{FF2B5EF4-FFF2-40B4-BE49-F238E27FC236}">
                <a16:creationId xmlns:a16="http://schemas.microsoft.com/office/drawing/2014/main" id="{A88FA949-7570-414D-B1FB-51A58B7C2B4C}"/>
              </a:ext>
            </a:extLst>
          </p:cNvPr>
          <p:cNvSpPr/>
          <p:nvPr/>
        </p:nvSpPr>
        <p:spPr>
          <a:xfrm rot="4530205" flipH="1">
            <a:off x="7374820" y="4306871"/>
            <a:ext cx="713918" cy="1085042"/>
          </a:xfrm>
          <a:prstGeom prst="arc">
            <a:avLst>
              <a:gd name="adj1" fmla="val 12925080"/>
              <a:gd name="adj2" fmla="val 20729426"/>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0E66D5D-E54C-4689-9067-C016C8BBC9BE}"/>
                  </a:ext>
                </a:extLst>
              </p:cNvPr>
              <p:cNvSpPr txBox="1"/>
              <p:nvPr/>
            </p:nvSpPr>
            <p:spPr>
              <a:xfrm>
                <a:off x="7569437" y="4517782"/>
                <a:ext cx="4823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oMath>
                  </m:oMathPara>
                </a14:m>
                <a:endParaRPr lang="en-US" sz="2800" dirty="0"/>
              </a:p>
            </p:txBody>
          </p:sp>
        </mc:Choice>
        <mc:Fallback xmlns="">
          <p:sp>
            <p:nvSpPr>
              <p:cNvPr id="47" name="TextBox 46">
                <a:extLst>
                  <a:ext uri="{FF2B5EF4-FFF2-40B4-BE49-F238E27FC236}">
                    <a16:creationId xmlns:a16="http://schemas.microsoft.com/office/drawing/2014/main" id="{B0E66D5D-E54C-4689-9067-C016C8BBC9BE}"/>
                  </a:ext>
                </a:extLst>
              </p:cNvPr>
              <p:cNvSpPr txBox="1">
                <a:spLocks noRot="1" noChangeAspect="1" noMove="1" noResize="1" noEditPoints="1" noAdjustHandles="1" noChangeArrowheads="1" noChangeShapeType="1" noTextEdit="1"/>
              </p:cNvSpPr>
              <p:nvPr/>
            </p:nvSpPr>
            <p:spPr>
              <a:xfrm>
                <a:off x="7569437" y="4517782"/>
                <a:ext cx="48231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568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22A386F-4F62-4F58-AFD6-3069707135DA}"/>
                  </a:ext>
                </a:extLst>
              </p:cNvPr>
              <p:cNvSpPr>
                <a:spLocks noGrp="1"/>
              </p:cNvSpPr>
              <p:nvPr>
                <p:ph idx="1"/>
              </p:nvPr>
            </p:nvSpPr>
            <p:spPr/>
            <p:txBody>
              <a:bodyPr>
                <a:normAutofit lnSpcReduction="10000"/>
              </a:bodyPr>
              <a:lstStyle/>
              <a:p>
                <a:r>
                  <a:rPr lang="en-US" dirty="0"/>
                  <a:t>To make our life easier, let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oMath>
                </a14:m>
                <a:r>
                  <a:rPr lang="en-US" dirty="0"/>
                  <a:t> , and let </a:t>
                </a:r>
                <a14:m>
                  <m:oMath xmlns:m="http://schemas.openxmlformats.org/officeDocument/2006/math">
                    <m:r>
                      <a:rPr lang="en-US" b="0" i="1" smtClean="0">
                        <a:latin typeface="Cambria Math" panose="02040503050406030204" pitchFamily="18" charset="0"/>
                      </a:rPr>
                      <m:t>ℓ=</m:t>
                    </m:r>
                    <m:r>
                      <a:rPr lang="en-US" b="0" i="1" smtClean="0">
                        <a:latin typeface="Cambria Math" panose="02040503050406030204" pitchFamily="18" charset="0"/>
                      </a:rPr>
                      <m:t>𝑔</m:t>
                    </m:r>
                  </m:oMath>
                </a14:m>
                <a:r>
                  <a:rPr lang="en-US" dirty="0"/>
                  <a:t>, then we get:</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i="1">
                        <a:latin typeface="Cambria Math" panose="02040503050406030204" pitchFamily="18" charset="0"/>
                      </a:rPr>
                      <m:t>+</m:t>
                    </m:r>
                    <m:r>
                      <a:rPr lang="en-US" b="0" i="1" smtClean="0">
                        <a:latin typeface="Cambria Math" panose="02040503050406030204" pitchFamily="18" charset="0"/>
                      </a:rPr>
                      <m:t>𝑏𝑢</m:t>
                    </m:r>
                  </m:oMath>
                </a14:m>
                <a:endParaRPr lang="en-US" dirty="0"/>
              </a:p>
              <a:p>
                <a:r>
                  <a:rPr lang="en-US" dirty="0"/>
                  <a:t>Let’s define a new control input </a:t>
                </a:r>
                <a14:m>
                  <m:oMath xmlns:m="http://schemas.openxmlformats.org/officeDocument/2006/math">
                    <m:r>
                      <a:rPr lang="en-US" b="0" i="1" smtClean="0">
                        <a:latin typeface="Cambria Math" panose="02040503050406030204" pitchFamily="18" charset="0"/>
                      </a:rPr>
                      <m:t>𝑣</m:t>
                    </m:r>
                  </m:oMath>
                </a14:m>
                <a:r>
                  <a:rPr lang="en-US" i="1" dirty="0"/>
                  <a:t> </a:t>
                </a:r>
                <a:r>
                  <a:rPr lang="en-US" dirty="0"/>
                  <a:t>such that,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oMath>
                </a14:m>
                <a:r>
                  <a:rPr lang="en-US" dirty="0"/>
                  <a:t>)</a:t>
                </a:r>
              </a:p>
              <a:p>
                <a:r>
                  <a:rPr lang="en-US" dirty="0"/>
                  <a:t>Voila!</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endParaRPr lang="en-US" dirty="0"/>
              </a:p>
              <a:p>
                <a:r>
                  <a:rPr lang="en-US" dirty="0"/>
                  <a:t>This is a linear system,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 1;0 0</m:t>
                        </m:r>
                      </m:e>
                    </m:d>
                    <m:r>
                      <a:rPr lang="en-US" b="0" i="0" smtClean="0">
                        <a:latin typeface="Cambria Math" panose="02040503050406030204" pitchFamily="18" charset="0"/>
                      </a:rPr>
                      <m:t>, </m:t>
                    </m:r>
                    <m:r>
                      <m:rPr>
                        <m:sty m:val="p"/>
                      </m:rPr>
                      <a:rPr lang="en-US" b="0" i="0" smtClean="0">
                        <a:latin typeface="Cambria Math" panose="02040503050406030204" pitchFamily="18" charset="0"/>
                      </a:rPr>
                      <m:t>B</m:t>
                    </m:r>
                    <m:r>
                      <a:rPr lang="en-US" b="0" i="0" smtClean="0">
                        <a:latin typeface="Cambria Math" panose="02040503050406030204" pitchFamily="18" charset="0"/>
                      </a:rPr>
                      <m:t>=[0;1]</m:t>
                    </m:r>
                  </m:oMath>
                </a14:m>
                <a:r>
                  <a:rPr lang="en-US" dirty="0"/>
                  <a:t> which we can stabilize by finding </a:t>
                </a:r>
                <a14:m>
                  <m:oMath xmlns:m="http://schemas.openxmlformats.org/officeDocument/2006/math">
                    <m:r>
                      <a:rPr lang="en-US" b="0" i="1" smtClean="0">
                        <a:latin typeface="Cambria Math" panose="02040503050406030204" pitchFamily="18" charset="0"/>
                      </a:rPr>
                      <m:t>𝐾</m:t>
                    </m:r>
                  </m:oMath>
                </a14:m>
                <a:r>
                  <a:rPr lang="en-US" dirty="0"/>
                  <a:t> such that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has eigenvalues with negative real parts.</a:t>
                </a:r>
              </a:p>
              <a:p>
                <a:endParaRPr lang="en-US" dirty="0"/>
              </a:p>
            </p:txBody>
          </p:sp>
        </mc:Choice>
        <mc:Fallback xmlns="">
          <p:sp>
            <p:nvSpPr>
              <p:cNvPr id="2" name="Content Placeholder 1">
                <a:extLst>
                  <a:ext uri="{FF2B5EF4-FFF2-40B4-BE49-F238E27FC236}">
                    <a16:creationId xmlns:a16="http://schemas.microsoft.com/office/drawing/2014/main" id="{A22A386F-4F62-4F58-AFD6-3069707135DA}"/>
                  </a:ext>
                </a:extLst>
              </p:cNvPr>
              <p:cNvSpPr>
                <a:spLocks noGrp="1" noRot="1" noChangeAspect="1" noMove="1" noResize="1" noEditPoints="1" noAdjustHandles="1" noChangeArrowheads="1" noChangeShapeType="1" noTextEdit="1"/>
              </p:cNvSpPr>
              <p:nvPr>
                <p:ph idx="1"/>
              </p:nvPr>
            </p:nvSpPr>
            <p:spPr>
              <a:blipFill>
                <a:blip r:embed="rId2"/>
                <a:stretch>
                  <a:fillRect l="-625" t="-1403" r="-677" b="-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11D658-2559-4246-8D99-08D8C7C3A831}"/>
              </a:ext>
            </a:extLst>
          </p:cNvPr>
          <p:cNvSpPr>
            <a:spLocks noGrp="1"/>
          </p:cNvSpPr>
          <p:nvPr>
            <p:ph type="title"/>
          </p:nvPr>
        </p:nvSpPr>
        <p:spPr/>
        <p:txBody>
          <a:bodyPr/>
          <a:lstStyle/>
          <a:p>
            <a:r>
              <a:rPr lang="en-US" dirty="0"/>
              <a:t>Feedback linearization continued</a:t>
            </a:r>
          </a:p>
        </p:txBody>
      </p:sp>
      <p:sp>
        <p:nvSpPr>
          <p:cNvPr id="4" name="Slide Number Placeholder 3">
            <a:extLst>
              <a:ext uri="{FF2B5EF4-FFF2-40B4-BE49-F238E27FC236}">
                <a16:creationId xmlns:a16="http://schemas.microsoft.com/office/drawing/2014/main" id="{DBAE93E2-C8E1-4148-8317-CA6CB4C27D20}"/>
              </a:ext>
            </a:extLst>
          </p:cNvPr>
          <p:cNvSpPr>
            <a:spLocks noGrp="1"/>
          </p:cNvSpPr>
          <p:nvPr>
            <p:ph type="sldNum" sz="quarter" idx="12"/>
          </p:nvPr>
        </p:nvSpPr>
        <p:spPr/>
        <p:txBody>
          <a:bodyPr/>
          <a:lstStyle/>
          <a:p>
            <a:fld id="{29AAD378-655A-49C6-813C-9FD132EF7440}" type="slidenum">
              <a:rPr lang="en-US" smtClean="0"/>
              <a:pPr/>
              <a:t>5</a:t>
            </a:fld>
            <a:endParaRPr lang="en-US" dirty="0"/>
          </a:p>
        </p:txBody>
      </p:sp>
    </p:spTree>
    <p:extLst>
      <p:ext uri="{BB962C8B-B14F-4D97-AF65-F5344CB8AC3E}">
        <p14:creationId xmlns:p14="http://schemas.microsoft.com/office/powerpoint/2010/main" val="2585272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DA08D7-8087-4F40-A034-ABA5D89DD44C}"/>
              </a:ext>
            </a:extLst>
          </p:cNvPr>
          <p:cNvSpPr>
            <a:spLocks noGrp="1"/>
          </p:cNvSpPr>
          <p:nvPr>
            <p:ph idx="1"/>
          </p:nvPr>
        </p:nvSpPr>
        <p:spPr/>
        <p:txBody>
          <a:bodyPr/>
          <a:lstStyle/>
          <a:p>
            <a:r>
              <a:rPr lang="en-US" dirty="0"/>
              <a:t>This operation is called input transformation, which leads to exact cancellation of a nonlinearity, giving rise to a linear equation</a:t>
            </a:r>
          </a:p>
          <a:p>
            <a:r>
              <a:rPr lang="en-US" dirty="0"/>
              <a:t>Also known as exact feedback linearization or dynamic inversion</a:t>
            </a:r>
          </a:p>
          <a:p>
            <a:r>
              <a:rPr lang="en-US" dirty="0"/>
              <a:t>Note that this is NOT the same as computing the Jacobian of the nonlinear system and trying to stabilize the resulting linear system at the origin (this would make the system stable only locally)</a:t>
            </a:r>
          </a:p>
          <a:p>
            <a:r>
              <a:rPr lang="en-US" dirty="0"/>
              <a:t>We are using feedback </a:t>
            </a:r>
            <a:r>
              <a:rPr lang="en-US" b="1" i="1" dirty="0"/>
              <a:t>to linearize </a:t>
            </a:r>
            <a:r>
              <a:rPr lang="en-US" dirty="0"/>
              <a:t>the system</a:t>
            </a:r>
          </a:p>
          <a:p>
            <a:r>
              <a:rPr lang="en-US" dirty="0"/>
              <a:t>Unfortunately, we cannot always do this</a:t>
            </a:r>
          </a:p>
        </p:txBody>
      </p:sp>
      <p:sp>
        <p:nvSpPr>
          <p:cNvPr id="3" name="Title 2">
            <a:extLst>
              <a:ext uri="{FF2B5EF4-FFF2-40B4-BE49-F238E27FC236}">
                <a16:creationId xmlns:a16="http://schemas.microsoft.com/office/drawing/2014/main" id="{A0328CCD-2605-4775-B2FC-FC5768C9D2A0}"/>
              </a:ext>
            </a:extLst>
          </p:cNvPr>
          <p:cNvSpPr>
            <a:spLocks noGrp="1"/>
          </p:cNvSpPr>
          <p:nvPr>
            <p:ph type="title"/>
          </p:nvPr>
        </p:nvSpPr>
        <p:spPr/>
        <p:txBody>
          <a:bodyPr/>
          <a:lstStyle/>
          <a:p>
            <a:r>
              <a:rPr lang="en-US" dirty="0"/>
              <a:t>Input Transformation</a:t>
            </a:r>
          </a:p>
        </p:txBody>
      </p:sp>
      <p:sp>
        <p:nvSpPr>
          <p:cNvPr id="4" name="Slide Number Placeholder 3">
            <a:extLst>
              <a:ext uri="{FF2B5EF4-FFF2-40B4-BE49-F238E27FC236}">
                <a16:creationId xmlns:a16="http://schemas.microsoft.com/office/drawing/2014/main" id="{ADFD891D-C3BE-4565-9D77-C7059116B128}"/>
              </a:ext>
            </a:extLst>
          </p:cNvPr>
          <p:cNvSpPr>
            <a:spLocks noGrp="1"/>
          </p:cNvSpPr>
          <p:nvPr>
            <p:ph type="sldNum" sz="quarter" idx="12"/>
          </p:nvPr>
        </p:nvSpPr>
        <p:spPr/>
        <p:txBody>
          <a:bodyPr/>
          <a:lstStyle/>
          <a:p>
            <a:fld id="{29AAD378-655A-49C6-813C-9FD132EF7440}" type="slidenum">
              <a:rPr lang="en-US" smtClean="0"/>
              <a:pPr/>
              <a:t>6</a:t>
            </a:fld>
            <a:endParaRPr lang="en-US" dirty="0"/>
          </a:p>
        </p:txBody>
      </p:sp>
    </p:spTree>
    <p:extLst>
      <p:ext uri="{BB962C8B-B14F-4D97-AF65-F5344CB8AC3E}">
        <p14:creationId xmlns:p14="http://schemas.microsoft.com/office/powerpoint/2010/main" val="181045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764974-E490-41CD-BAD4-EED1FB423B40}"/>
                  </a:ext>
                </a:extLst>
              </p:cNvPr>
              <p:cNvSpPr>
                <a:spLocks noGrp="1"/>
              </p:cNvSpPr>
              <p:nvPr>
                <p:ph idx="1"/>
              </p:nvPr>
            </p:nvSpPr>
            <p:spPr>
              <a:xfrm>
                <a:off x="166680" y="1109866"/>
                <a:ext cx="11251794" cy="4351338"/>
              </a:xfrm>
            </p:spPr>
            <p:txBody>
              <a:bodyPr>
                <a:normAutofit/>
              </a:bodyPr>
              <a:lstStyle/>
              <a:p>
                <a:r>
                  <a:rPr lang="en-US" dirty="0"/>
                  <a:t>Consider system:</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a14:m>
                <a:endParaRPr lang="en-US" dirty="0"/>
              </a:p>
              <a:p>
                <a:r>
                  <a:rPr lang="en-US" dirty="0"/>
                  <a:t>How do we cancel out</a:t>
                </a:r>
                <a14:m>
                  <m:oMath xmlns:m="http://schemas.openxmlformats.org/officeDocument/2006/math">
                    <m:func>
                      <m:funcPr>
                        <m:ctrlPr>
                          <a:rPr lang="en-US" i="1">
                            <a:latin typeface="Cambria Math" panose="02040503050406030204" pitchFamily="18" charset="0"/>
                          </a:rPr>
                        </m:ctrlPr>
                      </m:funcPr>
                      <m:fName>
                        <m:r>
                          <a:rPr lang="en-US" b="0" i="0" smtClean="0">
                            <a:latin typeface="Cambria Math" panose="02040503050406030204" pitchFamily="18" charset="0"/>
                          </a:rPr>
                          <m:t> </m:t>
                        </m:r>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r>
                  <a:rPr lang="en-US" dirty="0"/>
                  <a:t>?</a:t>
                </a:r>
              </a:p>
              <a:p>
                <a:r>
                  <a:rPr lang="en-US" dirty="0"/>
                  <a:t>We can first change variables by a nonlinear transformation: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endParaRPr lang="en-US" dirty="0"/>
              </a:p>
              <a:p>
                <a:r>
                  <a:rPr lang="en-US" dirty="0"/>
                  <a:t>Now, </a:t>
                </a:r>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r>
                  <a:rPr lang="en-US" dirty="0"/>
                  <a:t>, and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 </m:t>
                    </m:r>
                    <m:r>
                      <a:rPr lang="en-US" b="0" i="1" dirty="0" smtClean="0">
                        <a:latin typeface="Cambria Math" panose="02040503050406030204" pitchFamily="18" charset="0"/>
                      </a:rPr>
                      <m:t>𝑎</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𝑧</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func>
                          <m:funcPr>
                            <m:ctrlPr>
                              <a:rPr lang="en-US" b="0" i="1" dirty="0" smtClean="0">
                                <a:latin typeface="Cambria Math" panose="02040503050406030204" pitchFamily="18" charset="0"/>
                              </a:rPr>
                            </m:ctrlPr>
                          </m:funcPr>
                          <m:fName>
                            <m:sSup>
                              <m:sSupPr>
                                <m:ctrlPr>
                                  <a:rPr lang="en-US" b="0" i="1" dirty="0" smtClean="0">
                                    <a:latin typeface="Cambria Math" panose="02040503050406030204" pitchFamily="18" charset="0"/>
                                  </a:rPr>
                                </m:ctrlPr>
                              </m:sSupPr>
                              <m:e>
                                <m:r>
                                  <m:rPr>
                                    <m:sty m:val="p"/>
                                  </m:rPr>
                                  <a:rPr lang="en-US" b="0" i="0" dirty="0" smtClean="0">
                                    <a:latin typeface="Cambria Math" panose="02040503050406030204" pitchFamily="18" charset="0"/>
                                  </a:rPr>
                                  <m:t>sin</m:t>
                                </m:r>
                              </m:e>
                              <m:sup>
                                <m:r>
                                  <a:rPr lang="en-US" b="0" i="1" dirty="0" smtClean="0">
                                    <a:latin typeface="Cambria Math" panose="02040503050406030204" pitchFamily="18" charset="0"/>
                                  </a:rPr>
                                  <m:t>−1</m:t>
                                </m:r>
                              </m:sup>
                            </m:sSup>
                          </m:fName>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2</m:t>
                                    </m:r>
                                  </m:sub>
                                </m:sSub>
                              </m:num>
                              <m:den>
                                <m:r>
                                  <a:rPr lang="en-US" b="0" i="1" dirty="0" smtClean="0">
                                    <a:latin typeface="Cambria Math" panose="02040503050406030204" pitchFamily="18" charset="0"/>
                                  </a:rPr>
                                  <m:t>𝑎</m:t>
                                </m:r>
                              </m:den>
                            </m:f>
                          </m:e>
                        </m:func>
                      </m:e>
                    </m:func>
                  </m:oMath>
                </a14:m>
                <a:r>
                  <a:rPr lang="en-US" dirty="0"/>
                  <a:t>	</a:t>
                </a:r>
              </a:p>
            </p:txBody>
          </p:sp>
        </mc:Choice>
        <mc:Fallback xmlns="">
          <p:sp>
            <p:nvSpPr>
              <p:cNvPr id="2" name="Content Placeholder 1">
                <a:extLst>
                  <a:ext uri="{FF2B5EF4-FFF2-40B4-BE49-F238E27FC236}">
                    <a16:creationId xmlns:a16="http://schemas.microsoft.com/office/drawing/2014/main" id="{4A764974-E490-41CD-BAD4-EED1FB423B40}"/>
                  </a:ext>
                </a:extLst>
              </p:cNvPr>
              <p:cNvSpPr>
                <a:spLocks noGrp="1" noRot="1" noChangeAspect="1" noMove="1" noResize="1" noEditPoints="1" noAdjustHandles="1" noChangeArrowheads="1" noChangeShapeType="1" noTextEdit="1"/>
              </p:cNvSpPr>
              <p:nvPr>
                <p:ph idx="1"/>
              </p:nvPr>
            </p:nvSpPr>
            <p:spPr>
              <a:xfrm>
                <a:off x="166680" y="1109866"/>
                <a:ext cx="11251794" cy="4351338"/>
              </a:xfrm>
              <a:blipFill>
                <a:blip r:embed="rId2"/>
                <a:stretch>
                  <a:fillRect l="-650" t="-22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93D017C-CC57-4026-9890-B9B850E56D18}"/>
              </a:ext>
            </a:extLst>
          </p:cNvPr>
          <p:cNvSpPr>
            <a:spLocks noGrp="1"/>
          </p:cNvSpPr>
          <p:nvPr>
            <p:ph type="title"/>
          </p:nvPr>
        </p:nvSpPr>
        <p:spPr/>
        <p:txBody>
          <a:bodyPr/>
          <a:lstStyle/>
          <a:p>
            <a:r>
              <a:rPr lang="en-US" dirty="0"/>
              <a:t>State Transformation</a:t>
            </a:r>
          </a:p>
        </p:txBody>
      </p:sp>
      <p:sp>
        <p:nvSpPr>
          <p:cNvPr id="4" name="Slide Number Placeholder 3">
            <a:extLst>
              <a:ext uri="{FF2B5EF4-FFF2-40B4-BE49-F238E27FC236}">
                <a16:creationId xmlns:a16="http://schemas.microsoft.com/office/drawing/2014/main" id="{783EE121-FF9C-4B10-A4FB-78E719106AEF}"/>
              </a:ext>
            </a:extLst>
          </p:cNvPr>
          <p:cNvSpPr>
            <a:spLocks noGrp="1"/>
          </p:cNvSpPr>
          <p:nvPr>
            <p:ph type="sldNum" sz="quarter" idx="12"/>
          </p:nvPr>
        </p:nvSpPr>
        <p:spPr/>
        <p:txBody>
          <a:bodyPr/>
          <a:lstStyle/>
          <a:p>
            <a:fld id="{29AAD378-655A-49C6-813C-9FD132EF7440}" type="slidenum">
              <a:rPr lang="en-US" smtClean="0"/>
              <a:pPr/>
              <a:t>7</a:t>
            </a:fld>
            <a:endParaRPr lang="en-US" dirty="0"/>
          </a:p>
        </p:txBody>
      </p:sp>
      <p:pic>
        <p:nvPicPr>
          <p:cNvPr id="6" name="Picture 5">
            <a:extLst>
              <a:ext uri="{FF2B5EF4-FFF2-40B4-BE49-F238E27FC236}">
                <a16:creationId xmlns:a16="http://schemas.microsoft.com/office/drawing/2014/main" id="{CD55FDEA-7DCF-403B-9D9C-D856F5ECB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057" y="819788"/>
            <a:ext cx="3301153" cy="1946983"/>
          </a:xfrm>
          <a:prstGeom prst="rect">
            <a:avLst/>
          </a:prstGeom>
        </p:spPr>
      </p:pic>
    </p:spTree>
    <p:extLst>
      <p:ext uri="{BB962C8B-B14F-4D97-AF65-F5344CB8AC3E}">
        <p14:creationId xmlns:p14="http://schemas.microsoft.com/office/powerpoint/2010/main" val="38697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1C09D31-C9D5-45F0-8166-3AFEF91058C3}"/>
                  </a:ext>
                </a:extLst>
              </p:cNvPr>
              <p:cNvSpPr>
                <a:spLocks noGrp="1"/>
              </p:cNvSpPr>
              <p:nvPr>
                <p:ph idx="1"/>
              </p:nvPr>
            </p:nvSpPr>
            <p:spPr/>
            <p:txBody>
              <a:bodyPr>
                <a:normAutofit lnSpcReduction="10000"/>
              </a:bodyPr>
              <a:lstStyle/>
              <a:p>
                <a:r>
                  <a:rPr lang="en-US" dirty="0"/>
                  <a:t>Equations rewritten:</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endParaRPr lang="en-US" b="0" dirty="0"/>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i="1" dirty="0">
                        <a:latin typeface="Cambria Math" panose="02040503050406030204" pitchFamily="18" charset="0"/>
                      </a:rPr>
                      <m:t>𝑎</m:t>
                    </m:r>
                    <m:d>
                      <m:dPr>
                        <m:ctrlPr>
                          <a:rPr lang="en-US" i="1" dirty="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𝑧</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oMath>
                </a14:m>
                <a:endParaRPr lang="en-US" dirty="0"/>
              </a:p>
              <a:p>
                <a:r>
                  <a:rPr lang="en-US" dirty="0"/>
                  <a:t>Now we can pick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𝑎</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den>
                    </m:f>
                    <m:r>
                      <a:rPr lang="en-US" b="0" i="1" smtClean="0">
                        <a:latin typeface="Cambria Math" panose="02040503050406030204" pitchFamily="18" charset="0"/>
                      </a:rPr>
                      <m:t>𝑣</m:t>
                    </m:r>
                  </m:oMath>
                </a14:m>
                <a:endParaRPr lang="en-US" dirty="0"/>
              </a:p>
              <a:p>
                <a:r>
                  <a:rPr lang="en-US" dirty="0"/>
                  <a:t>Rewriting in terms of </a:t>
                </a:r>
                <a14:m>
                  <m:oMath xmlns:m="http://schemas.openxmlformats.org/officeDocument/2006/math">
                    <m:r>
                      <a:rPr lang="en-US" b="0" i="1" smtClean="0">
                        <a:latin typeface="Cambria Math" panose="02040503050406030204" pitchFamily="18" charset="0"/>
                      </a:rPr>
                      <m:t>𝑥</m:t>
                    </m:r>
                  </m:oMath>
                </a14:m>
                <a:r>
                  <a:rPr lang="en-US" dirty="0"/>
                  <a:t>’s:</a:t>
                </a:r>
              </a:p>
              <a:p>
                <a:pPr lvl="1"/>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𝑎</m:t>
                            </m:r>
                            <m:r>
                              <m:rPr>
                                <m:sty m:val="p"/>
                              </m:rPr>
                              <a:rPr lang="en-US" b="0" i="0" smtClean="0">
                                <a:latin typeface="Cambria Math" panose="02040503050406030204" pitchFamily="18" charset="0"/>
                              </a:rPr>
                              <m:t>cos</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den>
                    </m:f>
                    <m:r>
                      <a:rPr lang="en-US" b="0" i="1" smtClean="0">
                        <a:latin typeface="Cambria Math" panose="02040503050406030204" pitchFamily="18" charset="0"/>
                      </a:rPr>
                      <m:t>𝑣</m:t>
                    </m:r>
                  </m:oMath>
                </a14:m>
                <a:endParaRPr lang="en-US" dirty="0"/>
              </a:p>
              <a:p>
                <a:r>
                  <a:rPr lang="en-US" dirty="0"/>
                  <a:t>This gives us a linear system</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which we can again stabilize using linear system methods</a:t>
                </a:r>
              </a:p>
            </p:txBody>
          </p:sp>
        </mc:Choice>
        <mc:Fallback xmlns="">
          <p:sp>
            <p:nvSpPr>
              <p:cNvPr id="2" name="Content Placeholder 1">
                <a:extLst>
                  <a:ext uri="{FF2B5EF4-FFF2-40B4-BE49-F238E27FC236}">
                    <a16:creationId xmlns:a16="http://schemas.microsoft.com/office/drawing/2014/main" id="{A1C09D31-C9D5-45F0-8166-3AFEF91058C3}"/>
                  </a:ext>
                </a:extLst>
              </p:cNvPr>
              <p:cNvSpPr>
                <a:spLocks noGrp="1" noRot="1" noChangeAspect="1" noMove="1" noResize="1" noEditPoints="1" noAdjustHandles="1" noChangeArrowheads="1" noChangeShapeType="1" noTextEdit="1"/>
              </p:cNvSpPr>
              <p:nvPr>
                <p:ph idx="1"/>
              </p:nvPr>
            </p:nvSpPr>
            <p:spPr>
              <a:blipFill>
                <a:blip r:embed="rId2"/>
                <a:stretch>
                  <a:fillRect l="-625" t="-322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01EDCA3-1C06-4BF2-B25F-C4B757166617}"/>
              </a:ext>
            </a:extLst>
          </p:cNvPr>
          <p:cNvSpPr>
            <a:spLocks noGrp="1"/>
          </p:cNvSpPr>
          <p:nvPr>
            <p:ph type="title"/>
          </p:nvPr>
        </p:nvSpPr>
        <p:spPr/>
        <p:txBody>
          <a:bodyPr/>
          <a:lstStyle/>
          <a:p>
            <a:r>
              <a:rPr lang="en-US" dirty="0"/>
              <a:t>State transformation continued</a:t>
            </a:r>
          </a:p>
        </p:txBody>
      </p:sp>
      <p:sp>
        <p:nvSpPr>
          <p:cNvPr id="4" name="Slide Number Placeholder 3">
            <a:extLst>
              <a:ext uri="{FF2B5EF4-FFF2-40B4-BE49-F238E27FC236}">
                <a16:creationId xmlns:a16="http://schemas.microsoft.com/office/drawing/2014/main" id="{462C1E42-B632-46E7-97B0-5F036BFAB018}"/>
              </a:ext>
            </a:extLst>
          </p:cNvPr>
          <p:cNvSpPr>
            <a:spLocks noGrp="1"/>
          </p:cNvSpPr>
          <p:nvPr>
            <p:ph type="sldNum" sz="quarter" idx="12"/>
          </p:nvPr>
        </p:nvSpPr>
        <p:spPr/>
        <p:txBody>
          <a:bodyPr/>
          <a:lstStyle/>
          <a:p>
            <a:fld id="{29AAD378-655A-49C6-813C-9FD132EF7440}" type="slidenum">
              <a:rPr lang="en-US" smtClean="0"/>
              <a:pPr/>
              <a:t>8</a:t>
            </a:fld>
            <a:endParaRPr lang="en-US" dirty="0"/>
          </a:p>
        </p:txBody>
      </p:sp>
    </p:spTree>
    <p:extLst>
      <p:ext uri="{BB962C8B-B14F-4D97-AF65-F5344CB8AC3E}">
        <p14:creationId xmlns:p14="http://schemas.microsoft.com/office/powerpoint/2010/main" val="3737836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4F9267-EE1D-4E79-BC3F-59B8B099E9FF}"/>
              </a:ext>
            </a:extLst>
          </p:cNvPr>
          <p:cNvSpPr>
            <a:spLocks noGrp="1"/>
          </p:cNvSpPr>
          <p:nvPr>
            <p:ph type="title"/>
          </p:nvPr>
        </p:nvSpPr>
        <p:spPr/>
        <p:txBody>
          <a:bodyPr/>
          <a:lstStyle/>
          <a:p>
            <a:r>
              <a:rPr lang="en-US" dirty="0"/>
              <a:t>Form of the controller: two “loops”</a:t>
            </a:r>
          </a:p>
        </p:txBody>
      </p:sp>
      <p:sp>
        <p:nvSpPr>
          <p:cNvPr id="4" name="Slide Number Placeholder 3">
            <a:extLst>
              <a:ext uri="{FF2B5EF4-FFF2-40B4-BE49-F238E27FC236}">
                <a16:creationId xmlns:a16="http://schemas.microsoft.com/office/drawing/2014/main" id="{63F9D939-9947-4B78-98AB-B08106154D9A}"/>
              </a:ext>
            </a:extLst>
          </p:cNvPr>
          <p:cNvSpPr>
            <a:spLocks noGrp="1"/>
          </p:cNvSpPr>
          <p:nvPr>
            <p:ph type="sldNum" sz="quarter" idx="12"/>
          </p:nvPr>
        </p:nvSpPr>
        <p:spPr/>
        <p:txBody>
          <a:bodyPr/>
          <a:lstStyle/>
          <a:p>
            <a:fld id="{29AAD378-655A-49C6-813C-9FD132EF7440}" type="slidenum">
              <a:rPr lang="en-US" smtClean="0"/>
              <a:pPr/>
              <a:t>9</a:t>
            </a:fld>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A916613-12C6-4958-9B08-5C800FB96612}"/>
                  </a:ext>
                </a:extLst>
              </p:cNvPr>
              <p:cNvSpPr/>
              <p:nvPr/>
            </p:nvSpPr>
            <p:spPr>
              <a:xfrm>
                <a:off x="6785617" y="1544269"/>
                <a:ext cx="1806793" cy="106113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oMath>
                </a14:m>
                <a:r>
                  <a:rPr lang="en-US" sz="2400" dirty="0"/>
                  <a:t> </a:t>
                </a:r>
              </a:p>
            </p:txBody>
          </p:sp>
        </mc:Choice>
        <mc:Fallback xmlns="">
          <p:sp>
            <p:nvSpPr>
              <p:cNvPr id="6" name="Rectangle 5">
                <a:extLst>
                  <a:ext uri="{FF2B5EF4-FFF2-40B4-BE49-F238E27FC236}">
                    <a16:creationId xmlns:a16="http://schemas.microsoft.com/office/drawing/2014/main" id="{AA916613-12C6-4958-9B08-5C800FB96612}"/>
                  </a:ext>
                </a:extLst>
              </p:cNvPr>
              <p:cNvSpPr>
                <a:spLocks noRot="1" noChangeAspect="1" noMove="1" noResize="1" noEditPoints="1" noAdjustHandles="1" noChangeArrowheads="1" noChangeShapeType="1" noTextEdit="1"/>
              </p:cNvSpPr>
              <p:nvPr/>
            </p:nvSpPr>
            <p:spPr>
              <a:xfrm>
                <a:off x="6785617" y="1544269"/>
                <a:ext cx="1806793" cy="1061135"/>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D6A62D-97BC-4053-B9E2-F7FE85DA9039}"/>
                  </a:ext>
                </a:extLst>
              </p:cNvPr>
              <p:cNvSpPr/>
              <p:nvPr/>
            </p:nvSpPr>
            <p:spPr>
              <a:xfrm>
                <a:off x="4475782" y="1546811"/>
                <a:ext cx="1487025" cy="1058594"/>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r>
                        <a:rPr lang="en-US" sz="2000" b="1" i="0" smtClean="0">
                          <a:latin typeface="Cambria Math" panose="02040503050406030204" pitchFamily="18" charset="0"/>
                        </a:rPr>
                        <m:t>𝐱</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oMath>
                  </m:oMathPara>
                </a14:m>
                <a:endParaRPr lang="en-US" sz="2000" dirty="0"/>
              </a:p>
            </p:txBody>
          </p:sp>
        </mc:Choice>
        <mc:Fallback xmlns="">
          <p:sp>
            <p:nvSpPr>
              <p:cNvPr id="7" name="Rectangle 6">
                <a:extLst>
                  <a:ext uri="{FF2B5EF4-FFF2-40B4-BE49-F238E27FC236}">
                    <a16:creationId xmlns:a16="http://schemas.microsoft.com/office/drawing/2014/main" id="{C1D6A62D-97BC-4053-B9E2-F7FE85DA9039}"/>
                  </a:ext>
                </a:extLst>
              </p:cNvPr>
              <p:cNvSpPr>
                <a:spLocks noRot="1" noChangeAspect="1" noMove="1" noResize="1" noEditPoints="1" noAdjustHandles="1" noChangeArrowheads="1" noChangeShapeType="1" noTextEdit="1"/>
              </p:cNvSpPr>
              <p:nvPr/>
            </p:nvSpPr>
            <p:spPr>
              <a:xfrm>
                <a:off x="4475782" y="1546811"/>
                <a:ext cx="1487025" cy="105859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7C3C909-331A-477F-BACA-9FF0F5C29706}"/>
              </a:ext>
            </a:extLst>
          </p:cNvPr>
          <p:cNvCxnSpPr>
            <a:cxnSpLocks/>
          </p:cNvCxnSpPr>
          <p:nvPr/>
        </p:nvCxnSpPr>
        <p:spPr>
          <a:xfrm>
            <a:off x="473719" y="215224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2DBA0C-EFDC-4556-AFD7-C887612B036B}"/>
              </a:ext>
            </a:extLst>
          </p:cNvPr>
          <p:cNvCxnSpPr>
            <a:cxnSpLocks/>
          </p:cNvCxnSpPr>
          <p:nvPr/>
        </p:nvCxnSpPr>
        <p:spPr>
          <a:xfrm>
            <a:off x="8592410" y="2074628"/>
            <a:ext cx="9742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82C04B-23E7-48B8-98B6-1B0E02D574E0}"/>
                  </a:ext>
                </a:extLst>
              </p:cNvPr>
              <p:cNvSpPr txBox="1"/>
              <p:nvPr/>
            </p:nvSpPr>
            <p:spPr>
              <a:xfrm>
                <a:off x="388685" y="2078979"/>
                <a:ext cx="39881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i="1" dirty="0"/>
              </a:p>
            </p:txBody>
          </p:sp>
        </mc:Choice>
        <mc:Fallback xmlns="">
          <p:sp>
            <p:nvSpPr>
              <p:cNvPr id="10" name="TextBox 9">
                <a:extLst>
                  <a:ext uri="{FF2B5EF4-FFF2-40B4-BE49-F238E27FC236}">
                    <a16:creationId xmlns:a16="http://schemas.microsoft.com/office/drawing/2014/main" id="{9982C04B-23E7-48B8-98B6-1B0E02D574E0}"/>
                  </a:ext>
                </a:extLst>
              </p:cNvPr>
              <p:cNvSpPr txBox="1">
                <a:spLocks noRot="1" noChangeAspect="1" noMove="1" noResize="1" noEditPoints="1" noAdjustHandles="1" noChangeArrowheads="1" noChangeShapeType="1" noTextEdit="1"/>
              </p:cNvSpPr>
              <p:nvPr/>
            </p:nvSpPr>
            <p:spPr>
              <a:xfrm>
                <a:off x="388685" y="2078979"/>
                <a:ext cx="39881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CA8AAE-7D10-43F6-9F20-D47D20BCFCB6}"/>
                  </a:ext>
                </a:extLst>
              </p:cNvPr>
              <p:cNvSpPr txBox="1"/>
              <p:nvPr/>
            </p:nvSpPr>
            <p:spPr>
              <a:xfrm>
                <a:off x="6070575" y="1450116"/>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67CA8AAE-7D10-43F6-9F20-D47D20BCFCB6}"/>
                  </a:ext>
                </a:extLst>
              </p:cNvPr>
              <p:cNvSpPr txBox="1">
                <a:spLocks noRot="1" noChangeAspect="1" noMove="1" noResize="1" noEditPoints="1" noAdjustHandles="1" noChangeArrowheads="1" noChangeShapeType="1" noTextEdit="1"/>
              </p:cNvSpPr>
              <p:nvPr/>
            </p:nvSpPr>
            <p:spPr>
              <a:xfrm>
                <a:off x="6070575" y="1450116"/>
                <a:ext cx="764145" cy="461665"/>
              </a:xfrm>
              <a:prstGeom prst="rect">
                <a:avLst/>
              </a:prstGeom>
              <a:blipFill>
                <a:blip r:embed="rId5"/>
                <a:stretch>
                  <a:fillRect r="-56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94A6CD8-CB79-4AB1-97A0-DE71F6125A86}"/>
                  </a:ext>
                </a:extLst>
              </p:cNvPr>
              <p:cNvSpPr txBox="1"/>
              <p:nvPr/>
            </p:nvSpPr>
            <p:spPr>
              <a:xfrm>
                <a:off x="8697443" y="1347784"/>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094A6CD8-CB79-4AB1-97A0-DE71F6125A86}"/>
                  </a:ext>
                </a:extLst>
              </p:cNvPr>
              <p:cNvSpPr txBox="1">
                <a:spLocks noRot="1" noChangeAspect="1" noMove="1" noResize="1" noEditPoints="1" noAdjustHandles="1" noChangeArrowheads="1" noChangeShapeType="1" noTextEdit="1"/>
              </p:cNvSpPr>
              <p:nvPr/>
            </p:nvSpPr>
            <p:spPr>
              <a:xfrm>
                <a:off x="8697443" y="1347784"/>
                <a:ext cx="764145" cy="461665"/>
              </a:xfrm>
              <a:prstGeom prst="rect">
                <a:avLst/>
              </a:prstGeom>
              <a:blipFill>
                <a:blip r:embed="rId6"/>
                <a:stretch>
                  <a:fillRect r="-4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942660A-99B1-444C-A87E-F59B099A885D}"/>
              </a:ext>
            </a:extLst>
          </p:cNvPr>
          <p:cNvCxnSpPr>
            <a:cxnSpLocks/>
            <a:stCxn id="7" idx="3"/>
            <a:endCxn id="6" idx="1"/>
          </p:cNvCxnSpPr>
          <p:nvPr/>
        </p:nvCxnSpPr>
        <p:spPr>
          <a:xfrm flipV="1">
            <a:off x="5962807" y="2074837"/>
            <a:ext cx="822810" cy="127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FFC2FE64-F5D7-43D8-8B58-BE9121890BD0}"/>
                  </a:ext>
                </a:extLst>
              </p:cNvPr>
              <p:cNvSpPr/>
              <p:nvPr/>
            </p:nvSpPr>
            <p:spPr>
              <a:xfrm>
                <a:off x="1106057" y="1826368"/>
                <a:ext cx="781223"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FFC2FE64-F5D7-43D8-8B58-BE9121890BD0}"/>
                  </a:ext>
                </a:extLst>
              </p:cNvPr>
              <p:cNvSpPr>
                <a:spLocks noRot="1" noChangeAspect="1" noMove="1" noResize="1" noEditPoints="1" noAdjustHandles="1" noChangeArrowheads="1" noChangeShapeType="1" noTextEdit="1"/>
              </p:cNvSpPr>
              <p:nvPr/>
            </p:nvSpPr>
            <p:spPr>
              <a:xfrm>
                <a:off x="1106057" y="1826368"/>
                <a:ext cx="781223"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82D79A0-1B71-48D0-BC65-D29E5D65047E}"/>
              </a:ext>
            </a:extLst>
          </p:cNvPr>
          <p:cNvCxnSpPr>
            <a:cxnSpLocks/>
            <a:endCxn id="7" idx="1"/>
          </p:cNvCxnSpPr>
          <p:nvPr/>
        </p:nvCxnSpPr>
        <p:spPr>
          <a:xfrm>
            <a:off x="3699198" y="2069220"/>
            <a:ext cx="776584" cy="68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0916BF1-9009-4254-AC43-31B5C92567F6}"/>
              </a:ext>
            </a:extLst>
          </p:cNvPr>
          <p:cNvCxnSpPr>
            <a:cxnSpLocks/>
            <a:endCxn id="14" idx="4"/>
          </p:cNvCxnSpPr>
          <p:nvPr/>
        </p:nvCxnSpPr>
        <p:spPr>
          <a:xfrm rot="10800000" flipV="1">
            <a:off x="1496670" y="2091509"/>
            <a:ext cx="7670383" cy="321958"/>
          </a:xfrm>
          <a:prstGeom prst="bentConnector4">
            <a:avLst>
              <a:gd name="adj1" fmla="val -30"/>
              <a:gd name="adj2" fmla="val 83688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29F38F4-2BCD-4E99-A3A3-3E919D64A684}"/>
              </a:ext>
            </a:extLst>
          </p:cNvPr>
          <p:cNvSpPr/>
          <p:nvPr/>
        </p:nvSpPr>
        <p:spPr>
          <a:xfrm>
            <a:off x="6983506" y="2588524"/>
            <a:ext cx="929935" cy="523220"/>
          </a:xfrm>
          <a:prstGeom prst="rect">
            <a:avLst/>
          </a:prstGeom>
        </p:spPr>
        <p:txBody>
          <a:bodyPr wrap="none">
            <a:spAutoFit/>
          </a:bodyPr>
          <a:lstStyle/>
          <a:p>
            <a:pPr algn="ctr"/>
            <a:r>
              <a:rPr lang="en-US" sz="2800" dirty="0"/>
              <a:t>Plant</a:t>
            </a:r>
          </a:p>
        </p:txBody>
      </p:sp>
      <p:cxnSp>
        <p:nvCxnSpPr>
          <p:cNvPr id="27" name="Connector: Elbow 26">
            <a:extLst>
              <a:ext uri="{FF2B5EF4-FFF2-40B4-BE49-F238E27FC236}">
                <a16:creationId xmlns:a16="http://schemas.microsoft.com/office/drawing/2014/main" id="{D2E42A46-FB66-445C-996A-6162C8F182BC}"/>
              </a:ext>
            </a:extLst>
          </p:cNvPr>
          <p:cNvCxnSpPr>
            <a:cxnSpLocks/>
            <a:endCxn id="7" idx="2"/>
          </p:cNvCxnSpPr>
          <p:nvPr/>
        </p:nvCxnSpPr>
        <p:spPr>
          <a:xfrm rot="10800000">
            <a:off x="5219296" y="2605405"/>
            <a:ext cx="3947759" cy="1155810"/>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7D532DD-6048-4525-9154-933F1627002E}"/>
              </a:ext>
            </a:extLst>
          </p:cNvPr>
          <p:cNvSpPr/>
          <p:nvPr/>
        </p:nvSpPr>
        <p:spPr>
          <a:xfrm>
            <a:off x="6561760" y="3286801"/>
            <a:ext cx="2605292" cy="461665"/>
          </a:xfrm>
          <a:prstGeom prst="rect">
            <a:avLst/>
          </a:prstGeom>
        </p:spPr>
        <p:txBody>
          <a:bodyPr wrap="square">
            <a:spAutoFit/>
          </a:bodyPr>
          <a:lstStyle/>
          <a:p>
            <a:pPr algn="ctr"/>
            <a:r>
              <a:rPr lang="en-US" sz="2400" dirty="0"/>
              <a:t>Linearization Loop</a:t>
            </a:r>
          </a:p>
        </p:txBody>
      </p:sp>
      <p:sp>
        <p:nvSpPr>
          <p:cNvPr id="34" name="Rectangle 33">
            <a:extLst>
              <a:ext uri="{FF2B5EF4-FFF2-40B4-BE49-F238E27FC236}">
                <a16:creationId xmlns:a16="http://schemas.microsoft.com/office/drawing/2014/main" id="{0B16A8EF-608A-41F6-BABC-4CC04FEC7609}"/>
              </a:ext>
            </a:extLst>
          </p:cNvPr>
          <p:cNvSpPr/>
          <p:nvPr/>
        </p:nvSpPr>
        <p:spPr>
          <a:xfrm>
            <a:off x="6886397" y="4211778"/>
            <a:ext cx="2054087" cy="461665"/>
          </a:xfrm>
          <a:prstGeom prst="rect">
            <a:avLst/>
          </a:prstGeom>
        </p:spPr>
        <p:txBody>
          <a:bodyPr wrap="none">
            <a:spAutoFit/>
          </a:bodyPr>
          <a:lstStyle/>
          <a:p>
            <a:pPr algn="ctr"/>
            <a:r>
              <a:rPr lang="en-US" sz="2400" dirty="0"/>
              <a:t>Feedback Loop</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39C2D8C-BEE5-450C-87EA-6F4C24E2A8D6}"/>
                  </a:ext>
                </a:extLst>
              </p:cNvPr>
              <p:cNvSpPr/>
              <p:nvPr/>
            </p:nvSpPr>
            <p:spPr>
              <a:xfrm>
                <a:off x="5003084" y="4069699"/>
                <a:ext cx="1659588" cy="1058594"/>
              </a:xfrm>
              <a:prstGeom prst="rect">
                <a:avLst/>
              </a:prstGeom>
              <a:solidFill>
                <a:schemeClr val="accent6">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𝐳</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oMath>
                  </m:oMathPara>
                </a14:m>
                <a:endParaRPr lang="en-US" sz="2400" dirty="0"/>
              </a:p>
            </p:txBody>
          </p:sp>
        </mc:Choice>
        <mc:Fallback xmlns="">
          <p:sp>
            <p:nvSpPr>
              <p:cNvPr id="35" name="Rectangle 34">
                <a:extLst>
                  <a:ext uri="{FF2B5EF4-FFF2-40B4-BE49-F238E27FC236}">
                    <a16:creationId xmlns:a16="http://schemas.microsoft.com/office/drawing/2014/main" id="{139C2D8C-BEE5-450C-87EA-6F4C24E2A8D6}"/>
                  </a:ext>
                </a:extLst>
              </p:cNvPr>
              <p:cNvSpPr>
                <a:spLocks noRot="1" noChangeAspect="1" noMove="1" noResize="1" noEditPoints="1" noAdjustHandles="1" noChangeArrowheads="1" noChangeShapeType="1" noTextEdit="1"/>
              </p:cNvSpPr>
              <p:nvPr/>
            </p:nvSpPr>
            <p:spPr>
              <a:xfrm>
                <a:off x="5003084" y="4069699"/>
                <a:ext cx="1659588" cy="1058594"/>
              </a:xfrm>
              <a:prstGeom prst="rect">
                <a:avLst/>
              </a:prstGeom>
              <a:blipFill>
                <a:blip r:embed="rId8"/>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3D18380-14B4-44CE-BBC1-23948CDD0FCB}"/>
                  </a:ext>
                </a:extLst>
              </p:cNvPr>
              <p:cNvSpPr/>
              <p:nvPr/>
            </p:nvSpPr>
            <p:spPr>
              <a:xfrm>
                <a:off x="817054" y="1681564"/>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oMath>
                  </m:oMathPara>
                </a14:m>
                <a:endParaRPr lang="en-US" sz="2400" dirty="0"/>
              </a:p>
            </p:txBody>
          </p:sp>
        </mc:Choice>
        <mc:Fallback xmlns="">
          <p:sp>
            <p:nvSpPr>
              <p:cNvPr id="36" name="Rectangle 35">
                <a:extLst>
                  <a:ext uri="{FF2B5EF4-FFF2-40B4-BE49-F238E27FC236}">
                    <a16:creationId xmlns:a16="http://schemas.microsoft.com/office/drawing/2014/main" id="{63D18380-14B4-44CE-BBC1-23948CDD0FCB}"/>
                  </a:ext>
                </a:extLst>
              </p:cNvPr>
              <p:cNvSpPr>
                <a:spLocks noRot="1" noChangeAspect="1" noMove="1" noResize="1" noEditPoints="1" noAdjustHandles="1" noChangeArrowheads="1" noChangeShapeType="1" noTextEdit="1"/>
              </p:cNvSpPr>
              <p:nvPr/>
            </p:nvSpPr>
            <p:spPr>
              <a:xfrm>
                <a:off x="817054" y="1681564"/>
                <a:ext cx="48282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A8EF03FB-574B-4133-8FAE-FA811F505978}"/>
                  </a:ext>
                </a:extLst>
              </p:cNvPr>
              <p:cNvSpPr/>
              <p:nvPr/>
            </p:nvSpPr>
            <p:spPr>
              <a:xfrm>
                <a:off x="1531470" y="2267139"/>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37" name="Rectangle 36">
                <a:extLst>
                  <a:ext uri="{FF2B5EF4-FFF2-40B4-BE49-F238E27FC236}">
                    <a16:creationId xmlns:a16="http://schemas.microsoft.com/office/drawing/2014/main" id="{A8EF03FB-574B-4133-8FAE-FA811F505978}"/>
                  </a:ext>
                </a:extLst>
              </p:cNvPr>
              <p:cNvSpPr>
                <a:spLocks noRot="1" noChangeAspect="1" noMove="1" noResize="1" noEditPoints="1" noAdjustHandles="1" noChangeArrowheads="1" noChangeShapeType="1" noTextEdit="1"/>
              </p:cNvSpPr>
              <p:nvPr/>
            </p:nvSpPr>
            <p:spPr>
              <a:xfrm>
                <a:off x="1531470" y="2267139"/>
                <a:ext cx="482824" cy="461665"/>
              </a:xfrm>
              <a:prstGeom prst="rect">
                <a:avLst/>
              </a:prstGeom>
              <a:blipFill>
                <a:blip r:embed="rId10"/>
                <a:stretch>
                  <a:fillRect/>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137C986C-0CB2-493E-ACE4-2775CD21FA3C}"/>
              </a:ext>
            </a:extLst>
          </p:cNvPr>
          <p:cNvSpPr/>
          <p:nvPr/>
        </p:nvSpPr>
        <p:spPr>
          <a:xfrm>
            <a:off x="4475782" y="5087299"/>
            <a:ext cx="2794804" cy="461665"/>
          </a:xfrm>
          <a:prstGeom prst="rect">
            <a:avLst/>
          </a:prstGeom>
        </p:spPr>
        <p:txBody>
          <a:bodyPr wrap="none">
            <a:spAutoFit/>
          </a:bodyPr>
          <a:lstStyle/>
          <a:p>
            <a:pPr algn="ctr"/>
            <a:r>
              <a:rPr lang="en-US" sz="2400" dirty="0"/>
              <a:t>State Transformation</a:t>
            </a:r>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783B5B5C-09E5-4FA8-8B27-61B6A9D6C8BB}"/>
                  </a:ext>
                </a:extLst>
              </p:cNvPr>
              <p:cNvSpPr/>
              <p:nvPr/>
            </p:nvSpPr>
            <p:spPr>
              <a:xfrm>
                <a:off x="2524394" y="1544269"/>
                <a:ext cx="1441288" cy="1100842"/>
              </a:xfrm>
              <a:prstGeom prst="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𝐾</m:t>
                          </m:r>
                        </m:e>
                        <m:sup>
                          <m:r>
                            <a:rPr lang="en-US" sz="2000" b="0" i="1" smtClean="0">
                              <a:latin typeface="Cambria Math" panose="02040503050406030204" pitchFamily="18" charset="0"/>
                            </a:rPr>
                            <m:t>𝑇</m:t>
                          </m:r>
                        </m:sup>
                      </m:sSup>
                      <m:r>
                        <a:rPr lang="en-US" sz="2000" b="1" i="0" smtClean="0">
                          <a:latin typeface="Cambria Math" panose="02040503050406030204" pitchFamily="18" charset="0"/>
                        </a:rPr>
                        <m:t>𝐳</m:t>
                      </m:r>
                    </m:oMath>
                  </m:oMathPara>
                </a14:m>
                <a:endParaRPr lang="en-US" sz="2000" b="1" dirty="0"/>
              </a:p>
            </p:txBody>
          </p:sp>
        </mc:Choice>
        <mc:Fallback xmlns="">
          <p:sp>
            <p:nvSpPr>
              <p:cNvPr id="43" name="Rectangle 42">
                <a:extLst>
                  <a:ext uri="{FF2B5EF4-FFF2-40B4-BE49-F238E27FC236}">
                    <a16:creationId xmlns:a16="http://schemas.microsoft.com/office/drawing/2014/main" id="{783B5B5C-09E5-4FA8-8B27-61B6A9D6C8BB}"/>
                  </a:ext>
                </a:extLst>
              </p:cNvPr>
              <p:cNvSpPr>
                <a:spLocks noRot="1" noChangeAspect="1" noMove="1" noResize="1" noEditPoints="1" noAdjustHandles="1" noChangeArrowheads="1" noChangeShapeType="1" noTextEdit="1"/>
              </p:cNvSpPr>
              <p:nvPr/>
            </p:nvSpPr>
            <p:spPr>
              <a:xfrm>
                <a:off x="2524394" y="1544269"/>
                <a:ext cx="1441288" cy="1100842"/>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FC93371E-80D4-4193-87C0-DC38EDAE6A9A}"/>
              </a:ext>
            </a:extLst>
          </p:cNvPr>
          <p:cNvCxnSpPr>
            <a:cxnSpLocks/>
          </p:cNvCxnSpPr>
          <p:nvPr/>
        </p:nvCxnSpPr>
        <p:spPr>
          <a:xfrm>
            <a:off x="1887280" y="209468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3C00815-42EA-41C4-AF32-34544A830C6C}"/>
              </a:ext>
            </a:extLst>
          </p:cNvPr>
          <p:cNvSpPr/>
          <p:nvPr/>
        </p:nvSpPr>
        <p:spPr>
          <a:xfrm>
            <a:off x="9867674" y="3517537"/>
            <a:ext cx="2088264" cy="83099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2400" dirty="0"/>
              <a:t>Input </a:t>
            </a:r>
          </a:p>
          <a:p>
            <a:pPr algn="ctr"/>
            <a:r>
              <a:rPr lang="en-US" sz="2400" dirty="0"/>
              <a:t>Transformation</a:t>
            </a:r>
          </a:p>
        </p:txBody>
      </p:sp>
      <p:sp>
        <p:nvSpPr>
          <p:cNvPr id="53" name="Rectangle 52">
            <a:extLst>
              <a:ext uri="{FF2B5EF4-FFF2-40B4-BE49-F238E27FC236}">
                <a16:creationId xmlns:a16="http://schemas.microsoft.com/office/drawing/2014/main" id="{7C5E9E8C-9833-419A-857C-CA3B0C6183DF}"/>
              </a:ext>
            </a:extLst>
          </p:cNvPr>
          <p:cNvSpPr/>
          <p:nvPr/>
        </p:nvSpPr>
        <p:spPr>
          <a:xfrm>
            <a:off x="2378070" y="2583144"/>
            <a:ext cx="1505861" cy="1200329"/>
          </a:xfrm>
          <a:prstGeom prst="rect">
            <a:avLst/>
          </a:prstGeom>
        </p:spPr>
        <p:txBody>
          <a:bodyPr wrap="none">
            <a:spAutoFit/>
          </a:bodyPr>
          <a:lstStyle/>
          <a:p>
            <a:pPr algn="ctr"/>
            <a:r>
              <a:rPr lang="en-US" sz="2400" dirty="0"/>
              <a:t>Pole </a:t>
            </a:r>
          </a:p>
          <a:p>
            <a:pPr algn="ctr"/>
            <a:r>
              <a:rPr lang="en-US" sz="2400" dirty="0"/>
              <a:t>Placement</a:t>
            </a:r>
          </a:p>
          <a:p>
            <a:pPr algn="ctr"/>
            <a:r>
              <a:rPr lang="en-US" sz="2400" dirty="0"/>
              <a:t>Controller</a:t>
            </a:r>
          </a:p>
        </p:txBody>
      </p:sp>
    </p:spTree>
    <p:extLst>
      <p:ext uri="{BB962C8B-B14F-4D97-AF65-F5344CB8AC3E}">
        <p14:creationId xmlns:p14="http://schemas.microsoft.com/office/powerpoint/2010/main" val="956828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15139</TotalTime>
  <Words>2206</Words>
  <Application>Microsoft Office PowerPoint</Application>
  <PresentationFormat>Widescreen</PresentationFormat>
  <Paragraphs>275</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Cambria Math</vt:lpstr>
      <vt:lpstr>Garamond</vt:lpstr>
      <vt:lpstr>Times New Roman</vt:lpstr>
      <vt:lpstr>Wingdings</vt:lpstr>
      <vt:lpstr>Wingdings 3</vt:lpstr>
      <vt:lpstr>Office Theme</vt:lpstr>
      <vt:lpstr>Autonomous Cyber-Physical Systems: Nonlinear Control and Intro to Hybrid Systems</vt:lpstr>
      <vt:lpstr>Layout</vt:lpstr>
      <vt:lpstr>Nonlinear Control Design Techniques</vt:lpstr>
      <vt:lpstr>Feedback Linearization</vt:lpstr>
      <vt:lpstr>Feedback linearization continued</vt:lpstr>
      <vt:lpstr>Input Transformation</vt:lpstr>
      <vt:lpstr>State Transformation</vt:lpstr>
      <vt:lpstr>State transformation continued</vt:lpstr>
      <vt:lpstr>Form of the controller: two “loops”</vt:lpstr>
      <vt:lpstr>More feedback linearization</vt:lpstr>
      <vt:lpstr>Model Predictive Control</vt:lpstr>
      <vt:lpstr>Receding Horizon Philosophy</vt:lpstr>
      <vt:lpstr>Receding Horizon or MPC</vt:lpstr>
      <vt:lpstr>Receding Horizon Control Application</vt:lpstr>
      <vt:lpstr>Linear MPC algorithm</vt:lpstr>
      <vt:lpstr>More about MPC</vt:lpstr>
      <vt:lpstr>Why MPC is important in autonomous CPS</vt:lpstr>
      <vt:lpstr>Controllers in Practice</vt:lpstr>
      <vt:lpstr>Digital Control Issues</vt:lpstr>
      <vt:lpstr>Hybrid System</vt:lpstr>
      <vt:lpstr>Hybrid System: Thermostat</vt:lpstr>
      <vt:lpstr>Executions of Thermostat</vt:lpstr>
      <vt:lpstr>Modeling a bouncing ball</vt:lpstr>
      <vt:lpstr>Hybrid Process for Bouncing ball</vt:lpstr>
      <vt:lpstr>Zeno’s Paradox</vt:lpstr>
      <vt:lpstr>How to deal with Zeno</vt:lpstr>
      <vt:lpstr>Non-Zeno hybrid process for bouncing ball</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395</cp:revision>
  <dcterms:created xsi:type="dcterms:W3CDTF">2018-01-04T23:14:16Z</dcterms:created>
  <dcterms:modified xsi:type="dcterms:W3CDTF">2018-02-02T01:00:00Z</dcterms:modified>
</cp:coreProperties>
</file>