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8" r:id="rId3"/>
    <p:sldId id="333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4" r:id="rId12"/>
    <p:sldId id="363" r:id="rId13"/>
    <p:sldId id="351" r:id="rId14"/>
    <p:sldId id="366" r:id="rId15"/>
    <p:sldId id="367" r:id="rId16"/>
    <p:sldId id="428" r:id="rId17"/>
    <p:sldId id="397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380" r:id="rId26"/>
    <p:sldId id="406" r:id="rId27"/>
    <p:sldId id="407" r:id="rId28"/>
    <p:sldId id="408" r:id="rId29"/>
    <p:sldId id="409" r:id="rId30"/>
    <p:sldId id="410" r:id="rId31"/>
    <p:sldId id="417" r:id="rId32"/>
    <p:sldId id="422" r:id="rId33"/>
    <p:sldId id="423" r:id="rId34"/>
    <p:sldId id="413" r:id="rId35"/>
    <p:sldId id="414" r:id="rId36"/>
    <p:sldId id="415" r:id="rId37"/>
    <p:sldId id="416" r:id="rId38"/>
    <p:sldId id="424" r:id="rId39"/>
    <p:sldId id="425" r:id="rId40"/>
    <p:sldId id="426" r:id="rId41"/>
    <p:sldId id="412" r:id="rId42"/>
    <p:sldId id="429" r:id="rId43"/>
    <p:sldId id="427" r:id="rId44"/>
    <p:sldId id="41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1.png"/><Relationship Id="rId3" Type="http://schemas.openxmlformats.org/officeDocument/2006/relationships/image" Target="../media/image126.png"/><Relationship Id="rId21" Type="http://schemas.openxmlformats.org/officeDocument/2006/relationships/image" Target="../media/image301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1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0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47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Stability, Modeling with Hybrid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C6C480-72C0-4898-B722-C1D5547F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38149-0791-40B7-AB6A-D6DACA35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70−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≤62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≥68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785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7855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CE86984-8872-4E55-BC21-B99E049C0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13863"/>
                <a:ext cx="7534503" cy="4270178"/>
              </a:xfrm>
            </p:spPr>
            <p:txBody>
              <a:bodyPr/>
              <a:lstStyle/>
              <a:p>
                <a:r>
                  <a:rPr lang="en-US" dirty="0"/>
                  <a:t>State machine with two modes (on / off)</a:t>
                </a:r>
              </a:p>
              <a:p>
                <a:r>
                  <a:rPr lang="en-US" dirty="0"/>
                  <a:t>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models temperature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can be tested and updated during discrete mode transitions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changes continuously in a mode according to specified differential equation</a:t>
                </a:r>
              </a:p>
              <a:p>
                <a:r>
                  <a:rPr lang="en-US" dirty="0"/>
                  <a:t>Mode invariants constrain how long machine can stay in any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CE86984-8872-4E55-BC21-B99E049C0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13863"/>
                <a:ext cx="7534503" cy="4270178"/>
              </a:xfrm>
              <a:blipFill>
                <a:blip r:embed="rId2"/>
                <a:stretch>
                  <a:fillRect l="-971" t="-2429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7136455-B962-49AC-985D-9C370074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System: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26CC1-B945-4B93-B6D4-BE85E23A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010C52-9BDD-405E-8E95-F1A0727E24F1}"/>
              </a:ext>
            </a:extLst>
          </p:cNvPr>
          <p:cNvGrpSpPr/>
          <p:nvPr/>
        </p:nvGrpSpPr>
        <p:grpSpPr>
          <a:xfrm>
            <a:off x="8103025" y="1219674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FAAE1D-3F59-4E72-BFAE-DFC92D762F12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≥60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FAAE1D-3F59-4E72-BFAE-DFC92D762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BFF5936-6D41-4F62-BE38-6CFA685B6743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BFF5936-6D41-4F62-BE38-6CFA685B6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A848A9E-173E-4A97-9585-BBD15F7EFAB8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A8B4257-F3F1-4C66-8B0E-884AED78622E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≤62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A8B4257-F3F1-4C66-8B0E-884AED786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C00E51-D925-4E02-89BA-C37D05DDAF96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≥68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C00E51-D925-4E02-89BA-C37D05DDA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C48DF2-E14B-48C1-B96F-9DBAD20B563C}"/>
                </a:ext>
              </a:extLst>
            </p:cNvPr>
            <p:cNvCxnSpPr>
              <a:cxnSpLocks/>
              <a:stCxn id="12" idx="2"/>
              <a:endCxn id="5" idx="0"/>
            </p:cNvCxnSpPr>
            <p:nvPr/>
          </p:nvCxnSpPr>
          <p:spPr>
            <a:xfrm>
              <a:off x="9747822" y="1742894"/>
              <a:ext cx="264378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AC34C8-0FD9-45A6-A970-96CA4462B713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785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AC34C8-0FD9-45A6-A970-96CA4462B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7855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CED684-D739-45F3-984B-B41BC57D3C94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28D1FB-BDD1-4AE8-9EEA-5E7DC1BBFFEA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12D083-386B-441B-B83A-488A7D826A21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159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Initial state of the machine: (off,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∈[60,70]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machine enters mode off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during continuous transition in mode off,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decreases according to: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≤62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&lt;60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machine enters mode 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during continuous transition in mode 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increases according to: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Mode switch to off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≥68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745" t="-2945" r="-1042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≥60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≤62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≥68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47822" y="1742894"/>
              <a:ext cx="264378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785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≤70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7855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73938"/>
          </a:xfrm>
        </p:spPr>
        <p:txBody>
          <a:bodyPr>
            <a:normAutofit/>
          </a:bodyPr>
          <a:lstStyle/>
          <a:p>
            <a:r>
              <a:rPr lang="en-US" dirty="0"/>
              <a:t>Stability Analysis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Hybrid Dynamical Systems</a:t>
            </a:r>
          </a:p>
          <a:p>
            <a:endParaRPr lang="en-US" dirty="0"/>
          </a:p>
          <a:p>
            <a:r>
              <a:rPr lang="en-US" dirty="0"/>
              <a:t>Probabilistic Models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58DB09-F9FB-4480-A7DE-259AB4759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94408" cy="4351338"/>
              </a:xfrm>
            </p:spPr>
            <p:txBody>
              <a:bodyPr/>
              <a:lstStyle/>
              <a:p>
                <a:r>
                  <a:rPr lang="en-US" dirty="0"/>
                  <a:t>Ball dropped from an initial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an initial velocity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Velocity changes according to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ball hits the ground, i.e.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velocity changes discretely from negative (downward) to positive (upward)</a:t>
                </a:r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just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damping constant</a:t>
                </a:r>
              </a:p>
              <a:p>
                <a:r>
                  <a:rPr lang="en-US" dirty="0"/>
                  <a:t>Can model as a hybrid system!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58DB09-F9FB-4480-A7DE-259AB4759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94408" cy="4351338"/>
              </a:xfrm>
              <a:blipFill>
                <a:blip r:embed="rId2"/>
                <a:stretch>
                  <a:fillRect l="-989" t="-2384" r="-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D9D862-C16F-4844-ABF4-03E72CD0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EB56F-18A5-4CAD-A0E1-EE2C995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71336-3643-4FB0-B82B-1F4D3BF65E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" t="8477" r="4341" b="10998"/>
          <a:stretch/>
        </p:blipFill>
        <p:spPr>
          <a:xfrm>
            <a:off x="7421927" y="1723596"/>
            <a:ext cx="4603391" cy="24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98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3995657" y="2581854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657" y="2581854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01123" y="2080235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67600" y="2961892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961892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66360" y="3192726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50981" y="3192724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1" y="3192724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60B359-7B1F-4DAD-A8EE-A5DC9E0E7CA2}"/>
                  </a:ext>
                </a:extLst>
              </p:cNvPr>
              <p:cNvSpPr txBox="1"/>
              <p:nvPr/>
            </p:nvSpPr>
            <p:spPr>
              <a:xfrm>
                <a:off x="3439647" y="4615012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60B359-7B1F-4DAD-A8EE-A5DC9E0E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47" y="4615012"/>
                <a:ext cx="4113758" cy="523220"/>
              </a:xfrm>
              <a:prstGeom prst="rect">
                <a:avLst/>
              </a:prstGeom>
              <a:blipFill>
                <a:blip r:embed="rId5"/>
                <a:stretch>
                  <a:fillRect l="-296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Described by Greek philosopher Zeno in context of a race between Achilles and a tortoise</a:t>
                </a:r>
              </a:p>
              <a:p>
                <a:r>
                  <a:rPr lang="en-US" dirty="0"/>
                  <a:t>Tortoise has a head start over Achilles, but is much slower</a:t>
                </a:r>
              </a:p>
              <a:p>
                <a:r>
                  <a:rPr lang="en-US" dirty="0"/>
                  <a:t>In each discrete round, suppose Achilles is d meters behind at the beginning of the round</a:t>
                </a:r>
              </a:p>
              <a:p>
                <a:r>
                  <a:rPr lang="en-US" dirty="0"/>
                  <a:t>During the round, Achilles runs d meters, but by then, tortoise has moved a little bit further</a:t>
                </a:r>
              </a:p>
              <a:p>
                <a:r>
                  <a:rPr lang="en-US" dirty="0"/>
                  <a:t>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fraction 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the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417" t="-2665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4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11267160" cy="34775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11267160" cy="3477502"/>
              </a:xfrm>
              <a:blipFill>
                <a:blip r:embed="rId2"/>
                <a:stretch>
                  <a:fillRect l="-649" t="-4035" b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76139" y="4713334"/>
                <a:ext cx="52300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(from distance d)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4713334"/>
                <a:ext cx="5230021" cy="646331"/>
              </a:xfrm>
              <a:prstGeom prst="rect">
                <a:avLst/>
              </a:prstGeom>
              <a:blipFill>
                <a:blip r:embed="rId8"/>
                <a:stretch>
                  <a:fillRect l="-932" t="-4717" r="-1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process combines computation, communication and control</a:t>
            </a:r>
          </a:p>
          <a:p>
            <a:r>
              <a:rPr lang="en-US" dirty="0"/>
              <a:t>Elegant machine that exemplifies the basic operation of a cyber-physical system</a:t>
            </a:r>
          </a:p>
          <a:p>
            <a:r>
              <a:rPr lang="en-US" dirty="0"/>
              <a:t>Allows design-space exploration through simulations and reachability analysis</a:t>
            </a:r>
          </a:p>
          <a:p>
            <a:pPr lvl="1"/>
            <a:r>
              <a:rPr lang="en-US" dirty="0"/>
              <a:t>We can check effect of parameter choices on the behavior of the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Alur, Rajeev. </a:t>
            </a:r>
            <a:r>
              <a:rPr lang="en-US" sz="1400" i="1" dirty="0"/>
              <a:t>Principles of cyber-physical systems</a:t>
            </a:r>
            <a:r>
              <a:rPr lang="en-US" sz="1400" dirty="0"/>
              <a:t>. MIT Press, 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Slotine</a:t>
            </a:r>
            <a:r>
              <a:rPr lang="en-US" sz="1400" dirty="0"/>
              <a:t>, Jean-Jacques E., and </a:t>
            </a:r>
            <a:r>
              <a:rPr lang="en-US" sz="1400" dirty="0" err="1"/>
              <a:t>Weiping</a:t>
            </a:r>
            <a:r>
              <a:rPr lang="en-US" sz="1400" dirty="0"/>
              <a:t> Li. </a:t>
            </a:r>
            <a:r>
              <a:rPr lang="en-US" sz="1400" i="1" dirty="0"/>
              <a:t>Applied nonlinear control</a:t>
            </a:r>
            <a:r>
              <a:rPr lang="en-US" sz="1400" dirty="0"/>
              <a:t>. Vol. 199. No. 1. Englewood Cliffs, NJ: Prentice hall, 1991.</a:t>
            </a:r>
          </a:p>
          <a:p>
            <a:pPr marL="0" indent="0">
              <a:buNone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17978</TotalTime>
  <Words>3550</Words>
  <Application>Microsoft Office PowerPoint</Application>
  <PresentationFormat>Widescreen</PresentationFormat>
  <Paragraphs>563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Stability, Modeling with Hybrid Systems</vt:lpstr>
      <vt:lpstr>Layout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Hybrid System: Thermostat</vt:lpstr>
      <vt:lpstr>Executions of Thermostat</vt:lpstr>
      <vt:lpstr>Modeling a bouncing ball</vt:lpstr>
      <vt:lpstr>Hybrid Process for Bouncing ball</vt:lpstr>
      <vt:lpstr>Zeno’s Paradox</vt:lpstr>
      <vt:lpstr>How to deal with Zeno</vt:lpstr>
      <vt:lpstr>Non-Zeno hybrid process for bouncing ball</vt:lpstr>
      <vt:lpstr>Hybrid Process</vt:lpstr>
      <vt:lpstr>Hybrid Process</vt:lpstr>
      <vt:lpstr>Executions of a hybrid process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460</cp:revision>
  <dcterms:created xsi:type="dcterms:W3CDTF">2018-01-04T23:14:16Z</dcterms:created>
  <dcterms:modified xsi:type="dcterms:W3CDTF">2019-01-28T21:48:39Z</dcterms:modified>
</cp:coreProperties>
</file>