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8" r:id="rId3"/>
    <p:sldId id="297" r:id="rId4"/>
    <p:sldId id="289" r:id="rId5"/>
    <p:sldId id="290" r:id="rId6"/>
    <p:sldId id="291" r:id="rId7"/>
    <p:sldId id="292" r:id="rId8"/>
    <p:sldId id="293" r:id="rId9"/>
    <p:sldId id="309" r:id="rId10"/>
    <p:sldId id="294" r:id="rId11"/>
    <p:sldId id="310" r:id="rId12"/>
    <p:sldId id="295" r:id="rId13"/>
    <p:sldId id="298" r:id="rId14"/>
    <p:sldId id="300" r:id="rId15"/>
    <p:sldId id="299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1" r:id="rId34"/>
    <p:sldId id="322" r:id="rId35"/>
    <p:sldId id="320" r:id="rId36"/>
    <p:sldId id="323" r:id="rId37"/>
    <p:sldId id="32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int</a:t>
            </a:r>
            <a:r>
              <a:rPr lang="en-US" dirty="0"/>
              <a:t> = {int_min,..,-1,0,1,..int_max} </a:t>
            </a:r>
          </a:p>
          <a:p>
            <a:r>
              <a:rPr lang="en-US" dirty="0"/>
              <a:t>Q_I = {0, 1}, Q_O = {0, 1}, Q_X = {0,1}</a:t>
            </a:r>
          </a:p>
          <a:p>
            <a:r>
              <a:rPr lang="en-US" dirty="0"/>
              <a:t>Q_I = {0,1}, Q_X = </a:t>
            </a:r>
            <a:r>
              <a:rPr lang="en-US" dirty="0" err="1"/>
              <a:t>int</a:t>
            </a:r>
            <a:r>
              <a:rPr lang="en-US" dirty="0"/>
              <a:t> x {0,1}, Q_O = </a:t>
            </a: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6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Synchronous Components: 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1FB4DD-B724-4A9D-B3D9-9BBB27B6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708" y="1173959"/>
            <a:ext cx="54080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 of reactions: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C61D1D-FF36-4262-8E44-A70E5568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Reactions for </a:t>
            </a:r>
            <a:r>
              <a:rPr lang="en-US" dirty="0" err="1"/>
              <a:t>LossyDelay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E441A-6222-4A04-A498-B8A7882A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0EEDE0-D86F-44FD-A8AE-FD310E99A29E}"/>
              </a:ext>
            </a:extLst>
          </p:cNvPr>
          <p:cNvGrpSpPr/>
          <p:nvPr/>
        </p:nvGrpSpPr>
        <p:grpSpPr>
          <a:xfrm>
            <a:off x="484095" y="1728908"/>
            <a:ext cx="5973623" cy="2833422"/>
            <a:chOff x="6592901" y="1792360"/>
            <a:chExt cx="5973623" cy="2833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D98FB4-F6F0-4DBB-9862-A1B46A1EDD66}"/>
                </a:ext>
              </a:extLst>
            </p:cNvPr>
            <p:cNvSpPr/>
            <p:nvPr/>
          </p:nvSpPr>
          <p:spPr>
            <a:xfrm>
              <a:off x="7855643" y="2005303"/>
              <a:ext cx="3132007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A36DAC-FEAF-4C05-99FC-BD6662B601E9}"/>
                </a:ext>
              </a:extLst>
            </p:cNvPr>
            <p:cNvCxnSpPr/>
            <p:nvPr/>
          </p:nvCxnSpPr>
          <p:spPr>
            <a:xfrm>
              <a:off x="10987650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CE0E316-8D81-4A94-AFFD-F7CD8008D3DB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D509F2-C4CE-418F-8D11-E77E46E16614}"/>
                </a:ext>
              </a:extLst>
            </p:cNvPr>
            <p:cNvSpPr txBox="1"/>
            <p:nvPr/>
          </p:nvSpPr>
          <p:spPr>
            <a:xfrm>
              <a:off x="6592901" y="1792360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BF1BA6-55BD-4EC6-AFA5-8F78888C8BE7}"/>
                </a:ext>
              </a:extLst>
            </p:cNvPr>
            <p:cNvSpPr txBox="1"/>
            <p:nvPr/>
          </p:nvSpPr>
          <p:spPr>
            <a:xfrm>
              <a:off x="11152354" y="1792360"/>
              <a:ext cx="1414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947DA8-5C61-4B7E-957B-20A347A03D14}"/>
                </a:ext>
              </a:extLst>
            </p:cNvPr>
            <p:cNvCxnSpPr>
              <a:cxnSpLocks/>
            </p:cNvCxnSpPr>
            <p:nvPr/>
          </p:nvCxnSpPr>
          <p:spPr>
            <a:xfrm>
              <a:off x="7855644" y="2871039"/>
              <a:ext cx="31320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B5B799-34CA-4875-91DF-4503E7B5707D}"/>
                </a:ext>
              </a:extLst>
            </p:cNvPr>
            <p:cNvSpPr txBox="1"/>
            <p:nvPr/>
          </p:nvSpPr>
          <p:spPr>
            <a:xfrm>
              <a:off x="8160444" y="2005304"/>
              <a:ext cx="1909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bool</a:t>
              </a:r>
              <a:r>
                <a:rPr lang="en-US" sz="3200" dirty="0"/>
                <a:t> x :=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935039-5E75-4FB2-AE67-B838857B7FB4}"/>
                </a:ext>
              </a:extLst>
            </p:cNvPr>
            <p:cNvSpPr txBox="1"/>
            <p:nvPr/>
          </p:nvSpPr>
          <p:spPr>
            <a:xfrm>
              <a:off x="7929395" y="3513111"/>
              <a:ext cx="280878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out:=x ; </a:t>
              </a:r>
            </a:p>
            <a:p>
              <a:r>
                <a:rPr lang="en-US" sz="3200" dirty="0"/>
                <a:t>x:= choose{</a:t>
              </a:r>
              <a:r>
                <a:rPr lang="en-US" sz="3200" dirty="0" err="1"/>
                <a:t>in,x</a:t>
              </a:r>
              <a:r>
                <a:rPr lang="en-US" sz="3200" dirty="0"/>
                <a:t>}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1C72F2AA-0794-4962-A40C-C7F4C1FAD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1230" y="1367946"/>
                <a:ext cx="251780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 smtClean="0">
                          <a:latin typeface="Cambria Math" panose="02040503050406030204" pitchFamily="18" charset="0"/>
                        </a:rPr>
                        <m:t>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ar-AE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brk m:alnAt="2"/>
                            </m:rPr>
                            <a:rPr lang="ar-AE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brk m:alnAt="2"/>
                            </m:rPr>
                            <a:rPr lang="ar-AE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groupChr>
                      <m:r>
                        <a:rPr lang="ar-AE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ar-A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groupCh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 smtClean="0">
                          <a:latin typeface="Cambria Math" panose="02040503050406030204" pitchFamily="18" charset="0"/>
                        </a:rPr>
                        <m:t>1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ar-AE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1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1C72F2AA-0794-4962-A40C-C7F4C1FAD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230" y="1367946"/>
                <a:ext cx="2517802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9AED1BE8-81DC-4A4F-8E08-4C8D52711C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5597" y="1367946"/>
                <a:ext cx="251780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ar-A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ar-A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ar-A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groupChr>
                      <m:r>
                        <a:rPr lang="ar-A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>
                  <a:solidFill>
                    <a:srgbClr val="FF0000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>
                  <a:solidFill>
                    <a:srgbClr val="FF0000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ar-A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ar-A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ar-A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ar-A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ar-AE" dirty="0"/>
              </a:p>
            </p:txBody>
          </p:sp>
        </mc:Choice>
        <mc:Fallback xmlns="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9AED1BE8-81DC-4A4F-8E08-4C8D52711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597" y="1367946"/>
                <a:ext cx="2517802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29DBC27-FA7D-408D-B96F-F46A38596029}"/>
              </a:ext>
            </a:extLst>
          </p:cNvPr>
          <p:cNvSpPr txBox="1"/>
          <p:nvPr/>
        </p:nvSpPr>
        <p:spPr>
          <a:xfrm>
            <a:off x="7316525" y="5878028"/>
            <a:ext cx="4784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x:= choose(</a:t>
            </a:r>
            <a:r>
              <a:rPr lang="en-US" sz="2400" dirty="0" err="1">
                <a:solidFill>
                  <a:schemeClr val="bg1"/>
                </a:solidFill>
              </a:rPr>
              <a:t>y,z</a:t>
            </a:r>
            <a:r>
              <a:rPr lang="en-US" sz="2400" dirty="0">
                <a:solidFill>
                  <a:schemeClr val="bg1"/>
                </a:solidFill>
              </a:rPr>
              <a:t>) nondeterministically     	assigns x with either y or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DB643-6E13-4DE6-B524-51BA362A360B}"/>
              </a:ext>
            </a:extLst>
          </p:cNvPr>
          <p:cNvSpPr txBox="1"/>
          <p:nvPr/>
        </p:nvSpPr>
        <p:spPr>
          <a:xfrm>
            <a:off x="8659224" y="4933875"/>
            <a:ext cx="3337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Motivation: Abstraction, Missing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457675-D8AD-4E1F-A2DA-11EA164DF6D3}"/>
              </a:ext>
            </a:extLst>
          </p:cNvPr>
          <p:cNvSpPr txBox="1"/>
          <p:nvPr/>
        </p:nvSpPr>
        <p:spPr>
          <a:xfrm>
            <a:off x="2128368" y="4641487"/>
            <a:ext cx="2048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LossyDelay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283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18FE67-D13C-499A-AE6F-6531FF0B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228369"/>
                <a:ext cx="11699087" cy="345567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SRC is input-enabled if:</a:t>
                </a:r>
              </a:p>
              <a:p>
                <a:pPr lvl="1"/>
                <a:r>
                  <a:rPr lang="en-US" dirty="0"/>
                  <a:t>For every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there is some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some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reaction</a:t>
                </a:r>
              </a:p>
              <a:p>
                <a:r>
                  <a:rPr lang="en-US" dirty="0"/>
                  <a:t>Component that is not input-enabled is making assumptions about the context in which it will be used!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18FE67-D13C-499A-AE6F-6531FF0B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228369"/>
                <a:ext cx="11699087" cy="3455671"/>
              </a:xfrm>
              <a:blipFill>
                <a:blip r:embed="rId2"/>
                <a:stretch>
                  <a:fillRect l="-625" t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EA0C9F-FE05-4BE8-87D0-E3D4FE91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Input-Enabled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F601-38C5-41F2-8BC0-9A8AD39B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7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1CBCA5-F7EA-431D-BD1F-4E6EF936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input-enabled component: missing reactions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DEE43-2B52-4E88-AEA0-306A3D63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EF1C5F-8071-4FCC-9FD7-649D8D585C3C}"/>
              </a:ext>
            </a:extLst>
          </p:cNvPr>
          <p:cNvGrpSpPr/>
          <p:nvPr/>
        </p:nvGrpSpPr>
        <p:grpSpPr>
          <a:xfrm>
            <a:off x="484096" y="1728908"/>
            <a:ext cx="5709236" cy="2833422"/>
            <a:chOff x="6592901" y="1792360"/>
            <a:chExt cx="5973623" cy="2833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4E5A85-44B9-4894-9357-57A5BAADE872}"/>
                </a:ext>
              </a:extLst>
            </p:cNvPr>
            <p:cNvSpPr/>
            <p:nvPr/>
          </p:nvSpPr>
          <p:spPr>
            <a:xfrm>
              <a:off x="7855643" y="2005303"/>
              <a:ext cx="3132007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D82B646-705E-4CA5-8A72-9AA38731DF77}"/>
                </a:ext>
              </a:extLst>
            </p:cNvPr>
            <p:cNvCxnSpPr/>
            <p:nvPr/>
          </p:nvCxnSpPr>
          <p:spPr>
            <a:xfrm>
              <a:off x="10987650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5D39330-AD8B-466F-ABFE-1D2374D71018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A59A6B-D1B4-42D2-9C08-38AC3AE5160A}"/>
                </a:ext>
              </a:extLst>
            </p:cNvPr>
            <p:cNvSpPr txBox="1"/>
            <p:nvPr/>
          </p:nvSpPr>
          <p:spPr>
            <a:xfrm>
              <a:off x="6592901" y="1792360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EB1157-ED7C-417D-AE38-33D649B7645D}"/>
                </a:ext>
              </a:extLst>
            </p:cNvPr>
            <p:cNvSpPr txBox="1"/>
            <p:nvPr/>
          </p:nvSpPr>
          <p:spPr>
            <a:xfrm>
              <a:off x="11152354" y="1792360"/>
              <a:ext cx="1414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1AAC52-7006-45E6-9353-C51DA6036ADB}"/>
                </a:ext>
              </a:extLst>
            </p:cNvPr>
            <p:cNvCxnSpPr>
              <a:cxnSpLocks/>
            </p:cNvCxnSpPr>
            <p:nvPr/>
          </p:nvCxnSpPr>
          <p:spPr>
            <a:xfrm>
              <a:off x="7855644" y="2871039"/>
              <a:ext cx="31320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F18EDC-F11C-4050-8FE1-BB6A19A38477}"/>
                </a:ext>
              </a:extLst>
            </p:cNvPr>
            <p:cNvSpPr txBox="1"/>
            <p:nvPr/>
          </p:nvSpPr>
          <p:spPr>
            <a:xfrm>
              <a:off x="8160444" y="2005304"/>
              <a:ext cx="1909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bool</a:t>
              </a:r>
              <a:r>
                <a:rPr lang="en-US" sz="3200" dirty="0"/>
                <a:t> x :=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C4C47E-E605-4077-A1EA-E7FAD2D6BCD0}"/>
                </a:ext>
              </a:extLst>
            </p:cNvPr>
            <p:cNvSpPr txBox="1"/>
            <p:nvPr/>
          </p:nvSpPr>
          <p:spPr>
            <a:xfrm>
              <a:off x="7929395" y="3513111"/>
              <a:ext cx="28344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if (in==0) out:=x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DD50BA76-2E27-488C-AAA4-F2F5BE824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32703"/>
                <a:ext cx="2517802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/0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/0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en-US" i="1" strike="sngStrike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strike="sngStrike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trike="sngStrike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trike="sngStrike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/1</m:t>
                          </m:r>
                        </m:e>
                      </m:groupChr>
                      <m:r>
                        <a:rPr lang="en-US" i="1" strike="sngStrike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trike="sngStrik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trike="sngStrike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DD50BA76-2E27-488C-AAA4-F2F5BE824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32703"/>
                <a:ext cx="2517802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4C6915B-FE69-4979-BF03-0EF398D48812}"/>
              </a:ext>
            </a:extLst>
          </p:cNvPr>
          <p:cNvSpPr txBox="1"/>
          <p:nvPr/>
        </p:nvSpPr>
        <p:spPr>
          <a:xfrm>
            <a:off x="8569340" y="1706554"/>
            <a:ext cx="3348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 of reactions contains only 2 reactions now!</a:t>
            </a:r>
          </a:p>
          <a:p>
            <a:endParaRPr lang="en-US" sz="2800" dirty="0"/>
          </a:p>
          <a:p>
            <a:r>
              <a:rPr lang="en-US" sz="2800" dirty="0"/>
              <a:t>Motivation: Blocking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9977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72F82B-29E9-4765-80EB-19385CAE4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064715"/>
          </a:xfrm>
        </p:spPr>
        <p:txBody>
          <a:bodyPr/>
          <a:lstStyle/>
          <a:p>
            <a:r>
              <a:rPr lang="en-US" dirty="0"/>
              <a:t>Commonly used to describe behavior of MBD models</a:t>
            </a:r>
          </a:p>
          <a:p>
            <a:r>
              <a:rPr lang="en-US" dirty="0"/>
              <a:t>Does this ESM remind you of something?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601FC6-FC3E-4DA4-BBB2-8DF676C1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State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EE261-E866-4F7E-A626-176144A2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FDFE04-B101-44B0-8842-E128252C046E}"/>
              </a:ext>
            </a:extLst>
          </p:cNvPr>
          <p:cNvSpPr/>
          <p:nvPr/>
        </p:nvSpPr>
        <p:spPr>
          <a:xfrm>
            <a:off x="3281083" y="2836853"/>
            <a:ext cx="1129553" cy="1064715"/>
          </a:xfrm>
          <a:prstGeom prst="ellipse">
            <a:avLst/>
          </a:prstGeom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D20355-F74D-4BB3-99B0-53C11AEBEAF6}"/>
              </a:ext>
            </a:extLst>
          </p:cNvPr>
          <p:cNvSpPr/>
          <p:nvPr/>
        </p:nvSpPr>
        <p:spPr>
          <a:xfrm>
            <a:off x="5062112" y="4341003"/>
            <a:ext cx="1129553" cy="1064715"/>
          </a:xfrm>
          <a:prstGeom prst="ellipse">
            <a:avLst/>
          </a:prstGeom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6A7B72D-E427-445B-A366-CEBC6A32ECEE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4410636" y="3369211"/>
            <a:ext cx="1216253" cy="971792"/>
          </a:xfrm>
          <a:prstGeom prst="curved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A49A66A-9307-4083-8838-4B1F6CF02104}"/>
              </a:ext>
            </a:extLst>
          </p:cNvPr>
          <p:cNvCxnSpPr>
            <a:cxnSpLocks/>
            <a:stCxn id="6" idx="2"/>
            <a:endCxn id="5" idx="4"/>
          </p:cNvCxnSpPr>
          <p:nvPr/>
        </p:nvCxnSpPr>
        <p:spPr>
          <a:xfrm rot="10800000">
            <a:off x="3845860" y="3901569"/>
            <a:ext cx="1216252" cy="971793"/>
          </a:xfrm>
          <a:prstGeom prst="curved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DA6E165D-540F-4D49-9F73-52FB648541C0}"/>
              </a:ext>
            </a:extLst>
          </p:cNvPr>
          <p:cNvCxnSpPr>
            <a:cxnSpLocks/>
          </p:cNvCxnSpPr>
          <p:nvPr/>
        </p:nvCxnSpPr>
        <p:spPr>
          <a:xfrm rot="5400000" flipH="1">
            <a:off x="3175576" y="3442426"/>
            <a:ext cx="376433" cy="165419"/>
          </a:xfrm>
          <a:prstGeom prst="curvedConnector4">
            <a:avLst>
              <a:gd name="adj1" fmla="val -47035"/>
              <a:gd name="adj2" fmla="val 400777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C4B8C6-9ECD-43E8-90C7-41BFE50AE167}"/>
                  </a:ext>
                </a:extLst>
              </p:cNvPr>
              <p:cNvSpPr txBox="1"/>
              <p:nvPr/>
            </p:nvSpPr>
            <p:spPr>
              <a:xfrm>
                <a:off x="1390391" y="3369210"/>
                <a:ext cx="15626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(in==0)?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sz="2400" dirty="0"/>
                  <a:t>0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C4B8C6-9ECD-43E8-90C7-41BFE50A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91" y="3369210"/>
                <a:ext cx="1562672" cy="830997"/>
              </a:xfrm>
              <a:prstGeom prst="rect">
                <a:avLst/>
              </a:prstGeom>
              <a:blipFill>
                <a:blip r:embed="rId2"/>
                <a:stretch>
                  <a:fillRect l="-5859" t="-5882" r="-546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924F24F-AD73-4948-9C81-60E70D693B17}"/>
              </a:ext>
            </a:extLst>
          </p:cNvPr>
          <p:cNvCxnSpPr>
            <a:cxnSpLocks/>
            <a:stCxn id="6" idx="6"/>
            <a:endCxn id="6" idx="5"/>
          </p:cNvCxnSpPr>
          <p:nvPr/>
        </p:nvCxnSpPr>
        <p:spPr>
          <a:xfrm flipH="1">
            <a:off x="6026246" y="4873361"/>
            <a:ext cx="165419" cy="376433"/>
          </a:xfrm>
          <a:prstGeom prst="curvedConnector4">
            <a:avLst>
              <a:gd name="adj1" fmla="val -268261"/>
              <a:gd name="adj2" fmla="val 202149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4B2FE5C-3F61-4E67-9880-DEEF5033DF1C}"/>
                  </a:ext>
                </a:extLst>
              </p:cNvPr>
              <p:cNvSpPr txBox="1"/>
              <p:nvPr/>
            </p:nvSpPr>
            <p:spPr>
              <a:xfrm>
                <a:off x="5193770" y="2977647"/>
                <a:ext cx="15626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(in==1)?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sz="2400" dirty="0"/>
                  <a:t>0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4B2FE5C-3F61-4E67-9880-DEEF5033D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770" y="2977647"/>
                <a:ext cx="1562672" cy="830997"/>
              </a:xfrm>
              <a:prstGeom prst="rect">
                <a:avLst/>
              </a:prstGeom>
              <a:blipFill>
                <a:blip r:embed="rId3"/>
                <a:stretch>
                  <a:fillRect l="-6250" t="-5839" r="-507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DDEC08-D8E4-42F9-9BAE-32F518752F0D}"/>
                  </a:ext>
                </a:extLst>
              </p:cNvPr>
              <p:cNvSpPr txBox="1"/>
              <p:nvPr/>
            </p:nvSpPr>
            <p:spPr>
              <a:xfrm>
                <a:off x="6686264" y="4605075"/>
                <a:ext cx="15626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(in==1)?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DDEC08-D8E4-42F9-9BAE-32F51875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264" y="4605075"/>
                <a:ext cx="1562672" cy="830997"/>
              </a:xfrm>
              <a:prstGeom prst="rect">
                <a:avLst/>
              </a:prstGeom>
              <a:blipFill>
                <a:blip r:embed="rId4"/>
                <a:stretch>
                  <a:fillRect l="-6250" t="-5839" r="-507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553937-7BB3-4E1F-9C71-D34F7F92F4C2}"/>
                  </a:ext>
                </a:extLst>
              </p:cNvPr>
              <p:cNvSpPr txBox="1"/>
              <p:nvPr/>
            </p:nvSpPr>
            <p:spPr>
              <a:xfrm>
                <a:off x="2832278" y="4341002"/>
                <a:ext cx="15626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(in==0)?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out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553937-7BB3-4E1F-9C71-D34F7F92F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278" y="4341002"/>
                <a:ext cx="1562672" cy="830997"/>
              </a:xfrm>
              <a:prstGeom prst="rect">
                <a:avLst/>
              </a:prstGeom>
              <a:blipFill>
                <a:blip r:embed="rId5"/>
                <a:stretch>
                  <a:fillRect l="-6250" t="-5882" r="-507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C0B990-FBEF-4D5E-A410-D6574FC1EF41}"/>
              </a:ext>
            </a:extLst>
          </p:cNvPr>
          <p:cNvCxnSpPr>
            <a:endCxn id="5" idx="1"/>
          </p:cNvCxnSpPr>
          <p:nvPr/>
        </p:nvCxnSpPr>
        <p:spPr>
          <a:xfrm>
            <a:off x="2735516" y="2589519"/>
            <a:ext cx="710986" cy="403258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44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194AE-27B8-4B69-BE36-9DF9B694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Switch: What does this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C2A54-3601-4F2B-A98C-0733AAA0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71579C-9482-484E-8685-F94E24987B2B}"/>
              </a:ext>
            </a:extLst>
          </p:cNvPr>
          <p:cNvGrpSpPr/>
          <p:nvPr/>
        </p:nvGrpSpPr>
        <p:grpSpPr>
          <a:xfrm>
            <a:off x="1834034" y="1343750"/>
            <a:ext cx="7817161" cy="4170499"/>
            <a:chOff x="1557408" y="1828801"/>
            <a:chExt cx="7817161" cy="417049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E545AC-9C94-41B9-AF35-AFB902182C54}"/>
                </a:ext>
              </a:extLst>
            </p:cNvPr>
            <p:cNvGrpSpPr/>
            <p:nvPr/>
          </p:nvGrpSpPr>
          <p:grpSpPr>
            <a:xfrm>
              <a:off x="1557408" y="1828801"/>
              <a:ext cx="7817161" cy="3941902"/>
              <a:chOff x="1557408" y="1828801"/>
              <a:chExt cx="7817161" cy="39419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DDB68D-3FBA-4D26-A9C4-BF71F40157AA}"/>
                  </a:ext>
                </a:extLst>
              </p:cNvPr>
              <p:cNvSpPr/>
              <p:nvPr/>
            </p:nvSpPr>
            <p:spPr>
              <a:xfrm>
                <a:off x="3314379" y="2041744"/>
                <a:ext cx="4461863" cy="3728959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3C3C280-0990-42EA-B4E6-06CA23B05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6242" y="2498945"/>
                <a:ext cx="127606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AF4ED25-957B-434D-BC84-D6B173352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1637" y="2498945"/>
                <a:ext cx="1262743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CBC78B-338A-45B2-98E4-784B4C267A44}"/>
                  </a:ext>
                </a:extLst>
              </p:cNvPr>
              <p:cNvSpPr txBox="1"/>
              <p:nvPr/>
            </p:nvSpPr>
            <p:spPr>
              <a:xfrm>
                <a:off x="1557408" y="1828801"/>
                <a:ext cx="16851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bool press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5BB463-13D2-4471-87F5-EFB5EE778E22}"/>
                  </a:ext>
                </a:extLst>
              </p:cNvPr>
              <p:cNvSpPr txBox="1"/>
              <p:nvPr/>
            </p:nvSpPr>
            <p:spPr>
              <a:xfrm>
                <a:off x="7960399" y="1867222"/>
                <a:ext cx="14141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err="1"/>
                  <a:t>bool</a:t>
                </a:r>
                <a:r>
                  <a:rPr lang="en-US" sz="2800" dirty="0"/>
                  <a:t> out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A275150-FF45-43DD-8298-DC4700B2C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4380" y="3058245"/>
                <a:ext cx="4461862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0AD239-B081-41E9-A517-C5C4D6CD7EF7}"/>
                  </a:ext>
                </a:extLst>
              </p:cNvPr>
              <p:cNvSpPr txBox="1"/>
              <p:nvPr/>
            </p:nvSpPr>
            <p:spPr>
              <a:xfrm>
                <a:off x="3619180" y="2041745"/>
                <a:ext cx="15007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int</a:t>
                </a:r>
                <a:r>
                  <a:rPr lang="en-US" sz="2400" dirty="0"/>
                  <a:t> x := 0</a:t>
                </a:r>
              </a:p>
              <a:p>
                <a:r>
                  <a:rPr lang="en-US" sz="2400" dirty="0"/>
                  <a:t>bool q := 0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12593-5518-4AFB-9820-25B518870A28}"/>
                </a:ext>
              </a:extLst>
            </p:cNvPr>
            <p:cNvSpPr txBox="1"/>
            <p:nvPr/>
          </p:nvSpPr>
          <p:spPr>
            <a:xfrm>
              <a:off x="3475990" y="3136978"/>
              <a:ext cx="430025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switch (q) </a:t>
              </a:r>
            </a:p>
            <a:p>
              <a:r>
                <a:rPr lang="en-US" sz="2000" dirty="0"/>
                <a:t>   case 0: if (press==1) q:= 1</a:t>
              </a:r>
            </a:p>
            <a:p>
              <a:r>
                <a:rPr lang="en-US" sz="2000" dirty="0"/>
                <a:t>   case 1: if (press==0) &amp; (x &lt; 10)</a:t>
              </a:r>
            </a:p>
            <a:p>
              <a:r>
                <a:rPr lang="en-US" sz="2000" dirty="0"/>
                <a:t>                     q:=1; x:= x+1 </a:t>
              </a:r>
            </a:p>
            <a:p>
              <a:r>
                <a:rPr lang="en-US" sz="2000" dirty="0"/>
                <a:t>                 </a:t>
              </a:r>
              <a:r>
                <a:rPr lang="en-US" sz="2000" dirty="0" err="1"/>
                <a:t>elseif</a:t>
              </a:r>
              <a:r>
                <a:rPr lang="en-US" sz="2000" dirty="0"/>
                <a:t> (press==1) or ( x &gt;= 10)</a:t>
              </a:r>
            </a:p>
            <a:p>
              <a:r>
                <a:rPr lang="en-US" sz="2000" dirty="0"/>
                <a:t>	      q:=0; x:= 0</a:t>
              </a:r>
            </a:p>
            <a:p>
              <a:r>
                <a:rPr lang="en-US" sz="2000" dirty="0"/>
                <a:t>                 end</a:t>
              </a:r>
            </a:p>
            <a:p>
              <a:r>
                <a:rPr lang="en-US" sz="2000" dirty="0"/>
                <a:t>end</a:t>
              </a:r>
            </a:p>
            <a:p>
              <a:r>
                <a:rPr lang="en-US" sz="2000" dirty="0"/>
                <a:t>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64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336244-53E7-43C5-9BCA-E43F20F6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ESM corresponding to Switch SRC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A496-6F9D-42BD-A09D-8C1BF369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719A57-BC5D-435C-BD72-3CD2784BDE69}"/>
              </a:ext>
            </a:extLst>
          </p:cNvPr>
          <p:cNvSpPr/>
          <p:nvPr/>
        </p:nvSpPr>
        <p:spPr>
          <a:xfrm>
            <a:off x="3388660" y="2191394"/>
            <a:ext cx="1129553" cy="1064715"/>
          </a:xfrm>
          <a:prstGeom prst="ellipse">
            <a:avLst/>
          </a:prstGeom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off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E93125-E86F-40F5-B2C8-D5331E2C1F82}"/>
              </a:ext>
            </a:extLst>
          </p:cNvPr>
          <p:cNvSpPr/>
          <p:nvPr/>
        </p:nvSpPr>
        <p:spPr>
          <a:xfrm>
            <a:off x="5169689" y="3695544"/>
            <a:ext cx="1129553" cy="1064715"/>
          </a:xfrm>
          <a:prstGeom prst="ellipse">
            <a:avLst/>
          </a:prstGeom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50CFF5A-8AD5-40DB-9818-E4498BF52997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4518213" y="2723752"/>
            <a:ext cx="1216253" cy="971792"/>
          </a:xfrm>
          <a:prstGeom prst="curved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D7E9C0C-A0B0-4FE1-A1C2-4444D80F862F}"/>
              </a:ext>
            </a:extLst>
          </p:cNvPr>
          <p:cNvCxnSpPr>
            <a:cxnSpLocks/>
            <a:stCxn id="6" idx="2"/>
            <a:endCxn id="5" idx="4"/>
          </p:cNvCxnSpPr>
          <p:nvPr/>
        </p:nvCxnSpPr>
        <p:spPr>
          <a:xfrm rot="10800000">
            <a:off x="3953437" y="3256110"/>
            <a:ext cx="1216252" cy="971793"/>
          </a:xfrm>
          <a:prstGeom prst="curvedConnector2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D17B8BE-EA8D-4951-A788-3796999DA35F}"/>
              </a:ext>
            </a:extLst>
          </p:cNvPr>
          <p:cNvCxnSpPr>
            <a:cxnSpLocks/>
          </p:cNvCxnSpPr>
          <p:nvPr/>
        </p:nvCxnSpPr>
        <p:spPr>
          <a:xfrm rot="5400000" flipH="1">
            <a:off x="3283153" y="2796967"/>
            <a:ext cx="376433" cy="165419"/>
          </a:xfrm>
          <a:prstGeom prst="curvedConnector4">
            <a:avLst>
              <a:gd name="adj1" fmla="val -47035"/>
              <a:gd name="adj2" fmla="val 400777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1F69DF-2579-4AF8-8000-6B24A0BB661F}"/>
              </a:ext>
            </a:extLst>
          </p:cNvPr>
          <p:cNvSpPr txBox="1"/>
          <p:nvPr/>
        </p:nvSpPr>
        <p:spPr>
          <a:xfrm>
            <a:off x="1508646" y="2809538"/>
            <a:ext cx="1397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(press==0)?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91CA8B8-919C-422C-A866-496041D7CA74}"/>
              </a:ext>
            </a:extLst>
          </p:cNvPr>
          <p:cNvCxnSpPr>
            <a:cxnSpLocks/>
            <a:stCxn id="6" idx="6"/>
            <a:endCxn id="6" idx="5"/>
          </p:cNvCxnSpPr>
          <p:nvPr/>
        </p:nvCxnSpPr>
        <p:spPr>
          <a:xfrm flipH="1">
            <a:off x="6133823" y="4227902"/>
            <a:ext cx="165419" cy="376433"/>
          </a:xfrm>
          <a:prstGeom prst="curvedConnector4">
            <a:avLst>
              <a:gd name="adj1" fmla="val -268261"/>
              <a:gd name="adj2" fmla="val 202149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08BA50-B37A-46EB-8745-A2FDA2B66709}"/>
              </a:ext>
            </a:extLst>
          </p:cNvPr>
          <p:cNvSpPr txBox="1"/>
          <p:nvPr/>
        </p:nvSpPr>
        <p:spPr>
          <a:xfrm>
            <a:off x="5169689" y="2492918"/>
            <a:ext cx="163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(press==1)?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156F2D-310A-4F92-8ECE-30DAA7668E1F}"/>
                  </a:ext>
                </a:extLst>
              </p:cNvPr>
              <p:cNvSpPr txBox="1"/>
              <p:nvPr/>
            </p:nvSpPr>
            <p:spPr>
              <a:xfrm>
                <a:off x="6793841" y="3959616"/>
                <a:ext cx="283680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(press==0) &amp; (x&lt;10)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156F2D-310A-4F92-8ECE-30DAA7668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41" y="3959616"/>
                <a:ext cx="2836802" cy="830997"/>
              </a:xfrm>
              <a:prstGeom prst="rect">
                <a:avLst/>
              </a:prstGeom>
              <a:blipFill>
                <a:blip r:embed="rId2"/>
                <a:stretch>
                  <a:fillRect l="-3219" t="-5882" r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09B9E3-E291-4084-AF6A-C450BAC8D40C}"/>
              </a:ext>
            </a:extLst>
          </p:cNvPr>
          <p:cNvCxnSpPr/>
          <p:nvPr/>
        </p:nvCxnSpPr>
        <p:spPr>
          <a:xfrm>
            <a:off x="2843093" y="1928930"/>
            <a:ext cx="710986" cy="403258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1FFF3C4-F3AB-45D9-9AA4-E269212D6CD4}"/>
                  </a:ext>
                </a:extLst>
              </p:cNvPr>
              <p:cNvSpPr/>
              <p:nvPr/>
            </p:nvSpPr>
            <p:spPr>
              <a:xfrm>
                <a:off x="1634608" y="1609112"/>
                <a:ext cx="1086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1FFF3C4-F3AB-45D9-9AA4-E269212D6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608" y="1609112"/>
                <a:ext cx="1086131" cy="369332"/>
              </a:xfrm>
              <a:prstGeom prst="rect">
                <a:avLst/>
              </a:prstGeom>
              <a:blipFill>
                <a:blip r:embed="rId3"/>
                <a:stretch>
                  <a:fillRect t="-9836" r="-22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F14A04-9C90-49FF-B7C9-F6AED3DA2C77}"/>
                  </a:ext>
                </a:extLst>
              </p:cNvPr>
              <p:cNvSpPr txBox="1"/>
              <p:nvPr/>
            </p:nvSpPr>
            <p:spPr>
              <a:xfrm>
                <a:off x="1724760" y="4025448"/>
                <a:ext cx="291374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(press==1) &amp; (x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10) 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F14A04-9C90-49FF-B7C9-F6AED3DA2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60" y="4025448"/>
                <a:ext cx="2913746" cy="830997"/>
              </a:xfrm>
              <a:prstGeom prst="rect">
                <a:avLst/>
              </a:prstGeom>
              <a:blipFill>
                <a:blip r:embed="rId4"/>
                <a:stretch>
                  <a:fillRect l="-3347" t="-5839" r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E2BC30C-D68F-483D-A816-8BF482562856}"/>
              </a:ext>
            </a:extLst>
          </p:cNvPr>
          <p:cNvSpPr txBox="1"/>
          <p:nvPr/>
        </p:nvSpPr>
        <p:spPr>
          <a:xfrm>
            <a:off x="8734404" y="1030457"/>
            <a:ext cx="17924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 = 0 : off</a:t>
            </a:r>
          </a:p>
          <a:p>
            <a:r>
              <a:rPr lang="en-US" sz="3200" dirty="0"/>
              <a:t>    = 1 : on</a:t>
            </a:r>
          </a:p>
        </p:txBody>
      </p:sp>
    </p:spTree>
    <p:extLst>
      <p:ext uri="{BB962C8B-B14F-4D97-AF65-F5344CB8AC3E}">
        <p14:creationId xmlns:p14="http://schemas.microsoft.com/office/powerpoint/2010/main" val="143464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0ECCAB-64E9-4E55-AE64-E8BCD8B7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10" y="1436914"/>
            <a:ext cx="4988557" cy="4247127"/>
          </a:xfrm>
        </p:spPr>
        <p:txBody>
          <a:bodyPr>
            <a:normAutofit/>
          </a:bodyPr>
          <a:lstStyle/>
          <a:p>
            <a:r>
              <a:rPr lang="en-US" sz="2400" dirty="0"/>
              <a:t>Implicit variable called “mode” that is a </a:t>
            </a:r>
            <a:r>
              <a:rPr lang="en-US" sz="2400" i="1" dirty="0"/>
              <a:t>discrete </a:t>
            </a:r>
            <a:r>
              <a:rPr lang="en-US" sz="2400" dirty="0"/>
              <a:t>state variable over some finite enumeration. Here: {on, off}</a:t>
            </a:r>
          </a:p>
          <a:p>
            <a:r>
              <a:rPr lang="en-US" sz="2400" dirty="0"/>
              <a:t>SRC reaction may correspond to mode-switch</a:t>
            </a:r>
          </a:p>
          <a:p>
            <a:r>
              <a:rPr lang="en-US" sz="2400" dirty="0"/>
              <a:t>Each mode-switch has:</a:t>
            </a:r>
          </a:p>
          <a:p>
            <a:pPr lvl="1"/>
            <a:r>
              <a:rPr lang="en-US" sz="2400" dirty="0"/>
              <a:t>Guard: (press==0) &amp; (x&lt;10) and </a:t>
            </a:r>
          </a:p>
          <a:p>
            <a:pPr lvl="1"/>
            <a:r>
              <a:rPr lang="en-US" sz="2400" dirty="0"/>
              <a:t>Update: x:= x+1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EE4FB-FFB3-462F-99D4-7F29CA89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ESM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3DFD6-AB87-4256-84FD-8EE31882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A56DB9-A23D-47DA-8A8A-112F9E419947}"/>
              </a:ext>
            </a:extLst>
          </p:cNvPr>
          <p:cNvGrpSpPr/>
          <p:nvPr/>
        </p:nvGrpSpPr>
        <p:grpSpPr>
          <a:xfrm>
            <a:off x="7198" y="1524587"/>
            <a:ext cx="6385919" cy="3335817"/>
            <a:chOff x="1454291" y="2346779"/>
            <a:chExt cx="8330033" cy="33358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56CEE4-C8B4-4143-9661-D16D94962A9C}"/>
                </a:ext>
              </a:extLst>
            </p:cNvPr>
            <p:cNvSpPr/>
            <p:nvPr/>
          </p:nvSpPr>
          <p:spPr>
            <a:xfrm>
              <a:off x="3542341" y="2929061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02237E-5106-4413-A00D-30CFF5B756A1}"/>
                </a:ext>
              </a:extLst>
            </p:cNvPr>
            <p:cNvSpPr/>
            <p:nvPr/>
          </p:nvSpPr>
          <p:spPr>
            <a:xfrm>
              <a:off x="5323370" y="4433211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87A21C4-93A1-41E6-9D36-3841A6F9D768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4671894" y="3461419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960EB733-84BD-4AF6-BEB5-AFB7C216011E}"/>
                </a:ext>
              </a:extLst>
            </p:cNvPr>
            <p:cNvCxnSpPr>
              <a:cxnSpLocks/>
              <a:stCxn id="6" idx="2"/>
              <a:endCxn id="5" idx="4"/>
            </p:cNvCxnSpPr>
            <p:nvPr/>
          </p:nvCxnSpPr>
          <p:spPr>
            <a:xfrm rot="10800000">
              <a:off x="4107118" y="3993777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AA9D714C-570A-405E-9FC0-DB9155D44E3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436834" y="3534634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133711-A180-467E-B5CA-AA689837B888}"/>
                </a:ext>
              </a:extLst>
            </p:cNvPr>
            <p:cNvSpPr txBox="1"/>
            <p:nvPr/>
          </p:nvSpPr>
          <p:spPr>
            <a:xfrm>
              <a:off x="1476473" y="3179607"/>
              <a:ext cx="1397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(press==0)?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116D2244-610F-435D-8816-58D740AFC470}"/>
                </a:ext>
              </a:extLst>
            </p:cNvPr>
            <p:cNvCxnSpPr>
              <a:cxnSpLocks/>
              <a:stCxn id="6" idx="6"/>
              <a:endCxn id="6" idx="5"/>
            </p:cNvCxnSpPr>
            <p:nvPr/>
          </p:nvCxnSpPr>
          <p:spPr>
            <a:xfrm flipH="1">
              <a:off x="6287504" y="4965569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A6D79D-899E-4350-AF3C-DDE5702CB0C6}"/>
                </a:ext>
              </a:extLst>
            </p:cNvPr>
            <p:cNvSpPr txBox="1"/>
            <p:nvPr/>
          </p:nvSpPr>
          <p:spPr>
            <a:xfrm>
              <a:off x="5323370" y="3230585"/>
              <a:ext cx="163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2C7CDE-0551-4FDF-985F-6C380E92F242}"/>
                    </a:ext>
                  </a:extLst>
                </p:cNvPr>
                <p:cNvSpPr txBox="1"/>
                <p:nvPr/>
              </p:nvSpPr>
              <p:spPr>
                <a:xfrm>
                  <a:off x="6947522" y="4697283"/>
                  <a:ext cx="283680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(press==0) &amp; (x&lt;10)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2C7CDE-0551-4FDF-985F-6C380E92F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522" y="4697283"/>
                  <a:ext cx="2836802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4482" t="-5882"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60C881-FE03-4F36-AF23-157D88B1F12E}"/>
                </a:ext>
              </a:extLst>
            </p:cNvPr>
            <p:cNvCxnSpPr/>
            <p:nvPr/>
          </p:nvCxnSpPr>
          <p:spPr>
            <a:xfrm>
              <a:off x="2996774" y="2666597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9854A20-1CBB-4598-B15C-0AE29C828F69}"/>
                    </a:ext>
                  </a:extLst>
                </p:cNvPr>
                <p:cNvSpPr/>
                <p:nvPr/>
              </p:nvSpPr>
              <p:spPr>
                <a:xfrm>
                  <a:off x="1788289" y="2346779"/>
                  <a:ext cx="1086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9854A20-1CBB-4598-B15C-0AE29C828F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289" y="2346779"/>
                  <a:ext cx="108613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328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AB42F7-1CB1-4C66-9313-43C906F141A1}"/>
                    </a:ext>
                  </a:extLst>
                </p:cNvPr>
                <p:cNvSpPr txBox="1"/>
                <p:nvPr/>
              </p:nvSpPr>
              <p:spPr>
                <a:xfrm>
                  <a:off x="1454291" y="4851599"/>
                  <a:ext cx="291374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(press==1) &amp; (x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2400" dirty="0"/>
                    <a:t>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AB42F7-1CB1-4C66-9313-43C906F14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291" y="4851599"/>
                  <a:ext cx="2913746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4087" t="-5882" r="-33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730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0ECCAB-64E9-4E55-AE64-E8BCD8B7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2768" y="1292763"/>
            <a:ext cx="4988557" cy="12023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Start in mode off; initial state = (off,0)</a:t>
            </a:r>
          </a:p>
          <a:p>
            <a:r>
              <a:rPr lang="en-US" sz="2400" dirty="0"/>
              <a:t>Sample executions: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EE4FB-FFB3-462F-99D4-7F29CA89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ESM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3DFD6-AB87-4256-84FD-8EE31882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A56DB9-A23D-47DA-8A8A-112F9E419947}"/>
              </a:ext>
            </a:extLst>
          </p:cNvPr>
          <p:cNvGrpSpPr/>
          <p:nvPr/>
        </p:nvGrpSpPr>
        <p:grpSpPr>
          <a:xfrm>
            <a:off x="7198" y="1524587"/>
            <a:ext cx="6385919" cy="3335817"/>
            <a:chOff x="1454291" y="2346779"/>
            <a:chExt cx="8330033" cy="33358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56CEE4-C8B4-4143-9661-D16D94962A9C}"/>
                </a:ext>
              </a:extLst>
            </p:cNvPr>
            <p:cNvSpPr/>
            <p:nvPr/>
          </p:nvSpPr>
          <p:spPr>
            <a:xfrm>
              <a:off x="3542341" y="2929061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02237E-5106-4413-A00D-30CFF5B756A1}"/>
                </a:ext>
              </a:extLst>
            </p:cNvPr>
            <p:cNvSpPr/>
            <p:nvPr/>
          </p:nvSpPr>
          <p:spPr>
            <a:xfrm>
              <a:off x="5323370" y="4433211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87A21C4-93A1-41E6-9D36-3841A6F9D768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4671894" y="3461419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960EB733-84BD-4AF6-BEB5-AFB7C216011E}"/>
                </a:ext>
              </a:extLst>
            </p:cNvPr>
            <p:cNvCxnSpPr>
              <a:cxnSpLocks/>
              <a:stCxn id="6" idx="2"/>
              <a:endCxn id="5" idx="4"/>
            </p:cNvCxnSpPr>
            <p:nvPr/>
          </p:nvCxnSpPr>
          <p:spPr>
            <a:xfrm rot="10800000">
              <a:off x="4107118" y="3993777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AA9D714C-570A-405E-9FC0-DB9155D44E3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436834" y="3534634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133711-A180-467E-B5CA-AA689837B888}"/>
                </a:ext>
              </a:extLst>
            </p:cNvPr>
            <p:cNvSpPr txBox="1"/>
            <p:nvPr/>
          </p:nvSpPr>
          <p:spPr>
            <a:xfrm>
              <a:off x="1476473" y="3179607"/>
              <a:ext cx="1397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(press==0)?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116D2244-610F-435D-8816-58D740AFC470}"/>
                </a:ext>
              </a:extLst>
            </p:cNvPr>
            <p:cNvCxnSpPr>
              <a:cxnSpLocks/>
              <a:stCxn id="6" idx="6"/>
              <a:endCxn id="6" idx="5"/>
            </p:cNvCxnSpPr>
            <p:nvPr/>
          </p:nvCxnSpPr>
          <p:spPr>
            <a:xfrm flipH="1">
              <a:off x="6287504" y="4965569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A6D79D-899E-4350-AF3C-DDE5702CB0C6}"/>
                </a:ext>
              </a:extLst>
            </p:cNvPr>
            <p:cNvSpPr txBox="1"/>
            <p:nvPr/>
          </p:nvSpPr>
          <p:spPr>
            <a:xfrm>
              <a:off x="5323370" y="3230585"/>
              <a:ext cx="163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2C7CDE-0551-4FDF-985F-6C380E92F242}"/>
                    </a:ext>
                  </a:extLst>
                </p:cNvPr>
                <p:cNvSpPr txBox="1"/>
                <p:nvPr/>
              </p:nvSpPr>
              <p:spPr>
                <a:xfrm>
                  <a:off x="6947522" y="4697283"/>
                  <a:ext cx="283680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(press==0) &amp; (x&lt;10)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2C7CDE-0551-4FDF-985F-6C380E92F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522" y="4697283"/>
                  <a:ext cx="2836802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4482" t="-5882"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E60C881-FE03-4F36-AF23-157D88B1F12E}"/>
                </a:ext>
              </a:extLst>
            </p:cNvPr>
            <p:cNvCxnSpPr/>
            <p:nvPr/>
          </p:nvCxnSpPr>
          <p:spPr>
            <a:xfrm>
              <a:off x="2996774" y="2666597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9854A20-1CBB-4598-B15C-0AE29C828F69}"/>
                    </a:ext>
                  </a:extLst>
                </p:cNvPr>
                <p:cNvSpPr/>
                <p:nvPr/>
              </p:nvSpPr>
              <p:spPr>
                <a:xfrm>
                  <a:off x="1788289" y="2346779"/>
                  <a:ext cx="1086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9854A20-1CBB-4598-B15C-0AE29C828F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289" y="2346779"/>
                  <a:ext cx="108613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328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AB42F7-1CB1-4C66-9313-43C906F141A1}"/>
                    </a:ext>
                  </a:extLst>
                </p:cNvPr>
                <p:cNvSpPr txBox="1"/>
                <p:nvPr/>
              </p:nvSpPr>
              <p:spPr>
                <a:xfrm>
                  <a:off x="1454291" y="4851599"/>
                  <a:ext cx="38781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2400" dirty="0"/>
                    <a:t>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AB42F7-1CB1-4C66-9313-43C906F14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291" y="4851599"/>
                  <a:ext cx="3878169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3074" t="-5882" r="-2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877450-EF6F-419F-9794-175118C8C83D}"/>
                  </a:ext>
                </a:extLst>
              </p:cNvPr>
              <p:cNvSpPr txBox="1"/>
              <p:nvPr/>
            </p:nvSpPr>
            <p:spPr>
              <a:xfrm>
                <a:off x="7631246" y="2267539"/>
                <a:ext cx="1033423" cy="3276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↓0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↓1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↓0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1)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↓0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𝑜𝑛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,10)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↓0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(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𝑜𝑓𝑓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,0)</m:t>
                                                        </m:r>
                                                      </m:e>
                                                    </m:eqAr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877450-EF6F-419F-9794-175118C8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246" y="2267539"/>
                <a:ext cx="1033423" cy="3276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CEB932-5008-40AB-9214-D3F0F16911CB}"/>
                  </a:ext>
                </a:extLst>
              </p:cNvPr>
              <p:cNvSpPr txBox="1"/>
              <p:nvPr/>
            </p:nvSpPr>
            <p:spPr>
              <a:xfrm>
                <a:off x="8933084" y="2263296"/>
                <a:ext cx="1033423" cy="3276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↓0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𝑜𝑓𝑓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↓1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↓0</m:t>
                                        </m:r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1)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↓0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𝑜𝑛</m:t>
                                                    </m:r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,5)</m:t>
                                                    </m:r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eqArr>
                                                      <m:eqArrPr>
                                                        <m:ctrlP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eqArrPr>
                                                      <m:e>
                                                        <m:r>
                                                          <a:rPr lang="en-US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↓1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(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𝑜𝑓𝑓</m:t>
                                                        </m:r>
                                                        <m: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,0)</m:t>
                                                        </m:r>
                                                      </m:e>
                                                    </m:eqAr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CEB932-5008-40AB-9214-D3F0F1691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084" y="2263296"/>
                <a:ext cx="1033423" cy="3276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4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EFC3D7-9077-4349-A24A-E77C114D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ESM transitions could be nondeterministic!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51EDA-FAC1-4CF8-88E7-40C2A2F8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EF3448-70CD-432D-9B8D-D14118B37E55}"/>
              </a:ext>
            </a:extLst>
          </p:cNvPr>
          <p:cNvGrpSpPr/>
          <p:nvPr/>
        </p:nvGrpSpPr>
        <p:grpSpPr>
          <a:xfrm>
            <a:off x="1367272" y="1761091"/>
            <a:ext cx="7124933" cy="3335817"/>
            <a:chOff x="1454291" y="2346779"/>
            <a:chExt cx="9294031" cy="33358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57242E-0F3B-4F10-BC1C-C20E2B030071}"/>
                </a:ext>
              </a:extLst>
            </p:cNvPr>
            <p:cNvSpPr/>
            <p:nvPr/>
          </p:nvSpPr>
          <p:spPr>
            <a:xfrm>
              <a:off x="3542341" y="2929061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1AFBF6-92A9-4E3E-B971-F969AE330E7D}"/>
                </a:ext>
              </a:extLst>
            </p:cNvPr>
            <p:cNvSpPr/>
            <p:nvPr/>
          </p:nvSpPr>
          <p:spPr>
            <a:xfrm>
              <a:off x="5323370" y="4433211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E8C52444-6219-4325-B4B3-C4875C6CC158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4671894" y="3461419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1097A51F-8FC5-4682-9A30-E7358C88695E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>
              <a:off x="4107118" y="3993777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5C0004C-300F-4B3F-B310-3115B533579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436834" y="3534634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2D5A49-D9D8-4E6E-BD7E-AFA3EC3827DD}"/>
                </a:ext>
              </a:extLst>
            </p:cNvPr>
            <p:cNvSpPr txBox="1"/>
            <p:nvPr/>
          </p:nvSpPr>
          <p:spPr>
            <a:xfrm>
              <a:off x="1476473" y="3179607"/>
              <a:ext cx="1397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(press==0)?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6CB17582-1C65-4BFE-9B86-4A76DD5748A6}"/>
                </a:ext>
              </a:extLst>
            </p:cNvPr>
            <p:cNvCxnSpPr>
              <a:cxnSpLocks/>
              <a:stCxn id="7" idx="6"/>
              <a:endCxn id="7" idx="5"/>
            </p:cNvCxnSpPr>
            <p:nvPr/>
          </p:nvCxnSpPr>
          <p:spPr>
            <a:xfrm flipH="1">
              <a:off x="6287504" y="4965569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436EAE-6B86-4CE1-AD41-8D16924BB23E}"/>
                </a:ext>
              </a:extLst>
            </p:cNvPr>
            <p:cNvSpPr txBox="1"/>
            <p:nvPr/>
          </p:nvSpPr>
          <p:spPr>
            <a:xfrm>
              <a:off x="5323370" y="3230585"/>
              <a:ext cx="163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72C65CA-1B55-4AD4-869C-39F85AE7B043}"/>
                    </a:ext>
                  </a:extLst>
                </p:cNvPr>
                <p:cNvSpPr txBox="1"/>
                <p:nvPr/>
              </p:nvSpPr>
              <p:spPr>
                <a:xfrm>
                  <a:off x="6947522" y="4697283"/>
                  <a:ext cx="380080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(press==0) &amp; </a:t>
                  </a:r>
                  <a:r>
                    <a:rPr lang="en-US" sz="2400" dirty="0">
                      <a:solidFill>
                        <a:srgbClr val="FF0000"/>
                      </a:solidFill>
                    </a:rPr>
                    <a:t>(x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10)</a:t>
                  </a:r>
                  <a:r>
                    <a:rPr lang="en-US" sz="2400" dirty="0"/>
                    <a:t>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72C65CA-1B55-4AD4-869C-39F85AE7B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522" y="4697283"/>
                  <a:ext cx="3800800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3138" t="-5839" r="-25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B171D4-AA3D-41B5-AE3E-52325A7853A8}"/>
                </a:ext>
              </a:extLst>
            </p:cNvPr>
            <p:cNvCxnSpPr/>
            <p:nvPr/>
          </p:nvCxnSpPr>
          <p:spPr>
            <a:xfrm>
              <a:off x="2996774" y="2666597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7C4CDD7-DCF6-4646-8EF5-BB6B3D26BF3A}"/>
                    </a:ext>
                  </a:extLst>
                </p:cNvPr>
                <p:cNvSpPr/>
                <p:nvPr/>
              </p:nvSpPr>
              <p:spPr>
                <a:xfrm>
                  <a:off x="1788289" y="2346779"/>
                  <a:ext cx="1086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7C4CDD7-DCF6-4646-8EF5-BB6B3D26B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289" y="2346779"/>
                  <a:ext cx="1086131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3284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C7ECEB-E2E3-4C5E-9C1C-8F32105E094F}"/>
                    </a:ext>
                  </a:extLst>
                </p:cNvPr>
                <p:cNvSpPr txBox="1"/>
                <p:nvPr/>
              </p:nvSpPr>
              <p:spPr>
                <a:xfrm>
                  <a:off x="1454291" y="4851599"/>
                  <a:ext cx="38781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(press==1) or </a:t>
                  </a:r>
                  <a:r>
                    <a:rPr lang="en-US" sz="2400" dirty="0">
                      <a:solidFill>
                        <a:srgbClr val="FF0000"/>
                      </a:solidFill>
                    </a:rPr>
                    <a:t>(x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10) </a:t>
                  </a:r>
                  <a:r>
                    <a:rPr lang="en-US" sz="2400" dirty="0"/>
                    <a:t>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C7ECEB-E2E3-4C5E-9C1C-8F32105E09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291" y="4851599"/>
                  <a:ext cx="3878169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3074" t="-5882" r="-2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443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0D9EDC-3FDA-442B-A65A-C72F54A2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SRC: Finite-state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76771-1949-49F2-8A2B-DE8DA178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61964E-6A90-4E70-9142-7B0966C1F312}"/>
              </a:ext>
            </a:extLst>
          </p:cNvPr>
          <p:cNvGrpSpPr/>
          <p:nvPr/>
        </p:nvGrpSpPr>
        <p:grpSpPr>
          <a:xfrm>
            <a:off x="915875" y="2538454"/>
            <a:ext cx="5432417" cy="2833422"/>
            <a:chOff x="6592901" y="1792360"/>
            <a:chExt cx="5432417" cy="2833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5B3379-B29D-4DB5-B9CE-E2CAEC0814A9}"/>
                </a:ext>
              </a:extLst>
            </p:cNvPr>
            <p:cNvSpPr/>
            <p:nvPr/>
          </p:nvSpPr>
          <p:spPr>
            <a:xfrm>
              <a:off x="7855644" y="2005303"/>
              <a:ext cx="2590800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8F4FD6-356C-4BB2-9783-F55D91E9A8A8}"/>
                </a:ext>
              </a:extLst>
            </p:cNvPr>
            <p:cNvCxnSpPr/>
            <p:nvPr/>
          </p:nvCxnSpPr>
          <p:spPr>
            <a:xfrm>
              <a:off x="10446444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C19AF3F-986C-4407-A48E-EE2D46260370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4B8A7D-7990-4CA6-9674-501622A5B1AD}"/>
                </a:ext>
              </a:extLst>
            </p:cNvPr>
            <p:cNvSpPr txBox="1"/>
            <p:nvPr/>
          </p:nvSpPr>
          <p:spPr>
            <a:xfrm>
              <a:off x="6592901" y="1792360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F296AC-9DA5-4438-8C71-9C8BFEC23261}"/>
                </a:ext>
              </a:extLst>
            </p:cNvPr>
            <p:cNvSpPr txBox="1"/>
            <p:nvPr/>
          </p:nvSpPr>
          <p:spPr>
            <a:xfrm>
              <a:off x="10611148" y="1792360"/>
              <a:ext cx="1414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959F5B-5844-4043-AE6B-675662FD39F4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602537-A942-4012-BB2A-6C2B0E5CF1AA}"/>
                </a:ext>
              </a:extLst>
            </p:cNvPr>
            <p:cNvSpPr txBox="1"/>
            <p:nvPr/>
          </p:nvSpPr>
          <p:spPr>
            <a:xfrm>
              <a:off x="8160444" y="2005304"/>
              <a:ext cx="1909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bool</a:t>
              </a:r>
              <a:r>
                <a:rPr lang="en-US" sz="3200" dirty="0"/>
                <a:t> x :=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1E2705-A4F3-4FA3-A1E5-D6DF6A6EE2ED}"/>
                </a:ext>
              </a:extLst>
            </p:cNvPr>
            <p:cNvSpPr txBox="1"/>
            <p:nvPr/>
          </p:nvSpPr>
          <p:spPr>
            <a:xfrm>
              <a:off x="7929395" y="3513111"/>
              <a:ext cx="24432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out:=x ; x:= in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C651C4-D24E-48ED-93F5-9B442EFF69F6}"/>
              </a:ext>
            </a:extLst>
          </p:cNvPr>
          <p:cNvGrpSpPr/>
          <p:nvPr/>
        </p:nvGrpSpPr>
        <p:grpSpPr>
          <a:xfrm>
            <a:off x="6738899" y="2105426"/>
            <a:ext cx="4984522" cy="3338399"/>
            <a:chOff x="6592901" y="1792360"/>
            <a:chExt cx="4984522" cy="37825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746DEA-85B5-422F-8489-C166790CCC57}"/>
                </a:ext>
              </a:extLst>
            </p:cNvPr>
            <p:cNvSpPr/>
            <p:nvPr/>
          </p:nvSpPr>
          <p:spPr>
            <a:xfrm>
              <a:off x="7855644" y="2005303"/>
              <a:ext cx="2590800" cy="356561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0BCB59-2C02-4B47-ACA3-C2DEFEC716C8}"/>
                </a:ext>
              </a:extLst>
            </p:cNvPr>
            <p:cNvCxnSpPr/>
            <p:nvPr/>
          </p:nvCxnSpPr>
          <p:spPr>
            <a:xfrm>
              <a:off x="10446444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9CBCDF2-2170-498E-895A-00BAE8EA03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D56547-AD9C-45CB-942A-0A0144A055F9}"/>
                </a:ext>
              </a:extLst>
            </p:cNvPr>
            <p:cNvSpPr txBox="1"/>
            <p:nvPr/>
          </p:nvSpPr>
          <p:spPr>
            <a:xfrm>
              <a:off x="6592901" y="1792360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226B66-049A-4215-B8D2-F4802FAB5086}"/>
                </a:ext>
              </a:extLst>
            </p:cNvPr>
            <p:cNvSpPr txBox="1"/>
            <p:nvPr/>
          </p:nvSpPr>
          <p:spPr>
            <a:xfrm>
              <a:off x="10424672" y="2430893"/>
              <a:ext cx="11527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int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AFCFA9-9BA0-4415-8F26-331934658B3B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17ECE3-1107-4B75-A2B9-058600761982}"/>
                </a:ext>
              </a:extLst>
            </p:cNvPr>
            <p:cNvSpPr txBox="1"/>
            <p:nvPr/>
          </p:nvSpPr>
          <p:spPr>
            <a:xfrm>
              <a:off x="8020348" y="1907997"/>
              <a:ext cx="2152032" cy="1045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int</a:t>
              </a:r>
              <a:r>
                <a:rPr lang="en-US" sz="2400" dirty="0"/>
                <a:t> y:= 0</a:t>
              </a:r>
            </a:p>
            <a:p>
              <a:r>
                <a:rPr lang="en-US" sz="2400" dirty="0"/>
                <a:t>bool z:= 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4F9EAC-94F9-48AE-A450-7BE8B903CC5F}"/>
                </a:ext>
              </a:extLst>
            </p:cNvPr>
            <p:cNvSpPr txBox="1"/>
            <p:nvPr/>
          </p:nvSpPr>
          <p:spPr>
            <a:xfrm>
              <a:off x="7855644" y="2959483"/>
              <a:ext cx="2138727" cy="2615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out:=y ; </a:t>
              </a:r>
            </a:p>
            <a:p>
              <a:r>
                <a:rPr lang="en-US" sz="2400" dirty="0"/>
                <a:t>if (z==0) </a:t>
              </a:r>
            </a:p>
            <a:p>
              <a:r>
                <a:rPr lang="en-US" sz="2400" dirty="0"/>
                <a:t>	y:= y + 1</a:t>
              </a:r>
            </a:p>
            <a:p>
              <a:r>
                <a:rPr lang="en-US" sz="2400" dirty="0"/>
                <a:t>else</a:t>
              </a:r>
            </a:p>
            <a:p>
              <a:r>
                <a:rPr lang="en-US" sz="2400" dirty="0"/>
                <a:t>	y:=  y-1</a:t>
              </a:r>
            </a:p>
            <a:p>
              <a:r>
                <a:rPr lang="en-US" sz="2400" dirty="0"/>
                <a:t>z := in</a:t>
              </a:r>
            </a:p>
          </p:txBody>
        </p:sp>
      </p:grp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A84BC1EA-F46A-47D6-8F33-0F184C16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73946"/>
            <a:ext cx="5848035" cy="1202312"/>
          </a:xfrm>
        </p:spPr>
        <p:txBody>
          <a:bodyPr>
            <a:normAutofit/>
          </a:bodyPr>
          <a:lstStyle/>
          <a:p>
            <a:r>
              <a:rPr lang="en-US" sz="3200" dirty="0"/>
              <a:t>Component is finite state if all variables are over finite types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A8B10A-3EB8-48CD-BEBF-951C37219F3B}"/>
              </a:ext>
            </a:extLst>
          </p:cNvPr>
          <p:cNvSpPr/>
          <p:nvPr/>
        </p:nvSpPr>
        <p:spPr>
          <a:xfrm>
            <a:off x="4667507" y="4815539"/>
            <a:ext cx="1290903" cy="5847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CB741-DA64-40C5-940B-071AB9B24E95}"/>
              </a:ext>
            </a:extLst>
          </p:cNvPr>
          <p:cNvSpPr/>
          <p:nvPr/>
        </p:nvSpPr>
        <p:spPr>
          <a:xfrm>
            <a:off x="10404190" y="4743418"/>
            <a:ext cx="1552166" cy="696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Not FS!</a:t>
            </a:r>
          </a:p>
        </p:txBody>
      </p:sp>
    </p:spTree>
    <p:extLst>
      <p:ext uri="{BB962C8B-B14F-4D97-AF65-F5344CB8AC3E}">
        <p14:creationId xmlns:p14="http://schemas.microsoft.com/office/powerpoint/2010/main" val="12454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Reactive Component: 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41E907-924D-45E8-B134-8378D72F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072400"/>
          </a:xfrm>
        </p:spPr>
        <p:txBody>
          <a:bodyPr/>
          <a:lstStyle/>
          <a:p>
            <a:r>
              <a:rPr lang="en-US" dirty="0"/>
              <a:t>Set of Typed Inputs, Typed Outputs, Typed State Variables, Updates</a:t>
            </a:r>
          </a:p>
          <a:p>
            <a:r>
              <a:rPr lang="en-US" dirty="0"/>
              <a:t>Every round: read input, update state, update output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68E12C-1291-495F-A197-49FE9EF207DF}"/>
              </a:ext>
            </a:extLst>
          </p:cNvPr>
          <p:cNvGrpSpPr/>
          <p:nvPr/>
        </p:nvGrpSpPr>
        <p:grpSpPr>
          <a:xfrm>
            <a:off x="2835409" y="2405103"/>
            <a:ext cx="5432417" cy="2833422"/>
            <a:chOff x="6592901" y="1792360"/>
            <a:chExt cx="5432417" cy="28334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BBBF79-E6AF-411E-90B0-01F9465F8D9C}"/>
                </a:ext>
              </a:extLst>
            </p:cNvPr>
            <p:cNvSpPr/>
            <p:nvPr/>
          </p:nvSpPr>
          <p:spPr>
            <a:xfrm>
              <a:off x="7855644" y="2005303"/>
              <a:ext cx="2590800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078404-B90D-46B4-A6B5-1132EF8F99A3}"/>
                </a:ext>
              </a:extLst>
            </p:cNvPr>
            <p:cNvCxnSpPr/>
            <p:nvPr/>
          </p:nvCxnSpPr>
          <p:spPr>
            <a:xfrm>
              <a:off x="10446444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A6CFB4-AD09-4F20-895A-AD0217DA9EB6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53A132-0D38-4581-9809-074A47BCA37C}"/>
                </a:ext>
              </a:extLst>
            </p:cNvPr>
            <p:cNvSpPr txBox="1"/>
            <p:nvPr/>
          </p:nvSpPr>
          <p:spPr>
            <a:xfrm>
              <a:off x="6592901" y="1792360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F0FC70-944B-43BB-8834-8F4229F1E958}"/>
                </a:ext>
              </a:extLst>
            </p:cNvPr>
            <p:cNvSpPr txBox="1"/>
            <p:nvPr/>
          </p:nvSpPr>
          <p:spPr>
            <a:xfrm>
              <a:off x="10611148" y="1792360"/>
              <a:ext cx="1414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22FEC5-39C5-4A79-98F5-FCEE7192FF41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A20575-ECED-4E5C-9566-5D60ECAFC218}"/>
                </a:ext>
              </a:extLst>
            </p:cNvPr>
            <p:cNvSpPr txBox="1"/>
            <p:nvPr/>
          </p:nvSpPr>
          <p:spPr>
            <a:xfrm>
              <a:off x="8160444" y="2005304"/>
              <a:ext cx="1909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bool</a:t>
              </a:r>
              <a:r>
                <a:rPr lang="en-US" sz="3200" dirty="0"/>
                <a:t> x := 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73A011-23AB-4722-9CF6-8A6A25DB9490}"/>
                </a:ext>
              </a:extLst>
            </p:cNvPr>
            <p:cNvSpPr txBox="1"/>
            <p:nvPr/>
          </p:nvSpPr>
          <p:spPr>
            <a:xfrm>
              <a:off x="7929395" y="3513111"/>
              <a:ext cx="24432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out:=x ; x:=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B3DB5A-6974-4D97-81E3-E7BE3296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408826"/>
            <a:ext cx="11699087" cy="778828"/>
          </a:xfrm>
        </p:spPr>
        <p:txBody>
          <a:bodyPr/>
          <a:lstStyle/>
          <a:p>
            <a:r>
              <a:rPr lang="en-US" dirty="0"/>
              <a:t>Combinational components have no state variables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DE045E-5044-4F85-918E-B57AE9AA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9CB30-4B3F-4401-995E-A8F1CC67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790870-32A7-410A-AACB-CA0862728B98}"/>
              </a:ext>
            </a:extLst>
          </p:cNvPr>
          <p:cNvGrpSpPr/>
          <p:nvPr/>
        </p:nvGrpSpPr>
        <p:grpSpPr>
          <a:xfrm>
            <a:off x="1494516" y="2235032"/>
            <a:ext cx="6452055" cy="2833422"/>
            <a:chOff x="5573263" y="1792360"/>
            <a:chExt cx="6452055" cy="2833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CEA224-8172-440D-8C75-9CDA391586A3}"/>
                </a:ext>
              </a:extLst>
            </p:cNvPr>
            <p:cNvSpPr/>
            <p:nvPr/>
          </p:nvSpPr>
          <p:spPr>
            <a:xfrm>
              <a:off x="7855643" y="2005303"/>
              <a:ext cx="2743199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C479CA1-346C-46CD-87C4-260D28E48846}"/>
                </a:ext>
              </a:extLst>
            </p:cNvPr>
            <p:cNvCxnSpPr>
              <a:cxnSpLocks/>
            </p:cNvCxnSpPr>
            <p:nvPr/>
          </p:nvCxnSpPr>
          <p:spPr>
            <a:xfrm>
              <a:off x="10611148" y="2455431"/>
              <a:ext cx="141417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A0152-0C59-4F82-A129-4ED2ACEB9470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EFFDFA5-4ED6-4AE9-9D93-266E7A17E317}"/>
                    </a:ext>
                  </a:extLst>
                </p:cNvPr>
                <p:cNvSpPr txBox="1"/>
                <p:nvPr/>
              </p:nvSpPr>
              <p:spPr>
                <a:xfrm>
                  <a:off x="5573263" y="1817135"/>
                  <a:ext cx="20392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bool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EFFDFA5-4ED6-4AE9-9D93-266E7A17E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263" y="1817135"/>
                  <a:ext cx="2039276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5970" t="-1162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CAAFCE-6BF8-40FE-815D-78F0773D74E2}"/>
                </a:ext>
              </a:extLst>
            </p:cNvPr>
            <p:cNvSpPr txBox="1"/>
            <p:nvPr/>
          </p:nvSpPr>
          <p:spPr>
            <a:xfrm>
              <a:off x="10611148" y="1792360"/>
              <a:ext cx="1414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7B9C75-9025-4348-A703-F2CE7960D46C}"/>
                </a:ext>
              </a:extLst>
            </p:cNvPr>
            <p:cNvCxnSpPr>
              <a:cxnSpLocks/>
            </p:cNvCxnSpPr>
            <p:nvPr/>
          </p:nvCxnSpPr>
          <p:spPr>
            <a:xfrm>
              <a:off x="7855644" y="2871039"/>
              <a:ext cx="2764488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BD0DF-9E02-4191-9951-A5D0CF9B41AC}"/>
                </a:ext>
              </a:extLst>
            </p:cNvPr>
            <p:cNvSpPr txBox="1"/>
            <p:nvPr/>
          </p:nvSpPr>
          <p:spPr>
            <a:xfrm>
              <a:off x="8160444" y="200530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011EAE-EEEF-42FF-940E-BBB5B72F3F60}"/>
                    </a:ext>
                  </a:extLst>
                </p:cNvPr>
                <p:cNvSpPr txBox="1"/>
                <p:nvPr/>
              </p:nvSpPr>
              <p:spPr>
                <a:xfrm>
                  <a:off x="7929395" y="3513111"/>
                  <a:ext cx="269073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/>
                    <a:t>out≔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011EAE-EEEF-42FF-940E-BBB5B72F3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395" y="3513111"/>
                  <a:ext cx="2690737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5896" t="-15625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6113F64-B8BC-4564-BC3C-F4EAD67D5E22}"/>
              </a:ext>
            </a:extLst>
          </p:cNvPr>
          <p:cNvSpPr txBox="1">
            <a:spLocks/>
          </p:cNvSpPr>
          <p:nvPr/>
        </p:nvSpPr>
        <p:spPr>
          <a:xfrm>
            <a:off x="103927" y="5118564"/>
            <a:ext cx="11699087" cy="77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Hardware logic gates are combinational!</a:t>
            </a:r>
          </a:p>
        </p:txBody>
      </p:sp>
    </p:spTree>
    <p:extLst>
      <p:ext uri="{BB962C8B-B14F-4D97-AF65-F5344CB8AC3E}">
        <p14:creationId xmlns:p14="http://schemas.microsoft.com/office/powerpoint/2010/main" val="1423957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F1C3A5-EB6F-49C6-A9DC-8E683E793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3500554"/>
          </a:xfrm>
        </p:spPr>
        <p:txBody>
          <a:bodyPr/>
          <a:lstStyle/>
          <a:p>
            <a:r>
              <a:rPr lang="en-US" dirty="0"/>
              <a:t>SRC: each component participates in each round</a:t>
            </a:r>
          </a:p>
          <a:p>
            <a:r>
              <a:rPr lang="en-US" dirty="0"/>
              <a:t>Synchronous assumption can become cumbersome if we want some components to </a:t>
            </a:r>
            <a:r>
              <a:rPr lang="en-US" i="1" dirty="0"/>
              <a:t>not </a:t>
            </a:r>
            <a:r>
              <a:rPr lang="en-US" dirty="0"/>
              <a:t>participate in some rounds</a:t>
            </a:r>
          </a:p>
          <a:p>
            <a:r>
              <a:rPr lang="en-US" dirty="0"/>
              <a:t>Hack: Event-triggered component</a:t>
            </a:r>
          </a:p>
          <a:p>
            <a:r>
              <a:rPr lang="en-US" dirty="0"/>
              <a:t>Event is a special input/output variable, which can be </a:t>
            </a:r>
            <a:r>
              <a:rPr lang="en-US" i="1" dirty="0"/>
              <a:t>absent</a:t>
            </a:r>
            <a:r>
              <a:rPr lang="en-US" dirty="0"/>
              <a:t> or </a:t>
            </a:r>
            <a:r>
              <a:rPr lang="en-US" i="1" dirty="0"/>
              <a:t>present</a:t>
            </a:r>
          </a:p>
          <a:p>
            <a:r>
              <a:rPr lang="en-US" dirty="0"/>
              <a:t>Event variable has value only if it is </a:t>
            </a:r>
            <a:r>
              <a:rPr lang="en-US" i="1" dirty="0"/>
              <a:t>present</a:t>
            </a:r>
          </a:p>
          <a:p>
            <a:r>
              <a:rPr lang="en-US" dirty="0"/>
              <a:t>Syntax: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EE2176-7934-4FD2-A54A-3CAB9551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Event-triggered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4FAB9-092A-400C-980B-30090625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0975E6-9857-4D39-A33A-FD3570828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79556"/>
              </p:ext>
            </p:extLst>
          </p:nvPr>
        </p:nvGraphicFramePr>
        <p:xfrm>
          <a:off x="2543414" y="4557188"/>
          <a:ext cx="6539113" cy="11463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59665">
                  <a:extLst>
                    <a:ext uri="{9D8B030D-6E8A-4147-A177-3AD203B41FA5}">
                      <a16:colId xmlns:a16="http://schemas.microsoft.com/office/drawing/2014/main" val="3378286534"/>
                    </a:ext>
                  </a:extLst>
                </a:gridCol>
                <a:gridCol w="5579448">
                  <a:extLst>
                    <a:ext uri="{9D8B030D-6E8A-4147-A177-3AD203B41FA5}">
                      <a16:colId xmlns:a16="http://schemas.microsoft.com/office/drawing/2014/main" val="326106583"/>
                    </a:ext>
                  </a:extLst>
                </a:gridCol>
              </a:tblGrid>
              <a:tr h="573150">
                <a:tc>
                  <a:txBody>
                    <a:bodyPr/>
                    <a:lstStyle/>
                    <a:p>
                      <a:r>
                        <a:rPr lang="en-US" sz="2800" dirty="0"/>
                        <a:t>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True if e is 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28570"/>
                  </a:ext>
                </a:extLst>
              </a:tr>
              <a:tr h="57315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e!a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 gets the value of the assignment 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6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339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8ABC95-A36A-4817-9552-FC7CEC39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Event-triggered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66583-F062-4BEE-99CC-48DFB17A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2B938A-ECB3-42BF-BE15-AEE1BCDB084A}"/>
              </a:ext>
            </a:extLst>
          </p:cNvPr>
          <p:cNvGrpSpPr/>
          <p:nvPr/>
        </p:nvGrpSpPr>
        <p:grpSpPr>
          <a:xfrm>
            <a:off x="1083449" y="1831523"/>
            <a:ext cx="8810095" cy="2833422"/>
            <a:chOff x="1083449" y="1831523"/>
            <a:chExt cx="8810095" cy="2833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BDBFB9-F6BA-4C7C-A9B9-623DE49F6D3B}"/>
                </a:ext>
              </a:extLst>
            </p:cNvPr>
            <p:cNvSpPr/>
            <p:nvPr/>
          </p:nvSpPr>
          <p:spPr>
            <a:xfrm>
              <a:off x="3615532" y="2044466"/>
              <a:ext cx="3630512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035FA5D-7F68-435E-9C8C-DA71127C6C79}"/>
                </a:ext>
              </a:extLst>
            </p:cNvPr>
            <p:cNvCxnSpPr/>
            <p:nvPr/>
          </p:nvCxnSpPr>
          <p:spPr>
            <a:xfrm>
              <a:off x="7246044" y="2501667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47A594-2F11-47FA-8C66-708F2CC44674}"/>
                </a:ext>
              </a:extLst>
            </p:cNvPr>
            <p:cNvCxnSpPr>
              <a:cxnSpLocks/>
            </p:cNvCxnSpPr>
            <p:nvPr/>
          </p:nvCxnSpPr>
          <p:spPr>
            <a:xfrm>
              <a:off x="2352789" y="2501667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A26867-6537-46C6-8699-E385707210BF}"/>
                </a:ext>
              </a:extLst>
            </p:cNvPr>
            <p:cNvSpPr txBox="1"/>
            <p:nvPr/>
          </p:nvSpPr>
          <p:spPr>
            <a:xfrm>
              <a:off x="2352789" y="1831523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189A36-3606-48B8-8370-10763C3E68DE}"/>
                </a:ext>
              </a:extLst>
            </p:cNvPr>
            <p:cNvSpPr txBox="1"/>
            <p:nvPr/>
          </p:nvSpPr>
          <p:spPr>
            <a:xfrm>
              <a:off x="7410748" y="1831523"/>
              <a:ext cx="24827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event(bool) flag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A01AD8E-4341-4C94-B639-6C6D0C15FEB5}"/>
                </a:ext>
              </a:extLst>
            </p:cNvPr>
            <p:cNvCxnSpPr>
              <a:cxnSpLocks/>
            </p:cNvCxnSpPr>
            <p:nvPr/>
          </p:nvCxnSpPr>
          <p:spPr>
            <a:xfrm>
              <a:off x="3615532" y="2910202"/>
              <a:ext cx="363051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59B065-49C2-4D07-897E-20B976BE0D38}"/>
                </a:ext>
              </a:extLst>
            </p:cNvPr>
            <p:cNvSpPr txBox="1"/>
            <p:nvPr/>
          </p:nvSpPr>
          <p:spPr>
            <a:xfrm>
              <a:off x="3920332" y="2044467"/>
              <a:ext cx="1909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bool</a:t>
              </a:r>
              <a:r>
                <a:rPr lang="en-US" sz="3200" dirty="0"/>
                <a:t> x :=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A6792F-D585-4FFA-AC11-ADCE59B8B9CA}"/>
                </a:ext>
              </a:extLst>
            </p:cNvPr>
            <p:cNvSpPr txBox="1"/>
            <p:nvPr/>
          </p:nvSpPr>
          <p:spPr>
            <a:xfrm>
              <a:off x="3828319" y="3313020"/>
              <a:ext cx="303801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if </a:t>
              </a:r>
              <a:r>
                <a:rPr lang="en-US" sz="3200" dirty="0" err="1"/>
                <a:t>clk</a:t>
              </a:r>
              <a:r>
                <a:rPr lang="en-US" sz="3200" dirty="0"/>
                <a:t>? then </a:t>
              </a:r>
            </a:p>
            <a:p>
              <a:r>
                <a:rPr lang="en-US" sz="3200" dirty="0"/>
                <a:t>	</a:t>
              </a:r>
              <a:r>
                <a:rPr lang="en-US" sz="3200" dirty="0" err="1"/>
                <a:t>flag!x</a:t>
              </a:r>
              <a:r>
                <a:rPr lang="en-US" sz="3200" dirty="0"/>
                <a:t>; x:=in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76CAF2-2328-4165-966E-C77104039F9F}"/>
                </a:ext>
              </a:extLst>
            </p:cNvPr>
            <p:cNvCxnSpPr>
              <a:cxnSpLocks/>
            </p:cNvCxnSpPr>
            <p:nvPr/>
          </p:nvCxnSpPr>
          <p:spPr>
            <a:xfrm>
              <a:off x="2352789" y="4137049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2381C1-A508-4A27-82C5-461BFB5F22FA}"/>
                </a:ext>
              </a:extLst>
            </p:cNvPr>
            <p:cNvSpPr txBox="1"/>
            <p:nvPr/>
          </p:nvSpPr>
          <p:spPr>
            <a:xfrm>
              <a:off x="1083449" y="3436676"/>
              <a:ext cx="24940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event(bool) </a:t>
              </a:r>
              <a:r>
                <a:rPr lang="en-US" sz="2800" dirty="0" err="1"/>
                <a:t>clk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050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3FE481-051A-4C7E-8503-F4BEB0D8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80729"/>
          </a:xfrm>
        </p:spPr>
        <p:txBody>
          <a:bodyPr/>
          <a:lstStyle/>
          <a:p>
            <a:r>
              <a:rPr lang="en-US" dirty="0"/>
              <a:t>No need to execute in a round where triggering events are absent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25B9B6-6E12-49EE-A8E4-40BADB74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Event-triggered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8CBD-5005-4371-A586-D51B96E3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FE91B4-B4C8-4B45-9784-DF8FC61AAB12}"/>
              </a:ext>
            </a:extLst>
          </p:cNvPr>
          <p:cNvGrpSpPr/>
          <p:nvPr/>
        </p:nvGrpSpPr>
        <p:grpSpPr>
          <a:xfrm>
            <a:off x="1167973" y="1933023"/>
            <a:ext cx="9259967" cy="4059504"/>
            <a:chOff x="660827" y="1831523"/>
            <a:chExt cx="9259967" cy="40595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D71A3C-B00B-4E06-B752-6602A24F5364}"/>
                </a:ext>
              </a:extLst>
            </p:cNvPr>
            <p:cNvSpPr/>
            <p:nvPr/>
          </p:nvSpPr>
          <p:spPr>
            <a:xfrm>
              <a:off x="3615532" y="2044466"/>
              <a:ext cx="3630512" cy="346498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3185F7-D4ED-4295-9DFF-C321423B6D0F}"/>
                </a:ext>
              </a:extLst>
            </p:cNvPr>
            <p:cNvCxnSpPr/>
            <p:nvPr/>
          </p:nvCxnSpPr>
          <p:spPr>
            <a:xfrm>
              <a:off x="7246044" y="2501667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9A5054-3C70-47DE-AD03-2A7917554915}"/>
                </a:ext>
              </a:extLst>
            </p:cNvPr>
            <p:cNvCxnSpPr>
              <a:cxnSpLocks/>
            </p:cNvCxnSpPr>
            <p:nvPr/>
          </p:nvCxnSpPr>
          <p:spPr>
            <a:xfrm>
              <a:off x="2352789" y="2501667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4D2373-9FAF-4F41-9AA9-48A99E3A5188}"/>
                </a:ext>
              </a:extLst>
            </p:cNvPr>
            <p:cNvSpPr txBox="1"/>
            <p:nvPr/>
          </p:nvSpPr>
          <p:spPr>
            <a:xfrm>
              <a:off x="660827" y="1909165"/>
              <a:ext cx="2402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event(bool) sec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2AF7B5-9B2A-4FA0-9311-A3576D19E2E4}"/>
                </a:ext>
              </a:extLst>
            </p:cNvPr>
            <p:cNvSpPr txBox="1"/>
            <p:nvPr/>
          </p:nvSpPr>
          <p:spPr>
            <a:xfrm>
              <a:off x="7410748" y="1831523"/>
              <a:ext cx="25100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event(bool) min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AA707C-E39E-4C41-8E7E-5036F9943D83}"/>
                </a:ext>
              </a:extLst>
            </p:cNvPr>
            <p:cNvCxnSpPr>
              <a:cxnSpLocks/>
            </p:cNvCxnSpPr>
            <p:nvPr/>
          </p:nvCxnSpPr>
          <p:spPr>
            <a:xfrm>
              <a:off x="3615532" y="2910202"/>
              <a:ext cx="363051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1D863F-E91F-413A-A9C0-5A1281BE49F4}"/>
                </a:ext>
              </a:extLst>
            </p:cNvPr>
            <p:cNvSpPr txBox="1"/>
            <p:nvPr/>
          </p:nvSpPr>
          <p:spPr>
            <a:xfrm>
              <a:off x="3920332" y="2044467"/>
              <a:ext cx="17133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nat</a:t>
              </a:r>
              <a:r>
                <a:rPr lang="en-US" sz="3200" dirty="0"/>
                <a:t> x := 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22288B-FD57-4659-A1BA-09D08A0F92A7}"/>
                </a:ext>
              </a:extLst>
            </p:cNvPr>
            <p:cNvSpPr txBox="1"/>
            <p:nvPr/>
          </p:nvSpPr>
          <p:spPr>
            <a:xfrm>
              <a:off x="3920332" y="2844039"/>
              <a:ext cx="183896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sec? then </a:t>
              </a:r>
            </a:p>
            <a:p>
              <a:r>
                <a:rPr lang="en-US" sz="2400" dirty="0"/>
                <a:t>       x:=x+1;</a:t>
              </a:r>
            </a:p>
            <a:p>
              <a:r>
                <a:rPr lang="en-US" sz="2400" dirty="0"/>
                <a:t>       if (x==60)</a:t>
              </a:r>
            </a:p>
            <a:p>
              <a:r>
                <a:rPr lang="en-US" sz="2400" dirty="0"/>
                <a:t>          min! 1;</a:t>
              </a:r>
            </a:p>
            <a:p>
              <a:r>
                <a:rPr lang="en-US" sz="2400" dirty="0"/>
                <a:t>           x:=0</a:t>
              </a:r>
            </a:p>
            <a:p>
              <a:r>
                <a:rPr lang="en-US" sz="2400" dirty="0"/>
                <a:t>       end</a:t>
              </a:r>
            </a:p>
            <a:p>
              <a:r>
                <a:rPr lang="en-US" sz="2400" dirty="0"/>
                <a:t>end</a:t>
              </a:r>
            </a:p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588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4CB328-DEDB-4D6F-8BDE-24BF884B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76" y="976358"/>
            <a:ext cx="11970824" cy="2058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Main rule: can share input variables, but states and output variables need to be distinct</a:t>
            </a:r>
          </a:p>
          <a:p>
            <a:r>
              <a:rPr lang="en-US" dirty="0"/>
              <a:t>Must be careful to rename states and output variables when “instantiating” an SRC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D92976-0B6D-4EA9-9667-3ADCEEBB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Putting together a complex SRC from smaller SRCs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AED4F-4195-4923-BB79-B7A332EC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A31926-13BA-4F0C-8B08-3967A390A4DC}"/>
              </a:ext>
            </a:extLst>
          </p:cNvPr>
          <p:cNvGrpSpPr/>
          <p:nvPr/>
        </p:nvGrpSpPr>
        <p:grpSpPr>
          <a:xfrm>
            <a:off x="1272199" y="3114694"/>
            <a:ext cx="4191203" cy="2766948"/>
            <a:chOff x="272346" y="2802463"/>
            <a:chExt cx="4191203" cy="27669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7FA82C6-912D-4674-B842-5CAD04106533}"/>
                </a:ext>
              </a:extLst>
            </p:cNvPr>
            <p:cNvGrpSpPr/>
            <p:nvPr/>
          </p:nvGrpSpPr>
          <p:grpSpPr>
            <a:xfrm>
              <a:off x="272346" y="2802463"/>
              <a:ext cx="4191203" cy="2243728"/>
              <a:chOff x="6592901" y="1792360"/>
              <a:chExt cx="5381133" cy="28334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D668FB-BC57-4CF1-9DF7-CE8DD97D0539}"/>
                  </a:ext>
                </a:extLst>
              </p:cNvPr>
              <p:cNvSpPr/>
              <p:nvPr/>
            </p:nvSpPr>
            <p:spPr>
              <a:xfrm>
                <a:off x="7855644" y="2005303"/>
                <a:ext cx="2590800" cy="2620479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9D3526F-27F5-4F18-B620-FB2FFBCE8F93}"/>
                  </a:ext>
                </a:extLst>
              </p:cNvPr>
              <p:cNvCxnSpPr/>
              <p:nvPr/>
            </p:nvCxnSpPr>
            <p:spPr>
              <a:xfrm>
                <a:off x="10446444" y="2462504"/>
                <a:ext cx="914400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61FC31E-2152-48AF-9BFA-64DC4FAAA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2901" y="2462504"/>
                <a:ext cx="1262743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CD3CDD-38CF-4400-A3DD-53D2A37AF48F}"/>
                  </a:ext>
                </a:extLst>
              </p:cNvPr>
              <p:cNvSpPr txBox="1"/>
              <p:nvPr/>
            </p:nvSpPr>
            <p:spPr>
              <a:xfrm>
                <a:off x="6592901" y="1792360"/>
                <a:ext cx="1155013" cy="505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bool</a:t>
                </a:r>
                <a:r>
                  <a:rPr lang="en-US" sz="2000" dirty="0"/>
                  <a:t> in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4EF9D1-9708-44B6-B2D6-2E3E09A36E78}"/>
                  </a:ext>
                </a:extLst>
              </p:cNvPr>
              <p:cNvSpPr txBox="1"/>
              <p:nvPr/>
            </p:nvSpPr>
            <p:spPr>
              <a:xfrm>
                <a:off x="10611150" y="1792360"/>
                <a:ext cx="1362884" cy="505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bool</a:t>
                </a:r>
                <a:r>
                  <a:rPr lang="en-US" sz="2000" dirty="0"/>
                  <a:t> out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8A891F7-296B-4770-BD76-BAC65525A518}"/>
                  </a:ext>
                </a:extLst>
              </p:cNvPr>
              <p:cNvCxnSpPr/>
              <p:nvPr/>
            </p:nvCxnSpPr>
            <p:spPr>
              <a:xfrm>
                <a:off x="7855644" y="2871039"/>
                <a:ext cx="25908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73B7DA-FAB4-4F6F-8DD3-D3A81A4D9756}"/>
                  </a:ext>
                </a:extLst>
              </p:cNvPr>
              <p:cNvSpPr txBox="1"/>
              <p:nvPr/>
            </p:nvSpPr>
            <p:spPr>
              <a:xfrm>
                <a:off x="8160444" y="2005304"/>
                <a:ext cx="1889761" cy="582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bool</a:t>
                </a:r>
                <a:r>
                  <a:rPr lang="en-US" sz="2400" dirty="0"/>
                  <a:t> x := 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B96E6B-A0D4-485B-8000-F8D03C3958B0}"/>
                  </a:ext>
                </a:extLst>
              </p:cNvPr>
              <p:cNvSpPr txBox="1"/>
              <p:nvPr/>
            </p:nvSpPr>
            <p:spPr>
              <a:xfrm>
                <a:off x="7929395" y="3513111"/>
                <a:ext cx="2400173" cy="582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out:=x ; x:= in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5CF2BD-68B4-4AAC-9250-40B9D0703AF8}"/>
                </a:ext>
              </a:extLst>
            </p:cNvPr>
            <p:cNvSpPr txBox="1"/>
            <p:nvPr/>
          </p:nvSpPr>
          <p:spPr>
            <a:xfrm>
              <a:off x="1768645" y="5046191"/>
              <a:ext cx="9923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Delay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3B66A4-25D2-429A-9FB5-A44724F3C4D6}"/>
              </a:ext>
            </a:extLst>
          </p:cNvPr>
          <p:cNvGrpSpPr/>
          <p:nvPr/>
        </p:nvGrpSpPr>
        <p:grpSpPr>
          <a:xfrm>
            <a:off x="6096000" y="3035151"/>
            <a:ext cx="4549122" cy="2781693"/>
            <a:chOff x="272346" y="2787718"/>
            <a:chExt cx="4549122" cy="278169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4D9C87-FA55-40EF-B4BD-2E553AC01BB9}"/>
                </a:ext>
              </a:extLst>
            </p:cNvPr>
            <p:cNvGrpSpPr/>
            <p:nvPr/>
          </p:nvGrpSpPr>
          <p:grpSpPr>
            <a:xfrm>
              <a:off x="272346" y="2787718"/>
              <a:ext cx="4549122" cy="2258473"/>
              <a:chOff x="6592901" y="1773740"/>
              <a:chExt cx="5840669" cy="285204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38C3BA7-B155-4FA3-947A-FAFAA100EE07}"/>
                  </a:ext>
                </a:extLst>
              </p:cNvPr>
              <p:cNvSpPr/>
              <p:nvPr/>
            </p:nvSpPr>
            <p:spPr>
              <a:xfrm>
                <a:off x="7855645" y="2005303"/>
                <a:ext cx="2799445" cy="2620479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819AD87-735F-4A71-8452-D9FFE1BE5667}"/>
                  </a:ext>
                </a:extLst>
              </p:cNvPr>
              <p:cNvCxnSpPr/>
              <p:nvPr/>
            </p:nvCxnSpPr>
            <p:spPr>
              <a:xfrm>
                <a:off x="10654314" y="2443884"/>
                <a:ext cx="914400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A4BFEFB-E070-4BF6-A574-5EEE16EE0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2901" y="2462504"/>
                <a:ext cx="1262743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D8A575-3D98-4D58-9165-22F917EB90C0}"/>
                  </a:ext>
                </a:extLst>
              </p:cNvPr>
              <p:cNvSpPr txBox="1"/>
              <p:nvPr/>
            </p:nvSpPr>
            <p:spPr>
              <a:xfrm>
                <a:off x="6592901" y="1792360"/>
                <a:ext cx="1155013" cy="505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bool</a:t>
                </a:r>
                <a:r>
                  <a:rPr lang="en-US" sz="2000" dirty="0"/>
                  <a:t> in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CC7CE3-BF5A-4AB3-A47A-F37A4CBB9A9D}"/>
                  </a:ext>
                </a:extLst>
              </p:cNvPr>
              <p:cNvSpPr txBox="1"/>
              <p:nvPr/>
            </p:nvSpPr>
            <p:spPr>
              <a:xfrm>
                <a:off x="10819021" y="1773740"/>
                <a:ext cx="1614549" cy="505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bool temp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FD9BD66-1E3D-49F7-A554-F3ACFFE72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5645" y="2871038"/>
                <a:ext cx="2799445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A799AA-8BF5-4F73-AFE4-6AD5D6F28DD8}"/>
                  </a:ext>
                </a:extLst>
              </p:cNvPr>
              <p:cNvSpPr txBox="1"/>
              <p:nvPr/>
            </p:nvSpPr>
            <p:spPr>
              <a:xfrm>
                <a:off x="8160444" y="2005304"/>
                <a:ext cx="2089398" cy="582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bool x1 := 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BF8EDA-0493-4139-8006-B06283A44CFE}"/>
                  </a:ext>
                </a:extLst>
              </p:cNvPr>
              <p:cNvSpPr txBox="1"/>
              <p:nvPr/>
            </p:nvSpPr>
            <p:spPr>
              <a:xfrm>
                <a:off x="7929395" y="3513111"/>
                <a:ext cx="2394904" cy="466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temp:=x1 ; x1:= in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EC5A2D-5222-4D56-8953-C6EB39FFC35D}"/>
                </a:ext>
              </a:extLst>
            </p:cNvPr>
            <p:cNvSpPr txBox="1"/>
            <p:nvPr/>
          </p:nvSpPr>
          <p:spPr>
            <a:xfrm>
              <a:off x="1768645" y="5046191"/>
              <a:ext cx="1175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Delay1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02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073CD0-9F08-479D-854E-EC5F93EF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373292"/>
            <a:ext cx="11699087" cy="2310749"/>
          </a:xfrm>
        </p:spPr>
        <p:txBody>
          <a:bodyPr/>
          <a:lstStyle/>
          <a:p>
            <a:r>
              <a:rPr lang="en-US" dirty="0"/>
              <a:t>Gives semantics of connecting two SRCs</a:t>
            </a:r>
          </a:p>
          <a:p>
            <a:r>
              <a:rPr lang="en-US" dirty="0" err="1"/>
              <a:t>DoubleDelay</a:t>
            </a:r>
            <a:r>
              <a:rPr lang="en-US" dirty="0"/>
              <a:t> = Delay1 || Delay2</a:t>
            </a:r>
          </a:p>
          <a:p>
            <a:r>
              <a:rPr lang="en-US" dirty="0"/>
              <a:t>Rules for composing components: define initialization, input/output/state variables and reactions in terms of components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4216A-11E9-4F4C-B438-F3BB46D9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BB47F-5F45-4659-B4FE-5FCC78BB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D2DDF4-E7A6-41F0-90F8-E232393BC73F}"/>
              </a:ext>
            </a:extLst>
          </p:cNvPr>
          <p:cNvGrpSpPr/>
          <p:nvPr/>
        </p:nvGrpSpPr>
        <p:grpSpPr>
          <a:xfrm>
            <a:off x="1892329" y="1209202"/>
            <a:ext cx="8013205" cy="1885847"/>
            <a:chOff x="1615703" y="2322063"/>
            <a:chExt cx="8013205" cy="18858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E1F11C-B83F-4908-BFBB-FE8CBEAA084A}"/>
                </a:ext>
              </a:extLst>
            </p:cNvPr>
            <p:cNvGrpSpPr/>
            <p:nvPr/>
          </p:nvGrpSpPr>
          <p:grpSpPr>
            <a:xfrm>
              <a:off x="5437705" y="2322063"/>
              <a:ext cx="4191203" cy="1885847"/>
              <a:chOff x="272346" y="2802463"/>
              <a:chExt cx="4191203" cy="188584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045FDCC-014C-44C0-AC77-688BA2E2BCAA}"/>
                  </a:ext>
                </a:extLst>
              </p:cNvPr>
              <p:cNvGrpSpPr/>
              <p:nvPr/>
            </p:nvGrpSpPr>
            <p:grpSpPr>
              <a:xfrm>
                <a:off x="272346" y="2802463"/>
                <a:ext cx="4191203" cy="1824292"/>
                <a:chOff x="6592901" y="1792360"/>
                <a:chExt cx="5381133" cy="230375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8514AB9-27E2-4DEE-BDB6-1FA8B07C9FDD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590800" cy="1434784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C9DF6F3C-64B2-45F8-AF31-637E451B5845}"/>
                    </a:ext>
                  </a:extLst>
                </p:cNvPr>
                <p:cNvCxnSpPr/>
                <p:nvPr/>
              </p:nvCxnSpPr>
              <p:spPr>
                <a:xfrm>
                  <a:off x="10446444" y="246250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E629CFC-7132-4911-AE9D-85E44F00D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42B8EA-CC97-4759-8EF1-56132F08FACC}"/>
                    </a:ext>
                  </a:extLst>
                </p:cNvPr>
                <p:cNvSpPr txBox="1"/>
                <p:nvPr/>
              </p:nvSpPr>
              <p:spPr>
                <a:xfrm>
                  <a:off x="10611150" y="1792360"/>
                  <a:ext cx="1362884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out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230108C-BDCD-49FE-A0DA-A458B6F25786}"/>
                    </a:ext>
                  </a:extLst>
                </p:cNvPr>
                <p:cNvSpPr txBox="1"/>
                <p:nvPr/>
              </p:nvSpPr>
              <p:spPr>
                <a:xfrm>
                  <a:off x="7929395" y="3513111"/>
                  <a:ext cx="237178" cy="582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AB78B0-F79F-4B06-BB7E-37F76DAFD617}"/>
                  </a:ext>
                </a:extLst>
              </p:cNvPr>
              <p:cNvSpPr txBox="1"/>
              <p:nvPr/>
            </p:nvSpPr>
            <p:spPr>
              <a:xfrm>
                <a:off x="1806079" y="4165090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Delay2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5823C5-C588-4DCF-9E32-6D2E07927DF3}"/>
                </a:ext>
              </a:extLst>
            </p:cNvPr>
            <p:cNvGrpSpPr/>
            <p:nvPr/>
          </p:nvGrpSpPr>
          <p:grpSpPr>
            <a:xfrm>
              <a:off x="1615703" y="2322063"/>
              <a:ext cx="4549122" cy="1823608"/>
              <a:chOff x="272346" y="2787718"/>
              <a:chExt cx="4549122" cy="182360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5F33771-FFBB-4836-8EE1-5BC96FB29141}"/>
                  </a:ext>
                </a:extLst>
              </p:cNvPr>
              <p:cNvGrpSpPr/>
              <p:nvPr/>
            </p:nvGrpSpPr>
            <p:grpSpPr>
              <a:xfrm>
                <a:off x="272346" y="2787718"/>
                <a:ext cx="4549122" cy="1304801"/>
                <a:chOff x="6592901" y="1773740"/>
                <a:chExt cx="5840669" cy="1647727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CD4645E-5B81-4618-8705-707594D63654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799445" cy="141616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41BB7E4-61C1-4F24-B375-8B3B133E98D7}"/>
                    </a:ext>
                  </a:extLst>
                </p:cNvPr>
                <p:cNvCxnSpPr/>
                <p:nvPr/>
              </p:nvCxnSpPr>
              <p:spPr>
                <a:xfrm>
                  <a:off x="10654314" y="244388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B2A86EF-1209-4211-BB86-3837B3335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6189106-6E65-4F35-9B7D-15AE840C377E}"/>
                    </a:ext>
                  </a:extLst>
                </p:cNvPr>
                <p:cNvSpPr txBox="1"/>
                <p:nvPr/>
              </p:nvSpPr>
              <p:spPr>
                <a:xfrm>
                  <a:off x="6592901" y="1792360"/>
                  <a:ext cx="1155013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in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9EA416-4A07-46D0-AB6F-B5F0C16D7031}"/>
                    </a:ext>
                  </a:extLst>
                </p:cNvPr>
                <p:cNvSpPr txBox="1"/>
                <p:nvPr/>
              </p:nvSpPr>
              <p:spPr>
                <a:xfrm>
                  <a:off x="10819021" y="1773740"/>
                  <a:ext cx="1614549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bool temp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FDEF6C-B0E9-4D2A-B573-E58CC5EA6064}"/>
                  </a:ext>
                </a:extLst>
              </p:cNvPr>
              <p:cNvSpPr txBox="1"/>
              <p:nvPr/>
            </p:nvSpPr>
            <p:spPr>
              <a:xfrm>
                <a:off x="1651207" y="4088106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1671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E64EE1-0FC8-4427-B9A6-E2C25565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have common input variables</a:t>
            </a:r>
          </a:p>
          <a:p>
            <a:r>
              <a:rPr lang="en-US" dirty="0"/>
              <a:t>Cannot have common output variables</a:t>
            </a:r>
          </a:p>
          <a:p>
            <a:pPr lvl="1"/>
            <a:r>
              <a:rPr lang="en-US" dirty="0"/>
              <a:t>One component: one output</a:t>
            </a:r>
          </a:p>
          <a:p>
            <a:r>
              <a:rPr lang="en-US" dirty="0"/>
              <a:t>Cannot have common state variables</a:t>
            </a:r>
          </a:p>
          <a:p>
            <a:pPr lvl="1"/>
            <a:r>
              <a:rPr lang="en-US" dirty="0"/>
              <a:t>Each component knows only its state. Can rename state variables to avoid conflicts</a:t>
            </a:r>
          </a:p>
          <a:p>
            <a:r>
              <a:rPr lang="en-US" dirty="0"/>
              <a:t>Input variable of one can be output of another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6EF5A-31A4-45C4-B57E-B0AE7DD1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of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1B8EB-2022-4C02-9B4A-97B42B53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41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40CACC-BB94-4C89-851C-0EA4135F5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347028"/>
                <a:ext cx="11699087" cy="2337013"/>
              </a:xfrm>
            </p:spPr>
            <p:txBody>
              <a:bodyPr/>
              <a:lstStyle/>
              <a:p>
                <a:r>
                  <a:rPr lang="en-US" dirty="0"/>
                  <a:t>Outputs of </a:t>
                </a:r>
                <a:r>
                  <a:rPr lang="en-US" dirty="0" err="1"/>
                  <a:t>DoubleDelay</a:t>
                </a:r>
                <a:r>
                  <a:rPr lang="en-US" dirty="0"/>
                  <a:t> are {temp, out}</a:t>
                </a:r>
              </a:p>
              <a:p>
                <a:pPr lvl="1"/>
                <a:r>
                  <a:rPr lang="en-US" dirty="0"/>
                  <a:t>(Default is to make every output available to the external world)</a:t>
                </a:r>
              </a:p>
              <a:p>
                <a:r>
                  <a:rPr lang="en-US" dirty="0"/>
                  <a:t>If C1 has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C2 has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parallel composed SRC has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40CACC-BB94-4C89-851C-0EA4135F5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347028"/>
                <a:ext cx="11699087" cy="2337013"/>
              </a:xfrm>
              <a:blipFill>
                <a:blip r:embed="rId2"/>
                <a:stretch>
                  <a:fillRect l="-625" t="-4178" r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CB5E69-AA91-40EB-A53C-A0DF623E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BE650-7144-4286-A6CD-78B74C1C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44D6C4-2698-46B4-9AA5-F14482D7A37C}"/>
              </a:ext>
            </a:extLst>
          </p:cNvPr>
          <p:cNvGrpSpPr/>
          <p:nvPr/>
        </p:nvGrpSpPr>
        <p:grpSpPr>
          <a:xfrm>
            <a:off x="1930749" y="1403356"/>
            <a:ext cx="8013205" cy="1885847"/>
            <a:chOff x="1615703" y="2322063"/>
            <a:chExt cx="8013205" cy="18858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68704C-C39D-472F-B1BE-BD655A45C878}"/>
                </a:ext>
              </a:extLst>
            </p:cNvPr>
            <p:cNvGrpSpPr/>
            <p:nvPr/>
          </p:nvGrpSpPr>
          <p:grpSpPr>
            <a:xfrm>
              <a:off x="5437705" y="2322063"/>
              <a:ext cx="4191203" cy="1885847"/>
              <a:chOff x="272346" y="2802463"/>
              <a:chExt cx="4191203" cy="188584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AFEB93B-70AA-4534-849D-765D3408646A}"/>
                  </a:ext>
                </a:extLst>
              </p:cNvPr>
              <p:cNvGrpSpPr/>
              <p:nvPr/>
            </p:nvGrpSpPr>
            <p:grpSpPr>
              <a:xfrm>
                <a:off x="272346" y="2802463"/>
                <a:ext cx="4191203" cy="1824292"/>
                <a:chOff x="6592901" y="1792360"/>
                <a:chExt cx="5381133" cy="230375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A989DED-9B5D-483A-AE88-BC9DDF0D9258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590800" cy="1434784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01242C86-C342-42B4-9A07-E98B13DB8647}"/>
                    </a:ext>
                  </a:extLst>
                </p:cNvPr>
                <p:cNvCxnSpPr/>
                <p:nvPr/>
              </p:nvCxnSpPr>
              <p:spPr>
                <a:xfrm>
                  <a:off x="10446444" y="246250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47EDF4A-6173-449A-8627-32F2D4859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9FC5DA8-4893-4657-861F-05C7ECE2C71E}"/>
                    </a:ext>
                  </a:extLst>
                </p:cNvPr>
                <p:cNvSpPr txBox="1"/>
                <p:nvPr/>
              </p:nvSpPr>
              <p:spPr>
                <a:xfrm>
                  <a:off x="10611150" y="1792360"/>
                  <a:ext cx="1362884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out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8E236D-FB5B-4FA4-AFAA-089BAD994B7F}"/>
                    </a:ext>
                  </a:extLst>
                </p:cNvPr>
                <p:cNvSpPr txBox="1"/>
                <p:nvPr/>
              </p:nvSpPr>
              <p:spPr>
                <a:xfrm>
                  <a:off x="7929395" y="3513111"/>
                  <a:ext cx="237178" cy="582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A56E77-4222-4F32-AF56-F984B50C3963}"/>
                  </a:ext>
                </a:extLst>
              </p:cNvPr>
              <p:cNvSpPr txBox="1"/>
              <p:nvPr/>
            </p:nvSpPr>
            <p:spPr>
              <a:xfrm>
                <a:off x="1806079" y="4165090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57B315-A26D-46CD-B7EA-3FF6DF061A84}"/>
                </a:ext>
              </a:extLst>
            </p:cNvPr>
            <p:cNvGrpSpPr/>
            <p:nvPr/>
          </p:nvGrpSpPr>
          <p:grpSpPr>
            <a:xfrm>
              <a:off x="1615703" y="2322063"/>
              <a:ext cx="4549122" cy="1823608"/>
              <a:chOff x="272346" y="2787718"/>
              <a:chExt cx="4549122" cy="182360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BFA9332-568A-40CB-A496-1AFFCA9E3865}"/>
                  </a:ext>
                </a:extLst>
              </p:cNvPr>
              <p:cNvGrpSpPr/>
              <p:nvPr/>
            </p:nvGrpSpPr>
            <p:grpSpPr>
              <a:xfrm>
                <a:off x="272346" y="2787718"/>
                <a:ext cx="4549122" cy="1304801"/>
                <a:chOff x="6592901" y="1773740"/>
                <a:chExt cx="5840669" cy="1647727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FA7DBF9-1D31-44E7-9479-CA04E8BA766D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799445" cy="141616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9903269-0B9A-4110-B6ED-ECA2861C89B2}"/>
                    </a:ext>
                  </a:extLst>
                </p:cNvPr>
                <p:cNvCxnSpPr/>
                <p:nvPr/>
              </p:nvCxnSpPr>
              <p:spPr>
                <a:xfrm>
                  <a:off x="10654314" y="244388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4823C575-FBF9-4F1B-BEFF-71C94D8EC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65A7F5-4488-4023-84DB-82CE431FD16D}"/>
                    </a:ext>
                  </a:extLst>
                </p:cNvPr>
                <p:cNvSpPr txBox="1"/>
                <p:nvPr/>
              </p:nvSpPr>
              <p:spPr>
                <a:xfrm>
                  <a:off x="6592901" y="1792360"/>
                  <a:ext cx="1155013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in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605065F-137D-4725-8FDB-62011D97CBB2}"/>
                    </a:ext>
                  </a:extLst>
                </p:cNvPr>
                <p:cNvSpPr txBox="1"/>
                <p:nvPr/>
              </p:nvSpPr>
              <p:spPr>
                <a:xfrm>
                  <a:off x="10819021" y="1773740"/>
                  <a:ext cx="1614549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bool temp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B6F4FB-80C8-4707-8596-4D300C1FFD58}"/>
                  </a:ext>
                </a:extLst>
              </p:cNvPr>
              <p:cNvSpPr txBox="1"/>
              <p:nvPr/>
            </p:nvSpPr>
            <p:spPr>
              <a:xfrm>
                <a:off x="1651207" y="4088106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7203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40CACC-BB94-4C89-851C-0EA4135F5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347028"/>
                <a:ext cx="11699087" cy="2337013"/>
              </a:xfrm>
            </p:spPr>
            <p:txBody>
              <a:bodyPr/>
              <a:lstStyle/>
              <a:p>
                <a:r>
                  <a:rPr lang="en-US" dirty="0"/>
                  <a:t>Input of </a:t>
                </a:r>
                <a:r>
                  <a:rPr lang="en-US" dirty="0" err="1"/>
                  <a:t>DoubleDelay</a:t>
                </a:r>
                <a:r>
                  <a:rPr lang="en-US" dirty="0"/>
                  <a:t> is {in}. Note temp is not an input of the product</a:t>
                </a:r>
              </a:p>
              <a:p>
                <a:r>
                  <a:rPr lang="en-US" dirty="0"/>
                  <a:t>If C1 has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C2 has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parallel composed SRC has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)∖(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variable is an input if it is not some components output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40CACC-BB94-4C89-851C-0EA4135F5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347028"/>
                <a:ext cx="11699087" cy="2337013"/>
              </a:xfrm>
              <a:blipFill>
                <a:blip r:embed="rId2"/>
                <a:stretch>
                  <a:fillRect l="-625" t="-4178" r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CB5E69-AA91-40EB-A53C-A0DF623E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BE650-7144-4286-A6CD-78B74C1C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44D6C4-2698-46B4-9AA5-F14482D7A37C}"/>
              </a:ext>
            </a:extLst>
          </p:cNvPr>
          <p:cNvGrpSpPr/>
          <p:nvPr/>
        </p:nvGrpSpPr>
        <p:grpSpPr>
          <a:xfrm>
            <a:off x="1930749" y="1403356"/>
            <a:ext cx="8013205" cy="1885847"/>
            <a:chOff x="1615703" y="2322063"/>
            <a:chExt cx="8013205" cy="18858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68704C-C39D-472F-B1BE-BD655A45C878}"/>
                </a:ext>
              </a:extLst>
            </p:cNvPr>
            <p:cNvGrpSpPr/>
            <p:nvPr/>
          </p:nvGrpSpPr>
          <p:grpSpPr>
            <a:xfrm>
              <a:off x="5437705" y="2322063"/>
              <a:ext cx="4191203" cy="1885847"/>
              <a:chOff x="272346" y="2802463"/>
              <a:chExt cx="4191203" cy="188584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AFEB93B-70AA-4534-849D-765D3408646A}"/>
                  </a:ext>
                </a:extLst>
              </p:cNvPr>
              <p:cNvGrpSpPr/>
              <p:nvPr/>
            </p:nvGrpSpPr>
            <p:grpSpPr>
              <a:xfrm>
                <a:off x="272346" y="2802463"/>
                <a:ext cx="4191203" cy="1824292"/>
                <a:chOff x="6592901" y="1792360"/>
                <a:chExt cx="5381133" cy="230375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A989DED-9B5D-483A-AE88-BC9DDF0D9258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590800" cy="1434784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01242C86-C342-42B4-9A07-E98B13DB8647}"/>
                    </a:ext>
                  </a:extLst>
                </p:cNvPr>
                <p:cNvCxnSpPr/>
                <p:nvPr/>
              </p:nvCxnSpPr>
              <p:spPr>
                <a:xfrm>
                  <a:off x="10446444" y="246250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47EDF4A-6173-449A-8627-32F2D4859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9FC5DA8-4893-4657-861F-05C7ECE2C71E}"/>
                    </a:ext>
                  </a:extLst>
                </p:cNvPr>
                <p:cNvSpPr txBox="1"/>
                <p:nvPr/>
              </p:nvSpPr>
              <p:spPr>
                <a:xfrm>
                  <a:off x="10611150" y="1792360"/>
                  <a:ext cx="1362884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out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8E236D-FB5B-4FA4-AFAA-089BAD994B7F}"/>
                    </a:ext>
                  </a:extLst>
                </p:cNvPr>
                <p:cNvSpPr txBox="1"/>
                <p:nvPr/>
              </p:nvSpPr>
              <p:spPr>
                <a:xfrm>
                  <a:off x="7929395" y="3513111"/>
                  <a:ext cx="237178" cy="582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A56E77-4222-4F32-AF56-F984B50C3963}"/>
                  </a:ext>
                </a:extLst>
              </p:cNvPr>
              <p:cNvSpPr txBox="1"/>
              <p:nvPr/>
            </p:nvSpPr>
            <p:spPr>
              <a:xfrm>
                <a:off x="1806079" y="4165090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57B315-A26D-46CD-B7EA-3FF6DF061A84}"/>
                </a:ext>
              </a:extLst>
            </p:cNvPr>
            <p:cNvGrpSpPr/>
            <p:nvPr/>
          </p:nvGrpSpPr>
          <p:grpSpPr>
            <a:xfrm>
              <a:off x="1615703" y="2322063"/>
              <a:ext cx="4549122" cy="1823608"/>
              <a:chOff x="272346" y="2787718"/>
              <a:chExt cx="4549122" cy="182360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BFA9332-568A-40CB-A496-1AFFCA9E3865}"/>
                  </a:ext>
                </a:extLst>
              </p:cNvPr>
              <p:cNvGrpSpPr/>
              <p:nvPr/>
            </p:nvGrpSpPr>
            <p:grpSpPr>
              <a:xfrm>
                <a:off x="272346" y="2787718"/>
                <a:ext cx="4549122" cy="1304801"/>
                <a:chOff x="6592901" y="1773740"/>
                <a:chExt cx="5840669" cy="1647727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FA7DBF9-1D31-44E7-9479-CA04E8BA766D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799445" cy="141616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E9903269-0B9A-4110-B6ED-ECA2861C89B2}"/>
                    </a:ext>
                  </a:extLst>
                </p:cNvPr>
                <p:cNvCxnSpPr/>
                <p:nvPr/>
              </p:nvCxnSpPr>
              <p:spPr>
                <a:xfrm>
                  <a:off x="10654314" y="244388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4823C575-FBF9-4F1B-BEFF-71C94D8EC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65A7F5-4488-4023-84DB-82CE431FD16D}"/>
                    </a:ext>
                  </a:extLst>
                </p:cNvPr>
                <p:cNvSpPr txBox="1"/>
                <p:nvPr/>
              </p:nvSpPr>
              <p:spPr>
                <a:xfrm>
                  <a:off x="6592901" y="1792360"/>
                  <a:ext cx="1155013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in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605065F-137D-4725-8FDB-62011D97CBB2}"/>
                    </a:ext>
                  </a:extLst>
                </p:cNvPr>
                <p:cNvSpPr txBox="1"/>
                <p:nvPr/>
              </p:nvSpPr>
              <p:spPr>
                <a:xfrm>
                  <a:off x="10819021" y="1773740"/>
                  <a:ext cx="1614549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bool temp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B6F4FB-80C8-4707-8596-4D300C1FFD58}"/>
                  </a:ext>
                </a:extLst>
              </p:cNvPr>
              <p:cNvSpPr txBox="1"/>
              <p:nvPr/>
            </p:nvSpPr>
            <p:spPr>
              <a:xfrm>
                <a:off x="1651207" y="4088106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2528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28BC23-11F5-4755-889C-CD15EC97E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97254"/>
                <a:ext cx="12025319" cy="271800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State variables of </a:t>
                </a:r>
                <a:r>
                  <a:rPr lang="en-US" dirty="0" err="1"/>
                  <a:t>DoubleDelay</a:t>
                </a:r>
                <a:r>
                  <a:rPr lang="en-US" dirty="0"/>
                  <a:t> :{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C1’s state variables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C2’s state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then (C1||C2)’s state 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state of the parallel composed SRC 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state of C1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state of C2.</a:t>
                </a:r>
              </a:p>
              <a:p>
                <a:r>
                  <a:rPr lang="en-US" dirty="0"/>
                  <a:t>States of composed SRC take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 So if C1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states and C2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states, C1 || C2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states.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28BC23-11F5-4755-889C-CD15EC97E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97254"/>
                <a:ext cx="12025319" cy="2718002"/>
              </a:xfrm>
              <a:blipFill>
                <a:blip r:embed="rId2"/>
                <a:stretch>
                  <a:fillRect l="-507" t="-5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49959D0-40E9-424C-B378-ADB8BC82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BF099-C242-4045-B5DE-BF5106F9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CEC594-E480-459F-8CBE-D15E058E4649}"/>
              </a:ext>
            </a:extLst>
          </p:cNvPr>
          <p:cNvGrpSpPr/>
          <p:nvPr/>
        </p:nvGrpSpPr>
        <p:grpSpPr>
          <a:xfrm>
            <a:off x="1938433" y="1215821"/>
            <a:ext cx="8013205" cy="1885847"/>
            <a:chOff x="1615703" y="2322063"/>
            <a:chExt cx="8013205" cy="18858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CC1504-0B39-4BC6-8D5B-ED306E617AC5}"/>
                </a:ext>
              </a:extLst>
            </p:cNvPr>
            <p:cNvGrpSpPr/>
            <p:nvPr/>
          </p:nvGrpSpPr>
          <p:grpSpPr>
            <a:xfrm>
              <a:off x="5437705" y="2322063"/>
              <a:ext cx="4191203" cy="1885847"/>
              <a:chOff x="272346" y="2802463"/>
              <a:chExt cx="4191203" cy="188584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A37C446-6C4E-4C20-9114-09FD4442A238}"/>
                  </a:ext>
                </a:extLst>
              </p:cNvPr>
              <p:cNvGrpSpPr/>
              <p:nvPr/>
            </p:nvGrpSpPr>
            <p:grpSpPr>
              <a:xfrm>
                <a:off x="272346" y="2802463"/>
                <a:ext cx="4191203" cy="1824292"/>
                <a:chOff x="6592901" y="1792360"/>
                <a:chExt cx="5381133" cy="230375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570F19-D332-45DE-A0FD-DC5D43141F8C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590800" cy="1434784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43204B57-2D4C-4665-8558-59DEA233BFE0}"/>
                    </a:ext>
                  </a:extLst>
                </p:cNvPr>
                <p:cNvCxnSpPr/>
                <p:nvPr/>
              </p:nvCxnSpPr>
              <p:spPr>
                <a:xfrm>
                  <a:off x="10446444" y="246250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A56940F-A2DA-4DB2-BA3A-F23436D6F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DB99395-014A-47FE-96B7-14C21AB527F3}"/>
                    </a:ext>
                  </a:extLst>
                </p:cNvPr>
                <p:cNvSpPr txBox="1"/>
                <p:nvPr/>
              </p:nvSpPr>
              <p:spPr>
                <a:xfrm>
                  <a:off x="10611150" y="1792360"/>
                  <a:ext cx="1362884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out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09D344-AEEA-4937-B96F-EA958B5A33A4}"/>
                    </a:ext>
                  </a:extLst>
                </p:cNvPr>
                <p:cNvSpPr txBox="1"/>
                <p:nvPr/>
              </p:nvSpPr>
              <p:spPr>
                <a:xfrm>
                  <a:off x="7929395" y="3513111"/>
                  <a:ext cx="237178" cy="582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BCE27C-8F7B-4411-8163-380C17DB1361}"/>
                  </a:ext>
                </a:extLst>
              </p:cNvPr>
              <p:cNvSpPr txBox="1"/>
              <p:nvPr/>
            </p:nvSpPr>
            <p:spPr>
              <a:xfrm>
                <a:off x="1806079" y="4165090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EA8332-4A1F-4564-AD0B-4D5CFB031A83}"/>
                </a:ext>
              </a:extLst>
            </p:cNvPr>
            <p:cNvGrpSpPr/>
            <p:nvPr/>
          </p:nvGrpSpPr>
          <p:grpSpPr>
            <a:xfrm>
              <a:off x="1615703" y="2322063"/>
              <a:ext cx="4549122" cy="1823608"/>
              <a:chOff x="272346" y="2787718"/>
              <a:chExt cx="4549122" cy="182360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8E2A7EC-2643-4A3B-9C10-00B4538AED79}"/>
                  </a:ext>
                </a:extLst>
              </p:cNvPr>
              <p:cNvGrpSpPr/>
              <p:nvPr/>
            </p:nvGrpSpPr>
            <p:grpSpPr>
              <a:xfrm>
                <a:off x="272346" y="2787718"/>
                <a:ext cx="4549122" cy="1304801"/>
                <a:chOff x="6592901" y="1773740"/>
                <a:chExt cx="5840669" cy="1647727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6ACCEF9-310E-410D-B4AF-0314377C5307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799445" cy="141616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EB3B4D5-59D5-487A-A471-162CDCF148CB}"/>
                    </a:ext>
                  </a:extLst>
                </p:cNvPr>
                <p:cNvCxnSpPr/>
                <p:nvPr/>
              </p:nvCxnSpPr>
              <p:spPr>
                <a:xfrm>
                  <a:off x="10654314" y="244388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E6A89CDB-B8BD-4944-B6EF-31CB80260B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A56C0EE-E762-4F1A-9DEC-0F1FBFBB97F4}"/>
                    </a:ext>
                  </a:extLst>
                </p:cNvPr>
                <p:cNvSpPr txBox="1"/>
                <p:nvPr/>
              </p:nvSpPr>
              <p:spPr>
                <a:xfrm>
                  <a:off x="6592901" y="1792360"/>
                  <a:ext cx="1155013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in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C99BE09-C9D4-4C8C-AD05-4F71B6A7C6E3}"/>
                    </a:ext>
                  </a:extLst>
                </p:cNvPr>
                <p:cNvSpPr txBox="1"/>
                <p:nvPr/>
              </p:nvSpPr>
              <p:spPr>
                <a:xfrm>
                  <a:off x="10819021" y="1773740"/>
                  <a:ext cx="1614549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bool temp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4E2984-15D1-4CB8-A056-019688CEFCA1}"/>
                  </a:ext>
                </a:extLst>
              </p:cNvPr>
              <p:cNvSpPr txBox="1"/>
              <p:nvPr/>
            </p:nvSpPr>
            <p:spPr>
              <a:xfrm>
                <a:off x="1651207" y="4088106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971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5AD7C-0568-4993-AAA1-9EFA96C0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Synchronous Components</a:t>
            </a:r>
          </a:p>
          <a:p>
            <a:r>
              <a:rPr lang="en-US" dirty="0"/>
              <a:t>Cruise Controller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3FD394-F15F-42E0-BA52-5AB374BE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FAD1-C485-4FC3-A101-4810BEDD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46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4BF8B1-0B89-4084-80E0-A99BBC279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447729"/>
                <a:ext cx="11699087" cy="2236311"/>
              </a:xfrm>
            </p:spPr>
            <p:txBody>
              <a:bodyPr/>
              <a:lstStyle/>
              <a:p>
                <a:r>
                  <a:rPr lang="en-US" dirty="0"/>
                  <a:t>Initialization code can be interpreted to have run in any order</a:t>
                </a:r>
              </a:p>
              <a:p>
                <a:r>
                  <a:rPr lang="en-US" dirty="0"/>
                  <a:t>If Delay1’s </a:t>
                </a:r>
                <a:r>
                  <a:rPr lang="en-US" dirty="0" err="1"/>
                  <a:t>init</a:t>
                </a:r>
                <a:r>
                  <a:rPr lang="en-US" dirty="0"/>
                  <a:t> code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and Delay2’s </a:t>
                </a:r>
                <a:r>
                  <a:rPr lang="en-US" dirty="0" err="1"/>
                  <a:t>init</a:t>
                </a:r>
                <a:r>
                  <a:rPr lang="en-US" dirty="0"/>
                  <a:t> code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 err="1"/>
                  <a:t>DoubleDelay’s</a:t>
                </a:r>
                <a:r>
                  <a:rPr lang="en-US" dirty="0"/>
                  <a:t> </a:t>
                </a:r>
                <a:r>
                  <a:rPr lang="en-US" dirty="0" err="1"/>
                  <a:t>init</a:t>
                </a:r>
                <a:r>
                  <a:rPr lang="en-US" dirty="0"/>
                  <a:t> code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this example, initial state variable value is (0,0)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4BF8B1-0B89-4084-80E0-A99BBC279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447729"/>
                <a:ext cx="11699087" cy="2236311"/>
              </a:xfrm>
              <a:blipFill>
                <a:blip r:embed="rId2"/>
                <a:stretch>
                  <a:fillRect l="-625" t="-4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ECAD3B2-B8C4-4560-AFE8-29434981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C54C4-4BB3-4D30-9FB6-A2DDB511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2CD9D0-758D-4407-AE3C-CD3ADD91BB43}"/>
              </a:ext>
            </a:extLst>
          </p:cNvPr>
          <p:cNvGrpSpPr/>
          <p:nvPr/>
        </p:nvGrpSpPr>
        <p:grpSpPr>
          <a:xfrm>
            <a:off x="1930749" y="1403356"/>
            <a:ext cx="8013205" cy="1885847"/>
            <a:chOff x="1615703" y="2322063"/>
            <a:chExt cx="8013205" cy="18858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BE7E5C-F363-4B45-84C6-9C835C85C608}"/>
                </a:ext>
              </a:extLst>
            </p:cNvPr>
            <p:cNvGrpSpPr/>
            <p:nvPr/>
          </p:nvGrpSpPr>
          <p:grpSpPr>
            <a:xfrm>
              <a:off x="5437705" y="2322063"/>
              <a:ext cx="4191203" cy="1885847"/>
              <a:chOff x="272346" y="2802463"/>
              <a:chExt cx="4191203" cy="188584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2F095C-ECCB-45B4-A6AD-9BFF6EB42172}"/>
                  </a:ext>
                </a:extLst>
              </p:cNvPr>
              <p:cNvGrpSpPr/>
              <p:nvPr/>
            </p:nvGrpSpPr>
            <p:grpSpPr>
              <a:xfrm>
                <a:off x="272346" y="2802463"/>
                <a:ext cx="4191203" cy="1824292"/>
                <a:chOff x="6592901" y="1792360"/>
                <a:chExt cx="5381133" cy="230375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00382F5-FA52-476E-A8A2-40C5AFA35A33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590800" cy="1434784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84BBC564-ABA0-40B1-B146-D342E806D6B0}"/>
                    </a:ext>
                  </a:extLst>
                </p:cNvPr>
                <p:cNvCxnSpPr/>
                <p:nvPr/>
              </p:nvCxnSpPr>
              <p:spPr>
                <a:xfrm>
                  <a:off x="10446444" y="246250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7C3A88E-83C9-4AC6-A598-568CC3B6C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D7C07D-CF06-4887-9F67-2D32D7D44002}"/>
                    </a:ext>
                  </a:extLst>
                </p:cNvPr>
                <p:cNvSpPr txBox="1"/>
                <p:nvPr/>
              </p:nvSpPr>
              <p:spPr>
                <a:xfrm>
                  <a:off x="10611150" y="1792360"/>
                  <a:ext cx="1362884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out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8CD6F8A-F5CC-4D1C-A39A-C8EBEEB91B20}"/>
                    </a:ext>
                  </a:extLst>
                </p:cNvPr>
                <p:cNvSpPr txBox="1"/>
                <p:nvPr/>
              </p:nvSpPr>
              <p:spPr>
                <a:xfrm>
                  <a:off x="7929395" y="3513111"/>
                  <a:ext cx="237178" cy="582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61FC5F-A90D-4E5B-BFCF-361B3AE8D304}"/>
                  </a:ext>
                </a:extLst>
              </p:cNvPr>
              <p:cNvSpPr txBox="1"/>
              <p:nvPr/>
            </p:nvSpPr>
            <p:spPr>
              <a:xfrm>
                <a:off x="1806079" y="4165090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695F47-A678-417F-A4DD-6605AC5EA653}"/>
                </a:ext>
              </a:extLst>
            </p:cNvPr>
            <p:cNvGrpSpPr/>
            <p:nvPr/>
          </p:nvGrpSpPr>
          <p:grpSpPr>
            <a:xfrm>
              <a:off x="1615703" y="2322063"/>
              <a:ext cx="4549122" cy="1823608"/>
              <a:chOff x="272346" y="2787718"/>
              <a:chExt cx="4549122" cy="182360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C4EF9B0-02CE-44DA-8734-9A65CE31D88B}"/>
                  </a:ext>
                </a:extLst>
              </p:cNvPr>
              <p:cNvGrpSpPr/>
              <p:nvPr/>
            </p:nvGrpSpPr>
            <p:grpSpPr>
              <a:xfrm>
                <a:off x="272346" y="2787718"/>
                <a:ext cx="4549122" cy="1304801"/>
                <a:chOff x="6592901" y="1773740"/>
                <a:chExt cx="5840669" cy="1647727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6048405-24BD-48CD-9773-235BEB39BBCE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799445" cy="141616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ADABEA1-9585-4E1B-B30B-DE49974B2A03}"/>
                    </a:ext>
                  </a:extLst>
                </p:cNvPr>
                <p:cNvCxnSpPr/>
                <p:nvPr/>
              </p:nvCxnSpPr>
              <p:spPr>
                <a:xfrm>
                  <a:off x="10654314" y="244388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311F46FA-4139-4AA3-BC68-0A995DF29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459E386-B751-495B-B9A9-09AC71B0AD27}"/>
                    </a:ext>
                  </a:extLst>
                </p:cNvPr>
                <p:cNvSpPr txBox="1"/>
                <p:nvPr/>
              </p:nvSpPr>
              <p:spPr>
                <a:xfrm>
                  <a:off x="6592901" y="1792360"/>
                  <a:ext cx="1155013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in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EABC9A4-5CA9-4C2F-9ABA-B393E083DEA6}"/>
                    </a:ext>
                  </a:extLst>
                </p:cNvPr>
                <p:cNvSpPr txBox="1"/>
                <p:nvPr/>
              </p:nvSpPr>
              <p:spPr>
                <a:xfrm>
                  <a:off x="10819021" y="1773740"/>
                  <a:ext cx="1614549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bool temp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928B2-24F9-4C44-8857-B41496377308}"/>
                  </a:ext>
                </a:extLst>
              </p:cNvPr>
              <p:cNvSpPr txBox="1"/>
              <p:nvPr/>
            </p:nvSpPr>
            <p:spPr>
              <a:xfrm>
                <a:off x="1651207" y="4088106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640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1ED913-24E7-492B-AAFD-01586BC8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825175"/>
            <a:ext cx="11699087" cy="1858866"/>
          </a:xfrm>
        </p:spPr>
        <p:txBody>
          <a:bodyPr>
            <a:normAutofit/>
          </a:bodyPr>
          <a:lstStyle/>
          <a:p>
            <a:r>
              <a:rPr lang="en-US" dirty="0"/>
              <a:t>Reactions are consistent with executing update statement of Delay1 before that of Delay2</a:t>
            </a:r>
          </a:p>
          <a:p>
            <a:r>
              <a:rPr lang="en-US" dirty="0"/>
              <a:t>If components not connected </a:t>
            </a:r>
            <a:r>
              <a:rPr lang="en-US" dirty="0" err="1"/>
              <a:t>acyclically</a:t>
            </a:r>
            <a:r>
              <a:rPr lang="en-US" dirty="0"/>
              <a:t>, composition (e.g. feedback) becomes problematic!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F5697-EA68-4520-BE63-7C9C5C4F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B3EDB-6794-4D8A-9254-30185C9C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B48DE7-4516-49EA-BB10-9E6E10F9C845}"/>
              </a:ext>
            </a:extLst>
          </p:cNvPr>
          <p:cNvGrpSpPr/>
          <p:nvPr/>
        </p:nvGrpSpPr>
        <p:grpSpPr>
          <a:xfrm>
            <a:off x="1930749" y="1403356"/>
            <a:ext cx="8013205" cy="1885847"/>
            <a:chOff x="1615703" y="2322063"/>
            <a:chExt cx="8013205" cy="18858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52308B-6B68-4166-AD58-895B29B90543}"/>
                </a:ext>
              </a:extLst>
            </p:cNvPr>
            <p:cNvGrpSpPr/>
            <p:nvPr/>
          </p:nvGrpSpPr>
          <p:grpSpPr>
            <a:xfrm>
              <a:off x="5437705" y="2322063"/>
              <a:ext cx="4191203" cy="1885847"/>
              <a:chOff x="272346" y="2802463"/>
              <a:chExt cx="4191203" cy="188584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92F35C2-EB0D-44AE-BAC6-CCC7EF072447}"/>
                  </a:ext>
                </a:extLst>
              </p:cNvPr>
              <p:cNvGrpSpPr/>
              <p:nvPr/>
            </p:nvGrpSpPr>
            <p:grpSpPr>
              <a:xfrm>
                <a:off x="272346" y="2802463"/>
                <a:ext cx="4191203" cy="1824292"/>
                <a:chOff x="6592901" y="1792360"/>
                <a:chExt cx="5381133" cy="230375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0D65DE4-2B44-4876-AAB2-5C37C74B3425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590800" cy="1434784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7A911F0E-73FB-4878-B561-2CFDF9E2A304}"/>
                    </a:ext>
                  </a:extLst>
                </p:cNvPr>
                <p:cNvCxnSpPr/>
                <p:nvPr/>
              </p:nvCxnSpPr>
              <p:spPr>
                <a:xfrm>
                  <a:off x="10446444" y="246250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96463C8D-E25A-4320-B068-7D6C7E4D53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2649A32-6245-4E3B-8566-CF2D7258DA37}"/>
                    </a:ext>
                  </a:extLst>
                </p:cNvPr>
                <p:cNvSpPr txBox="1"/>
                <p:nvPr/>
              </p:nvSpPr>
              <p:spPr>
                <a:xfrm>
                  <a:off x="10611150" y="1792360"/>
                  <a:ext cx="1362884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out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10A069A-554E-4DA8-BC13-ED8A4457D9E8}"/>
                    </a:ext>
                  </a:extLst>
                </p:cNvPr>
                <p:cNvSpPr txBox="1"/>
                <p:nvPr/>
              </p:nvSpPr>
              <p:spPr>
                <a:xfrm>
                  <a:off x="7929395" y="3513111"/>
                  <a:ext cx="237178" cy="582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2400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4291EE-9EB5-4F19-B4D6-753D87A77A92}"/>
                  </a:ext>
                </a:extLst>
              </p:cNvPr>
              <p:cNvSpPr txBox="1"/>
              <p:nvPr/>
            </p:nvSpPr>
            <p:spPr>
              <a:xfrm>
                <a:off x="1806079" y="4165090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638135-5990-426D-B535-18742DE5A13E}"/>
                </a:ext>
              </a:extLst>
            </p:cNvPr>
            <p:cNvGrpSpPr/>
            <p:nvPr/>
          </p:nvGrpSpPr>
          <p:grpSpPr>
            <a:xfrm>
              <a:off x="1615703" y="2322063"/>
              <a:ext cx="4549122" cy="1823608"/>
              <a:chOff x="272346" y="2787718"/>
              <a:chExt cx="4549122" cy="182360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A2ED525-6226-4D20-9864-F7EF6D38393E}"/>
                  </a:ext>
                </a:extLst>
              </p:cNvPr>
              <p:cNvGrpSpPr/>
              <p:nvPr/>
            </p:nvGrpSpPr>
            <p:grpSpPr>
              <a:xfrm>
                <a:off x="272346" y="2787718"/>
                <a:ext cx="4549122" cy="1304801"/>
                <a:chOff x="6592901" y="1773740"/>
                <a:chExt cx="5840669" cy="1647727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12160CF-6A25-4725-9F53-B0DC466B5B40}"/>
                    </a:ext>
                  </a:extLst>
                </p:cNvPr>
                <p:cNvSpPr/>
                <p:nvPr/>
              </p:nvSpPr>
              <p:spPr>
                <a:xfrm>
                  <a:off x="7855644" y="2005304"/>
                  <a:ext cx="2799445" cy="141616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A5C9C957-359F-41A0-A639-E571AE41B1DC}"/>
                    </a:ext>
                  </a:extLst>
                </p:cNvPr>
                <p:cNvCxnSpPr/>
                <p:nvPr/>
              </p:nvCxnSpPr>
              <p:spPr>
                <a:xfrm>
                  <a:off x="10654314" y="2443884"/>
                  <a:ext cx="914400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4BF71489-15EC-4B42-827B-4CDFE2F45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92901" y="2462504"/>
                  <a:ext cx="126274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26DC3F2-8582-4726-81CE-10B804D712C6}"/>
                    </a:ext>
                  </a:extLst>
                </p:cNvPr>
                <p:cNvSpPr txBox="1"/>
                <p:nvPr/>
              </p:nvSpPr>
              <p:spPr>
                <a:xfrm>
                  <a:off x="6592901" y="1792360"/>
                  <a:ext cx="1155013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err="1"/>
                    <a:t>bool</a:t>
                  </a:r>
                  <a:r>
                    <a:rPr lang="en-US" sz="2000" dirty="0"/>
                    <a:t> in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CA34B0B-9A2C-4FD2-B570-2E383DDDE31C}"/>
                    </a:ext>
                  </a:extLst>
                </p:cNvPr>
                <p:cNvSpPr txBox="1"/>
                <p:nvPr/>
              </p:nvSpPr>
              <p:spPr>
                <a:xfrm>
                  <a:off x="10819021" y="1773740"/>
                  <a:ext cx="1614549" cy="5052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bool temp</a:t>
                  </a: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E30FF7-ECDC-42DC-BFAF-363DB45F05AE}"/>
                  </a:ext>
                </a:extLst>
              </p:cNvPr>
              <p:cNvSpPr txBox="1"/>
              <p:nvPr/>
            </p:nvSpPr>
            <p:spPr>
              <a:xfrm>
                <a:off x="1651207" y="4088106"/>
                <a:ext cx="1175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Delay1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84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000DF5-F3D1-44A5-A827-F0734320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Cruise Controller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9CD35-9885-4DF1-9023-7966DD5E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41D087-E162-47C6-8CD8-F9407D4D6AB8}"/>
              </a:ext>
            </a:extLst>
          </p:cNvPr>
          <p:cNvGrpSpPr/>
          <p:nvPr/>
        </p:nvGrpSpPr>
        <p:grpSpPr>
          <a:xfrm>
            <a:off x="302879" y="1442801"/>
            <a:ext cx="7280189" cy="3972398"/>
            <a:chOff x="1447800" y="1828800"/>
            <a:chExt cx="5334000" cy="3352800"/>
          </a:xfrm>
        </p:grpSpPr>
        <p:grpSp>
          <p:nvGrpSpPr>
            <p:cNvPr id="6" name="Group 18">
              <a:extLst>
                <a:ext uri="{FF2B5EF4-FFF2-40B4-BE49-F238E27FC236}">
                  <a16:creationId xmlns:a16="http://schemas.microsoft.com/office/drawing/2014/main" id="{46E0A5DA-D260-4EE9-8773-57A2DDAF38D0}"/>
                </a:ext>
              </a:extLst>
            </p:cNvPr>
            <p:cNvGrpSpPr/>
            <p:nvPr/>
          </p:nvGrpSpPr>
          <p:grpSpPr>
            <a:xfrm>
              <a:off x="3505200" y="2971800"/>
              <a:ext cx="1600200" cy="1219200"/>
              <a:chOff x="3505200" y="2971800"/>
              <a:chExt cx="1600200" cy="12192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8D8E3E5-1039-46D3-9456-22BA467F2D35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16002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810C46E-702A-44B1-8945-0D78EF664D48}"/>
                  </a:ext>
                </a:extLst>
              </p:cNvPr>
              <p:cNvSpPr txBox="1"/>
              <p:nvPr/>
            </p:nvSpPr>
            <p:spPr>
              <a:xfrm>
                <a:off x="3535121" y="3412123"/>
                <a:ext cx="15403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CruiseController</a:t>
                </a:r>
                <a:endParaRPr lang="en-US" sz="1600" dirty="0"/>
              </a:p>
            </p:txBody>
          </p:sp>
        </p:grpSp>
        <p:grpSp>
          <p:nvGrpSpPr>
            <p:cNvPr id="7" name="Group 36">
              <a:extLst>
                <a:ext uri="{FF2B5EF4-FFF2-40B4-BE49-F238E27FC236}">
                  <a16:creationId xmlns:a16="http://schemas.microsoft.com/office/drawing/2014/main" id="{20A12E70-18A4-4D37-ABB4-798409AF4DA5}"/>
                </a:ext>
              </a:extLst>
            </p:cNvPr>
            <p:cNvGrpSpPr/>
            <p:nvPr/>
          </p:nvGrpSpPr>
          <p:grpSpPr>
            <a:xfrm>
              <a:off x="2336574" y="2848904"/>
              <a:ext cx="1292085" cy="351496"/>
              <a:chOff x="2336574" y="2848904"/>
              <a:chExt cx="1292085" cy="35149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243A64-45F7-4402-B49E-1CB3A01D4AD2}"/>
                  </a:ext>
                </a:extLst>
              </p:cNvPr>
              <p:cNvSpPr txBox="1"/>
              <p:nvPr/>
            </p:nvSpPr>
            <p:spPr>
              <a:xfrm>
                <a:off x="2336574" y="2848904"/>
                <a:ext cx="12920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event second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245CDD1-EF87-4232-8C26-530DCF34FAF1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>
                <a:off x="2362200" y="3200400"/>
                <a:ext cx="11430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1">
              <a:extLst>
                <a:ext uri="{FF2B5EF4-FFF2-40B4-BE49-F238E27FC236}">
                  <a16:creationId xmlns:a16="http://schemas.microsoft.com/office/drawing/2014/main" id="{5BF10F49-BAAE-433D-A473-0F59C071FC5D}"/>
                </a:ext>
              </a:extLst>
            </p:cNvPr>
            <p:cNvGrpSpPr/>
            <p:nvPr/>
          </p:nvGrpSpPr>
          <p:grpSpPr>
            <a:xfrm>
              <a:off x="5105400" y="2895600"/>
              <a:ext cx="1371600" cy="1100554"/>
              <a:chOff x="5105400" y="2971800"/>
              <a:chExt cx="1371600" cy="1100554"/>
            </a:xfrm>
          </p:grpSpPr>
          <p:grpSp>
            <p:nvGrpSpPr>
              <p:cNvPr id="33" name="Group 24">
                <a:extLst>
                  <a:ext uri="{FF2B5EF4-FFF2-40B4-BE49-F238E27FC236}">
                    <a16:creationId xmlns:a16="http://schemas.microsoft.com/office/drawing/2014/main" id="{4BB09C93-A70B-4C19-A416-5612C0A9AC1B}"/>
                  </a:ext>
                </a:extLst>
              </p:cNvPr>
              <p:cNvGrpSpPr/>
              <p:nvPr/>
            </p:nvGrpSpPr>
            <p:grpSpPr>
              <a:xfrm>
                <a:off x="5105400" y="2971800"/>
                <a:ext cx="1371600" cy="338554"/>
                <a:chOff x="5105400" y="2971800"/>
                <a:chExt cx="1371600" cy="338554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8A0B82C-E791-429D-AACE-10C2AF312AF2}"/>
                    </a:ext>
                  </a:extLst>
                </p:cNvPr>
                <p:cNvCxnSpPr/>
                <p:nvPr/>
              </p:nvCxnSpPr>
              <p:spPr>
                <a:xfrm>
                  <a:off x="5105400" y="3276600"/>
                  <a:ext cx="1219200" cy="0"/>
                </a:xfrm>
                <a:prstGeom prst="straightConnector1">
                  <a:avLst/>
                </a:prstGeom>
                <a:ln w="2540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45D8FDD-A128-4282-B5EC-119FA6600E1D}"/>
                    </a:ext>
                  </a:extLst>
                </p:cNvPr>
                <p:cNvSpPr txBox="1"/>
                <p:nvPr/>
              </p:nvSpPr>
              <p:spPr>
                <a:xfrm>
                  <a:off x="5181600" y="2971800"/>
                  <a:ext cx="1295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event cruise</a:t>
                  </a:r>
                </a:p>
              </p:txBody>
            </p:sp>
          </p:grpSp>
          <p:grpSp>
            <p:nvGrpSpPr>
              <p:cNvPr id="34" name="Group 25">
                <a:extLst>
                  <a:ext uri="{FF2B5EF4-FFF2-40B4-BE49-F238E27FC236}">
                    <a16:creationId xmlns:a16="http://schemas.microsoft.com/office/drawing/2014/main" id="{F88D691C-C950-41F1-974B-D0CA7BD3A69D}"/>
                  </a:ext>
                </a:extLst>
              </p:cNvPr>
              <p:cNvGrpSpPr/>
              <p:nvPr/>
            </p:nvGrpSpPr>
            <p:grpSpPr>
              <a:xfrm>
                <a:off x="5105400" y="3352800"/>
                <a:ext cx="1371600" cy="338554"/>
                <a:chOff x="5105400" y="2971800"/>
                <a:chExt cx="1371600" cy="338554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033C5473-8EB8-4B40-ADAC-1EDEF6D964F4}"/>
                    </a:ext>
                  </a:extLst>
                </p:cNvPr>
                <p:cNvCxnSpPr/>
                <p:nvPr/>
              </p:nvCxnSpPr>
              <p:spPr>
                <a:xfrm>
                  <a:off x="5105400" y="3276600"/>
                  <a:ext cx="1219200" cy="0"/>
                </a:xfrm>
                <a:prstGeom prst="straightConnector1">
                  <a:avLst/>
                </a:prstGeom>
                <a:ln w="2540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DC4B02F-0CF7-4828-87F3-7CBFDD8A9FD0}"/>
                    </a:ext>
                  </a:extLst>
                </p:cNvPr>
                <p:cNvSpPr txBox="1"/>
                <p:nvPr/>
              </p:nvSpPr>
              <p:spPr>
                <a:xfrm>
                  <a:off x="5181600" y="2971800"/>
                  <a:ext cx="1295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event inc</a:t>
                  </a:r>
                </a:p>
              </p:txBody>
            </p:sp>
          </p:grpSp>
          <p:grpSp>
            <p:nvGrpSpPr>
              <p:cNvPr id="35" name="Group 28">
                <a:extLst>
                  <a:ext uri="{FF2B5EF4-FFF2-40B4-BE49-F238E27FC236}">
                    <a16:creationId xmlns:a16="http://schemas.microsoft.com/office/drawing/2014/main" id="{6DEE969A-4A2E-4605-A6E4-66E32CB772BB}"/>
                  </a:ext>
                </a:extLst>
              </p:cNvPr>
              <p:cNvGrpSpPr/>
              <p:nvPr/>
            </p:nvGrpSpPr>
            <p:grpSpPr>
              <a:xfrm>
                <a:off x="5105400" y="3733800"/>
                <a:ext cx="1371600" cy="338554"/>
                <a:chOff x="5105400" y="2971800"/>
                <a:chExt cx="1371600" cy="338554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7012E671-8F80-4303-903D-5A32403444D2}"/>
                    </a:ext>
                  </a:extLst>
                </p:cNvPr>
                <p:cNvCxnSpPr/>
                <p:nvPr/>
              </p:nvCxnSpPr>
              <p:spPr>
                <a:xfrm>
                  <a:off x="5105400" y="3276600"/>
                  <a:ext cx="1219200" cy="0"/>
                </a:xfrm>
                <a:prstGeom prst="straightConnector1">
                  <a:avLst/>
                </a:prstGeom>
                <a:ln w="2540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142242-48B7-4273-84C6-D82F0EFE065D}"/>
                    </a:ext>
                  </a:extLst>
                </p:cNvPr>
                <p:cNvSpPr txBox="1"/>
                <p:nvPr/>
              </p:nvSpPr>
              <p:spPr>
                <a:xfrm>
                  <a:off x="5181600" y="2971800"/>
                  <a:ext cx="1295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event </a:t>
                  </a:r>
                  <a:r>
                    <a:rPr lang="en-US" sz="1600" dirty="0" err="1"/>
                    <a:t>dec</a:t>
                  </a:r>
                  <a:endParaRPr lang="en-US" sz="1600" dirty="0"/>
                </a:p>
              </p:txBody>
            </p:sp>
          </p:grpSp>
        </p:grpSp>
        <p:grpSp>
          <p:nvGrpSpPr>
            <p:cNvPr id="10" name="Group 32">
              <a:extLst>
                <a:ext uri="{FF2B5EF4-FFF2-40B4-BE49-F238E27FC236}">
                  <a16:creationId xmlns:a16="http://schemas.microsoft.com/office/drawing/2014/main" id="{3C3EC48B-6B58-4893-967E-50178870D082}"/>
                </a:ext>
              </a:extLst>
            </p:cNvPr>
            <p:cNvGrpSpPr/>
            <p:nvPr/>
          </p:nvGrpSpPr>
          <p:grpSpPr>
            <a:xfrm>
              <a:off x="1524000" y="2971800"/>
              <a:ext cx="838200" cy="457200"/>
              <a:chOff x="3505200" y="2971800"/>
              <a:chExt cx="762000" cy="12192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0336C4-9715-45D8-82FA-72E1B819B36B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7620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824680-8492-4753-8022-0E43A80CF79C}"/>
                  </a:ext>
                </a:extLst>
              </p:cNvPr>
              <p:cNvSpPr txBox="1"/>
              <p:nvPr/>
            </p:nvSpPr>
            <p:spPr>
              <a:xfrm>
                <a:off x="3574473" y="3175000"/>
                <a:ext cx="662806" cy="902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Clock</a:t>
                </a:r>
              </a:p>
            </p:txBody>
          </p:sp>
        </p:grpSp>
        <p:grpSp>
          <p:nvGrpSpPr>
            <p:cNvPr id="11" name="Group 37">
              <a:extLst>
                <a:ext uri="{FF2B5EF4-FFF2-40B4-BE49-F238E27FC236}">
                  <a16:creationId xmlns:a16="http://schemas.microsoft.com/office/drawing/2014/main" id="{F25554B4-C36D-477D-8D12-1BA762FFD00A}"/>
                </a:ext>
              </a:extLst>
            </p:cNvPr>
            <p:cNvGrpSpPr/>
            <p:nvPr/>
          </p:nvGrpSpPr>
          <p:grpSpPr>
            <a:xfrm>
              <a:off x="1447800" y="3581400"/>
              <a:ext cx="914400" cy="660975"/>
              <a:chOff x="3505200" y="2971800"/>
              <a:chExt cx="762000" cy="17626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018794D-CB32-4E66-8653-2866C6443D1E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7620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23E66F-0C5C-46E3-946C-A3D79FDC5829}"/>
                  </a:ext>
                </a:extLst>
              </p:cNvPr>
              <p:cNvSpPr txBox="1"/>
              <p:nvPr/>
            </p:nvSpPr>
            <p:spPr>
              <a:xfrm>
                <a:off x="3574473" y="3175000"/>
                <a:ext cx="662806" cy="155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Sensor</a:t>
                </a:r>
              </a:p>
            </p:txBody>
          </p:sp>
        </p:grpSp>
        <p:grpSp>
          <p:nvGrpSpPr>
            <p:cNvPr id="12" name="Group 40">
              <a:extLst>
                <a:ext uri="{FF2B5EF4-FFF2-40B4-BE49-F238E27FC236}">
                  <a16:creationId xmlns:a16="http://schemas.microsoft.com/office/drawing/2014/main" id="{0742AC4F-E6A1-4281-A8E4-F29F6175B85C}"/>
                </a:ext>
              </a:extLst>
            </p:cNvPr>
            <p:cNvGrpSpPr/>
            <p:nvPr/>
          </p:nvGrpSpPr>
          <p:grpSpPr>
            <a:xfrm>
              <a:off x="2346583" y="3564523"/>
              <a:ext cx="1210139" cy="338554"/>
              <a:chOff x="2346583" y="2878723"/>
              <a:chExt cx="1210139" cy="33855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ABDE19-2E5F-463A-BA08-B230757DCD98}"/>
                  </a:ext>
                </a:extLst>
              </p:cNvPr>
              <p:cNvSpPr txBox="1"/>
              <p:nvPr/>
            </p:nvSpPr>
            <p:spPr>
              <a:xfrm>
                <a:off x="2346583" y="2878723"/>
                <a:ext cx="12101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event rotate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B17F97A-3707-4913-95B6-89DDB8C45043}"/>
                  </a:ext>
                </a:extLst>
              </p:cNvPr>
              <p:cNvCxnSpPr/>
              <p:nvPr/>
            </p:nvCxnSpPr>
            <p:spPr>
              <a:xfrm>
                <a:off x="2362200" y="3200400"/>
                <a:ext cx="11430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44">
              <a:extLst>
                <a:ext uri="{FF2B5EF4-FFF2-40B4-BE49-F238E27FC236}">
                  <a16:creationId xmlns:a16="http://schemas.microsoft.com/office/drawing/2014/main" id="{EDDF94DC-4F2B-4490-83DD-08B9166C3C03}"/>
                </a:ext>
              </a:extLst>
            </p:cNvPr>
            <p:cNvGrpSpPr/>
            <p:nvPr/>
          </p:nvGrpSpPr>
          <p:grpSpPr>
            <a:xfrm>
              <a:off x="3566294" y="4724400"/>
              <a:ext cx="1554212" cy="457200"/>
              <a:chOff x="3505200" y="2971800"/>
              <a:chExt cx="777106" cy="12192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06C3078-61D2-4C9F-9B68-F4795AEDC23C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7620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98F7CD-6757-4633-9E72-D9DB5F00C68A}"/>
                  </a:ext>
                </a:extLst>
              </p:cNvPr>
              <p:cNvSpPr txBox="1"/>
              <p:nvPr/>
            </p:nvSpPr>
            <p:spPr>
              <a:xfrm>
                <a:off x="3619500" y="3175000"/>
                <a:ext cx="662806" cy="902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Display</a:t>
                </a:r>
              </a:p>
            </p:txBody>
          </p:sp>
        </p:grpSp>
        <p:grpSp>
          <p:nvGrpSpPr>
            <p:cNvPr id="14" name="Group 51">
              <a:extLst>
                <a:ext uri="{FF2B5EF4-FFF2-40B4-BE49-F238E27FC236}">
                  <a16:creationId xmlns:a16="http://schemas.microsoft.com/office/drawing/2014/main" id="{2D1011A6-D9AF-4197-90E6-7EB077622024}"/>
                </a:ext>
              </a:extLst>
            </p:cNvPr>
            <p:cNvGrpSpPr/>
            <p:nvPr/>
          </p:nvGrpSpPr>
          <p:grpSpPr>
            <a:xfrm>
              <a:off x="2971800" y="4191000"/>
              <a:ext cx="3693594" cy="533400"/>
              <a:chOff x="2971800" y="4191000"/>
              <a:chExt cx="3693594" cy="53340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8456B0-D2E6-45C9-A016-A686581CE994}"/>
                  </a:ext>
                </a:extLst>
              </p:cNvPr>
              <p:cNvSpPr txBox="1"/>
              <p:nvPr/>
            </p:nvSpPr>
            <p:spPr>
              <a:xfrm>
                <a:off x="2971800" y="4288423"/>
                <a:ext cx="1003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nat</a:t>
                </a:r>
                <a:r>
                  <a:rPr lang="en-US" sz="1600" dirty="0"/>
                  <a:t> speed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2455A65-9A2D-4B27-97D4-DCE758D9D4A6}"/>
                  </a:ext>
                </a:extLst>
              </p:cNvPr>
              <p:cNvCxnSpPr/>
              <p:nvPr/>
            </p:nvCxnSpPr>
            <p:spPr>
              <a:xfrm>
                <a:off x="4038600" y="4191000"/>
                <a:ext cx="0" cy="5334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AA72389-6896-4BF4-90D8-8C7300D6D728}"/>
                  </a:ext>
                </a:extLst>
              </p:cNvPr>
              <p:cNvCxnSpPr/>
              <p:nvPr/>
            </p:nvCxnSpPr>
            <p:spPr>
              <a:xfrm>
                <a:off x="4495800" y="4191000"/>
                <a:ext cx="0" cy="5334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EAA46B-0C99-4D7F-9B2A-7799BCCFD368}"/>
                  </a:ext>
                </a:extLst>
              </p:cNvPr>
              <p:cNvSpPr txBox="1"/>
              <p:nvPr/>
            </p:nvSpPr>
            <p:spPr>
              <a:xfrm>
                <a:off x="4572000" y="4288423"/>
                <a:ext cx="2093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event(</a:t>
                </a:r>
                <a:r>
                  <a:rPr lang="en-US" sz="1600" dirty="0" err="1"/>
                  <a:t>nat</a:t>
                </a:r>
                <a:r>
                  <a:rPr lang="en-US" sz="1600" dirty="0"/>
                  <a:t>) </a:t>
                </a:r>
                <a:r>
                  <a:rPr lang="en-US" sz="1600" dirty="0" err="1"/>
                  <a:t>cruiseSpeed</a:t>
                </a:r>
                <a:endParaRPr lang="en-US" sz="1600" dirty="0"/>
              </a:p>
            </p:txBody>
          </p:sp>
        </p:grpSp>
        <p:grpSp>
          <p:nvGrpSpPr>
            <p:cNvPr id="15" name="Group 52">
              <a:extLst>
                <a:ext uri="{FF2B5EF4-FFF2-40B4-BE49-F238E27FC236}">
                  <a16:creationId xmlns:a16="http://schemas.microsoft.com/office/drawing/2014/main" id="{5ABE0F04-E598-4F70-9204-BDFE5D28DA2B}"/>
                </a:ext>
              </a:extLst>
            </p:cNvPr>
            <p:cNvGrpSpPr/>
            <p:nvPr/>
          </p:nvGrpSpPr>
          <p:grpSpPr>
            <a:xfrm>
              <a:off x="3429000" y="1828800"/>
              <a:ext cx="1828800" cy="457200"/>
              <a:chOff x="3505200" y="2971800"/>
              <a:chExt cx="777106" cy="12192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8B72D9-E109-4B06-8950-3CAEF50D3B6E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7620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3DF131-EFD4-4D7A-9B18-FC2D58427192}"/>
                  </a:ext>
                </a:extLst>
              </p:cNvPr>
              <p:cNvSpPr txBox="1"/>
              <p:nvPr/>
            </p:nvSpPr>
            <p:spPr>
              <a:xfrm>
                <a:off x="3537579" y="3175000"/>
                <a:ext cx="744727" cy="902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ThrottleController</a:t>
                </a:r>
                <a:endParaRPr lang="en-US" sz="1600" dirty="0"/>
              </a:p>
            </p:txBody>
          </p:sp>
        </p:grpSp>
        <p:grpSp>
          <p:nvGrpSpPr>
            <p:cNvPr id="16" name="Group 60">
              <a:extLst>
                <a:ext uri="{FF2B5EF4-FFF2-40B4-BE49-F238E27FC236}">
                  <a16:creationId xmlns:a16="http://schemas.microsoft.com/office/drawing/2014/main" id="{F001DD8A-A355-49FD-94B4-B964FDB96D17}"/>
                </a:ext>
              </a:extLst>
            </p:cNvPr>
            <p:cNvGrpSpPr/>
            <p:nvPr/>
          </p:nvGrpSpPr>
          <p:grpSpPr>
            <a:xfrm>
              <a:off x="4333238" y="2286000"/>
              <a:ext cx="2448562" cy="685800"/>
              <a:chOff x="4333238" y="2286000"/>
              <a:chExt cx="2448562" cy="68580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F3F8ADA-1F7D-4061-ACB2-E3D114069860}"/>
                  </a:ext>
                </a:extLst>
              </p:cNvPr>
              <p:cNvCxnSpPr/>
              <p:nvPr/>
            </p:nvCxnSpPr>
            <p:spPr>
              <a:xfrm flipV="1">
                <a:off x="4333238" y="2286000"/>
                <a:ext cx="20325" cy="685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B32AF1-9F21-4AC6-A9FB-8EB9004C6EA9}"/>
                  </a:ext>
                </a:extLst>
              </p:cNvPr>
              <p:cNvSpPr txBox="1"/>
              <p:nvPr/>
            </p:nvSpPr>
            <p:spPr>
              <a:xfrm>
                <a:off x="4419600" y="2438400"/>
                <a:ext cx="2362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event(real) F</a:t>
                </a:r>
              </a:p>
            </p:txBody>
          </p:sp>
        </p:grp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9C8B2C-4693-4747-BF06-A113EAC137B5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212041" y="3653014"/>
            <a:ext cx="1655078" cy="11838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1EADEE9-B65F-4B19-B516-065DC1714113}"/>
              </a:ext>
            </a:extLst>
          </p:cNvPr>
          <p:cNvSpPr/>
          <p:nvPr/>
        </p:nvSpPr>
        <p:spPr>
          <a:xfrm>
            <a:off x="8867119" y="4200071"/>
            <a:ext cx="2167412" cy="12736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Driver Inputs</a:t>
            </a:r>
          </a:p>
        </p:txBody>
      </p:sp>
    </p:spTree>
    <p:extLst>
      <p:ext uri="{BB962C8B-B14F-4D97-AF65-F5344CB8AC3E}">
        <p14:creationId xmlns:p14="http://schemas.microsoft.com/office/powerpoint/2010/main" val="2837556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9B3CCE-3236-4031-9EFE-48091A8B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2" y="1332702"/>
            <a:ext cx="5460207" cy="3784863"/>
          </a:xfrm>
        </p:spPr>
        <p:txBody>
          <a:bodyPr>
            <a:normAutofit/>
          </a:bodyPr>
          <a:lstStyle/>
          <a:p>
            <a:r>
              <a:rPr lang="en-US" dirty="0"/>
              <a:t>Rotation Sensor: Wheel speed sensor or vehicle speed sensor</a:t>
            </a:r>
          </a:p>
          <a:p>
            <a:r>
              <a:rPr lang="en-US" dirty="0"/>
              <a:t>Type of a tachometer</a:t>
            </a:r>
          </a:p>
          <a:p>
            <a:r>
              <a:rPr lang="en-US" dirty="0"/>
              <a:t>Counts number of rotations per second and as the wheel radius is known, can compute the linear speed of the car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42F8B1-117B-45C3-9D3D-FC7817F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77A83-3EBB-42D6-BEF2-706D59BA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7D566-FC73-444A-BAAF-397CA1A57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9" r="2297" b="12941"/>
          <a:stretch/>
        </p:blipFill>
        <p:spPr>
          <a:xfrm>
            <a:off x="5512318" y="1736590"/>
            <a:ext cx="6614707" cy="3703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B8A98-21E2-4F9D-89A6-C88B3A64F73A}"/>
              </a:ext>
            </a:extLst>
          </p:cNvPr>
          <p:cNvSpPr txBox="1"/>
          <p:nvPr/>
        </p:nvSpPr>
        <p:spPr>
          <a:xfrm>
            <a:off x="5626889" y="5506373"/>
            <a:ext cx="637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(From Porter and Chester Institute slides on Google Image Search)</a:t>
            </a:r>
          </a:p>
        </p:txBody>
      </p:sp>
    </p:spTree>
    <p:extLst>
      <p:ext uri="{BB962C8B-B14F-4D97-AF65-F5344CB8AC3E}">
        <p14:creationId xmlns:p14="http://schemas.microsoft.com/office/powerpoint/2010/main" val="186666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DC792A-F350-414C-A5E6-20460B77B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61" y="1870067"/>
            <a:ext cx="4857929" cy="3117866"/>
          </a:xfrm>
        </p:spPr>
        <p:txBody>
          <a:bodyPr/>
          <a:lstStyle/>
          <a:p>
            <a:r>
              <a:rPr lang="en-US" dirty="0" err="1"/>
              <a:t>ThrottleController</a:t>
            </a:r>
            <a:r>
              <a:rPr lang="en-US" dirty="0"/>
              <a:t> is an actuator that gets a force/torque required to adjust the throttle plate which leads to tracking the desired speed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B761B-CE6D-438F-A7B5-8BD38503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55908-ACB9-448B-8D59-DA5D7FFE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F624E-2588-40F2-8A1D-1E1FBFEBC54D}"/>
              </a:ext>
            </a:extLst>
          </p:cNvPr>
          <p:cNvGrpSpPr/>
          <p:nvPr/>
        </p:nvGrpSpPr>
        <p:grpSpPr>
          <a:xfrm>
            <a:off x="302879" y="1442801"/>
            <a:ext cx="7280189" cy="3972398"/>
            <a:chOff x="1447800" y="1828800"/>
            <a:chExt cx="5334000" cy="3352800"/>
          </a:xfrm>
        </p:grpSpPr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id="{4214E20E-3BCD-4709-A229-1C16C475989D}"/>
                </a:ext>
              </a:extLst>
            </p:cNvPr>
            <p:cNvGrpSpPr/>
            <p:nvPr/>
          </p:nvGrpSpPr>
          <p:grpSpPr>
            <a:xfrm>
              <a:off x="3505200" y="2971800"/>
              <a:ext cx="1600200" cy="1219200"/>
              <a:chOff x="3505200" y="2971800"/>
              <a:chExt cx="1600200" cy="1219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16A635-C1FD-47F2-8D09-83FE453EA02F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16002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2B11C2A-6714-497E-98B7-DE4CD4831859}"/>
                  </a:ext>
                </a:extLst>
              </p:cNvPr>
              <p:cNvSpPr txBox="1"/>
              <p:nvPr/>
            </p:nvSpPr>
            <p:spPr>
              <a:xfrm>
                <a:off x="3535121" y="3412123"/>
                <a:ext cx="15403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CruiseController</a:t>
                </a:r>
                <a:endParaRPr lang="en-US" sz="1600" dirty="0"/>
              </a:p>
            </p:txBody>
          </p:sp>
        </p:grpSp>
        <p:grpSp>
          <p:nvGrpSpPr>
            <p:cNvPr id="8" name="Group 36">
              <a:extLst>
                <a:ext uri="{FF2B5EF4-FFF2-40B4-BE49-F238E27FC236}">
                  <a16:creationId xmlns:a16="http://schemas.microsoft.com/office/drawing/2014/main" id="{3405EA20-8AAF-46E7-8D98-F7BE57EF76B3}"/>
                </a:ext>
              </a:extLst>
            </p:cNvPr>
            <p:cNvGrpSpPr/>
            <p:nvPr/>
          </p:nvGrpSpPr>
          <p:grpSpPr>
            <a:xfrm>
              <a:off x="2336574" y="2848904"/>
              <a:ext cx="1292085" cy="351496"/>
              <a:chOff x="2336574" y="2848904"/>
              <a:chExt cx="1292085" cy="35149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FC3476F-17BB-4851-9593-66D57443E430}"/>
                  </a:ext>
                </a:extLst>
              </p:cNvPr>
              <p:cNvSpPr txBox="1"/>
              <p:nvPr/>
            </p:nvSpPr>
            <p:spPr>
              <a:xfrm>
                <a:off x="2336574" y="2848904"/>
                <a:ext cx="12920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event second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80D21EF-DE8D-4D16-BBA5-D205BFC39C47}"/>
                  </a:ext>
                </a:extLst>
              </p:cNvPr>
              <p:cNvCxnSpPr>
                <a:stCxn id="31" idx="3"/>
              </p:cNvCxnSpPr>
              <p:nvPr/>
            </p:nvCxnSpPr>
            <p:spPr>
              <a:xfrm>
                <a:off x="2362200" y="3200400"/>
                <a:ext cx="11430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1">
              <a:extLst>
                <a:ext uri="{FF2B5EF4-FFF2-40B4-BE49-F238E27FC236}">
                  <a16:creationId xmlns:a16="http://schemas.microsoft.com/office/drawing/2014/main" id="{09171052-EE2C-43A1-80A4-D87C756AC5D7}"/>
                </a:ext>
              </a:extLst>
            </p:cNvPr>
            <p:cNvGrpSpPr/>
            <p:nvPr/>
          </p:nvGrpSpPr>
          <p:grpSpPr>
            <a:xfrm>
              <a:off x="5105400" y="2895600"/>
              <a:ext cx="1371600" cy="1100554"/>
              <a:chOff x="5105400" y="2971800"/>
              <a:chExt cx="1371600" cy="1100554"/>
            </a:xfrm>
          </p:grpSpPr>
          <p:grpSp>
            <p:nvGrpSpPr>
              <p:cNvPr id="33" name="Group 24">
                <a:extLst>
                  <a:ext uri="{FF2B5EF4-FFF2-40B4-BE49-F238E27FC236}">
                    <a16:creationId xmlns:a16="http://schemas.microsoft.com/office/drawing/2014/main" id="{80FD30C9-AFC8-48B2-8AD5-DA8FE81FE8D1}"/>
                  </a:ext>
                </a:extLst>
              </p:cNvPr>
              <p:cNvGrpSpPr/>
              <p:nvPr/>
            </p:nvGrpSpPr>
            <p:grpSpPr>
              <a:xfrm>
                <a:off x="5105400" y="2971800"/>
                <a:ext cx="1371600" cy="338554"/>
                <a:chOff x="5105400" y="2971800"/>
                <a:chExt cx="1371600" cy="338554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12C9B52-BE71-4124-91E1-0AE685383EAF}"/>
                    </a:ext>
                  </a:extLst>
                </p:cNvPr>
                <p:cNvCxnSpPr/>
                <p:nvPr/>
              </p:nvCxnSpPr>
              <p:spPr>
                <a:xfrm>
                  <a:off x="5105400" y="3276600"/>
                  <a:ext cx="1219200" cy="0"/>
                </a:xfrm>
                <a:prstGeom prst="straightConnector1">
                  <a:avLst/>
                </a:prstGeom>
                <a:ln w="2540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4BA6020-B79C-4DD2-BAE1-A421E96AF598}"/>
                    </a:ext>
                  </a:extLst>
                </p:cNvPr>
                <p:cNvSpPr txBox="1"/>
                <p:nvPr/>
              </p:nvSpPr>
              <p:spPr>
                <a:xfrm>
                  <a:off x="5181600" y="2971800"/>
                  <a:ext cx="1295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event cruise</a:t>
                  </a:r>
                </a:p>
              </p:txBody>
            </p:sp>
          </p:grpSp>
          <p:grpSp>
            <p:nvGrpSpPr>
              <p:cNvPr id="34" name="Group 25">
                <a:extLst>
                  <a:ext uri="{FF2B5EF4-FFF2-40B4-BE49-F238E27FC236}">
                    <a16:creationId xmlns:a16="http://schemas.microsoft.com/office/drawing/2014/main" id="{36AEFDB0-D468-43C0-BB65-89C18BDAA9B5}"/>
                  </a:ext>
                </a:extLst>
              </p:cNvPr>
              <p:cNvGrpSpPr/>
              <p:nvPr/>
            </p:nvGrpSpPr>
            <p:grpSpPr>
              <a:xfrm>
                <a:off x="5105400" y="3352800"/>
                <a:ext cx="1371600" cy="338554"/>
                <a:chOff x="5105400" y="2971800"/>
                <a:chExt cx="1371600" cy="338554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6D946A76-EAB9-4A0A-9360-EFDC3BAAE01C}"/>
                    </a:ext>
                  </a:extLst>
                </p:cNvPr>
                <p:cNvCxnSpPr/>
                <p:nvPr/>
              </p:nvCxnSpPr>
              <p:spPr>
                <a:xfrm>
                  <a:off x="5105400" y="3276600"/>
                  <a:ext cx="1219200" cy="0"/>
                </a:xfrm>
                <a:prstGeom prst="straightConnector1">
                  <a:avLst/>
                </a:prstGeom>
                <a:ln w="2540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5670908-1B5C-4277-9B26-FBDB1E1893BB}"/>
                    </a:ext>
                  </a:extLst>
                </p:cNvPr>
                <p:cNvSpPr txBox="1"/>
                <p:nvPr/>
              </p:nvSpPr>
              <p:spPr>
                <a:xfrm>
                  <a:off x="5181600" y="2971800"/>
                  <a:ext cx="1295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event inc</a:t>
                  </a:r>
                </a:p>
              </p:txBody>
            </p:sp>
          </p:grpSp>
          <p:grpSp>
            <p:nvGrpSpPr>
              <p:cNvPr id="35" name="Group 28">
                <a:extLst>
                  <a:ext uri="{FF2B5EF4-FFF2-40B4-BE49-F238E27FC236}">
                    <a16:creationId xmlns:a16="http://schemas.microsoft.com/office/drawing/2014/main" id="{37D596B6-1257-4CF9-9076-3FD4198C4F1A}"/>
                  </a:ext>
                </a:extLst>
              </p:cNvPr>
              <p:cNvGrpSpPr/>
              <p:nvPr/>
            </p:nvGrpSpPr>
            <p:grpSpPr>
              <a:xfrm>
                <a:off x="5105400" y="3733800"/>
                <a:ext cx="1371600" cy="338554"/>
                <a:chOff x="5105400" y="2971800"/>
                <a:chExt cx="1371600" cy="338554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984FF522-96F9-46D1-8818-AD7388CB160F}"/>
                    </a:ext>
                  </a:extLst>
                </p:cNvPr>
                <p:cNvCxnSpPr/>
                <p:nvPr/>
              </p:nvCxnSpPr>
              <p:spPr>
                <a:xfrm>
                  <a:off x="5105400" y="3276600"/>
                  <a:ext cx="1219200" cy="0"/>
                </a:xfrm>
                <a:prstGeom prst="straightConnector1">
                  <a:avLst/>
                </a:prstGeom>
                <a:ln w="25400"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4A89CCE-44BC-48EB-B8B0-BD3A6D8FCBC2}"/>
                    </a:ext>
                  </a:extLst>
                </p:cNvPr>
                <p:cNvSpPr txBox="1"/>
                <p:nvPr/>
              </p:nvSpPr>
              <p:spPr>
                <a:xfrm>
                  <a:off x="5181600" y="2971800"/>
                  <a:ext cx="12954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event </a:t>
                  </a:r>
                  <a:r>
                    <a:rPr lang="en-US" sz="1600" dirty="0" err="1"/>
                    <a:t>dec</a:t>
                  </a:r>
                  <a:endParaRPr lang="en-US" sz="1600" dirty="0"/>
                </a:p>
              </p:txBody>
            </p:sp>
          </p:grpSp>
        </p:grpSp>
        <p:grpSp>
          <p:nvGrpSpPr>
            <p:cNvPr id="10" name="Group 32">
              <a:extLst>
                <a:ext uri="{FF2B5EF4-FFF2-40B4-BE49-F238E27FC236}">
                  <a16:creationId xmlns:a16="http://schemas.microsoft.com/office/drawing/2014/main" id="{D7789EDD-9B72-42FF-A8F5-AB46456F498F}"/>
                </a:ext>
              </a:extLst>
            </p:cNvPr>
            <p:cNvGrpSpPr/>
            <p:nvPr/>
          </p:nvGrpSpPr>
          <p:grpSpPr>
            <a:xfrm>
              <a:off x="1524000" y="2971800"/>
              <a:ext cx="838200" cy="457200"/>
              <a:chOff x="3505200" y="2971800"/>
              <a:chExt cx="762000" cy="12192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AD46D32-7DD8-46D3-8E3B-7EC14D3074F4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7620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B52949-3C00-47F2-923D-54F8F5A090DD}"/>
                  </a:ext>
                </a:extLst>
              </p:cNvPr>
              <p:cNvSpPr txBox="1"/>
              <p:nvPr/>
            </p:nvSpPr>
            <p:spPr>
              <a:xfrm>
                <a:off x="3574473" y="3175000"/>
                <a:ext cx="662806" cy="902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Clock</a:t>
                </a:r>
              </a:p>
            </p:txBody>
          </p:sp>
        </p:grpSp>
        <p:grpSp>
          <p:nvGrpSpPr>
            <p:cNvPr id="11" name="Group 37">
              <a:extLst>
                <a:ext uri="{FF2B5EF4-FFF2-40B4-BE49-F238E27FC236}">
                  <a16:creationId xmlns:a16="http://schemas.microsoft.com/office/drawing/2014/main" id="{3D41983F-1C6E-4430-BEC2-902B2109FDDB}"/>
                </a:ext>
              </a:extLst>
            </p:cNvPr>
            <p:cNvGrpSpPr/>
            <p:nvPr/>
          </p:nvGrpSpPr>
          <p:grpSpPr>
            <a:xfrm>
              <a:off x="1447800" y="3581400"/>
              <a:ext cx="914400" cy="660975"/>
              <a:chOff x="3505200" y="2971800"/>
              <a:chExt cx="762000" cy="17626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553CA8E-3919-46CF-B0D5-D54535356EAC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7620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7B33AA-A320-4433-92CF-5488F8E93551}"/>
                  </a:ext>
                </a:extLst>
              </p:cNvPr>
              <p:cNvSpPr txBox="1"/>
              <p:nvPr/>
            </p:nvSpPr>
            <p:spPr>
              <a:xfrm>
                <a:off x="3574473" y="3175000"/>
                <a:ext cx="662806" cy="155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Sensor</a:t>
                </a:r>
              </a:p>
            </p:txBody>
          </p:sp>
        </p:grpSp>
        <p:grpSp>
          <p:nvGrpSpPr>
            <p:cNvPr id="12" name="Group 40">
              <a:extLst>
                <a:ext uri="{FF2B5EF4-FFF2-40B4-BE49-F238E27FC236}">
                  <a16:creationId xmlns:a16="http://schemas.microsoft.com/office/drawing/2014/main" id="{F2518D47-3183-486E-AAB3-6B250E84B3A1}"/>
                </a:ext>
              </a:extLst>
            </p:cNvPr>
            <p:cNvGrpSpPr/>
            <p:nvPr/>
          </p:nvGrpSpPr>
          <p:grpSpPr>
            <a:xfrm>
              <a:off x="2346583" y="3564523"/>
              <a:ext cx="1210139" cy="338554"/>
              <a:chOff x="2346583" y="2878723"/>
              <a:chExt cx="1210139" cy="33855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F3C80E-957D-477F-BCE8-FBC14AB932F1}"/>
                  </a:ext>
                </a:extLst>
              </p:cNvPr>
              <p:cNvSpPr txBox="1"/>
              <p:nvPr/>
            </p:nvSpPr>
            <p:spPr>
              <a:xfrm>
                <a:off x="2346583" y="2878723"/>
                <a:ext cx="12101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event rotate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6FC6817-5FF6-4D18-A4A2-8D10E113C1FB}"/>
                  </a:ext>
                </a:extLst>
              </p:cNvPr>
              <p:cNvCxnSpPr/>
              <p:nvPr/>
            </p:nvCxnSpPr>
            <p:spPr>
              <a:xfrm>
                <a:off x="2362200" y="3200400"/>
                <a:ext cx="1143000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44">
              <a:extLst>
                <a:ext uri="{FF2B5EF4-FFF2-40B4-BE49-F238E27FC236}">
                  <a16:creationId xmlns:a16="http://schemas.microsoft.com/office/drawing/2014/main" id="{100106DB-459A-42E0-8F68-218F125DA3BC}"/>
                </a:ext>
              </a:extLst>
            </p:cNvPr>
            <p:cNvGrpSpPr/>
            <p:nvPr/>
          </p:nvGrpSpPr>
          <p:grpSpPr>
            <a:xfrm>
              <a:off x="3566294" y="4724400"/>
              <a:ext cx="1554212" cy="457200"/>
              <a:chOff x="3505200" y="2971800"/>
              <a:chExt cx="777106" cy="12192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2141176-BE30-4E55-A186-8DC8C45BFF3E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7620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08F6CD-D60A-4743-BAF7-112DC7306129}"/>
                  </a:ext>
                </a:extLst>
              </p:cNvPr>
              <p:cNvSpPr txBox="1"/>
              <p:nvPr/>
            </p:nvSpPr>
            <p:spPr>
              <a:xfrm>
                <a:off x="3619500" y="3175000"/>
                <a:ext cx="662806" cy="902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Display</a:t>
                </a:r>
              </a:p>
            </p:txBody>
          </p:sp>
        </p:grpSp>
        <p:grpSp>
          <p:nvGrpSpPr>
            <p:cNvPr id="14" name="Group 51">
              <a:extLst>
                <a:ext uri="{FF2B5EF4-FFF2-40B4-BE49-F238E27FC236}">
                  <a16:creationId xmlns:a16="http://schemas.microsoft.com/office/drawing/2014/main" id="{C7752BD3-F78C-4F92-AA45-4959A5AD61E7}"/>
                </a:ext>
              </a:extLst>
            </p:cNvPr>
            <p:cNvGrpSpPr/>
            <p:nvPr/>
          </p:nvGrpSpPr>
          <p:grpSpPr>
            <a:xfrm>
              <a:off x="2971800" y="4191000"/>
              <a:ext cx="3693594" cy="533400"/>
              <a:chOff x="2971800" y="4191000"/>
              <a:chExt cx="3693594" cy="53340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360FD6-0FB7-4588-BA4F-4999EA3E7DAF}"/>
                  </a:ext>
                </a:extLst>
              </p:cNvPr>
              <p:cNvSpPr txBox="1"/>
              <p:nvPr/>
            </p:nvSpPr>
            <p:spPr>
              <a:xfrm>
                <a:off x="2971800" y="4288423"/>
                <a:ext cx="1003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nat</a:t>
                </a:r>
                <a:r>
                  <a:rPr lang="en-US" sz="1600" dirty="0"/>
                  <a:t> speed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9B2E603-7DC5-4479-8186-6220C021AEF6}"/>
                  </a:ext>
                </a:extLst>
              </p:cNvPr>
              <p:cNvCxnSpPr/>
              <p:nvPr/>
            </p:nvCxnSpPr>
            <p:spPr>
              <a:xfrm>
                <a:off x="4038600" y="4191000"/>
                <a:ext cx="0" cy="5334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063930F-8D32-4AAE-B37D-A1A62BEE898A}"/>
                  </a:ext>
                </a:extLst>
              </p:cNvPr>
              <p:cNvCxnSpPr/>
              <p:nvPr/>
            </p:nvCxnSpPr>
            <p:spPr>
              <a:xfrm>
                <a:off x="4495800" y="4191000"/>
                <a:ext cx="0" cy="5334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3CFBCF-E753-4E18-8313-F0916F21F99A}"/>
                  </a:ext>
                </a:extLst>
              </p:cNvPr>
              <p:cNvSpPr txBox="1"/>
              <p:nvPr/>
            </p:nvSpPr>
            <p:spPr>
              <a:xfrm>
                <a:off x="4572000" y="4288423"/>
                <a:ext cx="20933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event(</a:t>
                </a:r>
                <a:r>
                  <a:rPr lang="en-US" sz="1600" dirty="0" err="1"/>
                  <a:t>nat</a:t>
                </a:r>
                <a:r>
                  <a:rPr lang="en-US" sz="1600" dirty="0"/>
                  <a:t>) </a:t>
                </a:r>
                <a:r>
                  <a:rPr lang="en-US" sz="1600" dirty="0" err="1"/>
                  <a:t>cruiseSpeed</a:t>
                </a:r>
                <a:endParaRPr lang="en-US" sz="1600" dirty="0"/>
              </a:p>
            </p:txBody>
          </p:sp>
        </p:grpSp>
        <p:grpSp>
          <p:nvGrpSpPr>
            <p:cNvPr id="15" name="Group 52">
              <a:extLst>
                <a:ext uri="{FF2B5EF4-FFF2-40B4-BE49-F238E27FC236}">
                  <a16:creationId xmlns:a16="http://schemas.microsoft.com/office/drawing/2014/main" id="{22B2DAE7-97B4-44E2-A88C-F7976D8F16CD}"/>
                </a:ext>
              </a:extLst>
            </p:cNvPr>
            <p:cNvGrpSpPr/>
            <p:nvPr/>
          </p:nvGrpSpPr>
          <p:grpSpPr>
            <a:xfrm>
              <a:off x="3429000" y="1828800"/>
              <a:ext cx="1828800" cy="457200"/>
              <a:chOff x="3505200" y="2971800"/>
              <a:chExt cx="777106" cy="12192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8B0A49-C41A-4F18-B8DF-3DE0F161A8CE}"/>
                  </a:ext>
                </a:extLst>
              </p:cNvPr>
              <p:cNvSpPr/>
              <p:nvPr/>
            </p:nvSpPr>
            <p:spPr>
              <a:xfrm>
                <a:off x="3505200" y="2971800"/>
                <a:ext cx="762000" cy="1219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06D36A-9395-426A-9DAA-4D2D76777A57}"/>
                  </a:ext>
                </a:extLst>
              </p:cNvPr>
              <p:cNvSpPr txBox="1"/>
              <p:nvPr/>
            </p:nvSpPr>
            <p:spPr>
              <a:xfrm>
                <a:off x="3537579" y="3175000"/>
                <a:ext cx="744727" cy="902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ThrottleController</a:t>
                </a:r>
                <a:endParaRPr lang="en-US" sz="1600" dirty="0"/>
              </a:p>
            </p:txBody>
          </p:sp>
        </p:grpSp>
        <p:grpSp>
          <p:nvGrpSpPr>
            <p:cNvPr id="16" name="Group 60">
              <a:extLst>
                <a:ext uri="{FF2B5EF4-FFF2-40B4-BE49-F238E27FC236}">
                  <a16:creationId xmlns:a16="http://schemas.microsoft.com/office/drawing/2014/main" id="{9FCF65E2-65F1-4927-8C96-CB7E5C3C2DB3}"/>
                </a:ext>
              </a:extLst>
            </p:cNvPr>
            <p:cNvGrpSpPr/>
            <p:nvPr/>
          </p:nvGrpSpPr>
          <p:grpSpPr>
            <a:xfrm>
              <a:off x="4333238" y="2286000"/>
              <a:ext cx="2448562" cy="685800"/>
              <a:chOff x="4333238" y="2286000"/>
              <a:chExt cx="2448562" cy="685800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6993A21-6E17-4C19-B4EF-5B1C225EB680}"/>
                  </a:ext>
                </a:extLst>
              </p:cNvPr>
              <p:cNvCxnSpPr/>
              <p:nvPr/>
            </p:nvCxnSpPr>
            <p:spPr>
              <a:xfrm flipV="1">
                <a:off x="4333238" y="2286000"/>
                <a:ext cx="20325" cy="68580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940409-F8D7-47F1-92EB-35874901E8C6}"/>
                  </a:ext>
                </a:extLst>
              </p:cNvPr>
              <p:cNvSpPr txBox="1"/>
              <p:nvPr/>
            </p:nvSpPr>
            <p:spPr>
              <a:xfrm>
                <a:off x="4419600" y="2438400"/>
                <a:ext cx="2362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event(real) 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866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7DC8BD-BF8E-4763-92E6-8DDC213E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</a:t>
            </a:r>
            <a:r>
              <a:rPr lang="en-US" dirty="0" err="1"/>
              <a:t>CruiseController</a:t>
            </a:r>
            <a:r>
              <a:rPr lang="en-US" dirty="0"/>
              <a:t> further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B8B2E-052C-48BB-B8C9-191673D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DFD11D-6090-4CAE-8D18-D868F09A6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348883"/>
              </p:ext>
            </p:extLst>
          </p:nvPr>
        </p:nvGraphicFramePr>
        <p:xfrm>
          <a:off x="1849931" y="1654968"/>
          <a:ext cx="8698477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3" imgW="5067154" imgH="2066857" progId="AcroExch.Document.7">
                  <p:embed/>
                </p:oleObj>
              </mc:Choice>
              <mc:Fallback>
                <p:oleObj name="Acrobat Document" r:id="rId3" imgW="5067154" imgH="2066857" progId="AcroExch.Document.7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931" y="1654968"/>
                        <a:ext cx="8698477" cy="354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835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851EC7-E445-4067-B0AB-E4B54A2E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MeasureSpeed</a:t>
            </a:r>
            <a:r>
              <a:rPr lang="en-US" dirty="0"/>
              <a:t> SRC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8EEC-1591-4553-B7C3-30D43511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C157C0-B216-4313-89BD-CD4CE4C64055}"/>
              </a:ext>
            </a:extLst>
          </p:cNvPr>
          <p:cNvGrpSpPr/>
          <p:nvPr/>
        </p:nvGrpSpPr>
        <p:grpSpPr>
          <a:xfrm>
            <a:off x="2555559" y="2045526"/>
            <a:ext cx="5296968" cy="2988783"/>
            <a:chOff x="5744621" y="1792360"/>
            <a:chExt cx="6800836" cy="37742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502BE5-0A4C-4977-A555-F1E0D3460EE8}"/>
                </a:ext>
              </a:extLst>
            </p:cNvPr>
            <p:cNvSpPr/>
            <p:nvPr/>
          </p:nvSpPr>
          <p:spPr>
            <a:xfrm>
              <a:off x="7855643" y="2005303"/>
              <a:ext cx="2969747" cy="356134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0729BC-AF2F-496F-ABA2-B7E51A7F4CAF}"/>
                </a:ext>
              </a:extLst>
            </p:cNvPr>
            <p:cNvCxnSpPr/>
            <p:nvPr/>
          </p:nvCxnSpPr>
          <p:spPr>
            <a:xfrm>
              <a:off x="10825390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7C3BDF-C152-43EF-8165-AD5A9CC84C7F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EA1B44-9680-44B1-AE70-993CCC95C718}"/>
                </a:ext>
              </a:extLst>
            </p:cNvPr>
            <p:cNvSpPr txBox="1"/>
            <p:nvPr/>
          </p:nvSpPr>
          <p:spPr>
            <a:xfrm>
              <a:off x="5744621" y="1848912"/>
              <a:ext cx="1946317" cy="505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event rotate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AA4AB7-87E5-4C7D-B41F-40DBD2B149F2}"/>
                </a:ext>
              </a:extLst>
            </p:cNvPr>
            <p:cNvSpPr txBox="1"/>
            <p:nvPr/>
          </p:nvSpPr>
          <p:spPr>
            <a:xfrm>
              <a:off x="10990099" y="1792360"/>
              <a:ext cx="1555358" cy="505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nat</a:t>
              </a:r>
              <a:r>
                <a:rPr lang="en-US" sz="2000" dirty="0"/>
                <a:t> speed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F324BE-19DC-4D52-B59F-CA13F8919F5F}"/>
                </a:ext>
              </a:extLst>
            </p:cNvPr>
            <p:cNvCxnSpPr>
              <a:cxnSpLocks/>
            </p:cNvCxnSpPr>
            <p:nvPr/>
          </p:nvCxnSpPr>
          <p:spPr>
            <a:xfrm>
              <a:off x="7855645" y="2871038"/>
              <a:ext cx="296974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E686E9-E92A-4ACA-88FD-D1B1A1876624}"/>
                </a:ext>
              </a:extLst>
            </p:cNvPr>
            <p:cNvSpPr txBox="1"/>
            <p:nvPr/>
          </p:nvSpPr>
          <p:spPr>
            <a:xfrm>
              <a:off x="8034999" y="2229304"/>
              <a:ext cx="2538395" cy="466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nat</a:t>
              </a:r>
              <a:r>
                <a:rPr lang="en-US" dirty="0"/>
                <a:t> count := 0, s:=0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6BE244-E411-411A-9DE5-9F500843B786}"/>
                </a:ext>
              </a:extLst>
            </p:cNvPr>
            <p:cNvSpPr txBox="1"/>
            <p:nvPr/>
          </p:nvSpPr>
          <p:spPr>
            <a:xfrm>
              <a:off x="7805397" y="3046375"/>
              <a:ext cx="3100260" cy="2215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rotate?</a:t>
              </a:r>
            </a:p>
            <a:p>
              <a:r>
                <a:rPr lang="en-US" dirty="0"/>
                <a:t>    count:=count + 1;</a:t>
              </a:r>
            </a:p>
            <a:p>
              <a:r>
                <a:rPr lang="en-US" dirty="0"/>
                <a:t>if second?</a:t>
              </a:r>
            </a:p>
            <a:p>
              <a:r>
                <a:rPr lang="en-US" dirty="0"/>
                <a:t>     s:= round( K* count);</a:t>
              </a:r>
            </a:p>
            <a:p>
              <a:r>
                <a:rPr lang="en-US" dirty="0"/>
                <a:t>     count:=0;</a:t>
              </a:r>
            </a:p>
            <a:p>
              <a:r>
                <a:rPr lang="en-US" dirty="0"/>
                <a:t>speed:=s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19321AC-3197-4E07-89C7-4683D3BC2DB3}"/>
              </a:ext>
            </a:extLst>
          </p:cNvPr>
          <p:cNvSpPr txBox="1"/>
          <p:nvPr/>
        </p:nvSpPr>
        <p:spPr>
          <a:xfrm>
            <a:off x="4143195" y="5034315"/>
            <a:ext cx="2369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MeasureSpeed</a:t>
            </a:r>
            <a:endParaRPr lang="en-US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38F235-9C99-4819-9FF0-279F273E0CEF}"/>
              </a:ext>
            </a:extLst>
          </p:cNvPr>
          <p:cNvCxnSpPr>
            <a:cxnSpLocks/>
          </p:cNvCxnSpPr>
          <p:nvPr/>
        </p:nvCxnSpPr>
        <p:spPr>
          <a:xfrm>
            <a:off x="3254840" y="3125133"/>
            <a:ext cx="98351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892D0D-EA75-4007-8236-ED958A1CEF68}"/>
              </a:ext>
            </a:extLst>
          </p:cNvPr>
          <p:cNvSpPr txBox="1"/>
          <p:nvPr/>
        </p:nvSpPr>
        <p:spPr>
          <a:xfrm>
            <a:off x="2555559" y="2612312"/>
            <a:ext cx="1569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event second</a:t>
            </a:r>
          </a:p>
        </p:txBody>
      </p:sp>
    </p:spTree>
    <p:extLst>
      <p:ext uri="{BB962C8B-B14F-4D97-AF65-F5344CB8AC3E}">
        <p14:creationId xmlns:p14="http://schemas.microsoft.com/office/powerpoint/2010/main" val="3633965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9C0669-40F7-40D9-84FE-513669D2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Components, Timed Components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807560-86A9-48E9-A7D4-4DE0C8D0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EECA5-ABD3-4839-97B8-DF281520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823EB9-6BE9-475D-88AA-2161FA8F6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65253"/>
              </a:xfrm>
            </p:spPr>
            <p:txBody>
              <a:bodyPr/>
              <a:lstStyle/>
              <a:p>
                <a:r>
                  <a:rPr lang="en-US" dirty="0"/>
                  <a:t>SRC is defined as a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823EB9-6BE9-475D-88AA-2161FA8F6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65253"/>
              </a:xfrm>
              <a:blipFill>
                <a:blip r:embed="rId2"/>
                <a:stretch>
                  <a:fillRect l="-625" t="-18478" b="-16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B343A51-623A-4C19-8A74-34BCC12C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Formalize an SRC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58D1-E7AF-43E1-8E4B-82EB9EA8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E6ADC33-6423-48D3-B2DE-ECC28B3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444020"/>
                  </p:ext>
                </p:extLst>
              </p:nvPr>
            </p:nvGraphicFramePr>
            <p:xfrm>
              <a:off x="983598" y="1759644"/>
              <a:ext cx="10304248" cy="4066006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667324">
                      <a:extLst>
                        <a:ext uri="{9D8B030D-6E8A-4147-A177-3AD203B41FA5}">
                          <a16:colId xmlns:a16="http://schemas.microsoft.com/office/drawing/2014/main" val="3050629214"/>
                        </a:ext>
                      </a:extLst>
                    </a:gridCol>
                    <a:gridCol w="3401908">
                      <a:extLst>
                        <a:ext uri="{9D8B030D-6E8A-4147-A177-3AD203B41FA5}">
                          <a16:colId xmlns:a16="http://schemas.microsoft.com/office/drawing/2014/main" val="3839434824"/>
                        </a:ext>
                      </a:extLst>
                    </a:gridCol>
                    <a:gridCol w="5235016">
                      <a:extLst>
                        <a:ext uri="{9D8B030D-6E8A-4147-A177-3AD203B41FA5}">
                          <a16:colId xmlns:a16="http://schemas.microsoft.com/office/drawing/2014/main" val="803474523"/>
                        </a:ext>
                      </a:extLst>
                    </a:gridCol>
                  </a:tblGrid>
                  <a:tr h="7741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Designation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Examples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8989324"/>
                      </a:ext>
                    </a:extLst>
                  </a:tr>
                  <a:tr h="7741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Set of 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/>
                            <a:t>{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2400" b="0" dirty="0"/>
                        </a:p>
                        <a:p>
                          <a:pPr algn="ctr"/>
                          <a:r>
                            <a:rPr lang="en-US" sz="2400" b="0" dirty="0"/>
                            <a:t>{}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5739901"/>
                      </a:ext>
                    </a:extLst>
                  </a:tr>
                  <a:tr h="7741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Set of State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b="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2400" b="0" baseline="0" dirty="0"/>
                            <a:t>{}</a:t>
                          </a:r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68102"/>
                      </a:ext>
                    </a:extLst>
                  </a:tr>
                  <a:tr h="7741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Set of Outputs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algn="ctr"/>
                          <a:r>
                            <a:rPr lang="en-US" sz="2400" b="0" dirty="0"/>
                            <a:t>{}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3333932"/>
                      </a:ext>
                    </a:extLst>
                  </a:tr>
                  <a:tr h="7741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Set of Updates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;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:=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9864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E6ADC33-6423-48D3-B2DE-ECC28B3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444020"/>
                  </p:ext>
                </p:extLst>
              </p:nvPr>
            </p:nvGraphicFramePr>
            <p:xfrm>
              <a:off x="983598" y="1759644"/>
              <a:ext cx="10304248" cy="4066006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667324">
                      <a:extLst>
                        <a:ext uri="{9D8B030D-6E8A-4147-A177-3AD203B41FA5}">
                          <a16:colId xmlns:a16="http://schemas.microsoft.com/office/drawing/2014/main" val="3050629214"/>
                        </a:ext>
                      </a:extLst>
                    </a:gridCol>
                    <a:gridCol w="3401908">
                      <a:extLst>
                        <a:ext uri="{9D8B030D-6E8A-4147-A177-3AD203B41FA5}">
                          <a16:colId xmlns:a16="http://schemas.microsoft.com/office/drawing/2014/main" val="3839434824"/>
                        </a:ext>
                      </a:extLst>
                    </a:gridCol>
                    <a:gridCol w="5235016">
                      <a:extLst>
                        <a:ext uri="{9D8B030D-6E8A-4147-A177-3AD203B41FA5}">
                          <a16:colId xmlns:a16="http://schemas.microsoft.com/office/drawing/2014/main" val="803474523"/>
                        </a:ext>
                      </a:extLst>
                    </a:gridCol>
                  </a:tblGrid>
                  <a:tr h="7741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Designation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Examples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898932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5" t="-99259" r="-518248" b="-3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Set of Inputs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973" t="-99259" r="-349" b="-3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739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5" t="-197794" r="-5182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Set of State 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973" t="-197794" r="-34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6810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5" t="-300000" r="-518248" b="-10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Set of Outputs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973" t="-300000" r="-349" b="-10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33393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5" t="-400000" r="-518248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b="0" dirty="0"/>
                            <a:t>Set of Updates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6973" t="-400000" r="-349" b="-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98646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352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0AA7CB-E453-47D6-847C-B48525EEE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valuation function maps each variable to some value</a:t>
                </a:r>
              </a:p>
              <a:p>
                <a:r>
                  <a:rPr lang="en-US" dirty="0"/>
                  <a:t>Input valuation maps each input to some value in the set of possible inputs, e.g.:</a:t>
                </a:r>
              </a:p>
              <a:p>
                <a:pPr lvl="1"/>
                <a:r>
                  <a:rPr lang="en-US" dirty="0"/>
                  <a:t>if input variable is of type bool, in each round, the valuation function maps an input variable to some value in {0, 1}</a:t>
                </a:r>
              </a:p>
              <a:p>
                <a:pPr lvl="1"/>
                <a:r>
                  <a:rPr lang="en-US" dirty="0"/>
                  <a:t>if a state variable is of type </a:t>
                </a:r>
                <a:r>
                  <a:rPr lang="en-US" dirty="0" err="1"/>
                  <a:t>int</a:t>
                </a:r>
                <a:r>
                  <a:rPr lang="en-US" dirty="0"/>
                  <a:t>, in each round, the state-valuation maps state variable in each round to some value in {</a:t>
                </a:r>
                <a:r>
                  <a:rPr lang="en-US" dirty="0" err="1"/>
                  <a:t>int_min</a:t>
                </a:r>
                <a:r>
                  <a:rPr lang="en-US" dirty="0"/>
                  <a:t>,…-1, 0, 1, .. </a:t>
                </a:r>
                <a:r>
                  <a:rPr lang="en-US" dirty="0" err="1"/>
                  <a:t>int_max</a:t>
                </a:r>
                <a:r>
                  <a:rPr lang="en-US" dirty="0"/>
                  <a:t>}</a:t>
                </a:r>
              </a:p>
              <a:p>
                <a:r>
                  <a:rPr lang="en-US" dirty="0"/>
                  <a:t>Let set of input, output, and state values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0AA7CB-E453-47D6-847C-B48525EEE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81621-589F-4F9E-B99C-215F246A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vs. 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40522-7926-48C1-82CF-D611A265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1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42ED840-DD39-4AC7-9909-27649ED204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for these SRCs?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A42ED840-DD39-4AC7-9909-27649ED20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BB3D8-FB1F-421E-AAE5-E1C92922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51AEAB-3007-4179-B357-CED0CFA62FA0}"/>
              </a:ext>
            </a:extLst>
          </p:cNvPr>
          <p:cNvGrpSpPr/>
          <p:nvPr/>
        </p:nvGrpSpPr>
        <p:grpSpPr>
          <a:xfrm>
            <a:off x="484095" y="1728908"/>
            <a:ext cx="5432417" cy="2833422"/>
            <a:chOff x="6592901" y="1792360"/>
            <a:chExt cx="5432417" cy="2833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54645E-A321-4B65-947D-6618A1C1B02D}"/>
                </a:ext>
              </a:extLst>
            </p:cNvPr>
            <p:cNvSpPr/>
            <p:nvPr/>
          </p:nvSpPr>
          <p:spPr>
            <a:xfrm>
              <a:off x="7855644" y="2005303"/>
              <a:ext cx="2590800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46EFB-5BC6-4CC6-A6B0-19A4EA57F6B2}"/>
                </a:ext>
              </a:extLst>
            </p:cNvPr>
            <p:cNvCxnSpPr/>
            <p:nvPr/>
          </p:nvCxnSpPr>
          <p:spPr>
            <a:xfrm>
              <a:off x="10446444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AF27FD4-184F-48AA-ADE1-E685BEC50E20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357D84-465F-4792-A5A1-FCC31C6F18BF}"/>
                </a:ext>
              </a:extLst>
            </p:cNvPr>
            <p:cNvSpPr txBox="1"/>
            <p:nvPr/>
          </p:nvSpPr>
          <p:spPr>
            <a:xfrm>
              <a:off x="6592901" y="1792360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F03FB9-6BC1-4803-9138-12476FD723CD}"/>
                </a:ext>
              </a:extLst>
            </p:cNvPr>
            <p:cNvSpPr txBox="1"/>
            <p:nvPr/>
          </p:nvSpPr>
          <p:spPr>
            <a:xfrm>
              <a:off x="10611148" y="1792360"/>
              <a:ext cx="1414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070E42-9116-4904-9292-17D0BA2B8F8B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845D94-D72B-416E-AEA1-17D9A5316C73}"/>
                </a:ext>
              </a:extLst>
            </p:cNvPr>
            <p:cNvSpPr txBox="1"/>
            <p:nvPr/>
          </p:nvSpPr>
          <p:spPr>
            <a:xfrm>
              <a:off x="8160444" y="2005304"/>
              <a:ext cx="1909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bool</a:t>
              </a:r>
              <a:r>
                <a:rPr lang="en-US" sz="3200" dirty="0"/>
                <a:t> x :=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6F54A6-6942-45F9-8FBA-2084BE3CB07D}"/>
                </a:ext>
              </a:extLst>
            </p:cNvPr>
            <p:cNvSpPr txBox="1"/>
            <p:nvPr/>
          </p:nvSpPr>
          <p:spPr>
            <a:xfrm>
              <a:off x="7929395" y="3513111"/>
              <a:ext cx="24432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out:=x ; x:= in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A22C7A-957B-473B-A872-50042848047F}"/>
              </a:ext>
            </a:extLst>
          </p:cNvPr>
          <p:cNvGrpSpPr/>
          <p:nvPr/>
        </p:nvGrpSpPr>
        <p:grpSpPr>
          <a:xfrm>
            <a:off x="6024283" y="1728908"/>
            <a:ext cx="4984522" cy="3338399"/>
            <a:chOff x="6592901" y="1792360"/>
            <a:chExt cx="4984522" cy="37825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FE937D-1D9F-4B38-AAA6-11B6634AE064}"/>
                </a:ext>
              </a:extLst>
            </p:cNvPr>
            <p:cNvSpPr/>
            <p:nvPr/>
          </p:nvSpPr>
          <p:spPr>
            <a:xfrm>
              <a:off x="7855644" y="2005303"/>
              <a:ext cx="2590800" cy="356561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7DEE2E-211A-4249-BF12-86D9EBCD8952}"/>
                </a:ext>
              </a:extLst>
            </p:cNvPr>
            <p:cNvCxnSpPr/>
            <p:nvPr/>
          </p:nvCxnSpPr>
          <p:spPr>
            <a:xfrm>
              <a:off x="10446444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2F1BA1-C0D4-42F1-A07D-461462B9C200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C40001-9E19-45D6-8120-56D08EB25C8B}"/>
                </a:ext>
              </a:extLst>
            </p:cNvPr>
            <p:cNvSpPr txBox="1"/>
            <p:nvPr/>
          </p:nvSpPr>
          <p:spPr>
            <a:xfrm>
              <a:off x="6592901" y="1792360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F6C708-6F9A-4FA5-9BC5-C6543246AE97}"/>
                </a:ext>
              </a:extLst>
            </p:cNvPr>
            <p:cNvSpPr txBox="1"/>
            <p:nvPr/>
          </p:nvSpPr>
          <p:spPr>
            <a:xfrm>
              <a:off x="10424672" y="2430893"/>
              <a:ext cx="11527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int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94EB11-E443-455B-8697-1DAA8BF7DFC4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001B02-43DC-4AF4-86CB-8898E62FB683}"/>
                </a:ext>
              </a:extLst>
            </p:cNvPr>
            <p:cNvSpPr txBox="1"/>
            <p:nvPr/>
          </p:nvSpPr>
          <p:spPr>
            <a:xfrm>
              <a:off x="8020348" y="1907997"/>
              <a:ext cx="2152032" cy="1045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int</a:t>
              </a:r>
              <a:r>
                <a:rPr lang="en-US" sz="2400" dirty="0"/>
                <a:t> y:= 0</a:t>
              </a:r>
            </a:p>
            <a:p>
              <a:r>
                <a:rPr lang="en-US" sz="2400" dirty="0"/>
                <a:t>bool z:= 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A372F0-12A6-4CBA-AA17-451C2705A9EE}"/>
                </a:ext>
              </a:extLst>
            </p:cNvPr>
            <p:cNvSpPr txBox="1"/>
            <p:nvPr/>
          </p:nvSpPr>
          <p:spPr>
            <a:xfrm>
              <a:off x="7855644" y="2959483"/>
              <a:ext cx="2138727" cy="2615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out:=y ; </a:t>
              </a:r>
            </a:p>
            <a:p>
              <a:r>
                <a:rPr lang="en-US" sz="2400" dirty="0"/>
                <a:t>if (z==0) </a:t>
              </a:r>
            </a:p>
            <a:p>
              <a:r>
                <a:rPr lang="en-US" sz="2400" dirty="0"/>
                <a:t>	y:= y + 1</a:t>
              </a:r>
            </a:p>
            <a:p>
              <a:r>
                <a:rPr lang="en-US" sz="2400" dirty="0"/>
                <a:t>else</a:t>
              </a:r>
            </a:p>
            <a:p>
              <a:r>
                <a:rPr lang="en-US" sz="2400" dirty="0"/>
                <a:t>	y:=  y-1</a:t>
              </a:r>
            </a:p>
            <a:p>
              <a:r>
                <a:rPr lang="en-US" sz="2400" dirty="0"/>
                <a:t>z := 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321E29-9E7D-4AC5-8691-C86BD8B64387}"/>
                  </a:ext>
                </a:extLst>
              </p:cNvPr>
              <p:cNvSpPr txBox="1"/>
              <p:nvPr/>
            </p:nvSpPr>
            <p:spPr>
              <a:xfrm>
                <a:off x="806824" y="4788698"/>
                <a:ext cx="4653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321E29-9E7D-4AC5-8691-C86BD8B6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4" y="4788698"/>
                <a:ext cx="465371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8D7EEA-C5C1-4DF7-B813-AE3E66F81404}"/>
                  </a:ext>
                </a:extLst>
              </p:cNvPr>
              <p:cNvSpPr txBox="1"/>
              <p:nvPr/>
            </p:nvSpPr>
            <p:spPr>
              <a:xfrm>
                <a:off x="6456260" y="5208558"/>
                <a:ext cx="5133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int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8D7EEA-C5C1-4DF7-B813-AE3E66F81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260" y="5208558"/>
                <a:ext cx="5133521" cy="461665"/>
              </a:xfrm>
              <a:prstGeom prst="rect">
                <a:avLst/>
              </a:prstGeom>
              <a:blipFill>
                <a:blip r:embed="rId5"/>
                <a:stretch>
                  <a:fillRect l="-83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4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5D15F2-DFE5-4230-90E0-18B8C372E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Semantics of the initialization function:</a:t>
                </a:r>
              </a:p>
              <a:p>
                <a:pPr lvl="1"/>
                <a:r>
                  <a:rPr lang="en-US" dirty="0"/>
                  <a:t>At time/round 0, maps the state variables to some specified value (or values)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Semantics of the update function (some sequence of conditionals and assignments): </a:t>
                </a:r>
              </a:p>
              <a:p>
                <a:pPr lvl="1"/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reactions where each reaction is of the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groupCh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the old value of the state variables,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the new value of the state variables,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value of the input in that round,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is the value of the output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5D15F2-DFE5-4230-90E0-18B8C372E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50EDC8-BD0C-47D3-8DE0-25BCF20A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updates &amp;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1D8D-0FD3-4987-BA19-5943F574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890E0-5DFF-4C80-9A97-D27B5E057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332703"/>
                <a:ext cx="2517802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0/0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/0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/1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890E0-5DFF-4C80-9A97-D27B5E057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332703"/>
                <a:ext cx="2517802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01119F-FB2C-48DC-AA95-BC246680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Reactions for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E1608-53EA-4E34-A41F-A8542091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16FDF2-ECA1-4A66-B177-E896FAA517E3}"/>
              </a:ext>
            </a:extLst>
          </p:cNvPr>
          <p:cNvGrpSpPr/>
          <p:nvPr/>
        </p:nvGrpSpPr>
        <p:grpSpPr>
          <a:xfrm>
            <a:off x="484095" y="1728908"/>
            <a:ext cx="5432417" cy="2833422"/>
            <a:chOff x="6592901" y="1792360"/>
            <a:chExt cx="5432417" cy="28334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9C5B46-E037-4DC4-BA01-1A530D1DD308}"/>
                </a:ext>
              </a:extLst>
            </p:cNvPr>
            <p:cNvSpPr/>
            <p:nvPr/>
          </p:nvSpPr>
          <p:spPr>
            <a:xfrm>
              <a:off x="7855644" y="2005303"/>
              <a:ext cx="2590800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1AA27E-BC4F-4C37-8848-86C3132E18B6}"/>
                </a:ext>
              </a:extLst>
            </p:cNvPr>
            <p:cNvCxnSpPr/>
            <p:nvPr/>
          </p:nvCxnSpPr>
          <p:spPr>
            <a:xfrm>
              <a:off x="10446444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D212D12-1367-441C-A732-BC56D6E5D2F3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B80AC0-8086-43BC-BFA6-1240519FA132}"/>
                </a:ext>
              </a:extLst>
            </p:cNvPr>
            <p:cNvSpPr txBox="1"/>
            <p:nvPr/>
          </p:nvSpPr>
          <p:spPr>
            <a:xfrm>
              <a:off x="6592901" y="1792360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87CA08-DBBD-4B3F-890A-D184E0EE936D}"/>
                </a:ext>
              </a:extLst>
            </p:cNvPr>
            <p:cNvSpPr txBox="1"/>
            <p:nvPr/>
          </p:nvSpPr>
          <p:spPr>
            <a:xfrm>
              <a:off x="10611148" y="1792360"/>
              <a:ext cx="1414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3DA0BAF-A6CB-4846-A214-0510F1FA8A9F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616B84-AC15-4E52-9CDA-DE53AA1E701A}"/>
                </a:ext>
              </a:extLst>
            </p:cNvPr>
            <p:cNvSpPr txBox="1"/>
            <p:nvPr/>
          </p:nvSpPr>
          <p:spPr>
            <a:xfrm>
              <a:off x="8160444" y="2005304"/>
              <a:ext cx="1909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bool</a:t>
              </a:r>
              <a:r>
                <a:rPr lang="en-US" sz="3200" dirty="0"/>
                <a:t> x :=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68CA58-5810-4BCB-B068-356A4AA02448}"/>
                </a:ext>
              </a:extLst>
            </p:cNvPr>
            <p:cNvSpPr txBox="1"/>
            <p:nvPr/>
          </p:nvSpPr>
          <p:spPr>
            <a:xfrm>
              <a:off x="7929395" y="3513111"/>
              <a:ext cx="24432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out:=x ; x:=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65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18FE67-D13C-499A-AE6F-6531FF0B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SRC is deterministic if:</a:t>
                </a:r>
              </a:p>
              <a:p>
                <a:pPr lvl="1"/>
                <a:r>
                  <a:rPr lang="en-US" dirty="0"/>
                  <a:t>It has a single initial state</a:t>
                </a:r>
              </a:p>
              <a:p>
                <a:pPr lvl="1"/>
                <a:r>
                  <a:rPr lang="en-US" dirty="0"/>
                  <a:t>Updates ensure that for every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there is a unique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reaction</a:t>
                </a:r>
              </a:p>
              <a:p>
                <a:r>
                  <a:rPr lang="en-US" dirty="0"/>
                  <a:t>Determinism means for same input sequence, you get same state/output sequence every single time</a:t>
                </a:r>
              </a:p>
              <a:p>
                <a:r>
                  <a:rPr lang="en-US" dirty="0"/>
                  <a:t>Note:</a:t>
                </a:r>
              </a:p>
              <a:p>
                <a:pPr lvl="1"/>
                <a:r>
                  <a:rPr lang="en-US" dirty="0"/>
                  <a:t>Nondeterminism is useful for modeling uncertainty/unknown</a:t>
                </a:r>
              </a:p>
              <a:p>
                <a:pPr lvl="1"/>
                <a:r>
                  <a:rPr lang="en-US" dirty="0"/>
                  <a:t>It is not the same as probabilistic/random choice!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18FE67-D13C-499A-AE6F-6531FF0B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EA0C9F-FE05-4BE8-87D0-E3D4FE91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F601-38C5-41F2-8BC0-9A8AD39B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6912</TotalTime>
  <Words>2233</Words>
  <Application>Microsoft Office PowerPoint</Application>
  <PresentationFormat>Widescreen</PresentationFormat>
  <Paragraphs>431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Acrobat Document</vt:lpstr>
      <vt:lpstr>Autonomous Cyber-Physical Systems: Synchronous Components: II</vt:lpstr>
      <vt:lpstr>Synchronous Reactive Component: Recap</vt:lpstr>
      <vt:lpstr>Today</vt:lpstr>
      <vt:lpstr>Let’s Formalize an SRC</vt:lpstr>
      <vt:lpstr>Variables vs. Valuations</vt:lpstr>
      <vt:lpstr>What are the Q_I, Q_O, Q_X for these SRCs?</vt:lpstr>
      <vt:lpstr>Semantics of updates &amp; initialization</vt:lpstr>
      <vt:lpstr>Reactions for Delay</vt:lpstr>
      <vt:lpstr>Deterministic Component</vt:lpstr>
      <vt:lpstr>Reactions for LossyDelay</vt:lpstr>
      <vt:lpstr>Input-Enabled Component</vt:lpstr>
      <vt:lpstr>Not input-enabled component: missing reactions</vt:lpstr>
      <vt:lpstr>Extended State Machines</vt:lpstr>
      <vt:lpstr>Component Switch: What does this do?</vt:lpstr>
      <vt:lpstr>ESM corresponding to Switch SRC</vt:lpstr>
      <vt:lpstr>ESM notation</vt:lpstr>
      <vt:lpstr>ESM execution</vt:lpstr>
      <vt:lpstr>ESM transitions could be nondeterministic!</vt:lpstr>
      <vt:lpstr>SRC: Finite-state Components</vt:lpstr>
      <vt:lpstr>Combinational component</vt:lpstr>
      <vt:lpstr>Event-triggered Components</vt:lpstr>
      <vt:lpstr>Event-triggered Copy</vt:lpstr>
      <vt:lpstr>Event-triggered Components</vt:lpstr>
      <vt:lpstr>Putting together a complex SRC from smaller SRCs</vt:lpstr>
      <vt:lpstr>Parallel Composition</vt:lpstr>
      <vt:lpstr>Compatibility of Components</vt:lpstr>
      <vt:lpstr>Defining Outputs</vt:lpstr>
      <vt:lpstr>Defining Inputs</vt:lpstr>
      <vt:lpstr>Defining states</vt:lpstr>
      <vt:lpstr>Defining Initialization</vt:lpstr>
      <vt:lpstr>Reactions</vt:lpstr>
      <vt:lpstr>Cruise Controller Example</vt:lpstr>
      <vt:lpstr>Sensors</vt:lpstr>
      <vt:lpstr>Actuator</vt:lpstr>
      <vt:lpstr>Decomposing CruiseController further</vt:lpstr>
      <vt:lpstr>MeasureSpeed SRC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115</cp:revision>
  <dcterms:created xsi:type="dcterms:W3CDTF">2018-01-04T23:14:16Z</dcterms:created>
  <dcterms:modified xsi:type="dcterms:W3CDTF">2018-01-12T01:18:02Z</dcterms:modified>
</cp:coreProperties>
</file>