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69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  <p:sldId id="3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90" autoAdjust="0"/>
  </p:normalViewPr>
  <p:slideViewPr>
    <p:cSldViewPr snapToGrid="0">
      <p:cViewPr varScale="1">
        <p:scale>
          <a:sx n="28" d="100"/>
          <a:sy n="28" d="100"/>
        </p:scale>
        <p:origin x="150" y="2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2/20/2018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008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451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6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7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3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592016"/>
                  </p:ext>
                </p:extLst>
              </p:nvPr>
            </p:nvGraphicFramePr>
            <p:xfrm>
              <a:off x="6096000" y="145655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592016"/>
                  </p:ext>
                </p:extLst>
              </p:nvPr>
            </p:nvGraphicFramePr>
            <p:xfrm>
              <a:off x="6096000" y="145655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Last lecture</a:t>
            </a:r>
          </a:p>
          <a:p>
            <a:pPr lvl="1"/>
            <a:r>
              <a:rPr lang="en-US" dirty="0"/>
              <a:t>Basics of verification</a:t>
            </a:r>
          </a:p>
          <a:p>
            <a:pPr lvl="1"/>
            <a:r>
              <a:rPr lang="en-US" dirty="0"/>
              <a:t>Safety Requirements</a:t>
            </a:r>
          </a:p>
          <a:p>
            <a:pPr lvl="1"/>
            <a:r>
              <a:rPr lang="en-US" dirty="0"/>
              <a:t>Invariants, Inductive Invariants and Safety Proofs</a:t>
            </a:r>
          </a:p>
          <a:p>
            <a:endParaRPr lang="en-US" dirty="0"/>
          </a:p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Introduction to Requirements using Temporal Logic</a:t>
            </a:r>
          </a:p>
          <a:p>
            <a:pPr lvl="1"/>
            <a:r>
              <a:rPr lang="en-US" dirty="0"/>
              <a:t>Linear Temporal Logic (LTL)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7128D45-FF0B-4E26-A5AB-74600B5817E1}"/>
              </a:ext>
            </a:extLst>
          </p:cNvPr>
          <p:cNvGrpSpPr/>
          <p:nvPr/>
        </p:nvGrpSpPr>
        <p:grpSpPr>
          <a:xfrm>
            <a:off x="270164" y="1945288"/>
            <a:ext cx="7897090" cy="3580009"/>
            <a:chOff x="1537855" y="1918860"/>
            <a:chExt cx="7897090" cy="358000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B1250D7-B7B6-4BC9-B9B7-3CDA1A92831A}"/>
                </a:ext>
              </a:extLst>
            </p:cNvPr>
            <p:cNvSpPr/>
            <p:nvPr/>
          </p:nvSpPr>
          <p:spPr>
            <a:xfrm rot="5400000">
              <a:off x="5255374" y="2006105"/>
              <a:ext cx="259082" cy="8459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2DE85CE5-AFF3-43BF-BE53-0C31B59EA4C8}"/>
                </a:ext>
              </a:extLst>
            </p:cNvPr>
            <p:cNvGrpSpPr/>
            <p:nvPr/>
          </p:nvGrpSpPr>
          <p:grpSpPr>
            <a:xfrm>
              <a:off x="1537855" y="1933087"/>
              <a:ext cx="7897090" cy="3565782"/>
              <a:chOff x="1537855" y="1933087"/>
              <a:chExt cx="7897090" cy="356578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1DBEBB-E6F1-4177-9EE1-1F1C8B756733}"/>
                  </a:ext>
                </a:extLst>
              </p:cNvPr>
              <p:cNvSpPr/>
              <p:nvPr/>
            </p:nvSpPr>
            <p:spPr>
              <a:xfrm>
                <a:off x="1542011" y="2161309"/>
                <a:ext cx="7888778" cy="333756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/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Kitchen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1FD3EEF8-19F3-4D4A-BE5A-0BA6047921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7855" y="2161309"/>
                    <a:ext cx="2597727" cy="259287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/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Bedroom </a:t>
                    </a:r>
                    <a14:m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A08289B3-162E-481B-BC1A-E47040BFE8F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3062" y="3595254"/>
                    <a:ext cx="2597727" cy="190361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/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Living Room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(ℓ)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B70A311F-3224-4BA4-988D-E21EDA6FF7D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39738" y="2161308"/>
                    <a:ext cx="2693324" cy="333756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/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Bathroom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9636E47-E79A-4399-897F-9ADA3B71D1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2011" y="4763192"/>
                    <a:ext cx="2597727" cy="72666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BC74AEC-F71F-4C21-8BA6-39BB807206EC}"/>
                  </a:ext>
                </a:extLst>
              </p:cNvPr>
              <p:cNvCxnSpPr/>
              <p:nvPr/>
            </p:nvCxnSpPr>
            <p:spPr>
              <a:xfrm flipH="1">
                <a:off x="3902825" y="2793076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47CBC2E1-FE88-416A-B81A-0A2D245BD9B4}"/>
                  </a:ext>
                </a:extLst>
              </p:cNvPr>
              <p:cNvSpPr/>
              <p:nvPr/>
            </p:nvSpPr>
            <p:spPr>
              <a:xfrm>
                <a:off x="3931920" y="3233651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7C9DF49-397F-46E0-8221-BE0AC5C0F5D3}"/>
                  </a:ext>
                </a:extLst>
              </p:cNvPr>
              <p:cNvCxnSpPr/>
              <p:nvPr/>
            </p:nvCxnSpPr>
            <p:spPr>
              <a:xfrm flipH="1">
                <a:off x="6600305" y="2649910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5D089231-7998-4954-8382-231930278979}"/>
                  </a:ext>
                </a:extLst>
              </p:cNvPr>
              <p:cNvSpPr/>
              <p:nvPr/>
            </p:nvSpPr>
            <p:spPr>
              <a:xfrm>
                <a:off x="6629400" y="3090485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0BD2DE7-F5BF-4857-9333-98C41B456271}"/>
                  </a:ext>
                </a:extLst>
              </p:cNvPr>
              <p:cNvCxnSpPr/>
              <p:nvPr/>
            </p:nvCxnSpPr>
            <p:spPr>
              <a:xfrm flipH="1">
                <a:off x="6600305" y="4457928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B9219A5-7C62-4D34-82C0-769718C5A03C}"/>
                  </a:ext>
                </a:extLst>
              </p:cNvPr>
              <p:cNvSpPr/>
              <p:nvPr/>
            </p:nvSpPr>
            <p:spPr>
              <a:xfrm>
                <a:off x="6629400" y="4898503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DD8B7A-C79A-4E55-B6E6-DC97FFA37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39738" y="4879253"/>
                <a:ext cx="236913" cy="374073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3133AC9-6F9C-4534-959D-7A129838404D}"/>
                  </a:ext>
                </a:extLst>
              </p:cNvPr>
              <p:cNvSpPr/>
              <p:nvPr/>
            </p:nvSpPr>
            <p:spPr>
              <a:xfrm flipH="1">
                <a:off x="4168833" y="5319828"/>
                <a:ext cx="203662" cy="89902"/>
              </a:xfrm>
              <a:custGeom>
                <a:avLst/>
                <a:gdLst>
                  <a:gd name="connsiteX0" fmla="*/ 0 w 203662"/>
                  <a:gd name="connsiteY0" fmla="*/ 0 h 89902"/>
                  <a:gd name="connsiteX1" fmla="*/ 91440 w 203662"/>
                  <a:gd name="connsiteY1" fmla="*/ 78971 h 89902"/>
                  <a:gd name="connsiteX2" fmla="*/ 203662 w 203662"/>
                  <a:gd name="connsiteY2" fmla="*/ 87284 h 89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3662" h="89902">
                    <a:moveTo>
                      <a:pt x="0" y="0"/>
                    </a:moveTo>
                    <a:cubicBezTo>
                      <a:pt x="28748" y="32212"/>
                      <a:pt x="57496" y="64424"/>
                      <a:pt x="91440" y="78971"/>
                    </a:cubicBezTo>
                    <a:cubicBezTo>
                      <a:pt x="125384" y="93518"/>
                      <a:pt x="164523" y="90401"/>
                      <a:pt x="203662" y="87284"/>
                    </a:cubicBezTo>
                  </a:path>
                </a:pathLst>
              </a:custGeom>
              <a:noFill/>
              <a:ln w="317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D8D8C22-B385-445A-AE27-32D536BB2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2244" y="1933087"/>
                <a:ext cx="344981" cy="226371"/>
              </a:xfrm>
              <a:prstGeom prst="line">
                <a:avLst/>
              </a:prstGeom>
              <a:ln w="317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/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b="1" dirty="0">
                        <a:solidFill>
                          <a:schemeClr val="tx1"/>
                        </a:solidFill>
                      </a:rPr>
                      <a:t>Study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en-US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08E5594C-3FC7-4950-9D92-1B340646073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37218" y="2159458"/>
                    <a:ext cx="2597727" cy="143579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37E0BC-9B5C-4A38-836C-174BDC5A2E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Safety requirement says that nothing bad happens in any reachable state</a:t>
                </a:r>
              </a:p>
              <a:p>
                <a:r>
                  <a:rPr lang="en-US" dirty="0"/>
                  <a:t>Violation of a safety requirement is demonstrated by a finite execution starting from the initial state and ending in a “bad” state</a:t>
                </a:r>
              </a:p>
              <a:p>
                <a:r>
                  <a:rPr lang="en-US" dirty="0"/>
                  <a:t>Safety is about invariance of some condition over all states in the system</a:t>
                </a:r>
              </a:p>
              <a:p>
                <a:r>
                  <a:rPr lang="en-US" dirty="0"/>
                  <a:t>Formalization of safety proofs:</a:t>
                </a:r>
              </a:p>
              <a:p>
                <a:pPr lvl="1"/>
                <a:r>
                  <a:rPr lang="en-US" dirty="0"/>
                  <a:t>Identify 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that holds for each system state, (i.e.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invariant),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𝑢𝑛𝑠𝑎𝑓𝑒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Can identify strengthening of invariants: inductive invariants for proofs</a:t>
                </a:r>
              </a:p>
              <a:p>
                <a:pPr lvl="1"/>
                <a:r>
                  <a:rPr lang="en-US" dirty="0"/>
                  <a:t>Algorithms to explore reachable state space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37E0BC-9B5C-4A38-836C-174BDC5A2E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D8E9583-79D8-475B-B686-7636D81B2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 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74A7-1E54-4BE9-BBA9-B0C4748D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6424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EB4CE9-1B16-473B-87D8-909221265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for monitoring and </a:t>
            </a:r>
            <a:r>
              <a:rPr lang="en-US" dirty="0" err="1"/>
              <a:t>Büchi</a:t>
            </a:r>
            <a:r>
              <a:rPr lang="en-US" dirty="0"/>
              <a:t> Automata</a:t>
            </a:r>
          </a:p>
          <a:p>
            <a:r>
              <a:rPr lang="en-US" dirty="0"/>
              <a:t>Introduce CTL, </a:t>
            </a:r>
            <a:r>
              <a:rPr lang="en-US" dirty="0" err="1"/>
              <a:t>pCTL</a:t>
            </a:r>
            <a:r>
              <a:rPr lang="en-US" dirty="0"/>
              <a:t>, Introduce Signal Temporal Logic</a:t>
            </a:r>
          </a:p>
          <a:p>
            <a:endParaRPr lang="en-US" dirty="0"/>
          </a:p>
          <a:p>
            <a:r>
              <a:rPr lang="en-US" dirty="0"/>
              <a:t>Robust satisfaction for Signal Temporal Logic and Breach</a:t>
            </a:r>
          </a:p>
          <a:p>
            <a:r>
              <a:rPr lang="en-US" dirty="0"/>
              <a:t>Review (come with questions about course or projects)</a:t>
            </a:r>
          </a:p>
          <a:p>
            <a:endParaRPr lang="en-US" dirty="0"/>
          </a:p>
          <a:p>
            <a:r>
              <a:rPr lang="en-US" dirty="0"/>
              <a:t>Exam!!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13AF10-CA37-4DC8-8EB0-016CAB87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three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5E0CB-FA72-4309-8DA6-408BEEDF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416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EF8C79-DED6-454D-95BC-88E6D9BFB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liveness requirement states that the system ensures that something good </a:t>
            </a:r>
            <a:r>
              <a:rPr lang="en-US" b="1" i="1" dirty="0"/>
              <a:t>eventually </a:t>
            </a:r>
            <a:r>
              <a:rPr lang="en-US" dirty="0"/>
              <a:t>happens</a:t>
            </a:r>
          </a:p>
          <a:p>
            <a:r>
              <a:rPr lang="en-US" dirty="0"/>
              <a:t>The keyword here is eventually: if something good has not happened yet, does not mean that it won’t happen in the next step, or in the next step, …</a:t>
            </a:r>
          </a:p>
          <a:p>
            <a:r>
              <a:rPr lang="en-US" dirty="0"/>
              <a:t>To show that a system does not satisfy a liveness requirement, we would have to produce an infinite sequence of states where nothing good happens</a:t>
            </a:r>
          </a:p>
          <a:p>
            <a:r>
              <a:rPr lang="en-US" dirty="0"/>
              <a:t>I.e. No finite execution can demonstration the violation of a liveness property</a:t>
            </a:r>
          </a:p>
          <a:p>
            <a:pPr lvl="1"/>
            <a:r>
              <a:rPr lang="en-US" dirty="0"/>
              <a:t>Usually the counterexample of a liveness property is of a cyclic form, showing the system being stuck without achieving its goal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39FBB4-BA1D-41B0-AECA-A5C8ECB8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6A6B3-8793-4F00-BEC8-76E17CE91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63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083C93-FBA2-4166-8785-B1DE10526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programmers have used regular expressions</a:t>
            </a:r>
          </a:p>
          <a:p>
            <a:r>
              <a:rPr lang="en-US" dirty="0"/>
              <a:t>Formally, regular expressions specify acceptable sequences of </a:t>
            </a:r>
            <a:r>
              <a:rPr lang="en-US" b="1" i="1" dirty="0"/>
              <a:t>finite</a:t>
            </a:r>
            <a:r>
              <a:rPr lang="en-US" b="1" dirty="0"/>
              <a:t> </a:t>
            </a:r>
            <a:r>
              <a:rPr lang="en-US" dirty="0"/>
              <a:t>length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[a-z][a-z 0-9] : strings starting with a lowercase letter (a-z) followed by </a:t>
            </a:r>
            <a:r>
              <a:rPr lang="en-US" b="1" i="1" dirty="0"/>
              <a:t>one </a:t>
            </a:r>
            <a:r>
              <a:rPr lang="en-US" dirty="0"/>
              <a:t>lowercase letter or number</a:t>
            </a:r>
          </a:p>
          <a:p>
            <a:pPr lvl="1"/>
            <a:r>
              <a:rPr lang="en-US" dirty="0"/>
              <a:t>[a-z][0-9]*[a-z] : strings starting with a lowercase letter, followed by </a:t>
            </a:r>
            <a:r>
              <a:rPr lang="en-US" b="1" i="1" dirty="0"/>
              <a:t>finitely many </a:t>
            </a:r>
            <a:r>
              <a:rPr lang="en-US" dirty="0"/>
              <a:t>numbers followed by a lowercase letter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03C47C-4A32-4515-994F-98937C53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to automata and formal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59FF2-789D-4166-85A2-C2A52E80E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906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108C6C-C2E6-4E45-BFF8-F60C4C0D3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63280" cy="4351338"/>
          </a:xfrm>
        </p:spPr>
        <p:txBody>
          <a:bodyPr>
            <a:normAutofit/>
          </a:bodyPr>
          <a:lstStyle/>
          <a:p>
            <a:r>
              <a:rPr lang="en-US" dirty="0"/>
              <a:t>Recall that behavioral requirements are finite or infinite sequences of acceptable behaviors</a:t>
            </a:r>
          </a:p>
          <a:p>
            <a:r>
              <a:rPr lang="en-US" dirty="0"/>
              <a:t>Requirement for unsafe behavior is a set of sequences, where each sequence is finite in length!</a:t>
            </a:r>
          </a:p>
          <a:p>
            <a:r>
              <a:rPr lang="en-US" dirty="0"/>
              <a:t>Unsafe behavior can be expressed as a finite state automaton, where the final state is “bad”</a:t>
            </a:r>
          </a:p>
          <a:p>
            <a:r>
              <a:rPr lang="en-US" dirty="0"/>
              <a:t>In fact, such automata are quite common in practice, they are called </a:t>
            </a:r>
            <a:r>
              <a:rPr lang="en-US" b="1" i="1" dirty="0"/>
              <a:t>monitors: </a:t>
            </a:r>
            <a:r>
              <a:rPr lang="en-US" dirty="0"/>
              <a:t>we will talk about them later</a:t>
            </a:r>
          </a:p>
          <a:p>
            <a:r>
              <a:rPr lang="en-US" dirty="0"/>
              <a:t>A liveness property </a:t>
            </a:r>
            <a:r>
              <a:rPr lang="en-US" b="1" i="1" dirty="0"/>
              <a:t>cannot</a:t>
            </a:r>
            <a:r>
              <a:rPr lang="en-US" dirty="0"/>
              <a:t> be encoded as a finite state automaton/reg. exp.!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0B1BD35-7B05-4C7B-A07E-86F08594A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Connection with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865DE-F49C-4CC1-8AA5-D456201A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0481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17562</TotalTime>
  <Words>2459</Words>
  <Application>Microsoft Office PowerPoint</Application>
  <PresentationFormat>Widescreen</PresentationFormat>
  <Paragraphs>528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Temporal Logic</vt:lpstr>
      <vt:lpstr>Overview</vt:lpstr>
      <vt:lpstr>Safety Requirements Recap</vt:lpstr>
      <vt:lpstr>Liveness Requirements</vt:lpstr>
      <vt:lpstr>Detour to automata and formal languages</vt:lpstr>
      <vt:lpstr>Finite state automata</vt:lpstr>
      <vt:lpstr>How does a finite state automaton work?</vt:lpstr>
      <vt:lpstr>Language of a finite state automaton</vt:lpstr>
      <vt:lpstr>Connection with requirements</vt:lpstr>
      <vt:lpstr>Temporal Logic</vt:lpstr>
      <vt:lpstr>Propositional Logic</vt:lpstr>
      <vt:lpstr>Semantics </vt:lpstr>
      <vt:lpstr>Examples</vt:lpstr>
      <vt:lpstr>Interpreting a formula of prop.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  <vt:lpstr>Next three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382</cp:revision>
  <dcterms:created xsi:type="dcterms:W3CDTF">2018-01-04T23:14:16Z</dcterms:created>
  <dcterms:modified xsi:type="dcterms:W3CDTF">2018-02-20T09:10:27Z</dcterms:modified>
</cp:coreProperties>
</file>