
<file path=[Content_Types].xml><?xml version="1.0" encoding="utf-8"?>
<Types xmlns="http://schemas.openxmlformats.org/package/2006/content-types">
  <Default Extension="png" ContentType="image/png"/>
  <Default Extension="pdf" ContentType="application/pd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6" r:id="rId3"/>
    <p:sldId id="357" r:id="rId4"/>
    <p:sldId id="358" r:id="rId5"/>
    <p:sldId id="359" r:id="rId6"/>
    <p:sldId id="360" r:id="rId7"/>
    <p:sldId id="362" r:id="rId8"/>
    <p:sldId id="363" r:id="rId9"/>
    <p:sldId id="361" r:id="rId10"/>
    <p:sldId id="364" r:id="rId11"/>
    <p:sldId id="365" r:id="rId12"/>
    <p:sldId id="366" r:id="rId13"/>
    <p:sldId id="369" r:id="rId14"/>
    <p:sldId id="370" r:id="rId15"/>
    <p:sldId id="371" r:id="rId16"/>
    <p:sldId id="372" r:id="rId17"/>
    <p:sldId id="367" r:id="rId18"/>
    <p:sldId id="374" r:id="rId19"/>
    <p:sldId id="373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112" d="100"/>
          <a:sy n="112" d="100"/>
        </p:scale>
        <p:origin x="1037" y="8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2/13/2018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55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Basics of Verification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2018. CS 599.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55F351-481D-48D2-A947-4519ADB09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09202"/>
                <a:ext cx="11699087" cy="4351338"/>
              </a:xfrm>
            </p:spPr>
            <p:txBody>
              <a:bodyPr>
                <a:noAutofit/>
              </a:bodyPr>
              <a:lstStyle/>
              <a:p>
                <a:r>
                  <a:rPr lang="en-US" sz="2000" dirty="0"/>
                  <a:t>Transition System is a tuple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: Set of State Variables over finite or infinite domains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sz="2000" dirty="0"/>
                  <a:t>: Function mapping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 to initial values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 : Transition description giving code to update variables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Semantics:</a:t>
                </a:r>
              </a:p>
              <a:p>
                <a:pPr lvl="1"/>
                <a:r>
                  <a:rPr lang="en-US" sz="2000" dirty="0"/>
                  <a:t>Each combination of values assigned to state variables can be interpreted as a state.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000" dirty="0"/>
                  <a:t> : set of all possible states (could be an infinite set)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𝐼𝑛𝑖𝑡</m:t>
                        </m:r>
                      </m:e>
                    </m:d>
                  </m:oMath>
                </a14:m>
                <a:r>
                  <a:rPr lang="en-US" sz="2000" dirty="0"/>
                  <a:t>: Finite or infinite set of initial states which is a subset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 : Finite or infinite set of transitions, which is a subset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Values to input variables  are chosen nondeterministically</a:t>
                </a:r>
              </a:p>
              <a:p>
                <a:pPr lvl="1"/>
                <a:r>
                  <a:rPr lang="en-US" sz="1800" dirty="0"/>
                  <a:t>Why? This is an abstraction technique (i.e. making something less concrete)</a:t>
                </a:r>
              </a:p>
              <a:p>
                <a:pPr lvl="1"/>
                <a:r>
                  <a:rPr lang="en-US" sz="1800" dirty="0"/>
                  <a:t>We are interested in making sure that no matter what input value, the TS has desirable behavior</a:t>
                </a:r>
              </a:p>
              <a:p>
                <a:pPr lvl="1"/>
                <a:endParaRPr lang="en-US" sz="2000" dirty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55F351-481D-48D2-A947-4519ADB09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09202"/>
                <a:ext cx="11699087" cy="4351338"/>
              </a:xfrm>
              <a:blipFill>
                <a:blip r:embed="rId2"/>
                <a:stretch>
                  <a:fillRect l="-208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48AB7D4-E14D-4941-B12D-67ADF918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System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D2FE2-5F71-44DF-9BAB-E2CB78910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949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E0F04E-B15F-4C4C-BD17-E5673E041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kinds of components (synchronous, asynchronous, timed, hybrid, continuous components have an underlying transition system</a:t>
            </a:r>
          </a:p>
          <a:p>
            <a:r>
              <a:rPr lang="en-US" dirty="0"/>
              <a:t>Caution: the word “state” can be confusing, as it is overloaded</a:t>
            </a:r>
          </a:p>
          <a:p>
            <a:pPr lvl="1"/>
            <a:r>
              <a:rPr lang="en-US" dirty="0"/>
              <a:t>State is used to represent modes in an ESM</a:t>
            </a:r>
          </a:p>
          <a:p>
            <a:pPr lvl="1"/>
            <a:r>
              <a:rPr lang="en-US" dirty="0"/>
              <a:t>State in the transition system underlying a component captures any given runtime configuration of the component</a:t>
            </a:r>
          </a:p>
          <a:p>
            <a:pPr lvl="1"/>
            <a:r>
              <a:rPr lang="en-US" dirty="0"/>
              <a:t>If a synchronous component has finite input/output types and a finite number of “states” in its ESM, then it has a finite-state transition system</a:t>
            </a:r>
          </a:p>
          <a:p>
            <a:pPr lvl="1"/>
            <a:r>
              <a:rPr lang="en-US" dirty="0"/>
              <a:t>Continuous components, Timed Processes, Hybrid Processes in general, have infinite number of states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D31B59-834D-4973-8E93-9AA63E160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Systems and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B08B5-F624-4A64-9068-42FC5D007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6189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4E8E67-8148-465E-8402-E557A36658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08716" y="571331"/>
                <a:ext cx="6054868" cy="51059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: { mode, x }</a:t>
                </a:r>
              </a:p>
              <a:p>
                <a:pPr marL="0" indent="0">
                  <a:buNone/>
                </a:pPr>
                <a:r>
                  <a:rPr lang="en-US" dirty="0"/>
                  <a:t>Semantics: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off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𝐼𝑛𝑖𝑡</m:t>
                        </m:r>
                      </m:e>
                    </m:d>
                  </m:oMath>
                </a14:m>
                <a:r>
                  <a:rPr lang="en-US" dirty="0"/>
                  <a:t>: { mode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 off, 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</m:oMath>
                </a14:m>
                <a:r>
                  <a:rPr lang="en-US" dirty="0"/>
                  <a:t> 0 }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 has an infinite number of transitions</a:t>
                </a:r>
              </a:p>
              <a:p>
                <a:pPr lvl="1"/>
                <a:r>
                  <a:rPr lang="en-US" dirty="0"/>
                  <a:t>(off, 0)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(off, 0)</a:t>
                </a:r>
              </a:p>
              <a:p>
                <a:pPr lvl="1"/>
                <a:r>
                  <a:rPr lang="en-US" dirty="0"/>
                  <a:t>(off, 0)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(on, 0)</a:t>
                </a:r>
              </a:p>
              <a:p>
                <a:pPr lvl="1"/>
                <a:r>
                  <a:rPr lang="en-US" dirty="0"/>
                  <a:t>(on, 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(on, n+1) if n &lt; 10</a:t>
                </a:r>
              </a:p>
              <a:p>
                <a:pPr lvl="1"/>
                <a:r>
                  <a:rPr lang="en-US" dirty="0"/>
                  <a:t>(on, n)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(off, 0) otherwise</a:t>
                </a:r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74E8E67-8148-465E-8402-E557A36658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08716" y="571331"/>
                <a:ext cx="6054868" cy="5105963"/>
              </a:xfrm>
              <a:blipFill>
                <a:blip r:embed="rId2"/>
                <a:stretch>
                  <a:fillRect l="-2115" t="-2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EC1AC85-4DC6-41D6-A14B-3F5E889F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 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C8A72-8AA0-436B-A72B-EC7668DC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2BCA9E-7F4D-4210-BC96-0D5CC5FF7197}"/>
              </a:ext>
            </a:extLst>
          </p:cNvPr>
          <p:cNvGrpSpPr/>
          <p:nvPr/>
        </p:nvGrpSpPr>
        <p:grpSpPr>
          <a:xfrm>
            <a:off x="166680" y="1476437"/>
            <a:ext cx="5644220" cy="4200858"/>
            <a:chOff x="166680" y="1476437"/>
            <a:chExt cx="5644220" cy="420085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260738E-CB94-4E3C-AF01-6DF545D055C7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off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9B748E-C156-4069-A8EC-342711D02788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on</a:t>
              </a:r>
            </a:p>
          </p:txBody>
        </p:sp>
        <p:cxnSp>
          <p:nvCxnSpPr>
            <p:cNvPr id="7" name="Connector: Curved 6">
              <a:extLst>
                <a:ext uri="{FF2B5EF4-FFF2-40B4-BE49-F238E27FC236}">
                  <a16:creationId xmlns:a16="http://schemas.microsoft.com/office/drawing/2014/main" id="{A0906A12-F526-4B8E-ADDE-4D2D4E429597}"/>
                </a:ext>
              </a:extLst>
            </p:cNvPr>
            <p:cNvCxnSpPr>
              <a:cxnSpLocks/>
              <a:stCxn id="5" idx="6"/>
              <a:endCxn id="6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616CD886-D48E-4FA0-B409-A11D42A02A8B}"/>
                </a:ext>
              </a:extLst>
            </p:cNvPr>
            <p:cNvCxnSpPr>
              <a:cxnSpLocks/>
              <a:stCxn id="6" idx="2"/>
              <a:endCxn id="5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5BDC280C-AFA9-463B-A5AD-E782FF253A9E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F23DEA-15EC-4D79-8A24-FE5FA30D11CD}"/>
                </a:ext>
              </a:extLst>
            </p:cNvPr>
            <p:cNvSpPr txBox="1"/>
            <p:nvPr/>
          </p:nvSpPr>
          <p:spPr>
            <a:xfrm>
              <a:off x="166680" y="2676863"/>
              <a:ext cx="1397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(press==0)?</a:t>
              </a: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B36AF064-7CDF-46BC-A1A9-DF3F734039F3}"/>
                </a:ext>
              </a:extLst>
            </p:cNvPr>
            <p:cNvCxnSpPr>
              <a:cxnSpLocks/>
              <a:stCxn id="6" idx="6"/>
              <a:endCxn id="6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6232B4E-6167-42A0-AFEF-8F99F9503134}"/>
                </a:ext>
              </a:extLst>
            </p:cNvPr>
            <p:cNvSpPr txBox="1"/>
            <p:nvPr/>
          </p:nvSpPr>
          <p:spPr>
            <a:xfrm>
              <a:off x="3827723" y="2360243"/>
              <a:ext cx="163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EFD2E2-4214-41DF-898A-B52B5C104659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83680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(press==0) &amp; (x&lt;10)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AEFD2E2-4214-41DF-898A-B52B5C1046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836802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3441" t="-5882" r="-23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897024-EDDD-40E2-A90D-2B201073F555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E9430-99E8-4C9F-B30D-21586227AC27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86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857E9430-99E8-4C9F-B30D-21586227AC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8613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224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05599C-43D1-4B43-BC40-94B04BB957C8}"/>
                    </a:ext>
                  </a:extLst>
                </p:cNvPr>
                <p:cNvSpPr txBox="1"/>
                <p:nvPr/>
              </p:nvSpPr>
              <p:spPr>
                <a:xfrm>
                  <a:off x="382794" y="3892773"/>
                  <a:ext cx="297305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2400" dirty="0"/>
                    <a:t>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05599C-43D1-4B43-BC40-94B04BB95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4" y="3892773"/>
                  <a:ext cx="2973058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3279" t="-5882" r="-204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55751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03C4EC-8123-49C4-892A-82B0F4A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Example transitions for 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E5053-A81E-442C-AFBF-8121B57D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DEDF1B-39C6-440E-84E4-B362291C11AA}"/>
              </a:ext>
            </a:extLst>
          </p:cNvPr>
          <p:cNvSpPr/>
          <p:nvPr/>
        </p:nvSpPr>
        <p:spPr>
          <a:xfrm>
            <a:off x="397261" y="1879949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(off,0)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36D20C-C449-49A7-8695-6A50D572532D}"/>
              </a:ext>
            </a:extLst>
          </p:cNvPr>
          <p:cNvSpPr/>
          <p:nvPr/>
        </p:nvSpPr>
        <p:spPr>
          <a:xfrm>
            <a:off x="397261" y="3091221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(on,0)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A19DAE-365B-4284-9B57-94A873E0D441}"/>
              </a:ext>
            </a:extLst>
          </p:cNvPr>
          <p:cNvSpPr/>
          <p:nvPr/>
        </p:nvSpPr>
        <p:spPr>
          <a:xfrm>
            <a:off x="2635392" y="3091221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14A228-C6F9-4E37-9241-B344E52A4E4C}"/>
              </a:ext>
            </a:extLst>
          </p:cNvPr>
          <p:cNvSpPr/>
          <p:nvPr/>
        </p:nvSpPr>
        <p:spPr>
          <a:xfrm>
            <a:off x="2635391" y="4192354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26F313-94A0-4CEE-8D24-99709C830D0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962038" y="2498093"/>
            <a:ext cx="0" cy="59312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4C14B-CB47-44A7-A9F7-7AE9130596A7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1361395" y="2407568"/>
            <a:ext cx="1439416" cy="7741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EDC06A-8590-4273-891B-52C70DEE9DC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191594" y="3709365"/>
            <a:ext cx="8574" cy="4829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B995CA-EE77-4A65-B4A5-28AD57F6D7A0}"/>
              </a:ext>
            </a:extLst>
          </p:cNvPr>
          <p:cNvSpPr/>
          <p:nvPr/>
        </p:nvSpPr>
        <p:spPr>
          <a:xfrm>
            <a:off x="2480459" y="1916717"/>
            <a:ext cx="1439416" cy="581376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(on,100)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C581A0-EB4E-4C94-BF48-16EFA49F4DB1}"/>
              </a:ext>
            </a:extLst>
          </p:cNvPr>
          <p:cNvSpPr/>
          <p:nvPr/>
        </p:nvSpPr>
        <p:spPr>
          <a:xfrm>
            <a:off x="257265" y="4158566"/>
            <a:ext cx="1439416" cy="581376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(off,42)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CDE78F-D45B-4FFA-B24C-24BDC6349838}"/>
              </a:ext>
            </a:extLst>
          </p:cNvPr>
          <p:cNvGrpSpPr/>
          <p:nvPr/>
        </p:nvGrpSpPr>
        <p:grpSpPr>
          <a:xfrm>
            <a:off x="5866343" y="1433293"/>
            <a:ext cx="5644220" cy="4200858"/>
            <a:chOff x="166680" y="1476437"/>
            <a:chExt cx="5644220" cy="4200858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05BDA1E-9A59-40C6-9804-3FC293DBD970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off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292492-0406-4DAE-B470-87C3F2FD2841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4000" dirty="0"/>
                <a:t>on</a:t>
              </a:r>
            </a:p>
          </p:txBody>
        </p: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EF10C9EC-0AF3-44FB-9166-70EF361D3B20}"/>
                </a:ext>
              </a:extLst>
            </p:cNvPr>
            <p:cNvCxnSpPr>
              <a:cxnSpLocks/>
              <a:stCxn id="24" idx="6"/>
              <a:endCxn id="25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D6499F91-5E92-4230-A4C2-702F91D34BB2}"/>
                </a:ext>
              </a:extLst>
            </p:cNvPr>
            <p:cNvCxnSpPr>
              <a:cxnSpLocks/>
              <a:stCxn id="25" idx="2"/>
              <a:endCxn id="24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EB1518E7-26C8-4C19-B16A-A4676B7D09C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4C0FEC-7153-47D6-8365-04945005874C}"/>
                </a:ext>
              </a:extLst>
            </p:cNvPr>
            <p:cNvSpPr txBox="1"/>
            <p:nvPr/>
          </p:nvSpPr>
          <p:spPr>
            <a:xfrm>
              <a:off x="166680" y="2676863"/>
              <a:ext cx="139794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(press==0)?</a:t>
              </a:r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C22D6FEE-A8AB-49A0-9BC3-1E01AC5126E7}"/>
                </a:ext>
              </a:extLst>
            </p:cNvPr>
            <p:cNvCxnSpPr>
              <a:cxnSpLocks/>
              <a:stCxn id="25" idx="6"/>
              <a:endCxn id="25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78AEF7-A908-49B2-9580-0A02134FEB86}"/>
                </a:ext>
              </a:extLst>
            </p:cNvPr>
            <p:cNvSpPr txBox="1"/>
            <p:nvPr/>
          </p:nvSpPr>
          <p:spPr>
            <a:xfrm>
              <a:off x="3827723" y="2360243"/>
              <a:ext cx="16361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665C36-FB91-4F62-87A9-99C892611467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836802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(press==0) &amp; (x&lt;10)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665C36-FB91-4F62-87A9-99C89261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836802" cy="830997"/>
                </a:xfrm>
                <a:prstGeom prst="rect">
                  <a:avLst/>
                </a:prstGeom>
                <a:blipFill>
                  <a:blip r:embed="rId3"/>
                  <a:stretch>
                    <a:fillRect l="-3441" t="-5882" r="-236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46910B2-7E4A-4E27-8F6B-8C3F977E6C79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C42276-E5ED-454F-A043-8794506FF7CB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861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C42276-E5ED-454F-A043-8794506FF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86131" cy="369332"/>
                </a:xfrm>
                <a:prstGeom prst="rect">
                  <a:avLst/>
                </a:prstGeom>
                <a:blipFill>
                  <a:blip r:embed="rId4"/>
                  <a:stretch>
                    <a:fillRect t="-8197" r="-168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F5FA78D-5A43-4B60-BFAA-77F1923BE85E}"/>
                    </a:ext>
                  </a:extLst>
                </p:cNvPr>
                <p:cNvSpPr txBox="1"/>
                <p:nvPr/>
              </p:nvSpPr>
              <p:spPr>
                <a:xfrm>
                  <a:off x="382794" y="3892773"/>
                  <a:ext cx="297305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2400" dirty="0"/>
                    <a:t>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F5FA78D-5A43-4B60-BFAA-77F1923BE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4" y="3892773"/>
                  <a:ext cx="2973058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3285" t="-5882" r="-22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656765-06A5-419B-85C6-900792DFAE6E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1526814" y="2189021"/>
            <a:ext cx="953645" cy="1838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E189A4-115A-4B4D-88EF-15E3E936F4B9}"/>
              </a:ext>
            </a:extLst>
          </p:cNvPr>
          <p:cNvSpPr/>
          <p:nvPr/>
        </p:nvSpPr>
        <p:spPr>
          <a:xfrm>
            <a:off x="1696681" y="5063868"/>
            <a:ext cx="1439416" cy="581376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(on,42)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E55A5B-B34E-42DE-85A2-33A2E5BECD0C}"/>
              </a:ext>
            </a:extLst>
          </p:cNvPr>
          <p:cNvCxnSpPr>
            <a:cxnSpLocks/>
            <a:stCxn id="22" idx="5"/>
            <a:endCxn id="39" idx="1"/>
          </p:cNvCxnSpPr>
          <p:nvPr/>
        </p:nvCxnSpPr>
        <p:spPr>
          <a:xfrm>
            <a:off x="1485883" y="4654801"/>
            <a:ext cx="421596" cy="49420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E329AC-6C52-40EB-BBB7-A9E18A90A633}"/>
              </a:ext>
            </a:extLst>
          </p:cNvPr>
          <p:cNvSpPr/>
          <p:nvPr/>
        </p:nvSpPr>
        <p:spPr>
          <a:xfrm rot="21379915">
            <a:off x="582134" y="4730044"/>
            <a:ext cx="693987" cy="330091"/>
          </a:xfrm>
          <a:custGeom>
            <a:avLst/>
            <a:gdLst>
              <a:gd name="connsiteX0" fmla="*/ 196799 w 693987"/>
              <a:gd name="connsiteY0" fmla="*/ 0 h 330091"/>
              <a:gd name="connsiteX1" fmla="*/ 4888 w 693987"/>
              <a:gd name="connsiteY1" fmla="*/ 90312 h 330091"/>
              <a:gd name="connsiteX2" fmla="*/ 95199 w 693987"/>
              <a:gd name="connsiteY2" fmla="*/ 282223 h 330091"/>
              <a:gd name="connsiteX3" fmla="*/ 490310 w 693987"/>
              <a:gd name="connsiteY3" fmla="*/ 327378 h 330091"/>
              <a:gd name="connsiteX4" fmla="*/ 693510 w 693987"/>
              <a:gd name="connsiteY4" fmla="*/ 225778 h 330091"/>
              <a:gd name="connsiteX5" fmla="*/ 535466 w 693987"/>
              <a:gd name="connsiteY5" fmla="*/ 45156 h 33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987" h="330091">
                <a:moveTo>
                  <a:pt x="196799" y="0"/>
                </a:moveTo>
                <a:cubicBezTo>
                  <a:pt x="109310" y="21637"/>
                  <a:pt x="21821" y="43275"/>
                  <a:pt x="4888" y="90312"/>
                </a:cubicBezTo>
                <a:cubicBezTo>
                  <a:pt x="-12045" y="137349"/>
                  <a:pt x="14295" y="242712"/>
                  <a:pt x="95199" y="282223"/>
                </a:cubicBezTo>
                <a:cubicBezTo>
                  <a:pt x="176103" y="321734"/>
                  <a:pt x="390592" y="336786"/>
                  <a:pt x="490310" y="327378"/>
                </a:cubicBezTo>
                <a:cubicBezTo>
                  <a:pt x="590029" y="317971"/>
                  <a:pt x="685984" y="272815"/>
                  <a:pt x="693510" y="225778"/>
                </a:cubicBezTo>
                <a:cubicBezTo>
                  <a:pt x="701036" y="178741"/>
                  <a:pt x="618251" y="111948"/>
                  <a:pt x="535466" y="45156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2DAC2D1-6267-4162-AC50-68DBB9CF62D1}"/>
              </a:ext>
            </a:extLst>
          </p:cNvPr>
          <p:cNvSpPr/>
          <p:nvPr/>
        </p:nvSpPr>
        <p:spPr>
          <a:xfrm rot="10280978">
            <a:off x="624680" y="1476523"/>
            <a:ext cx="609014" cy="451794"/>
          </a:xfrm>
          <a:custGeom>
            <a:avLst/>
            <a:gdLst>
              <a:gd name="connsiteX0" fmla="*/ 196799 w 693987"/>
              <a:gd name="connsiteY0" fmla="*/ 0 h 330091"/>
              <a:gd name="connsiteX1" fmla="*/ 4888 w 693987"/>
              <a:gd name="connsiteY1" fmla="*/ 90312 h 330091"/>
              <a:gd name="connsiteX2" fmla="*/ 95199 w 693987"/>
              <a:gd name="connsiteY2" fmla="*/ 282223 h 330091"/>
              <a:gd name="connsiteX3" fmla="*/ 490310 w 693987"/>
              <a:gd name="connsiteY3" fmla="*/ 327378 h 330091"/>
              <a:gd name="connsiteX4" fmla="*/ 693510 w 693987"/>
              <a:gd name="connsiteY4" fmla="*/ 225778 h 330091"/>
              <a:gd name="connsiteX5" fmla="*/ 535466 w 693987"/>
              <a:gd name="connsiteY5" fmla="*/ 45156 h 33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987" h="330091">
                <a:moveTo>
                  <a:pt x="196799" y="0"/>
                </a:moveTo>
                <a:cubicBezTo>
                  <a:pt x="109310" y="21637"/>
                  <a:pt x="21821" y="43275"/>
                  <a:pt x="4888" y="90312"/>
                </a:cubicBezTo>
                <a:cubicBezTo>
                  <a:pt x="-12045" y="137349"/>
                  <a:pt x="14295" y="242712"/>
                  <a:pt x="95199" y="282223"/>
                </a:cubicBezTo>
                <a:cubicBezTo>
                  <a:pt x="176103" y="321734"/>
                  <a:pt x="390592" y="336786"/>
                  <a:pt x="490310" y="327378"/>
                </a:cubicBezTo>
                <a:cubicBezTo>
                  <a:pt x="590029" y="317971"/>
                  <a:pt x="685984" y="272815"/>
                  <a:pt x="693510" y="225778"/>
                </a:cubicBezTo>
                <a:cubicBezTo>
                  <a:pt x="701036" y="178741"/>
                  <a:pt x="618251" y="111948"/>
                  <a:pt x="535466" y="45156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39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03C4EC-8123-49C4-892A-82B0F4A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TS describes all possible transitions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E5053-A81E-442C-AFBF-8121B57DB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BDEDF1B-39C6-440E-84E4-B362291C11AA}"/>
              </a:ext>
            </a:extLst>
          </p:cNvPr>
          <p:cNvSpPr/>
          <p:nvPr/>
        </p:nvSpPr>
        <p:spPr>
          <a:xfrm>
            <a:off x="397261" y="1879949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(off,0)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C36D20C-C449-49A7-8695-6A50D572532D}"/>
              </a:ext>
            </a:extLst>
          </p:cNvPr>
          <p:cNvSpPr/>
          <p:nvPr/>
        </p:nvSpPr>
        <p:spPr>
          <a:xfrm>
            <a:off x="397261" y="3091221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(on,0)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A19DAE-365B-4284-9B57-94A873E0D441}"/>
              </a:ext>
            </a:extLst>
          </p:cNvPr>
          <p:cNvSpPr/>
          <p:nvPr/>
        </p:nvSpPr>
        <p:spPr>
          <a:xfrm>
            <a:off x="2635392" y="3091221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(on,1)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D14A228-C6F9-4E37-9241-B344E52A4E4C}"/>
              </a:ext>
            </a:extLst>
          </p:cNvPr>
          <p:cNvSpPr/>
          <p:nvPr/>
        </p:nvSpPr>
        <p:spPr>
          <a:xfrm>
            <a:off x="2635391" y="4192354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(on,2)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426F313-94A0-4CEE-8D24-99709C830D0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962038" y="2498093"/>
            <a:ext cx="0" cy="59312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C94C14B-CB47-44A7-A9F7-7AE9130596A7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1361395" y="2407568"/>
            <a:ext cx="1439416" cy="7741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BEDC06A-8590-4273-891B-52C70DEE9DC9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3191594" y="3709365"/>
            <a:ext cx="8574" cy="4829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BB995CA-EE77-4A65-B4A5-28AD57F6D7A0}"/>
              </a:ext>
            </a:extLst>
          </p:cNvPr>
          <p:cNvSpPr/>
          <p:nvPr/>
        </p:nvSpPr>
        <p:spPr>
          <a:xfrm>
            <a:off x="2480459" y="1916717"/>
            <a:ext cx="1439416" cy="58137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(on,100)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5C581A0-EB4E-4C94-BF48-16EFA49F4DB1}"/>
              </a:ext>
            </a:extLst>
          </p:cNvPr>
          <p:cNvSpPr/>
          <p:nvPr/>
        </p:nvSpPr>
        <p:spPr>
          <a:xfrm>
            <a:off x="257265" y="4158566"/>
            <a:ext cx="1439416" cy="58137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(off,42)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CDE78F-D45B-4FFA-B24C-24BDC6349838}"/>
              </a:ext>
            </a:extLst>
          </p:cNvPr>
          <p:cNvGrpSpPr/>
          <p:nvPr/>
        </p:nvGrpSpPr>
        <p:grpSpPr>
          <a:xfrm>
            <a:off x="4228590" y="2336373"/>
            <a:ext cx="4043537" cy="2574260"/>
            <a:chOff x="166680" y="1476437"/>
            <a:chExt cx="5439236" cy="4360374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05BDA1E-9A59-40C6-9804-3FC293DBD970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8292492-0406-4DAE-B470-87C3F2FD2841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26" name="Connector: Curved 25">
              <a:extLst>
                <a:ext uri="{FF2B5EF4-FFF2-40B4-BE49-F238E27FC236}">
                  <a16:creationId xmlns:a16="http://schemas.microsoft.com/office/drawing/2014/main" id="{EF10C9EC-0AF3-44FB-9166-70EF361D3B20}"/>
                </a:ext>
              </a:extLst>
            </p:cNvPr>
            <p:cNvCxnSpPr>
              <a:cxnSpLocks/>
              <a:stCxn id="24" idx="6"/>
              <a:endCxn id="25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or: Curved 26">
              <a:extLst>
                <a:ext uri="{FF2B5EF4-FFF2-40B4-BE49-F238E27FC236}">
                  <a16:creationId xmlns:a16="http://schemas.microsoft.com/office/drawing/2014/main" id="{D6499F91-5E92-4230-A4C2-702F91D34BB2}"/>
                </a:ext>
              </a:extLst>
            </p:cNvPr>
            <p:cNvCxnSpPr>
              <a:cxnSpLocks/>
              <a:stCxn id="25" idx="2"/>
              <a:endCxn id="24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or: Curved 27">
              <a:extLst>
                <a:ext uri="{FF2B5EF4-FFF2-40B4-BE49-F238E27FC236}">
                  <a16:creationId xmlns:a16="http://schemas.microsoft.com/office/drawing/2014/main" id="{EB1518E7-26C8-4C19-B16A-A4676B7D09C1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24C0FEC-7153-47D6-8365-04945005874C}"/>
                </a:ext>
              </a:extLst>
            </p:cNvPr>
            <p:cNvSpPr txBox="1"/>
            <p:nvPr/>
          </p:nvSpPr>
          <p:spPr>
            <a:xfrm>
              <a:off x="166680" y="2676864"/>
              <a:ext cx="1390215" cy="521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(press==0)?</a:t>
              </a:r>
            </a:p>
          </p:txBody>
        </p: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C22D6FEE-A8AB-49A0-9BC3-1E01AC5126E7}"/>
                </a:ext>
              </a:extLst>
            </p:cNvPr>
            <p:cNvCxnSpPr>
              <a:cxnSpLocks/>
              <a:stCxn id="25" idx="6"/>
              <a:endCxn id="25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C78AEF7-A908-49B2-9580-0A02134FEB86}"/>
                </a:ext>
              </a:extLst>
            </p:cNvPr>
            <p:cNvSpPr txBox="1"/>
            <p:nvPr/>
          </p:nvSpPr>
          <p:spPr>
            <a:xfrm>
              <a:off x="3827723" y="2360243"/>
              <a:ext cx="1551507" cy="57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665C36-FB91-4F62-87A9-99C892611467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631818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(press==0) &amp; (x&lt;10)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5665C36-FB91-4F62-87A9-99C8926114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631818" cy="990513"/>
                </a:xfrm>
                <a:prstGeom prst="rect">
                  <a:avLst/>
                </a:prstGeom>
                <a:blipFill>
                  <a:blip r:embed="rId3"/>
                  <a:stretch>
                    <a:fillRect l="-1558" t="-3125" r="-62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46910B2-7E4A-4E27-8F6B-8C3F977E6C79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C42276-E5ED-454F-A043-8794506FF7CB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1200" dirty="0"/>
                    <a:t>0</a:t>
                  </a: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6BC42276-E5ED-454F-A043-8794506FF7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  <a:blipFill>
                  <a:blip r:embed="rId4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F5FA78D-5A43-4B60-BFAA-77F1923BE85E}"/>
                    </a:ext>
                  </a:extLst>
                </p:cNvPr>
                <p:cNvSpPr txBox="1"/>
                <p:nvPr/>
              </p:nvSpPr>
              <p:spPr>
                <a:xfrm>
                  <a:off x="382795" y="3892774"/>
                  <a:ext cx="2756884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10)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8F5FA78D-5A43-4B60-BFAA-77F1923BE8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5" y="3892774"/>
                  <a:ext cx="2756884" cy="990513"/>
                </a:xfrm>
                <a:prstGeom prst="rect">
                  <a:avLst/>
                </a:prstGeom>
                <a:blipFill>
                  <a:blip r:embed="rId5"/>
                  <a:stretch>
                    <a:fillRect l="-1488" t="-3125" r="-8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8656765-06A5-419B-85C6-900792DFAE6E}"/>
              </a:ext>
            </a:extLst>
          </p:cNvPr>
          <p:cNvCxnSpPr>
            <a:cxnSpLocks/>
            <a:stCxn id="21" idx="2"/>
            <a:endCxn id="5" idx="6"/>
          </p:cNvCxnSpPr>
          <p:nvPr/>
        </p:nvCxnSpPr>
        <p:spPr>
          <a:xfrm flipH="1" flipV="1">
            <a:off x="1526814" y="2189021"/>
            <a:ext cx="953645" cy="18384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C6E189A4-115A-4B4D-88EF-15E3E936F4B9}"/>
              </a:ext>
            </a:extLst>
          </p:cNvPr>
          <p:cNvSpPr/>
          <p:nvPr/>
        </p:nvSpPr>
        <p:spPr>
          <a:xfrm>
            <a:off x="1696681" y="5063868"/>
            <a:ext cx="1439416" cy="58137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(on,42)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0E55A5B-B34E-42DE-85A2-33A2E5BECD0C}"/>
              </a:ext>
            </a:extLst>
          </p:cNvPr>
          <p:cNvCxnSpPr>
            <a:cxnSpLocks/>
            <a:stCxn id="22" idx="5"/>
            <a:endCxn id="39" idx="1"/>
          </p:cNvCxnSpPr>
          <p:nvPr/>
        </p:nvCxnSpPr>
        <p:spPr>
          <a:xfrm>
            <a:off x="1485883" y="4654801"/>
            <a:ext cx="421596" cy="494208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9AE329AC-6C52-40EB-BBB7-A9E18A90A633}"/>
              </a:ext>
            </a:extLst>
          </p:cNvPr>
          <p:cNvSpPr/>
          <p:nvPr/>
        </p:nvSpPr>
        <p:spPr>
          <a:xfrm rot="21379915">
            <a:off x="582134" y="4730044"/>
            <a:ext cx="693987" cy="330091"/>
          </a:xfrm>
          <a:custGeom>
            <a:avLst/>
            <a:gdLst>
              <a:gd name="connsiteX0" fmla="*/ 196799 w 693987"/>
              <a:gd name="connsiteY0" fmla="*/ 0 h 330091"/>
              <a:gd name="connsiteX1" fmla="*/ 4888 w 693987"/>
              <a:gd name="connsiteY1" fmla="*/ 90312 h 330091"/>
              <a:gd name="connsiteX2" fmla="*/ 95199 w 693987"/>
              <a:gd name="connsiteY2" fmla="*/ 282223 h 330091"/>
              <a:gd name="connsiteX3" fmla="*/ 490310 w 693987"/>
              <a:gd name="connsiteY3" fmla="*/ 327378 h 330091"/>
              <a:gd name="connsiteX4" fmla="*/ 693510 w 693987"/>
              <a:gd name="connsiteY4" fmla="*/ 225778 h 330091"/>
              <a:gd name="connsiteX5" fmla="*/ 535466 w 693987"/>
              <a:gd name="connsiteY5" fmla="*/ 45156 h 33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987" h="330091">
                <a:moveTo>
                  <a:pt x="196799" y="0"/>
                </a:moveTo>
                <a:cubicBezTo>
                  <a:pt x="109310" y="21637"/>
                  <a:pt x="21821" y="43275"/>
                  <a:pt x="4888" y="90312"/>
                </a:cubicBezTo>
                <a:cubicBezTo>
                  <a:pt x="-12045" y="137349"/>
                  <a:pt x="14295" y="242712"/>
                  <a:pt x="95199" y="282223"/>
                </a:cubicBezTo>
                <a:cubicBezTo>
                  <a:pt x="176103" y="321734"/>
                  <a:pt x="390592" y="336786"/>
                  <a:pt x="490310" y="327378"/>
                </a:cubicBezTo>
                <a:cubicBezTo>
                  <a:pt x="590029" y="317971"/>
                  <a:pt x="685984" y="272815"/>
                  <a:pt x="693510" y="225778"/>
                </a:cubicBezTo>
                <a:cubicBezTo>
                  <a:pt x="701036" y="178741"/>
                  <a:pt x="618251" y="111948"/>
                  <a:pt x="535466" y="45156"/>
                </a:cubicBezTo>
              </a:path>
            </a:pathLst>
          </a:custGeom>
          <a:ln>
            <a:prstDash val="sys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B2DAC2D1-6267-4162-AC50-68DBB9CF62D1}"/>
              </a:ext>
            </a:extLst>
          </p:cNvPr>
          <p:cNvSpPr/>
          <p:nvPr/>
        </p:nvSpPr>
        <p:spPr>
          <a:xfrm rot="10280978">
            <a:off x="624680" y="1476523"/>
            <a:ext cx="609014" cy="451794"/>
          </a:xfrm>
          <a:custGeom>
            <a:avLst/>
            <a:gdLst>
              <a:gd name="connsiteX0" fmla="*/ 196799 w 693987"/>
              <a:gd name="connsiteY0" fmla="*/ 0 h 330091"/>
              <a:gd name="connsiteX1" fmla="*/ 4888 w 693987"/>
              <a:gd name="connsiteY1" fmla="*/ 90312 h 330091"/>
              <a:gd name="connsiteX2" fmla="*/ 95199 w 693987"/>
              <a:gd name="connsiteY2" fmla="*/ 282223 h 330091"/>
              <a:gd name="connsiteX3" fmla="*/ 490310 w 693987"/>
              <a:gd name="connsiteY3" fmla="*/ 327378 h 330091"/>
              <a:gd name="connsiteX4" fmla="*/ 693510 w 693987"/>
              <a:gd name="connsiteY4" fmla="*/ 225778 h 330091"/>
              <a:gd name="connsiteX5" fmla="*/ 535466 w 693987"/>
              <a:gd name="connsiteY5" fmla="*/ 45156 h 33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987" h="330091">
                <a:moveTo>
                  <a:pt x="196799" y="0"/>
                </a:moveTo>
                <a:cubicBezTo>
                  <a:pt x="109310" y="21637"/>
                  <a:pt x="21821" y="43275"/>
                  <a:pt x="4888" y="90312"/>
                </a:cubicBezTo>
                <a:cubicBezTo>
                  <a:pt x="-12045" y="137349"/>
                  <a:pt x="14295" y="242712"/>
                  <a:pt x="95199" y="282223"/>
                </a:cubicBezTo>
                <a:cubicBezTo>
                  <a:pt x="176103" y="321734"/>
                  <a:pt x="390592" y="336786"/>
                  <a:pt x="490310" y="327378"/>
                </a:cubicBezTo>
                <a:cubicBezTo>
                  <a:pt x="590029" y="317971"/>
                  <a:pt x="685984" y="272815"/>
                  <a:pt x="693510" y="225778"/>
                </a:cubicBezTo>
                <a:cubicBezTo>
                  <a:pt x="701036" y="178741"/>
                  <a:pt x="618251" y="111948"/>
                  <a:pt x="535466" y="45156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Content Placeholder 1">
                <a:extLst>
                  <a:ext uri="{FF2B5EF4-FFF2-40B4-BE49-F238E27FC236}">
                    <a16:creationId xmlns:a16="http://schemas.microsoft.com/office/drawing/2014/main" id="{F46E305B-908F-4FFE-B8EB-81768D7B21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08128" y="2420852"/>
                <a:ext cx="3743059" cy="186400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Transitions indicated as dotted lines can’t really happen in the component</a:t>
                </a:r>
              </a:p>
              <a:p>
                <a:r>
                  <a:rPr lang="en-US" sz="2000" dirty="0"/>
                  <a:t>But, the TS will describe then, as the states of the TS are over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int</m:t>
                    </m:r>
                  </m:oMath>
                </a14:m>
                <a:r>
                  <a:rPr lang="en-US" sz="2000" dirty="0"/>
                  <a:t>!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8" name="Content Placeholder 1">
                <a:extLst>
                  <a:ext uri="{FF2B5EF4-FFF2-40B4-BE49-F238E27FC236}">
                    <a16:creationId xmlns:a16="http://schemas.microsoft.com/office/drawing/2014/main" id="{F46E305B-908F-4FFE-B8EB-81768D7B21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08128" y="2420852"/>
                <a:ext cx="3743059" cy="1864002"/>
              </a:xfrm>
              <a:blipFill>
                <a:blip r:embed="rId6"/>
                <a:stretch>
                  <a:fillRect l="-814" t="-4575" r="-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8036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EF1189C-D9F0-4803-8CC9-DF778B8F44A4}"/>
              </a:ext>
            </a:extLst>
          </p:cNvPr>
          <p:cNvSpPr/>
          <p:nvPr/>
        </p:nvSpPr>
        <p:spPr>
          <a:xfrm>
            <a:off x="6693110" y="1163049"/>
            <a:ext cx="3854907" cy="34932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8709E2-A4AF-41F8-8352-971DE58D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Reachable states of a modified switch 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12924-7917-47D6-AE08-B54F88E05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CD26AB-E41D-43A4-A043-F69D7B83B260}"/>
              </a:ext>
            </a:extLst>
          </p:cNvPr>
          <p:cNvGrpSpPr/>
          <p:nvPr/>
        </p:nvGrpSpPr>
        <p:grpSpPr>
          <a:xfrm>
            <a:off x="830634" y="2020285"/>
            <a:ext cx="3939341" cy="2574260"/>
            <a:chOff x="166680" y="1476437"/>
            <a:chExt cx="5299075" cy="43603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97425B3-B535-4A5B-B0FE-FF4A80C48BC0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7960A4-F5F1-4D23-8753-9932013A9C42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4B387BBD-9DAF-401E-A469-EB2EA895CEF6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2D66D6BC-4496-4F8D-9779-672E6F5C4A51}"/>
                </a:ext>
              </a:extLst>
            </p:cNvPr>
            <p:cNvCxnSpPr>
              <a:cxnSpLocks/>
              <a:stCxn id="7" idx="2"/>
              <a:endCxn id="6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559D7178-5B53-4BE8-9F05-751BF8B3D1DD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3ED0DF-A0EE-4D5B-A93F-33FDBCC02267}"/>
                </a:ext>
              </a:extLst>
            </p:cNvPr>
            <p:cNvSpPr txBox="1"/>
            <p:nvPr/>
          </p:nvSpPr>
          <p:spPr>
            <a:xfrm>
              <a:off x="166680" y="2676864"/>
              <a:ext cx="1390215" cy="521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(press==0)?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CB7277B1-50F1-4226-B3FB-52F01F58649A}"/>
                </a:ext>
              </a:extLst>
            </p:cNvPr>
            <p:cNvCxnSpPr>
              <a:cxnSpLocks/>
              <a:stCxn id="7" idx="6"/>
              <a:endCxn id="7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B88D72-7E85-4C99-AFD1-94A3E8051BB3}"/>
                </a:ext>
              </a:extLst>
            </p:cNvPr>
            <p:cNvSpPr txBox="1"/>
            <p:nvPr/>
          </p:nvSpPr>
          <p:spPr>
            <a:xfrm>
              <a:off x="3827723" y="2360243"/>
              <a:ext cx="1551507" cy="57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AC570C8-4BF9-4380-8561-86B05BAA0A03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(press==0) &amp; (x&lt;2)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AC570C8-4BF9-4380-8561-86B05BAA0A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blipFill>
                  <a:blip r:embed="rId2"/>
                  <a:stretch>
                    <a:fillRect l="-1980" t="-3125" r="-9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033B3AC-E902-4FE7-A3DC-3BF9A99D832B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226621B-C4F7-48EE-B79A-95C50392FCFF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1200" dirty="0"/>
                    <a:t>0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226621B-C4F7-48EE-B79A-95C50392FC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  <a:blipFill>
                  <a:blip r:embed="rId3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13C21-98E1-4C75-BC64-0C4228833E0A}"/>
                    </a:ext>
                  </a:extLst>
                </p:cNvPr>
                <p:cNvSpPr txBox="1"/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 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4D13C21-98E1-4C75-BC64-0C4228833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blipFill>
                  <a:blip r:embed="rId4"/>
                  <a:stretch>
                    <a:fillRect l="-1840" t="-3125" r="-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4EE57956-38BE-4C39-983C-3A3208071204}"/>
              </a:ext>
            </a:extLst>
          </p:cNvPr>
          <p:cNvSpPr/>
          <p:nvPr/>
        </p:nvSpPr>
        <p:spPr>
          <a:xfrm>
            <a:off x="6875327" y="1655858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(off,0)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B152B0-BF23-41E1-B8C2-E4EDB0303E51}"/>
              </a:ext>
            </a:extLst>
          </p:cNvPr>
          <p:cNvSpPr/>
          <p:nvPr/>
        </p:nvSpPr>
        <p:spPr>
          <a:xfrm>
            <a:off x="6875327" y="2867130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(on,0)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79D780-C476-48F3-BDF4-7A78BAB1CB3C}"/>
              </a:ext>
            </a:extLst>
          </p:cNvPr>
          <p:cNvSpPr/>
          <p:nvPr/>
        </p:nvSpPr>
        <p:spPr>
          <a:xfrm>
            <a:off x="9113458" y="2867130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(on,1)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A740C1-A496-435D-A785-32460D1FC177}"/>
              </a:ext>
            </a:extLst>
          </p:cNvPr>
          <p:cNvSpPr/>
          <p:nvPr/>
        </p:nvSpPr>
        <p:spPr>
          <a:xfrm>
            <a:off x="9113457" y="3968263"/>
            <a:ext cx="1129553" cy="618144"/>
          </a:xfrm>
          <a:prstGeom prst="ellipse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(on,2)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1630E7-B129-4140-ABA5-EEEC81C8E855}"/>
              </a:ext>
            </a:extLst>
          </p:cNvPr>
          <p:cNvCxnSpPr>
            <a:cxnSpLocks/>
          </p:cNvCxnSpPr>
          <p:nvPr/>
        </p:nvCxnSpPr>
        <p:spPr>
          <a:xfrm>
            <a:off x="7609437" y="2297284"/>
            <a:ext cx="0" cy="59312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B73FEA-27F5-4C12-86B8-351EE43B8D17}"/>
              </a:ext>
            </a:extLst>
          </p:cNvPr>
          <p:cNvCxnSpPr>
            <a:cxnSpLocks/>
            <a:stCxn id="20" idx="1"/>
            <a:endCxn id="18" idx="5"/>
          </p:cNvCxnSpPr>
          <p:nvPr/>
        </p:nvCxnSpPr>
        <p:spPr>
          <a:xfrm flipH="1" flipV="1">
            <a:off x="7839461" y="2183477"/>
            <a:ext cx="1439416" cy="77417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6A57227-97A1-4004-BB44-D2FAEF793E71}"/>
              </a:ext>
            </a:extLst>
          </p:cNvPr>
          <p:cNvCxnSpPr>
            <a:cxnSpLocks/>
            <a:endCxn id="21" idx="0"/>
          </p:cNvCxnSpPr>
          <p:nvPr/>
        </p:nvCxnSpPr>
        <p:spPr>
          <a:xfrm>
            <a:off x="9669660" y="3485274"/>
            <a:ext cx="8574" cy="482989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18CEE48-47A3-4FA1-A869-4DBE39F31637}"/>
              </a:ext>
            </a:extLst>
          </p:cNvPr>
          <p:cNvSpPr/>
          <p:nvPr/>
        </p:nvSpPr>
        <p:spPr>
          <a:xfrm>
            <a:off x="10583294" y="1658724"/>
            <a:ext cx="1439416" cy="58137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(on,100)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80D29BD-0F43-401A-B7EC-10647947554F}"/>
              </a:ext>
            </a:extLst>
          </p:cNvPr>
          <p:cNvSpPr/>
          <p:nvPr/>
        </p:nvSpPr>
        <p:spPr>
          <a:xfrm>
            <a:off x="6693111" y="4793517"/>
            <a:ext cx="1439416" cy="58137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(off,42)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28DAA6-FB9C-4144-9BDF-7A702DC98D2D}"/>
              </a:ext>
            </a:extLst>
          </p:cNvPr>
          <p:cNvCxnSpPr>
            <a:cxnSpLocks/>
            <a:stCxn id="25" idx="2"/>
            <a:endCxn id="18" idx="6"/>
          </p:cNvCxnSpPr>
          <p:nvPr/>
        </p:nvCxnSpPr>
        <p:spPr>
          <a:xfrm flipH="1">
            <a:off x="8004880" y="1949412"/>
            <a:ext cx="2578414" cy="15518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42E6008A-861B-4987-9291-F48AA7D42B12}"/>
              </a:ext>
            </a:extLst>
          </p:cNvPr>
          <p:cNvSpPr/>
          <p:nvPr/>
        </p:nvSpPr>
        <p:spPr>
          <a:xfrm>
            <a:off x="8539707" y="4804954"/>
            <a:ext cx="1439416" cy="581376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(on,42)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17A8D4-F101-47F9-BB01-D898CB2DE09F}"/>
              </a:ext>
            </a:extLst>
          </p:cNvPr>
          <p:cNvCxnSpPr>
            <a:cxnSpLocks/>
            <a:stCxn id="26" idx="6"/>
            <a:endCxn id="28" idx="2"/>
          </p:cNvCxnSpPr>
          <p:nvPr/>
        </p:nvCxnSpPr>
        <p:spPr>
          <a:xfrm>
            <a:off x="8132527" y="5084205"/>
            <a:ext cx="407180" cy="11437"/>
          </a:xfrm>
          <a:prstGeom prst="straightConnector1">
            <a:avLst/>
          </a:prstGeom>
          <a:ln>
            <a:prstDash val="sys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88D7FBEB-3F3E-4170-967A-73118CB30D02}"/>
              </a:ext>
            </a:extLst>
          </p:cNvPr>
          <p:cNvSpPr/>
          <p:nvPr/>
        </p:nvSpPr>
        <p:spPr>
          <a:xfrm rot="21379915">
            <a:off x="7001080" y="5342998"/>
            <a:ext cx="693987" cy="330091"/>
          </a:xfrm>
          <a:custGeom>
            <a:avLst/>
            <a:gdLst>
              <a:gd name="connsiteX0" fmla="*/ 196799 w 693987"/>
              <a:gd name="connsiteY0" fmla="*/ 0 h 330091"/>
              <a:gd name="connsiteX1" fmla="*/ 4888 w 693987"/>
              <a:gd name="connsiteY1" fmla="*/ 90312 h 330091"/>
              <a:gd name="connsiteX2" fmla="*/ 95199 w 693987"/>
              <a:gd name="connsiteY2" fmla="*/ 282223 h 330091"/>
              <a:gd name="connsiteX3" fmla="*/ 490310 w 693987"/>
              <a:gd name="connsiteY3" fmla="*/ 327378 h 330091"/>
              <a:gd name="connsiteX4" fmla="*/ 693510 w 693987"/>
              <a:gd name="connsiteY4" fmla="*/ 225778 h 330091"/>
              <a:gd name="connsiteX5" fmla="*/ 535466 w 693987"/>
              <a:gd name="connsiteY5" fmla="*/ 45156 h 33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987" h="330091">
                <a:moveTo>
                  <a:pt x="196799" y="0"/>
                </a:moveTo>
                <a:cubicBezTo>
                  <a:pt x="109310" y="21637"/>
                  <a:pt x="21821" y="43275"/>
                  <a:pt x="4888" y="90312"/>
                </a:cubicBezTo>
                <a:cubicBezTo>
                  <a:pt x="-12045" y="137349"/>
                  <a:pt x="14295" y="242712"/>
                  <a:pt x="95199" y="282223"/>
                </a:cubicBezTo>
                <a:cubicBezTo>
                  <a:pt x="176103" y="321734"/>
                  <a:pt x="390592" y="336786"/>
                  <a:pt x="490310" y="327378"/>
                </a:cubicBezTo>
                <a:cubicBezTo>
                  <a:pt x="590029" y="317971"/>
                  <a:pt x="685984" y="272815"/>
                  <a:pt x="693510" y="225778"/>
                </a:cubicBezTo>
                <a:cubicBezTo>
                  <a:pt x="701036" y="178741"/>
                  <a:pt x="618251" y="111948"/>
                  <a:pt x="535466" y="45156"/>
                </a:cubicBezTo>
              </a:path>
            </a:pathLst>
          </a:custGeom>
          <a:ln>
            <a:prstDash val="sysDash"/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2FBA5232-2679-434F-BAE8-B9D0E5FF4B59}"/>
              </a:ext>
            </a:extLst>
          </p:cNvPr>
          <p:cNvSpPr/>
          <p:nvPr/>
        </p:nvSpPr>
        <p:spPr>
          <a:xfrm rot="10280978">
            <a:off x="7102746" y="1252432"/>
            <a:ext cx="609014" cy="451794"/>
          </a:xfrm>
          <a:custGeom>
            <a:avLst/>
            <a:gdLst>
              <a:gd name="connsiteX0" fmla="*/ 196799 w 693987"/>
              <a:gd name="connsiteY0" fmla="*/ 0 h 330091"/>
              <a:gd name="connsiteX1" fmla="*/ 4888 w 693987"/>
              <a:gd name="connsiteY1" fmla="*/ 90312 h 330091"/>
              <a:gd name="connsiteX2" fmla="*/ 95199 w 693987"/>
              <a:gd name="connsiteY2" fmla="*/ 282223 h 330091"/>
              <a:gd name="connsiteX3" fmla="*/ 490310 w 693987"/>
              <a:gd name="connsiteY3" fmla="*/ 327378 h 330091"/>
              <a:gd name="connsiteX4" fmla="*/ 693510 w 693987"/>
              <a:gd name="connsiteY4" fmla="*/ 225778 h 330091"/>
              <a:gd name="connsiteX5" fmla="*/ 535466 w 693987"/>
              <a:gd name="connsiteY5" fmla="*/ 45156 h 330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3987" h="330091">
                <a:moveTo>
                  <a:pt x="196799" y="0"/>
                </a:moveTo>
                <a:cubicBezTo>
                  <a:pt x="109310" y="21637"/>
                  <a:pt x="21821" y="43275"/>
                  <a:pt x="4888" y="90312"/>
                </a:cubicBezTo>
                <a:cubicBezTo>
                  <a:pt x="-12045" y="137349"/>
                  <a:pt x="14295" y="242712"/>
                  <a:pt x="95199" y="282223"/>
                </a:cubicBezTo>
                <a:cubicBezTo>
                  <a:pt x="176103" y="321734"/>
                  <a:pt x="390592" y="336786"/>
                  <a:pt x="490310" y="327378"/>
                </a:cubicBezTo>
                <a:cubicBezTo>
                  <a:pt x="590029" y="317971"/>
                  <a:pt x="685984" y="272815"/>
                  <a:pt x="693510" y="225778"/>
                </a:cubicBezTo>
                <a:cubicBezTo>
                  <a:pt x="701036" y="178741"/>
                  <a:pt x="618251" y="111948"/>
                  <a:pt x="535466" y="45156"/>
                </a:cubicBezTo>
              </a:path>
            </a:pathLst>
          </a:cu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C219540-F311-4199-83EE-4B5BB1C868FE}"/>
              </a:ext>
            </a:extLst>
          </p:cNvPr>
          <p:cNvCxnSpPr>
            <a:cxnSpLocks/>
            <a:stCxn id="21" idx="2"/>
            <a:endCxn id="18" idx="5"/>
          </p:cNvCxnSpPr>
          <p:nvPr/>
        </p:nvCxnSpPr>
        <p:spPr>
          <a:xfrm flipH="1" flipV="1">
            <a:off x="7839461" y="2183477"/>
            <a:ext cx="1273996" cy="2093858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537B849-ACCF-4CC9-9F57-EC2BC063CBAD}"/>
              </a:ext>
            </a:extLst>
          </p:cNvPr>
          <p:cNvCxnSpPr>
            <a:cxnSpLocks/>
            <a:stCxn id="19" idx="6"/>
            <a:endCxn id="20" idx="2"/>
          </p:cNvCxnSpPr>
          <p:nvPr/>
        </p:nvCxnSpPr>
        <p:spPr>
          <a:xfrm>
            <a:off x="8004880" y="3176202"/>
            <a:ext cx="1108578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9FA912-B168-48DF-B948-FCA005AFDC2F}"/>
              </a:ext>
            </a:extLst>
          </p:cNvPr>
          <p:cNvCxnSpPr>
            <a:cxnSpLocks/>
          </p:cNvCxnSpPr>
          <p:nvPr/>
        </p:nvCxnSpPr>
        <p:spPr>
          <a:xfrm flipV="1">
            <a:off x="7300420" y="2252931"/>
            <a:ext cx="0" cy="59091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7D4270D-0539-4F36-B0B5-67D57E4B19E2}"/>
              </a:ext>
            </a:extLst>
          </p:cNvPr>
          <p:cNvSpPr txBox="1"/>
          <p:nvPr/>
        </p:nvSpPr>
        <p:spPr>
          <a:xfrm>
            <a:off x="6728150" y="3928435"/>
            <a:ext cx="21157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Reachable states and transitions</a:t>
            </a:r>
          </a:p>
        </p:txBody>
      </p:sp>
    </p:spTree>
    <p:extLst>
      <p:ext uri="{BB962C8B-B14F-4D97-AF65-F5344CB8AC3E}">
        <p14:creationId xmlns:p14="http://schemas.microsoft.com/office/powerpoint/2010/main" val="465060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384D1A-93DA-456E-ABD0-D12AF418B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795" y="1109469"/>
                <a:ext cx="11699087" cy="11580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A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 of a transition system is </a:t>
                </a:r>
                <a:r>
                  <a:rPr lang="en-US" sz="2400" b="1" i="1" dirty="0"/>
                  <a:t>reachable</a:t>
                </a:r>
                <a:r>
                  <a:rPr lang="en-US" sz="2400" dirty="0"/>
                  <a:t> if there is an execution starting in some initial state that ends in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r>
                  <a:rPr lang="en-US" sz="2400" dirty="0"/>
                  <a:t>Algorithm to compute reachable states from a given set of initial states (just BFS):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3384D1A-93DA-456E-ABD0-D12AF418B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795" y="1109469"/>
                <a:ext cx="11699087" cy="1158013"/>
              </a:xfrm>
              <a:blipFill>
                <a:blip r:embed="rId2"/>
                <a:stretch>
                  <a:fillRect l="-417" t="-10000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9E9C6A6-9F30-4E82-BCF5-4560988F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31E36-5508-4B9A-B63C-F513233C0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06C723-731C-4B96-90C2-3E79873E06F0}"/>
                  </a:ext>
                </a:extLst>
              </p:cNvPr>
              <p:cNvSpPr txBox="1"/>
              <p:nvPr/>
            </p:nvSpPr>
            <p:spPr>
              <a:xfrm>
                <a:off x="1714288" y="2186245"/>
                <a:ext cx="7068046" cy="3477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Procedure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ComputeReach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(TS)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:=</m:t>
                    </m:r>
                    <m:d>
                      <m:dPr>
                        <m:begChr m:val="⟦"/>
                        <m:endChr m:val="⟧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𝐼𝑛𝑖𝑡</m:t>
                        </m:r>
                      </m:e>
                    </m:d>
                  </m:oMath>
                </a14:m>
                <a:r>
                  <a:rPr lang="en-US" sz="2000" dirty="0"/>
                  <a:t>, k:=1;</a:t>
                </a:r>
              </a:p>
              <a:p>
                <a:pPr lvl="1"/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	Temp :=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	</a:t>
                </a:r>
                <a:r>
                  <a:rPr lang="en-US" sz="2000" b="1" dirty="0" err="1"/>
                  <a:t>ForEach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		</a:t>
                </a:r>
                <a:r>
                  <a:rPr lang="en-US" sz="2000" b="1" dirty="0"/>
                  <a:t>If</a:t>
                </a:r>
                <a:r>
                  <a:rPr lang="en-US" sz="2000" dirty="0"/>
                  <a:t>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)  Temp :=  Temp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	</a:t>
                </a:r>
                <a:r>
                  <a:rPr lang="en-US" sz="2000" b="1" dirty="0" err="1"/>
                  <a:t>EndForEach</a:t>
                </a:r>
                <a:endParaRPr lang="en-US" sz="2000" b="1" dirty="0"/>
              </a:p>
              <a:p>
                <a:pPr lvl="1"/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000" dirty="0"/>
                  <a:t> Temp,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 :=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b="1" dirty="0" err="1"/>
                  <a:t>EndWhile</a:t>
                </a:r>
                <a:endParaRPr lang="en-US" sz="2000" b="1" dirty="0"/>
              </a:p>
              <a:p>
                <a:pPr lvl="1"/>
                <a:r>
                  <a:rPr lang="en-US" sz="2000" b="1" dirty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lvl="1"/>
                <a:r>
                  <a:rPr lang="en-US" sz="2000" b="1" dirty="0" err="1"/>
                  <a:t>EndProcedure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B06C723-731C-4B96-90C2-3E79873E0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4288" y="2186245"/>
                <a:ext cx="7068046" cy="3477875"/>
              </a:xfrm>
              <a:prstGeom prst="rect">
                <a:avLst/>
              </a:prstGeom>
              <a:blipFill>
                <a:blip r:embed="rId3"/>
                <a:stretch>
                  <a:fillRect l="-862" t="-1053" b="-2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67322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E303E31-878E-4267-9EAF-05DB63114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Desirable behavior of a TS:</a:t>
                </a:r>
              </a:p>
              <a:p>
                <a:pPr lvl="1"/>
                <a:r>
                  <a:rPr lang="en-US" sz="2400" dirty="0"/>
                  <a:t>Defined in terms of acceptable (finite or infinite) sequences of states</a:t>
                </a:r>
              </a:p>
              <a:p>
                <a:pPr lvl="1"/>
                <a:r>
                  <a:rPr lang="en-US" sz="2400" dirty="0"/>
                  <a:t>If all </a:t>
                </a:r>
                <a:r>
                  <a:rPr lang="en-US" sz="2400" b="1" i="1" dirty="0"/>
                  <a:t>unacceptable </a:t>
                </a:r>
                <a:r>
                  <a:rPr lang="en-US" sz="2400" dirty="0"/>
                  <a:t>sequences of a TS are finite in length, then the property encoding </a:t>
                </a:r>
                <a:r>
                  <a:rPr lang="en-US" sz="2400" b="1" i="1" dirty="0"/>
                  <a:t>acceptable </a:t>
                </a:r>
                <a:r>
                  <a:rPr lang="en-US" sz="2400" dirty="0"/>
                  <a:t>behavior is called a </a:t>
                </a:r>
                <a:r>
                  <a:rPr lang="en-US" sz="2400" b="1" i="1" dirty="0"/>
                  <a:t>safety </a:t>
                </a:r>
                <a:r>
                  <a:rPr lang="en-US" sz="2400" dirty="0"/>
                  <a:t>property</a:t>
                </a:r>
              </a:p>
              <a:p>
                <a:r>
                  <a:rPr lang="en-US" sz="2400" dirty="0"/>
                  <a:t>Safety property can be specified by partitioning the 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 into a safe/unsafe set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𝑆𝑎𝑓𝑒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𝑆𝑎𝑓𝑒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Any finite sequence that ends in a state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</m:oMath>
                </a14:m>
                <a:r>
                  <a:rPr lang="en-US" sz="2400" dirty="0"/>
                  <a:t> is a witness to undesirable behavior, or if all (infinite) sequences starting from an initial state never include a state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</m:oMath>
                </a14:m>
                <a:r>
                  <a:rPr lang="en-US" sz="2400" dirty="0"/>
                  <a:t>, then the TS is safe.</a:t>
                </a:r>
              </a:p>
              <a:p>
                <a:pPr lvl="1"/>
                <a:r>
                  <a:rPr lang="en-US" sz="2400" dirty="0"/>
                  <a:t>In other words, to get a proof of safety, do reachability computation, and if </a:t>
                </a:r>
                <a:r>
                  <a:rPr lang="en-US" sz="2400" b="1" dirty="0" err="1"/>
                  <a:t>ComputeReach</a:t>
                </a:r>
                <a:r>
                  <a:rPr lang="en-US" sz="2400" dirty="0"/>
                  <a:t>(TS)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𝑈𝑛𝑠𝑎𝑓𝑒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=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/>
                  <a:t>, then the TS is safe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E303E31-878E-4267-9EAF-05DB63114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04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42EAF82-8305-410E-98E5-34D91E911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Desirable behaviors of a 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2C6A0-2D14-4DA3-98FE-868861822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139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D73F7D-3595-488E-BF25-3C96C1B97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An </a:t>
                </a:r>
                <a:r>
                  <a:rPr lang="en-US" sz="2000" b="1" i="1" dirty="0"/>
                  <a:t>invariant </a:t>
                </a:r>
                <a:r>
                  <a:rPr lang="en-US" sz="2000" dirty="0"/>
                  <a:t>is a Boolean expression over the state variables of a TS</a:t>
                </a:r>
              </a:p>
              <a:p>
                <a:r>
                  <a:rPr lang="en-US" sz="2000" dirty="0"/>
                  <a:t>A property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is called an invariant of TS if every reachable state of TS satisfies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An invariant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is a </a:t>
                </a:r>
                <a:r>
                  <a:rPr lang="en-US" sz="2000" b="1" i="1" dirty="0"/>
                  <a:t>safety invariant </a:t>
                </a: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𝑈𝑛𝑠𝑎𝑓𝑒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Examples of invariants for modified switch: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𝑜𝑓𝑓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Examples of non-invariants: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𝑚𝑜𝑑𝑒</m:t>
                        </m:r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𝑜𝑓𝑓</m:t>
                        </m:r>
                      </m:e>
                    </m:d>
                  </m:oMath>
                </a14:m>
                <a:endParaRPr lang="en-US" sz="1800" dirty="0">
                  <a:solidFill>
                    <a:prstClr val="black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1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1800" b="0" dirty="0">
                  <a:solidFill>
                    <a:prstClr val="black"/>
                  </a:solidFill>
                </a:endParaRPr>
              </a:p>
              <a:p>
                <a:r>
                  <a:rPr lang="en-US" sz="1800" dirty="0">
                    <a:solidFill>
                      <a:prstClr val="black"/>
                    </a:solidFill>
                  </a:rPr>
                  <a:t>Suppose,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𝑆𝑎𝑓𝑒</m:t>
                    </m:r>
                    <m:r>
                      <a:rPr lang="en-US" sz="18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1800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800" b="0" i="0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1800" b="0" i="0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8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prstClr val="black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𝑈𝑛𝑠𝑎𝑓𝑒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𝑆𝑎𝑓𝑒</m:t>
                        </m:r>
                      </m:e>
                    </m:acc>
                  </m:oMath>
                </a14:m>
                <a:endParaRPr lang="en-US" sz="1800" dirty="0">
                  <a:solidFill>
                    <a:prstClr val="black"/>
                  </a:solidFill>
                </a:endParaRPr>
              </a:p>
              <a:p>
                <a:pPr lvl="1"/>
                <a:r>
                  <a:rPr lang="en-US" sz="1800" dirty="0"/>
                  <a:t>Then, we can verify that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800" dirty="0"/>
                  <a:t> is a </a:t>
                </a:r>
                <a:r>
                  <a:rPr lang="en-US" sz="1800" b="1" i="1" dirty="0"/>
                  <a:t>safety invariant </a:t>
                </a:r>
                <a:r>
                  <a:rPr lang="en-US" sz="1800" dirty="0"/>
                  <a:t>for modified switch: proof towards the end</a:t>
                </a:r>
                <a:endParaRPr lang="en-US" sz="1800" b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D73F7D-3595-488E-BF25-3C96C1B97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" t="-1543" b="-5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EEF6F3E-1A34-4E48-949C-81AC8D473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invariants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FBED7-7E3C-44EF-8948-612497ED3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F217EF-F97E-4DC4-81ED-A1A8BE4F9967}"/>
              </a:ext>
            </a:extLst>
          </p:cNvPr>
          <p:cNvGrpSpPr/>
          <p:nvPr/>
        </p:nvGrpSpPr>
        <p:grpSpPr>
          <a:xfrm>
            <a:off x="7784168" y="2305234"/>
            <a:ext cx="3939341" cy="2574260"/>
            <a:chOff x="166680" y="1476437"/>
            <a:chExt cx="5299075" cy="43603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5F8095-3292-4CC5-B0BE-C48ED10DC825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77A9B28-E866-4F99-A44A-82B097402E43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EABDACCC-A761-4B3D-B286-F8C47B00DA1A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4A7A96A5-48D0-4B70-AE76-D3B9A14B5B22}"/>
                </a:ext>
              </a:extLst>
            </p:cNvPr>
            <p:cNvCxnSpPr>
              <a:cxnSpLocks/>
              <a:stCxn id="7" idx="2"/>
              <a:endCxn id="6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ED985507-A254-4F43-A614-524FE8F34B3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680C7F-E1C5-4266-8E01-A4F23B3095B2}"/>
                </a:ext>
              </a:extLst>
            </p:cNvPr>
            <p:cNvSpPr txBox="1"/>
            <p:nvPr/>
          </p:nvSpPr>
          <p:spPr>
            <a:xfrm>
              <a:off x="166680" y="2676864"/>
              <a:ext cx="1390215" cy="521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(press==0)?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408C5E3C-7158-4DC7-8182-054725D89DDD}"/>
                </a:ext>
              </a:extLst>
            </p:cNvPr>
            <p:cNvCxnSpPr>
              <a:cxnSpLocks/>
              <a:stCxn id="7" idx="6"/>
              <a:endCxn id="7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1B990D7-7B7F-4024-A2B2-A1CDCD85D6D5}"/>
                </a:ext>
              </a:extLst>
            </p:cNvPr>
            <p:cNvSpPr txBox="1"/>
            <p:nvPr/>
          </p:nvSpPr>
          <p:spPr>
            <a:xfrm>
              <a:off x="3827723" y="2360243"/>
              <a:ext cx="1551507" cy="57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A92B342-B5BC-4016-B7DC-BC2D4910333D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(press==0) &amp; (x&lt;2)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A92B342-B5BC-4016-B7DC-BC2D491033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blipFill>
                  <a:blip r:embed="rId3"/>
                  <a:stretch>
                    <a:fillRect l="-1645" t="-3158" r="-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8EB9495-D93E-464E-9D11-515562EA38DA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B75CC7-E747-4F41-BCE0-753D5B5F4041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1200" dirty="0"/>
                    <a:t>0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4B75CC7-E747-4F41-BCE0-753D5B5F40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  <a:blipFill>
                  <a:blip r:embed="rId4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D5EA3A4-7D4A-42B0-BB7A-0B4D5C8B46EB}"/>
                    </a:ext>
                  </a:extLst>
                </p:cNvPr>
                <p:cNvSpPr txBox="1"/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 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D5EA3A4-7D4A-42B0-BB7A-0B4D5C8B4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blipFill>
                  <a:blip r:embed="rId5"/>
                  <a:stretch>
                    <a:fillRect l="-1529" t="-3125" r="-6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01836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422931-FBAE-4C63-9AB9-B05C50E53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prove that all reachable states of TS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Recall </a:t>
                </a:r>
                <a:r>
                  <a:rPr lang="en-US" b="1" dirty="0" err="1"/>
                  <a:t>ComputeReach</a:t>
                </a:r>
                <a:r>
                  <a:rPr lang="en-US" dirty="0"/>
                  <a:t>(TS), it actually gives an inductive definition of reachable states</a:t>
                </a:r>
              </a:p>
              <a:p>
                <a:pPr lvl="1"/>
                <a:r>
                  <a:rPr lang="en-US" dirty="0"/>
                  <a:t>All states specified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are reachable using 0 transitions</a:t>
                </a:r>
              </a:p>
              <a:p>
                <a:pPr lvl="1"/>
                <a:r>
                  <a:rPr lang="en-US" dirty="0"/>
                  <a:t>If a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is reachable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transitions,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transition in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reachable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transitions</a:t>
                </a:r>
              </a:p>
              <a:p>
                <a:pPr lvl="1"/>
                <a:r>
                  <a:rPr lang="en-US" dirty="0"/>
                  <a:t>Reachable = Reachable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transitions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422931-FBAE-4C63-9AB9-B05C50E53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5ED68D8-C028-4CB4-B811-5BB349A9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Proving that something is an invariant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84E6D-6965-4F39-963F-CD4D13AF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035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Done with Module 1!</a:t>
            </a:r>
          </a:p>
          <a:p>
            <a:r>
              <a:rPr lang="en-US" dirty="0"/>
              <a:t>Module 1: How you can create virtual models for your autonomous CPS designs </a:t>
            </a:r>
          </a:p>
          <a:p>
            <a:pPr lvl="1"/>
            <a:r>
              <a:rPr lang="en-US" dirty="0"/>
              <a:t>Models for Software: Synchronous Components, Asynchronous and Timed Processes</a:t>
            </a:r>
          </a:p>
          <a:p>
            <a:pPr lvl="1"/>
            <a:r>
              <a:rPr lang="en-US" dirty="0"/>
              <a:t>Models for Physical systems and Environment: Dynamical Systems, Probabilistic Models</a:t>
            </a:r>
          </a:p>
          <a:p>
            <a:pPr lvl="1"/>
            <a:r>
              <a:rPr lang="en-US" dirty="0"/>
              <a:t>CPS Models: Hybrid Processes/Systems, Closed-loop control for linear and nonlinear systems, Stability Analysis, State Estimation</a:t>
            </a:r>
          </a:p>
          <a:p>
            <a:r>
              <a:rPr lang="en-US" dirty="0"/>
              <a:t> Module 2: What you can do with these virtual CPS models that you now know how to construct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AAFE5C-A1AE-4AFF-A511-122E539A5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1278327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Given TS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a property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, prove that all reachable states of TS satisfy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Base case: Show that all initial states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Inductive case: assume state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000" dirty="0"/>
                  <a:t> satisfies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, then show that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/>
                  <a:t> must also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AAFE5C-A1AE-4AFF-A511-122E539A5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1278327"/>
              </a:xfrm>
              <a:blipFill>
                <a:blip r:embed="rId2"/>
                <a:stretch>
                  <a:fillRect l="-208" t="-5263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AA7DE54-3788-40DE-9F2A-CF0820BB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Safety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92BEB-4580-47D8-AC85-E30851CF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C1A55F-41F5-4FD4-8071-EEB16F5912BE}"/>
              </a:ext>
            </a:extLst>
          </p:cNvPr>
          <p:cNvGrpSpPr/>
          <p:nvPr/>
        </p:nvGrpSpPr>
        <p:grpSpPr>
          <a:xfrm>
            <a:off x="3921851" y="2959841"/>
            <a:ext cx="3939341" cy="2574260"/>
            <a:chOff x="166680" y="1476437"/>
            <a:chExt cx="5299075" cy="43603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6A9C51-B18D-437C-95CC-84965D0610B6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28BE7F-C2A6-4153-B246-18635A26F701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B1D17119-CC26-4D7D-B7E1-955780BAA83B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B8156F32-E0D4-4F0C-B341-8AC67CFE9AB7}"/>
                </a:ext>
              </a:extLst>
            </p:cNvPr>
            <p:cNvCxnSpPr>
              <a:cxnSpLocks/>
              <a:stCxn id="7" idx="2"/>
              <a:endCxn id="6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177A2407-8EF9-4141-8616-18DDC9584BA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747544-F910-4CA7-BAFA-4045169027F1}"/>
                </a:ext>
              </a:extLst>
            </p:cNvPr>
            <p:cNvSpPr txBox="1"/>
            <p:nvPr/>
          </p:nvSpPr>
          <p:spPr>
            <a:xfrm>
              <a:off x="166680" y="2676864"/>
              <a:ext cx="1390215" cy="521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(press==0)?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3D18B2F2-C474-4309-945A-294F8C1A0736}"/>
                </a:ext>
              </a:extLst>
            </p:cNvPr>
            <p:cNvCxnSpPr>
              <a:cxnSpLocks/>
              <a:stCxn id="7" idx="6"/>
              <a:endCxn id="7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52CD9A-0734-4C68-9963-7F0FB321AA64}"/>
                </a:ext>
              </a:extLst>
            </p:cNvPr>
            <p:cNvSpPr txBox="1"/>
            <p:nvPr/>
          </p:nvSpPr>
          <p:spPr>
            <a:xfrm>
              <a:off x="3827723" y="2360243"/>
              <a:ext cx="1551507" cy="57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7EAD1A-BB10-40CA-B12C-655C98A1BD7D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(press==0) &amp; (x&lt;2)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7EAD1A-BB10-40CA-B12C-655C98A1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blipFill>
                  <a:blip r:embed="rId3"/>
                  <a:stretch>
                    <a:fillRect l="-1974" t="-3125" r="-6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FA24FD-3918-4876-A7F8-CD63B32FAEFA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4C80243-E65F-4D3D-8EAF-5C925BA149C3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1200" dirty="0"/>
                    <a:t>0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4C80243-E65F-4D3D-8EAF-5C925BA14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  <a:blipFill>
                  <a:blip r:embed="rId4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2EB6CBF-8C21-4A6F-995D-0DBED3170B0C}"/>
                    </a:ext>
                  </a:extLst>
                </p:cNvPr>
                <p:cNvSpPr txBox="1"/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 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2EB6CBF-8C21-4A6F-995D-0DBED3170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blipFill>
                  <a:blip r:embed="rId5"/>
                  <a:stretch>
                    <a:fillRect l="-1840" t="-3158" r="-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99258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66DE42-83C9-4B35-9CB0-EE29673C60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an </a:t>
                </a:r>
                <a:r>
                  <a:rPr lang="en-US" b="1" i="1" dirty="0"/>
                  <a:t>inductive invariant </a:t>
                </a:r>
                <a:r>
                  <a:rPr lang="en-US" dirty="0"/>
                  <a:t>of a transition system TS if </a:t>
                </a:r>
              </a:p>
              <a:p>
                <a:pPr lvl="1"/>
                <a:r>
                  <a:rPr lang="en-US" dirty="0"/>
                  <a:t>Every initial state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any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By definition,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an inductive invariant, then all reachable states of TS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and hence it is also an invariant 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366DE42-83C9-4B35-9CB0-EE29673C60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DCC62B8-3AC3-4AE7-99DA-089730B10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Inductive Invariant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2B800-5376-4528-B489-41C174326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86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Consider transition system TS given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 (else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000" dirty="0"/>
                  <a:t> remains unchanged)</a:t>
                </a:r>
              </a:p>
              <a:p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:(0≤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 inductive invariant?</a:t>
                </a:r>
              </a:p>
              <a:p>
                <a:r>
                  <a:rPr lang="en-US" sz="2000" dirty="0"/>
                  <a:t>Base case: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000" dirty="0"/>
                  <a:t> is zero,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is trivially satisfied</a:t>
                </a:r>
              </a:p>
              <a:p>
                <a:r>
                  <a:rPr lang="en-US" sz="2000" dirty="0"/>
                  <a:t>Inductive case: </a:t>
                </a:r>
              </a:p>
              <a:p>
                <a:pPr lvl="1"/>
                <a:r>
                  <a:rPr lang="en-US" sz="2000" dirty="0"/>
                  <a:t>Pick an arbitrary state (i.e. arbitrary value for state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000" dirty="0"/>
                  <a:t>), say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Now assume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000" dirty="0"/>
                  <a:t> satisfies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Consider the transition, there are two cases:</a:t>
                </a:r>
              </a:p>
              <a:p>
                <a:pPr lvl="2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000" dirty="0"/>
                  <a:t> after the transition,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b="0" dirty="0"/>
              </a:p>
              <a:p>
                <a:pPr lvl="2"/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r>
                  <a:rPr lang="en-US" sz="2000" dirty="0"/>
                  <a:t>, which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lvl="1"/>
                <a:r>
                  <a:rPr lang="en-US" sz="2000" dirty="0"/>
                  <a:t>In either case, after the update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is an inductive invariant, and the proof is complete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" t="-21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ECB1DD-9746-40E5-A710-904615B6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inductive invariants: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8A7B-4B24-4A8A-8204-DD9B342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353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831" y="1332703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Consider transition system TS given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 (else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000" dirty="0"/>
                  <a:t> remain unchanged)</a:t>
                </a:r>
              </a:p>
              <a:p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 inductive invariant?</a:t>
                </a:r>
              </a:p>
              <a:p>
                <a:r>
                  <a:rPr lang="en-US" sz="2000" dirty="0"/>
                  <a:t>Base case: Initial state is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),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is trivially satisfied</a:t>
                </a:r>
              </a:p>
              <a:p>
                <a:r>
                  <a:rPr lang="en-US" sz="2000" dirty="0"/>
                  <a:t>Inductive case: </a:t>
                </a:r>
              </a:p>
              <a:p>
                <a:pPr lvl="1"/>
                <a:r>
                  <a:rPr lang="en-US" sz="2000" dirty="0"/>
                  <a:t>Pick an arbitrary state (i.e. arbitrary value for state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000" dirty="0"/>
                  <a:t>), say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Now assume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satisfies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Consider the transition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2"/>
                <a:r>
                  <a:rPr lang="en-US" sz="2000" dirty="0"/>
                  <a:t>What if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)? Clearly,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does not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!</a:t>
                </a:r>
              </a:p>
              <a:p>
                <a:pPr lvl="1"/>
                <a:r>
                  <a:rPr lang="en-US" sz="2000" dirty="0"/>
                  <a:t>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is </a:t>
                </a:r>
                <a:r>
                  <a:rPr lang="en-US" sz="2000" b="1" dirty="0"/>
                  <a:t>not </a:t>
                </a:r>
                <a:r>
                  <a:rPr lang="en-US" sz="2000" dirty="0"/>
                  <a:t>an inductive invariant for TS, and the proof fails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31" y="1332703"/>
                <a:ext cx="11699087" cy="4351338"/>
              </a:xfrm>
              <a:blipFill>
                <a:blip r:embed="rId2"/>
                <a:stretch>
                  <a:fillRect l="-208" t="-1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ECB1DD-9746-40E5-A710-904615B6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inductive invariants: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8A7B-4B24-4A8A-8204-DD9B342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42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9831" y="1332703"/>
                <a:ext cx="11699087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/>
                  <a:t>Consider transition system TS given by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/>
                  <a:t>: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+1;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sz="2000" dirty="0"/>
                  <a:t>  (else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</m:oMath>
                </a14:m>
                <a:r>
                  <a:rPr lang="en-US" sz="2000" dirty="0"/>
                  <a:t> remain unchanged)</a:t>
                </a:r>
              </a:p>
              <a:p>
                <a:r>
                  <a:rPr lang="en-US" sz="2000" dirty="0"/>
                  <a:t>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0≤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 inductive invariant?</a:t>
                </a:r>
              </a:p>
              <a:p>
                <a:r>
                  <a:rPr lang="en-US" sz="2000" dirty="0"/>
                  <a:t>Base case: Initial state is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↦0,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),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 is trivially satisfied</a:t>
                </a:r>
              </a:p>
              <a:p>
                <a:r>
                  <a:rPr lang="en-US" sz="2000" dirty="0"/>
                  <a:t>Inductive case: </a:t>
                </a:r>
              </a:p>
              <a:p>
                <a:pPr lvl="1"/>
                <a:r>
                  <a:rPr lang="en-US" sz="2000" dirty="0"/>
                  <a:t>Pick an arbitrary state (i.e. arbitrary value for state variable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dirty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sz="2000" dirty="0"/>
                  <a:t>), say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Now assume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satisfies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, i.e.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Consider the transition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/>
                  <a:t> 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+1,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000" dirty="0"/>
                  <a:t>, else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→(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lvl="1"/>
                <a:r>
                  <a:rPr lang="en-US" sz="2000" dirty="0"/>
                  <a:t>Now,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i="1" dirty="0"/>
                  <a:t>, </a:t>
                </a:r>
                <a:r>
                  <a:rPr lang="en-US" sz="2000" dirty="0"/>
                  <a:t>because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000" i="1" dirty="0"/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000" i="1" dirty="0"/>
                  <a:t>, </a:t>
                </a:r>
                <a:r>
                  <a:rPr lang="en-US" sz="2000" dirty="0"/>
                  <a:t>and thus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−1≥0</m:t>
                    </m:r>
                  </m:oMath>
                </a14:m>
                <a:r>
                  <a:rPr lang="en-US" sz="2000" dirty="0"/>
                  <a:t>. Thus,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 is satisfied</a:t>
                </a:r>
              </a:p>
              <a:p>
                <a:pPr lvl="1"/>
                <a:r>
                  <a:rPr lang="en-US" sz="2000" dirty="0"/>
                  <a:t>The else case is trivially satisfied</a:t>
                </a:r>
              </a:p>
              <a:p>
                <a:pPr lvl="1"/>
                <a:r>
                  <a:rPr lang="en-US" sz="2000" dirty="0"/>
                  <a:t>So in either case,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 holds</a:t>
                </a:r>
              </a:p>
              <a:p>
                <a:r>
                  <a:rPr lang="en-US" sz="2000" dirty="0"/>
                  <a:t>So,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 is an inductive invariant!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05F2A1-02FE-4532-8D5F-F7F5B99F0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9831" y="1332703"/>
                <a:ext cx="11699087" cy="4351338"/>
              </a:xfrm>
              <a:blipFill>
                <a:blip r:embed="rId2"/>
                <a:stretch>
                  <a:fillRect l="-208" t="-2104" b="-1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2ECB1DD-9746-40E5-A710-904615B6E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inductive invariants: III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28A7B-4B24-4A8A-8204-DD9B3426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996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F32D16-3081-4949-838D-DC8588069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To establish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an invariant of TS:</a:t>
                </a:r>
              </a:p>
              <a:p>
                <a:r>
                  <a:rPr lang="en-US" dirty="0"/>
                  <a:t>Find another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such that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(i.e. every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must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is an inductive invariant</a:t>
                </a:r>
              </a:p>
              <a:p>
                <a:pPr lvl="2"/>
                <a:r>
                  <a:rPr lang="en-US" dirty="0"/>
                  <a:t>Show initial states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Assume an arbitrary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consider any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/>
                  <a:t>, then 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This is a sound and complete strategy for establishing safety invariants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F32D16-3081-4949-838D-DC8588069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2" t="-2384" b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40BF5C5-D88F-402F-A285-E841028C3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prove safety invariants?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93B85-3E3A-4B17-96D0-E7EDC501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46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827C74-0597-4EAE-9099-750FA2E4EF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Formal system: a set of axioms, a grammar for specifying well-formed formulas, and a set of inference rules for deriving new true formulas from axioms</a:t>
                </a:r>
              </a:p>
              <a:p>
                <a:r>
                  <a:rPr lang="en-US" dirty="0"/>
                  <a:t>Sound: Starting from the axioms and using inference rules of the formal system, we cannot arrive at a formula that is equivalent  in meaning to false.</a:t>
                </a:r>
              </a:p>
              <a:p>
                <a:r>
                  <a:rPr lang="en-US" dirty="0"/>
                  <a:t>Complete: Proof system is complete with respect to a property if every formula having that property can be derived using the inference rules</a:t>
                </a:r>
              </a:p>
              <a:p>
                <a:r>
                  <a:rPr lang="en-US" dirty="0"/>
                  <a:t>Proof rule for proving invariants is sound and complete: </a:t>
                </a:r>
              </a:p>
              <a:p>
                <a:pPr lvl="1"/>
                <a:r>
                  <a:rPr lang="en-US" dirty="0"/>
                  <a:t>Sound: It is a correct proof technique</a:t>
                </a:r>
              </a:p>
              <a:p>
                <a:pPr lvl="1"/>
                <a:r>
                  <a:rPr lang="en-US" dirty="0"/>
                  <a:t>Complete: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an invariant, there is some stronger inductive invariant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satisfying inductive conditions that we can find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4827C74-0597-4EAE-9099-750FA2E4EF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2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B36E106-BAA5-4F90-9E03-6CDAB249D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Soundness and Completeness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884F5-7AB6-45D3-8555-0F6FD0BE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135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AAFE5C-A1AE-4AFF-A511-122E539A55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9413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r>
                          <a:rPr lang="en-US" sz="2000" b="0" i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Let’s try the inductive invariant: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𝑚𝑜𝑑𝑒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𝑚𝑜𝑑𝑒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𝑜𝑛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⇒(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AAFE5C-A1AE-4AFF-A511-122E539A55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941399"/>
              </a:xfrm>
              <a:blipFill>
                <a:blip r:embed="rId2"/>
                <a:stretch>
                  <a:fillRect l="-208" t="-55844" b="-17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AA7DE54-3788-40DE-9F2A-CF0820BB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Proof for Switch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92BEB-4580-47D8-AC85-E30851CF1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C1A55F-41F5-4FD4-8071-EEB16F5912BE}"/>
              </a:ext>
            </a:extLst>
          </p:cNvPr>
          <p:cNvGrpSpPr/>
          <p:nvPr/>
        </p:nvGrpSpPr>
        <p:grpSpPr>
          <a:xfrm>
            <a:off x="7818287" y="2580656"/>
            <a:ext cx="3939341" cy="2574260"/>
            <a:chOff x="166680" y="1476437"/>
            <a:chExt cx="5299075" cy="43603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6A9C51-B18D-437C-95CC-84965D0610B6}"/>
                </a:ext>
              </a:extLst>
            </p:cNvPr>
            <p:cNvSpPr/>
            <p:nvPr/>
          </p:nvSpPr>
          <p:spPr>
            <a:xfrm>
              <a:off x="2046694" y="205871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off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28BE7F-C2A6-4153-B246-18635A26F701}"/>
                </a:ext>
              </a:extLst>
            </p:cNvPr>
            <p:cNvSpPr/>
            <p:nvPr/>
          </p:nvSpPr>
          <p:spPr>
            <a:xfrm>
              <a:off x="3827723" y="3562869"/>
              <a:ext cx="1129553" cy="1064715"/>
            </a:xfrm>
            <a:prstGeom prst="ellipse">
              <a:avLst/>
            </a:prstGeom>
            <a:ln w="6985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on</a:t>
              </a:r>
            </a:p>
          </p:txBody>
        </p:sp>
        <p:cxnSp>
          <p:nvCxnSpPr>
            <p:cNvPr id="8" name="Connector: Curved 7">
              <a:extLst>
                <a:ext uri="{FF2B5EF4-FFF2-40B4-BE49-F238E27FC236}">
                  <a16:creationId xmlns:a16="http://schemas.microsoft.com/office/drawing/2014/main" id="{B1D17119-CC26-4D7D-B7E1-955780BAA83B}"/>
                </a:ext>
              </a:extLst>
            </p:cNvPr>
            <p:cNvCxnSpPr>
              <a:cxnSpLocks/>
              <a:stCxn id="6" idx="6"/>
              <a:endCxn id="7" idx="0"/>
            </p:cNvCxnSpPr>
            <p:nvPr/>
          </p:nvCxnSpPr>
          <p:spPr>
            <a:xfrm>
              <a:off x="3176247" y="2591077"/>
              <a:ext cx="1216253" cy="971792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Curved 8">
              <a:extLst>
                <a:ext uri="{FF2B5EF4-FFF2-40B4-BE49-F238E27FC236}">
                  <a16:creationId xmlns:a16="http://schemas.microsoft.com/office/drawing/2014/main" id="{B8156F32-E0D4-4F0C-B341-8AC67CFE9AB7}"/>
                </a:ext>
              </a:extLst>
            </p:cNvPr>
            <p:cNvCxnSpPr>
              <a:cxnSpLocks/>
              <a:stCxn id="7" idx="2"/>
              <a:endCxn id="6" idx="4"/>
            </p:cNvCxnSpPr>
            <p:nvPr/>
          </p:nvCxnSpPr>
          <p:spPr>
            <a:xfrm rot="10800000">
              <a:off x="2611471" y="3123435"/>
              <a:ext cx="1216252" cy="971793"/>
            </a:xfrm>
            <a:prstGeom prst="curvedConnector2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or: Curved 9">
              <a:extLst>
                <a:ext uri="{FF2B5EF4-FFF2-40B4-BE49-F238E27FC236}">
                  <a16:creationId xmlns:a16="http://schemas.microsoft.com/office/drawing/2014/main" id="{177A2407-8EF9-4141-8616-18DDC9584BA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941187" y="2664292"/>
              <a:ext cx="376433" cy="165419"/>
            </a:xfrm>
            <a:prstGeom prst="curvedConnector4">
              <a:avLst>
                <a:gd name="adj1" fmla="val -47035"/>
                <a:gd name="adj2" fmla="val 400777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747544-F910-4CA7-BAFA-4045169027F1}"/>
                </a:ext>
              </a:extLst>
            </p:cNvPr>
            <p:cNvSpPr txBox="1"/>
            <p:nvPr/>
          </p:nvSpPr>
          <p:spPr>
            <a:xfrm>
              <a:off x="166680" y="2676864"/>
              <a:ext cx="1390215" cy="5213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(press==0)?</a:t>
              </a:r>
            </a:p>
          </p:txBody>
        </p: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3D18B2F2-C474-4309-945A-294F8C1A0736}"/>
                </a:ext>
              </a:extLst>
            </p:cNvPr>
            <p:cNvCxnSpPr>
              <a:cxnSpLocks/>
              <a:stCxn id="7" idx="6"/>
              <a:endCxn id="7" idx="5"/>
            </p:cNvCxnSpPr>
            <p:nvPr/>
          </p:nvCxnSpPr>
          <p:spPr>
            <a:xfrm flipH="1">
              <a:off x="4791857" y="4095227"/>
              <a:ext cx="165419" cy="376433"/>
            </a:xfrm>
            <a:prstGeom prst="curvedConnector4">
              <a:avLst>
                <a:gd name="adj1" fmla="val -268261"/>
                <a:gd name="adj2" fmla="val 202149"/>
              </a:avLst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152CD9A-0734-4C68-9963-7F0FB321AA64}"/>
                </a:ext>
              </a:extLst>
            </p:cNvPr>
            <p:cNvSpPr txBox="1"/>
            <p:nvPr/>
          </p:nvSpPr>
          <p:spPr>
            <a:xfrm>
              <a:off x="3827723" y="2360243"/>
              <a:ext cx="1551507" cy="5734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7EAD1A-BB10-40CA-B12C-655C98A1BD7D}"/>
                    </a:ext>
                  </a:extLst>
                </p:cNvPr>
                <p:cNvSpPr txBox="1"/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(press==0) &amp; (x&lt;2)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B7EAD1A-BB10-40CA-B12C-655C98A1B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4098" y="4846298"/>
                  <a:ext cx="2491657" cy="990513"/>
                </a:xfrm>
                <a:prstGeom prst="rect">
                  <a:avLst/>
                </a:prstGeom>
                <a:blipFill>
                  <a:blip r:embed="rId3"/>
                  <a:stretch>
                    <a:fillRect l="-1974" t="-3125" r="-6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8FA24FD-3918-4876-A7F8-CD63B32FAEFA}"/>
                </a:ext>
              </a:extLst>
            </p:cNvPr>
            <p:cNvCxnSpPr/>
            <p:nvPr/>
          </p:nvCxnSpPr>
          <p:spPr>
            <a:xfrm>
              <a:off x="1501127" y="1796255"/>
              <a:ext cx="710986" cy="403258"/>
            </a:xfrm>
            <a:prstGeom prst="straightConnector1">
              <a:avLst/>
            </a:prstGeom>
            <a:ln w="508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4C80243-E65F-4D3D-8EAF-5C925BA149C3}"/>
                    </a:ext>
                  </a:extLst>
                </p:cNvPr>
                <p:cNvSpPr/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int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1200" i="1">
                          <a:latin typeface="Cambria Math" panose="02040503050406030204" pitchFamily="18" charset="0"/>
                        </a:rPr>
                        <m:t>≔ </m:t>
                      </m:r>
                    </m:oMath>
                  </a14:m>
                  <a:r>
                    <a:rPr lang="en-US" sz="1200" dirty="0"/>
                    <a:t>0</a:t>
                  </a: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74C80243-E65F-4D3D-8EAF-5C925BA149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42" y="1476437"/>
                  <a:ext cx="1039083" cy="469191"/>
                </a:xfrm>
                <a:prstGeom prst="rect">
                  <a:avLst/>
                </a:prstGeom>
                <a:blipFill>
                  <a:blip r:embed="rId4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2EB6CBF-8C21-4A6F-995D-0DBED3170B0C}"/>
                    </a:ext>
                  </a:extLst>
                </p:cNvPr>
                <p:cNvSpPr txBox="1"/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 or (x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 2) ?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sz="16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2EB6CBF-8C21-4A6F-995D-0DBED3170B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795" y="3892774"/>
                  <a:ext cx="2679257" cy="990513"/>
                </a:xfrm>
                <a:prstGeom prst="rect">
                  <a:avLst/>
                </a:prstGeom>
                <a:blipFill>
                  <a:blip r:embed="rId5"/>
                  <a:stretch>
                    <a:fillRect l="-1840" t="-3158" r="-6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49F6BD73-E5C4-4B4B-84E1-22BF6BB9DC8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6044" y="2175497"/>
                <a:ext cx="7373047" cy="34951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𝑚𝑜𝑑𝑒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𝑜𝑓𝑓</m:t>
                    </m:r>
                  </m:oMath>
                </a14:m>
                <a:endParaRPr lang="ar-AE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Base case: </a:t>
                </a:r>
                <a:r>
                  <a:rPr lang="ar-AE" sz="1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𝑜𝑓𝑓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trivially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Inductive hypothesis: assume that a state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Inductive step: prove that any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1600" dirty="0" err="1">
                    <a:solidFill>
                      <a:schemeClr val="accent1"/>
                    </a:solidFill>
                  </a:rPr>
                  <a:t>s.t.</a:t>
                </a:r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⟦"/>
                        <m:endChr m:val="⟧"/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Case I: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𝑜𝑓𝑓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𝑜𝑓𝑓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 [trivial]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en-US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2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 [satisfies second conjunct in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200" dirty="0">
                    <a:solidFill>
                      <a:schemeClr val="accent1"/>
                    </a:solidFill>
                  </a:rPr>
                  <a:t>]</a:t>
                </a:r>
              </a:p>
              <a:p>
                <a:pPr lvl="1"/>
                <a:r>
                  <a:rPr lang="en-US" sz="1600" dirty="0">
                    <a:solidFill>
                      <a:schemeClr val="accent1"/>
                    </a:solidFill>
                  </a:rPr>
                  <a:t>Case II: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, this implies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, so</a:t>
                </a:r>
                <a14:m>
                  <m:oMath xmlns:m="http://schemas.openxmlformats.org/officeDocument/2006/math">
                    <m:r>
                      <a:rPr lang="en-US" sz="16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pPr lvl="2"/>
                <a:r>
                  <a:rPr lang="en-US" sz="1600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𝑜𝑓𝑓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otherwise, this again implies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satisfies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sz="1600" dirty="0">
                  <a:solidFill>
                    <a:schemeClr val="accent1"/>
                  </a:solidFill>
                </a:endParaRP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is an inductive invariant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Further,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(note that every state satisfying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will satisfy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)</a:t>
                </a:r>
              </a:p>
              <a:p>
                <a:r>
                  <a:rPr lang="en-US" sz="1600" dirty="0">
                    <a:solidFill>
                      <a:schemeClr val="accent1"/>
                    </a:solidFill>
                  </a:rPr>
                  <a:t>So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1600" dirty="0">
                    <a:solidFill>
                      <a:schemeClr val="accent1"/>
                    </a:solidFill>
                  </a:rPr>
                  <a:t> is an invariant of the TS!</a:t>
                </a:r>
              </a:p>
            </p:txBody>
          </p:sp>
        </mc:Choice>
        <mc:Fallback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49F6BD73-E5C4-4B4B-84E1-22BF6BB9DC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4" y="2175497"/>
                <a:ext cx="7373047" cy="34951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971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1CDFC31-A9F5-4E6E-A1BD-5D3473FE1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Wrap-up of verification basics</a:t>
            </a:r>
          </a:p>
          <a:p>
            <a:r>
              <a:rPr lang="en-US" dirty="0"/>
              <a:t>Temporal Logic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4FC65B-2008-4FE9-ABC4-F4E443330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7D1B8-720A-4893-A327-B468D26E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59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AE697-85C2-4EA1-9732-7D115EBD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Basics of Verification</a:t>
            </a:r>
          </a:p>
          <a:p>
            <a:r>
              <a:rPr lang="en-US" dirty="0"/>
              <a:t>Formal Requirements/Specifications</a:t>
            </a:r>
          </a:p>
          <a:p>
            <a:r>
              <a:rPr lang="en-US" dirty="0"/>
              <a:t>Requirements-based Testing</a:t>
            </a:r>
          </a:p>
          <a:p>
            <a:r>
              <a:rPr lang="en-US" dirty="0"/>
              <a:t>Some Formal Verification Techniques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67298-5A71-4A19-9DB5-FAEE3B9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2 : Analyzing closed-loop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751-0F97-4E5E-85A3-9A7E9DC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ED4A3-07A1-4799-9295-6159AC9C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Sounds like a boring topic about documentation, is anything but that!</a:t>
            </a:r>
          </a:p>
          <a:p>
            <a:r>
              <a:rPr lang="en-US" dirty="0"/>
              <a:t>A requirement describes a desirable property of the system behaviors.</a:t>
            </a:r>
          </a:p>
          <a:p>
            <a:r>
              <a:rPr lang="en-US" dirty="0"/>
              <a:t>High assurance/safety-critical, or mission-critical systems should use formal requirements.</a:t>
            </a:r>
          </a:p>
          <a:p>
            <a:r>
              <a:rPr lang="en-US" dirty="0"/>
              <a:t>A system design meets its requirements if </a:t>
            </a:r>
            <a:r>
              <a:rPr lang="en-US" i="1" dirty="0"/>
              <a:t>all </a:t>
            </a:r>
            <a:r>
              <a:rPr lang="en-US" dirty="0"/>
              <a:t>system executions satisfy all the requirements.</a:t>
            </a:r>
          </a:p>
          <a:p>
            <a:r>
              <a:rPr lang="en-US" dirty="0"/>
              <a:t>There should ideally be clear separation between requirements (what needs to be implemented) and the design (how should it be implemented).</a:t>
            </a:r>
          </a:p>
          <a:p>
            <a:r>
              <a:rPr lang="en-US" dirty="0"/>
              <a:t>Unfortunately, this simple philosophy is often not followed by designers.</a:t>
            </a:r>
          </a:p>
          <a:p>
            <a:endParaRPr lang="en-US" dirty="0"/>
          </a:p>
          <a:p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F79AA-9E8C-4F3F-9E90-FAC9E0EE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ADA8-9D82-4208-865B-878065E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Requirements can be informal: Either implicit or stated in natural language</a:t>
                </a:r>
              </a:p>
              <a:p>
                <a:pPr lvl="1"/>
                <a:r>
                  <a:rPr lang="en-US" dirty="0"/>
                  <a:t>If an obstacle is sensed by the car, it should stop if it is safe to do so</a:t>
                </a:r>
              </a:p>
              <a:p>
                <a:r>
                  <a:rPr lang="en-US" dirty="0"/>
                  <a:t>Formal requirements are stated explicitly in a mathematically precise fashion</a:t>
                </a:r>
              </a:p>
              <a:p>
                <a:pPr lvl="1"/>
                <a:r>
                  <a:rPr lang="en-US" dirty="0"/>
                  <a:t>If the vision system, 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labels an object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meters from the car as a stationary obstacle, then as long as the current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car is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, the vehicle should execute an emergency stop maneuver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ms. Here, the maximum braking deceleration that the car can produce at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</m:oMath>
                </a14:m>
                <a:r>
                  <a:rPr lang="en-US" dirty="0"/>
                  <a:t> is a safe stopping distance between vehicles.</a:t>
                </a:r>
                <a:endParaRPr lang="en-US" sz="3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E21434-6F17-4787-9F9A-31FEB0BE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 in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CA08-6E1E-418E-9590-F587088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F42BF-DC7E-4DFF-9F2C-E376587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Granularity of requirements</a:t>
            </a:r>
          </a:p>
          <a:p>
            <a:pPr lvl="1"/>
            <a:r>
              <a:rPr lang="en-US" dirty="0"/>
              <a:t>System-level: UAV is able to maintain a given desired altitude in presence of acceptable disturbances.</a:t>
            </a:r>
          </a:p>
          <a:p>
            <a:pPr lvl="1"/>
            <a:r>
              <a:rPr lang="en-US" dirty="0"/>
              <a:t>Subsystem-level: Upon receiving a ‘turn right’ command, </a:t>
            </a:r>
            <a:r>
              <a:rPr lang="en-US" i="1" dirty="0"/>
              <a:t>flight control subsystem </a:t>
            </a:r>
            <a:r>
              <a:rPr lang="en-US" dirty="0"/>
              <a:t>(FCS)</a:t>
            </a:r>
            <a:r>
              <a:rPr lang="en-US" i="1" dirty="0"/>
              <a:t> </a:t>
            </a:r>
            <a:r>
              <a:rPr lang="en-US" dirty="0"/>
              <a:t>produces the correct actuator commands that cause the UAV to turn right.</a:t>
            </a:r>
            <a:endParaRPr lang="en-US" i="1" dirty="0"/>
          </a:p>
          <a:p>
            <a:pPr lvl="1"/>
            <a:r>
              <a:rPr lang="en-US" dirty="0"/>
              <a:t>Function-level: For the </a:t>
            </a:r>
            <a:r>
              <a:rPr lang="en-US" i="1" dirty="0"/>
              <a:t>position controller module, </a:t>
            </a:r>
            <a:r>
              <a:rPr lang="en-US" dirty="0"/>
              <a:t>the maximum error between the estimated position and the position setpoint is less than 5%.</a:t>
            </a:r>
          </a:p>
          <a:p>
            <a:pPr lvl="1"/>
            <a:r>
              <a:rPr lang="en-US" dirty="0"/>
              <a:t>Hardware/Timing-level: The MPC algorithm for attitude control has a worst-case execution time of 4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265BA-26B1-4AD3-BF95-4131E66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29B-FF72-41AC-95ED-64EC7C0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B420F-B2CA-4B84-BE79-341C8E8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29079" cy="4351338"/>
          </a:xfrm>
        </p:spPr>
        <p:txBody>
          <a:bodyPr>
            <a:normAutofit/>
          </a:bodyPr>
          <a:lstStyle/>
          <a:p>
            <a:r>
              <a:rPr lang="en-US" dirty="0"/>
              <a:t>Hard Requirements: Violation leads to endangering safety-criticality or mission-criticality</a:t>
            </a:r>
          </a:p>
          <a:p>
            <a:pPr lvl="1"/>
            <a:r>
              <a:rPr lang="en-US" dirty="0"/>
              <a:t>Safety Requirements: system never does something bad</a:t>
            </a:r>
          </a:p>
          <a:p>
            <a:pPr lvl="1"/>
            <a:r>
              <a:rPr lang="en-US" dirty="0"/>
              <a:t>Liveness Requirements: from any point of time, system eventually does something good </a:t>
            </a:r>
          </a:p>
          <a:p>
            <a:r>
              <a:rPr lang="en-US" dirty="0"/>
              <a:t>Soft Requirements: Violations lead to inefficiency, but are not critical</a:t>
            </a:r>
          </a:p>
          <a:p>
            <a:pPr lvl="1"/>
            <a:r>
              <a:rPr lang="en-US" dirty="0"/>
              <a:t>(Absolute) Performance Requirements: system performance is not worst than a certain level</a:t>
            </a:r>
          </a:p>
          <a:p>
            <a:pPr lvl="1"/>
            <a:r>
              <a:rPr lang="en-US" dirty="0"/>
              <a:t>(Average) Performance Requirements: average system performance is at a certain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49A66-100D-4CC4-BBB1-B7DDA11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FF97-6DA2-4DE5-850B-CC76DB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E35AC-C5AA-46AD-AC3B-8B5282C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Requirements: system should protect against modifications in its behavior by an adversarial actor</a:t>
            </a:r>
          </a:p>
          <a:p>
            <a:pPr lvl="1"/>
            <a:r>
              <a:rPr lang="en-US" dirty="0"/>
              <a:t>Failure to satisfy security requirements may lead to a hard requirement violation</a:t>
            </a:r>
          </a:p>
          <a:p>
            <a:r>
              <a:rPr lang="en-US" dirty="0"/>
              <a:t>Privacy Requirements: the data revealed by the system to the external world should not leak sensitive information</a:t>
            </a:r>
          </a:p>
          <a:p>
            <a:r>
              <a:rPr lang="en-US" dirty="0"/>
              <a:t>These requirements will become increasingly important for autonomous CPS, especially as IoT technologies and smart transportation initiatives are deployed!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B6D1-0AED-41F1-9F3E-0655363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kind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5653-4C11-4E82-888A-7A100E8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B1E3D72-9EB0-4B41-9332-7D05D1FDA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safety requirement states that a system always stays within the set of </a:t>
            </a:r>
            <a:r>
              <a:rPr lang="en-US" i="1" dirty="0"/>
              <a:t>good</a:t>
            </a:r>
            <a:r>
              <a:rPr lang="en-US" dirty="0"/>
              <a:t> states (i.e. nothing bad every happens)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Collision avoidance: the distance between a car and a pedestrian is always greater than a threshold</a:t>
            </a:r>
          </a:p>
          <a:p>
            <a:pPr lvl="1"/>
            <a:r>
              <a:rPr lang="en-US" dirty="0"/>
              <a:t>Patient’s blood glucose never drops below 80 mg/</a:t>
            </a:r>
            <a:r>
              <a:rPr lang="en-US" dirty="0" err="1"/>
              <a:t>dL</a:t>
            </a:r>
            <a:endParaRPr lang="en-US" dirty="0"/>
          </a:p>
          <a:p>
            <a:pPr lvl="1"/>
            <a:r>
              <a:rPr lang="en-US" dirty="0"/>
              <a:t>Maximum temperature specification on the battery is not exceeded </a:t>
            </a:r>
          </a:p>
          <a:p>
            <a:r>
              <a:rPr lang="en-US" dirty="0"/>
              <a:t>Safety requirements can be formalized using transition systems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150FB-3EB5-4ECB-AE09-76FB116D8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4454B-018F-4C73-A2A5-EBA5F0356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76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16192</TotalTime>
  <Words>3078</Words>
  <Application>Microsoft Office PowerPoint</Application>
  <PresentationFormat>Widescreen</PresentationFormat>
  <Paragraphs>328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Basics of Verification</vt:lpstr>
      <vt:lpstr>Where we are in the course</vt:lpstr>
      <vt:lpstr>Module 2 : Analyzing closed-loop models</vt:lpstr>
      <vt:lpstr>Requirements</vt:lpstr>
      <vt:lpstr>Rigor in Requirements</vt:lpstr>
      <vt:lpstr>Granularity</vt:lpstr>
      <vt:lpstr>Types of Requirements</vt:lpstr>
      <vt:lpstr>Other kind of requirements</vt:lpstr>
      <vt:lpstr>Safety Requirements</vt:lpstr>
      <vt:lpstr>Transition System</vt:lpstr>
      <vt:lpstr>Transition Systems and state</vt:lpstr>
      <vt:lpstr>Example of a TS</vt:lpstr>
      <vt:lpstr>Example transitions for TS</vt:lpstr>
      <vt:lpstr>TS describes all possible transitions</vt:lpstr>
      <vt:lpstr>Reachable states of a modified switch TS</vt:lpstr>
      <vt:lpstr>Reachability</vt:lpstr>
      <vt:lpstr>Desirable behaviors of a TS</vt:lpstr>
      <vt:lpstr>Safety invariants </vt:lpstr>
      <vt:lpstr>Proving that something is an invariant</vt:lpstr>
      <vt:lpstr>Inductive Safety Proof</vt:lpstr>
      <vt:lpstr>Inductive Invariant</vt:lpstr>
      <vt:lpstr>Proving inductive invariants: I</vt:lpstr>
      <vt:lpstr>Proving inductive invariants: II</vt:lpstr>
      <vt:lpstr>Proving inductive invariants: III</vt:lpstr>
      <vt:lpstr>How do we prove safety invariants?</vt:lpstr>
      <vt:lpstr>Soundness and Completeness</vt:lpstr>
      <vt:lpstr>Safety Proof for Switch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313</cp:revision>
  <dcterms:created xsi:type="dcterms:W3CDTF">2018-01-04T23:14:16Z</dcterms:created>
  <dcterms:modified xsi:type="dcterms:W3CDTF">2018-02-13T22:58:27Z</dcterms:modified>
</cp:coreProperties>
</file>