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26" r:id="rId10"/>
    <p:sldId id="407" r:id="rId11"/>
    <p:sldId id="404" r:id="rId12"/>
    <p:sldId id="409" r:id="rId13"/>
    <p:sldId id="275" r:id="rId14"/>
    <p:sldId id="285" r:id="rId15"/>
    <p:sldId id="454" r:id="rId16"/>
    <p:sldId id="287" r:id="rId17"/>
    <p:sldId id="288" r:id="rId18"/>
    <p:sldId id="292" r:id="rId19"/>
    <p:sldId id="293" r:id="rId20"/>
    <p:sldId id="294" r:id="rId21"/>
    <p:sldId id="295" r:id="rId22"/>
    <p:sldId id="296" r:id="rId23"/>
    <p:sldId id="453" r:id="rId24"/>
    <p:sldId id="408" r:id="rId25"/>
    <p:sldId id="291" r:id="rId26"/>
    <p:sldId id="410" r:id="rId27"/>
    <p:sldId id="446" r:id="rId28"/>
    <p:sldId id="445" r:id="rId29"/>
    <p:sldId id="438" r:id="rId30"/>
    <p:sldId id="448" r:id="rId31"/>
    <p:sldId id="439" r:id="rId32"/>
    <p:sldId id="440" r:id="rId33"/>
    <p:sldId id="449" r:id="rId34"/>
    <p:sldId id="441" r:id="rId35"/>
    <p:sldId id="415" r:id="rId36"/>
    <p:sldId id="455" r:id="rId37"/>
    <p:sldId id="427" r:id="rId38"/>
    <p:sldId id="429" r:id="rId39"/>
    <p:sldId id="430" r:id="rId40"/>
    <p:sldId id="431" r:id="rId41"/>
    <p:sldId id="432" r:id="rId42"/>
    <p:sldId id="447" r:id="rId43"/>
    <p:sldId id="411" r:id="rId44"/>
    <p:sldId id="451" r:id="rId45"/>
    <p:sldId id="452" r:id="rId46"/>
    <p:sldId id="45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6" autoAdjust="0"/>
    <p:restoredTop sz="94660"/>
  </p:normalViewPr>
  <p:slideViewPr>
    <p:cSldViewPr snapToGrid="0">
      <p:cViewPr>
        <p:scale>
          <a:sx n="100" d="100"/>
          <a:sy n="100" d="100"/>
        </p:scale>
        <p:origin x="509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24T21:35:09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30546 10041 0,'0'13'16,"0"0"0,27 14-1,26 13-15,79 39 16,66 53 15,-13-13-15,-92-66-16,106 0 15,-14 66-15,93 80 32,-199-120-32,-53-53 15,27 14-15,13 26 16,27-13-16,39 0 15,40 26 1,-53-26 0,-39-26-1,-54-1-15,-13-26 0,14 27 16,-1-1 0,-12-13-16,12 27 15,-26-27-15,13 1 16,0-14-16,1 26 0,12 1 15,27 12 1,-26-12-16,12 12 16,41 27-16,-54-52 15,1 12-15,25 1 16,-12-1 0,-27-13-16,-13 1 0,0-1 46,14-13-46,-14 13 32</inkml:trace>
  <inkml:trace contextRef="#ctx0" brushRef="#br0" timeOffset="1957.09">30493 11430 0,'-26'13'78,"13"0"-62,-1 1-16,-12 12 16,-54 54-1,54-28-15,0 1 16,-27 27 15,39-27-15,14-40-1,0 0-15,0 0 16,0 1-16,0 12 16,0-13-16,0 0 15,0 1-15,0-1 16,0 0-1,0 0 1,0 1-16,0-1 16,27-13-16,13 26 15,-14-26 1,-13 0-16,14 0 0,12 0 16,-25 0-16,52 0 15,-53 0 1,13 0-16,14 0 15,-27 0-15,40-26 16,-39 13 0,-14-1-16,26 1 15,-13 0-15,14-14 16,-14 1-16,0 0 16,0-14-1,-13 13-15,0 1 16,0 13-1,0-14-15,-13 14 16,0 13-16,13-26 16,0 12-16,-27 14 15,14 0-15,13-26 16,-13 26 0,0-13-16,13-1 15,-13 1-15,-1 13 0,-12 0 16,13 0-16,-40-26 15,39 26 1,1 0-16,-26 0 16,25 0-16,1 0 0,0 0 31,0 0-31,-1 0 0,1 0 16,0 0-1</inkml:trace>
  <inkml:trace contextRef="#ctx0" brushRef="#br0" timeOffset="2686.01">30599 11589 0,'27'-13'16</inkml:trace>
  <inkml:trace contextRef="#ctx0" brushRef="#br0" timeOffset="3717.04">30943 11814 0</inkml:trace>
  <inkml:trace contextRef="#ctx0" brushRef="#br0" timeOffset="5414.02">31049 11443 0,'0'-13'15,"0"0"17,13-14-1,27 14-15,-14 0-16,14 13 15,26 0 1,-53 0-1,14 0 1,-14 0 0,0 0-1,0 13-15,-13 0 16,14 14 0,-14-14-16,13 0 0,-13 0 15,0 1-15,13 12 16,0 1-1,-13-14-15,0 0 16,0 14-16,0-14 16,0 0-16,0 27 15,0-27 1,-13 13-16,13-12 0,-13-1 16,13 13-1,0-13-15,-27 27 16,14-13-1,13-14-15,0 0 16,-13 0 0,13 1-16,-26 12 31,26-13-15,0 0 15,13-13 16,0 0-47,27 0 15,-27 0-15,27 0 16,-14 0 0,67 0-1,-67-13-15,14 13 16,39-26-1,-52 26-15,-14 0 0,13 0 16,1 0-16,-14 0 31,0 0-15</inkml:trace>
  <inkml:trace contextRef="#ctx0" brushRef="#br0" timeOffset="9649.7">29832 7369 0,'-13'0'62,"-1"0"-30,1 0 30,0 0-62,0 0 16,-1 0-16,-12 0 15,-1 0-15,14 0 0,0 0 16,-13 0-16,-1 0 16,14 13-16,0-13 15,-1 0-15,-12 13 16,13-13-16,0 0 15,-14 0 1,14 0-16,0 0 16,-1 0-1,-12 0 1,13 0 46,13 13 48,0 1-110,0-1 15,0 13 1,0-13 0,0 27 15,0-27-15,0 14 30,0-14-14,0 0 46,26-13-47,1 0-15,-1 0-1,-13 0 1,14 0 0,-1-13-16,1 13 15,12-26 1,1 12 15,0 14-31,-14 0 31,-13 0 1,1 0-17,-1 14 1,-13-1-16,13 13 31,0-26-15,-13 14-16,0-1 15,14 0 1,-14 13 0,0-12 15,0-1-16,0 0 17,0 0-32,0 1 15,0 25 1,-27-25 0,-52 25 15,65-26-31,-38 27 15,12-40 1,-26 0 0,13 13-1,13-13 1,-13 0 0,27 0-1,13 0 1,-1 0-1,1 0-15,0 0 0,0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24T22:00:3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19579 3903 0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70495"/>
            <a:ext cx="11699087" cy="508112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5" y="93173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2022.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1BA47-D4B1-4895-8EFC-757EAD90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754" y="2936631"/>
            <a:ext cx="4466492" cy="589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Verification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12D20-EA79-4063-A6C9-38F64F62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C764-1BB2-4DBE-B8C8-B549B54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53AB-30DA-4947-8BAC-5B9A6EA2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B86A-ABFE-4CE4-8B77-D515B7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E73230-1DFD-469B-BAD4-96D2F3C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¬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: nonempty</a:t>
                          </a:r>
                          <a:r>
                            <a:rPr lang="en-US" sz="2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interval </a:t>
                          </a:r>
                          <a:r>
                            <a:rPr lang="en-US" sz="2400" b="0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82817"/>
                  </p:ext>
                </p:extLst>
              </p:nvPr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444" r="-323297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204444" r="-137258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204444" b="-1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8605" r="-32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418605" r="-13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4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4309C20-953C-41E3-BF5F-C2A65758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0" y="4835047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10214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6929D9-7B79-9140-B667-67C9DC65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B28E1-7965-DCAF-F7AA-55C0F3D0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13D09111-1E9F-C7B2-46A8-13ACD332D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Rules of the game:</a:t>
                </a:r>
              </a:p>
              <a:p>
                <a:pPr marL="0" indent="0">
                  <a:buNone/>
                </a:pPr>
                <a:r>
                  <a:rPr lang="en-US" dirty="0"/>
                  <a:t>First throw:</a:t>
                </a:r>
              </a:p>
              <a:p>
                <a:r>
                  <a:rPr lang="en-US" dirty="0"/>
                  <a:t>Roll a 6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win and game stops</a:t>
                </a:r>
              </a:p>
              <a:p>
                <a:r>
                  <a:rPr lang="en-US" dirty="0"/>
                  <a:t>Roll a 2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lose and game stops</a:t>
                </a:r>
              </a:p>
              <a:p>
                <a:r>
                  <a:rPr lang="en-US" dirty="0"/>
                  <a:t>Otherwise remember 1</a:t>
                </a:r>
                <a:r>
                  <a:rPr lang="en-US" baseline="30000" dirty="0"/>
                  <a:t>st</a:t>
                </a:r>
                <a:r>
                  <a:rPr lang="en-US" dirty="0"/>
                  <a:t> roll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∈{1,3,4,5}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Subsequent throws:</a:t>
                </a:r>
              </a:p>
              <a:p>
                <a:r>
                  <a:rPr lang="en-US" dirty="0"/>
                  <a:t>Roll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next roll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win and game stops</a:t>
                </a:r>
              </a:p>
              <a:p>
                <a:pPr lvl="1"/>
                <a:r>
                  <a:rPr lang="en-US" dirty="0"/>
                  <a:t>Otherwise: lose and game stops</a:t>
                </a:r>
              </a:p>
              <a:p>
                <a:r>
                  <a:rPr lang="en-US" dirty="0"/>
                  <a:t>Otherwise, keep rolling</a:t>
                </a: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13D09111-1E9F-C7B2-46A8-13ACD332D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  <a:blipFill>
                <a:blip r:embed="rId2"/>
                <a:stretch>
                  <a:fillRect l="-1642" t="-2857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6BA82E9-51CF-20EB-5FF9-2F04F1671C03}"/>
              </a:ext>
            </a:extLst>
          </p:cNvPr>
          <p:cNvSpPr/>
          <p:nvPr/>
        </p:nvSpPr>
        <p:spPr>
          <a:xfrm>
            <a:off x="1631950" y="1575516"/>
            <a:ext cx="993208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94ACB6-867E-EFAC-6153-A01B80A4AF44}"/>
              </a:ext>
            </a:extLst>
          </p:cNvPr>
          <p:cNvSpPr/>
          <p:nvPr/>
        </p:nvSpPr>
        <p:spPr>
          <a:xfrm>
            <a:off x="1400962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A5DB69-2839-9634-9489-9BDF9817FA0E}"/>
              </a:ext>
            </a:extLst>
          </p:cNvPr>
          <p:cNvSpPr/>
          <p:nvPr/>
        </p:nvSpPr>
        <p:spPr>
          <a:xfrm>
            <a:off x="88265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CAF65F-4227-3D22-6075-80905F332DEA}"/>
              </a:ext>
            </a:extLst>
          </p:cNvPr>
          <p:cNvSpPr/>
          <p:nvPr/>
        </p:nvSpPr>
        <p:spPr>
          <a:xfrm>
            <a:off x="240030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2F630-E989-6909-6525-6D0112E00757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648196" y="2292923"/>
            <a:ext cx="129206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A2EBF9D-5780-B965-F353-7E56D73401C7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0800000" flipV="1">
            <a:off x="882650" y="1995763"/>
            <a:ext cx="749300" cy="2866474"/>
          </a:xfrm>
          <a:prstGeom prst="curvedConnector3">
            <a:avLst>
              <a:gd name="adj1" fmla="val 20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3CC2A9-3398-4371-79D6-38FEADE4E4A2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1355548" y="3121784"/>
            <a:ext cx="163242" cy="72413"/>
          </a:xfrm>
          <a:prstGeom prst="curvedConnector4">
            <a:avLst>
              <a:gd name="adj1" fmla="val -11533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6D74CB-0361-DA61-16FA-96B1F4E4AC59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>
            <a:off x="2625158" y="1995763"/>
            <a:ext cx="606992" cy="2866474"/>
          </a:xfrm>
          <a:prstGeom prst="curvedConnector3">
            <a:avLst>
              <a:gd name="adj1" fmla="val 231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CE701-6927-B13E-2B68-16AB51D1FA1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298575" y="3470470"/>
            <a:ext cx="349621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8E58F-76A3-EE1F-2F51-B792195FA58B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823017" y="3402853"/>
            <a:ext cx="993208" cy="10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DC7AF-9F0E-F5EE-37E3-A92677B8DDCE}"/>
                  </a:ext>
                </a:extLst>
              </p:cNvPr>
              <p:cNvSpPr txBox="1"/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DC7AF-9F0E-F5EE-37E3-A92677B8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671B9F-A61A-B3CD-8346-F032F06C9837}"/>
                  </a:ext>
                </a:extLst>
              </p:cNvPr>
              <p:cNvSpPr txBox="1"/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671B9F-A61A-B3CD-8346-F032F06C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D588731-67D2-7576-2E62-462B60998236}"/>
              </a:ext>
            </a:extLst>
          </p:cNvPr>
          <p:cNvCxnSpPr>
            <a:cxnSpLocks/>
            <a:stCxn id="8" idx="6"/>
            <a:endCxn id="8" idx="7"/>
          </p:cNvCxnSpPr>
          <p:nvPr/>
        </p:nvCxnSpPr>
        <p:spPr>
          <a:xfrm flipH="1" flipV="1">
            <a:off x="1592678" y="4565077"/>
            <a:ext cx="121822" cy="297160"/>
          </a:xfrm>
          <a:prstGeom prst="curvedConnector4">
            <a:avLst>
              <a:gd name="adj1" fmla="val -187651"/>
              <a:gd name="adj2" fmla="val 141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93DBF3-1838-053F-E5CA-B6376D3E2D88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10800000" flipH="1">
            <a:off x="2400300" y="4565077"/>
            <a:ext cx="121822" cy="297160"/>
          </a:xfrm>
          <a:prstGeom prst="curvedConnector4">
            <a:avLst>
              <a:gd name="adj1" fmla="val -187651"/>
              <a:gd name="adj2" fmla="val 139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15A6A8-5265-3B9B-13E0-C296733B2C65}"/>
                  </a:ext>
                </a:extLst>
              </p:cNvPr>
              <p:cNvSpPr txBox="1"/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15A6A8-5265-3B9B-13E0-C296733B2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874510-BA6E-7565-CA41-D84F8F238646}"/>
                  </a:ext>
                </a:extLst>
              </p:cNvPr>
              <p:cNvSpPr txBox="1"/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874510-BA6E-7565-CA41-D84F8F23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CAEAF1-1DEB-4528-89B8-881E767D8A45}"/>
                  </a:ext>
                </a:extLst>
              </p:cNvPr>
              <p:cNvSpPr txBox="1"/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CAEAF1-1DEB-4528-89B8-881E767D8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A9F7A30-4346-25A2-8FBC-FBDAA6F297BE}"/>
              </a:ext>
            </a:extLst>
          </p:cNvPr>
          <p:cNvSpPr/>
          <p:nvPr/>
        </p:nvSpPr>
        <p:spPr>
          <a:xfrm>
            <a:off x="2235986" y="2993430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2872095-3F01-7F90-5A15-0A694EC97A63}"/>
              </a:ext>
            </a:extLst>
          </p:cNvPr>
          <p:cNvCxnSpPr>
            <a:cxnSpLocks/>
            <a:stCxn id="23" idx="1"/>
            <a:endCxn id="23" idx="2"/>
          </p:cNvCxnSpPr>
          <p:nvPr/>
        </p:nvCxnSpPr>
        <p:spPr>
          <a:xfrm rot="16200000" flipH="1" flipV="1">
            <a:off x="2190572" y="3106461"/>
            <a:ext cx="163242" cy="72413"/>
          </a:xfrm>
          <a:prstGeom prst="curvedConnector4">
            <a:avLst>
              <a:gd name="adj1" fmla="val -72541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14323D9-0A46-2B02-9A5D-334752778510}"/>
              </a:ext>
            </a:extLst>
          </p:cNvPr>
          <p:cNvSpPr/>
          <p:nvPr/>
        </p:nvSpPr>
        <p:spPr>
          <a:xfrm>
            <a:off x="2984916" y="296728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27A1446-0BE9-2527-8A56-A7C17CFFFA6D}"/>
              </a:ext>
            </a:extLst>
          </p:cNvPr>
          <p:cNvCxnSpPr>
            <a:cxnSpLocks/>
            <a:stCxn id="25" idx="1"/>
            <a:endCxn id="25" idx="2"/>
          </p:cNvCxnSpPr>
          <p:nvPr/>
        </p:nvCxnSpPr>
        <p:spPr>
          <a:xfrm rot="16200000" flipH="1" flipV="1">
            <a:off x="2939502" y="3080314"/>
            <a:ext cx="163242" cy="72413"/>
          </a:xfrm>
          <a:prstGeom prst="curvedConnector4">
            <a:avLst>
              <a:gd name="adj1" fmla="val -11144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DC0B45A-0AB0-8A35-D78D-FE0D90604AB5}"/>
              </a:ext>
            </a:extLst>
          </p:cNvPr>
          <p:cNvSpPr/>
          <p:nvPr/>
        </p:nvSpPr>
        <p:spPr>
          <a:xfrm>
            <a:off x="628911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E267010-5C7C-A6F4-96A8-2442CB5D1958}"/>
              </a:ext>
            </a:extLst>
          </p:cNvPr>
          <p:cNvCxnSpPr>
            <a:cxnSpLocks/>
            <a:stCxn id="27" idx="1"/>
            <a:endCxn id="27" idx="2"/>
          </p:cNvCxnSpPr>
          <p:nvPr/>
        </p:nvCxnSpPr>
        <p:spPr>
          <a:xfrm rot="16200000" flipH="1" flipV="1">
            <a:off x="583497" y="3121784"/>
            <a:ext cx="163242" cy="72413"/>
          </a:xfrm>
          <a:prstGeom prst="curvedConnector4">
            <a:avLst>
              <a:gd name="adj1" fmla="val -9588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8A1246-A9DB-6993-ACA9-9B5515E9580D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 flipH="1">
            <a:off x="876145" y="2292923"/>
            <a:ext cx="901257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63EF43-3B16-48CE-2F9B-491A5FAC87E0}"/>
              </a:ext>
            </a:extLst>
          </p:cNvPr>
          <p:cNvCxnSpPr>
            <a:cxnSpLocks/>
            <a:stCxn id="6" idx="5"/>
            <a:endCxn id="23" idx="0"/>
          </p:cNvCxnSpPr>
          <p:nvPr/>
        </p:nvCxnSpPr>
        <p:spPr>
          <a:xfrm>
            <a:off x="2479706" y="2292923"/>
            <a:ext cx="3514" cy="7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408403-B0AC-1153-373D-C7AB70DD55B0}"/>
              </a:ext>
            </a:extLst>
          </p:cNvPr>
          <p:cNvCxnSpPr>
            <a:cxnSpLocks/>
            <a:stCxn id="6" idx="5"/>
            <a:endCxn id="25" idx="0"/>
          </p:cNvCxnSpPr>
          <p:nvPr/>
        </p:nvCxnSpPr>
        <p:spPr>
          <a:xfrm>
            <a:off x="2479706" y="2292923"/>
            <a:ext cx="752444" cy="6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D6A8E9-0233-F272-4418-9AC4D150886B}"/>
                  </a:ext>
                </a:extLst>
              </p:cNvPr>
              <p:cNvSpPr txBox="1"/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D6A8E9-0233-F272-4418-9AC4D150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E226A3-1555-CCBF-E250-051EC4AC098C}"/>
                  </a:ext>
                </a:extLst>
              </p:cNvPr>
              <p:cNvSpPr txBox="1"/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E226A3-1555-CCBF-E250-051EC4AC0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6B0B4E-EF12-1F06-099C-8413F7BEEFED}"/>
                  </a:ext>
                </a:extLst>
              </p:cNvPr>
              <p:cNvSpPr txBox="1"/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6B0B4E-EF12-1F06-099C-8413F7BE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5D33FA-A727-7FB2-A1B1-58524A8D828A}"/>
                  </a:ext>
                </a:extLst>
              </p:cNvPr>
              <p:cNvSpPr txBox="1"/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5D33FA-A727-7FB2-A1B1-58524A8D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D3E607-F1E2-4458-811C-A1050380D6BB}"/>
              </a:ext>
            </a:extLst>
          </p:cNvPr>
          <p:cNvCxnSpPr>
            <a:cxnSpLocks/>
            <a:stCxn id="27" idx="4"/>
            <a:endCxn id="8" idx="0"/>
          </p:cNvCxnSpPr>
          <p:nvPr/>
        </p:nvCxnSpPr>
        <p:spPr>
          <a:xfrm>
            <a:off x="876145" y="3470470"/>
            <a:ext cx="42243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E04333-DB63-9897-1413-3DBD136C0394}"/>
              </a:ext>
            </a:extLst>
          </p:cNvPr>
          <p:cNvCxnSpPr>
            <a:cxnSpLocks/>
            <a:stCxn id="23" idx="3"/>
            <a:endCxn id="8" idx="0"/>
          </p:cNvCxnSpPr>
          <p:nvPr/>
        </p:nvCxnSpPr>
        <p:spPr>
          <a:xfrm flipH="1">
            <a:off x="1298575" y="3387530"/>
            <a:ext cx="1009824" cy="105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D5A539-0C1F-73DF-8495-07AADAA56137}"/>
              </a:ext>
            </a:extLst>
          </p:cNvPr>
          <p:cNvCxnSpPr>
            <a:cxnSpLocks/>
            <a:stCxn id="25" idx="3"/>
            <a:endCxn id="8" idx="0"/>
          </p:cNvCxnSpPr>
          <p:nvPr/>
        </p:nvCxnSpPr>
        <p:spPr>
          <a:xfrm flipH="1">
            <a:off x="1298575" y="3361383"/>
            <a:ext cx="175875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F9AF47-3171-D755-00EF-CD5E70BB49D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648196" y="3470470"/>
            <a:ext cx="1168029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64F497-6E7B-8B3B-6281-56BCEC5A157C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2816225" y="3361383"/>
            <a:ext cx="24110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1CE24D-1660-65AA-B893-CC686F614C7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>
            <a:off x="2483220" y="3455147"/>
            <a:ext cx="333005" cy="98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B99460-3A91-AD7C-E5D6-0BD6B8C79BA1}"/>
                  </a:ext>
                </a:extLst>
              </p:cNvPr>
              <p:cNvSpPr txBox="1"/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B99460-3A91-AD7C-E5D6-0BD6B8C7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B088B6-30AF-C0E1-625F-53F9B31B1585}"/>
                  </a:ext>
                </a:extLst>
              </p:cNvPr>
              <p:cNvSpPr txBox="1"/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B088B6-30AF-C0E1-625F-53F9B31B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EA7C09-5778-FFB3-66C0-716833269B13}"/>
                  </a:ext>
                </a:extLst>
              </p:cNvPr>
              <p:cNvSpPr txBox="1"/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EA7C09-5778-FFB3-66C0-71683326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5C678C-FDD2-4A5C-85A3-AE6E3F559FE7}"/>
                  </a:ext>
                </a:extLst>
              </p:cNvPr>
              <p:cNvSpPr txBox="1"/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5C678C-FDD2-4A5C-85A3-AE6E3F559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B0A45E-F9ED-6757-5848-BA00E0332D4D}"/>
                  </a:ext>
                </a:extLst>
              </p:cNvPr>
              <p:cNvSpPr txBox="1"/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B0A45E-F9ED-6757-5848-BA00E033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85DF64-0BF0-3F6D-0BC6-7074D4D89B33}"/>
              </a:ext>
            </a:extLst>
          </p:cNvPr>
          <p:cNvCxnSpPr>
            <a:cxnSpLocks/>
            <a:stCxn id="27" idx="4"/>
            <a:endCxn id="9" idx="0"/>
          </p:cNvCxnSpPr>
          <p:nvPr/>
        </p:nvCxnSpPr>
        <p:spPr>
          <a:xfrm>
            <a:off x="876145" y="3470470"/>
            <a:ext cx="194008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9B64600-8295-2979-78C5-975AC7965559}"/>
                  </a:ext>
                </a:extLst>
              </p:cNvPr>
              <p:cNvSpPr txBox="1"/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9B64600-8295-2979-78C5-975AC796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5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probability of eventually reaching the goal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[0,0.1]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possible outcomes for a fair die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reaching a state from where you </a:t>
                </a:r>
                <a:r>
                  <a:rPr lang="en-US" i="1" dirty="0"/>
                  <a:t>almost surely </a:t>
                </a:r>
                <a:r>
                  <a:rPr lang="en-US" dirty="0"/>
                  <a:t>are safe within 5 steps where you do not run into an obstacle is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Almost surely safe does not mean always safe!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2F18D-1DD0-4FE0-82B1-42D75243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3ADB-5BE3-4651-9FB6-7F2F99B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F42678-4362-4DFD-96C6-2380809D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PCTL formulas</a:t>
            </a:r>
          </a:p>
        </p:txBody>
      </p:sp>
    </p:spTree>
    <p:extLst>
      <p:ext uri="{BB962C8B-B14F-4D97-AF65-F5344CB8AC3E}">
        <p14:creationId xmlns:p14="http://schemas.microsoft.com/office/powerpoint/2010/main" val="425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in PCTL, you cannot negate path formulas (syntax does not allow)!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But,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negation of the comparison operator. E.g.,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r="-365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733-9DF4-4868-ABBD-CAEEB9B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58E-78C2-4ED0-914B-D5A077C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B59AAB-BC5F-4111-8777-A9F8C9EE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equivalences</a:t>
            </a:r>
          </a:p>
        </p:txBody>
      </p:sp>
    </p:spTree>
    <p:extLst>
      <p:ext uri="{BB962C8B-B14F-4D97-AF65-F5344CB8AC3E}">
        <p14:creationId xmlns:p14="http://schemas.microsoft.com/office/powerpoint/2010/main" val="53944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Quantitative model checking: </a:t>
                </a:r>
              </a:p>
              <a:p>
                <a:pPr lvl="1"/>
                <a:r>
                  <a:rPr lang="en-US" dirty="0"/>
                  <a:t>Compute the probability bound of the outer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operator which holds over given LTS</a:t>
                </a:r>
              </a:p>
              <a:p>
                <a:endParaRPr lang="en-US" dirty="0"/>
              </a:p>
              <a:p>
                <a:r>
                  <a:rPr lang="en-US" dirty="0"/>
                  <a:t>Qualitative model checking</a:t>
                </a:r>
              </a:p>
              <a:p>
                <a:pPr lvl="1"/>
                <a:r>
                  <a:rPr lang="en-US" dirty="0"/>
                  <a:t>Check if under the given bound the formula is true</a:t>
                </a:r>
              </a:p>
              <a:p>
                <a:pPr lvl="1"/>
                <a:r>
                  <a:rPr lang="en-US" dirty="0"/>
                  <a:t>Can be solved by qualitative model checking: compute the actual bound and then compare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D5E7-534D-4F9C-9C07-8FF6E59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7B97-B51B-48C9-97CF-5455704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912F0-2C31-4E16-B360-61FF471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09667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Overall algorithm similar to model checking CTL</a:t>
                </a:r>
              </a:p>
              <a:p>
                <a:r>
                  <a:rPr lang="en-US" dirty="0"/>
                  <a:t>Given DTMC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= Probability of satisfying the path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in the set of paths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DA6A3-C253-464E-8093-49F9432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1440-32F7-4620-A429-5086E77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63038-B364-428B-B495-E594F65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PCTL</a:t>
            </a:r>
          </a:p>
        </p:txBody>
      </p:sp>
    </p:spTree>
    <p:extLst>
      <p:ext uri="{BB962C8B-B14F-4D97-AF65-F5344CB8AC3E}">
        <p14:creationId xmlns:p14="http://schemas.microsoft.com/office/powerpoint/2010/main" val="66261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we need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bar>
                  </m:oMath>
                </a14:m>
                <a:r>
                  <a:rPr lang="en-US" dirty="0"/>
                  <a:t> represent the state indexed vector,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52A-7B44-44BB-B7BE-F8552E3F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6933-EB0B-4C32-B073-57B83DF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</p:spPr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74EF-7537-4663-8C65-C3539C9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7F97-BB9A-4705-B182-0209A59F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10" t="-1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3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this is a system of linear equations, 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 variable</a:t>
                </a:r>
              </a:p>
              <a:p>
                <a:endParaRPr lang="en-US" dirty="0"/>
              </a:p>
              <a:p>
                <a:r>
                  <a:rPr lang="en-US" dirty="0"/>
                  <a:t>We can solve this using standard methods to compute the probability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0946E-368E-482D-8666-4FFF9C68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E3B97-84A1-4A87-832B-E4DB2D8F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63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ED2A7A-8AEB-7F5C-04D7-D4380BF7F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202179"/>
                <a:ext cx="11699087" cy="3849439"/>
              </a:xfrm>
            </p:spPr>
            <p:txBody>
              <a:bodyPr/>
              <a:lstStyle/>
              <a:p>
                <a:r>
                  <a:rPr lang="en-US" dirty="0"/>
                  <a:t>Qualitative Verification: Given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 PCTL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some given constant,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Quantitative Verification: Given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 PCTL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unknown,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ED2A7A-8AEB-7F5C-04D7-D4380BF7F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202179"/>
                <a:ext cx="11699087" cy="3849439"/>
              </a:xfrm>
              <a:blipFill>
                <a:blip r:embed="rId2"/>
                <a:stretch>
                  <a:fillRect l="-625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A4B3C27-6B7A-978C-7AD0-0774C8A4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 in Probabilistic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F5845-426C-F148-35E8-F24B5056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8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Qualitative: 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Quantitative: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can be thought of as a probabilistic analogue of CTL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≢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i="0" dirty="0" smtClean="0"/>
                      <m:t>AF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0A09-D68D-4576-87A8-70CCC473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1494-5018-411E-96DE-076887F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9DD43-2289-435E-99DE-3B1159BA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vs. CTL</a:t>
            </a:r>
          </a:p>
        </p:txBody>
      </p:sp>
    </p:spTree>
    <p:extLst>
      <p:ext uri="{BB962C8B-B14F-4D97-AF65-F5344CB8AC3E}">
        <p14:creationId xmlns:p14="http://schemas.microsoft.com/office/powerpoint/2010/main" val="346299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𝐀𝐅</m:t>
                    </m:r>
                  </m:oMath>
                </a14:m>
                <a:r>
                  <a:rPr lang="en-US" dirty="0"/>
                  <a:t>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vs. Nondeterministic verification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D5AF07-EE04-8C60-F5D8-B95F1E8B9B08}"/>
                  </a:ext>
                </a:extLst>
              </p14:cNvPr>
              <p14:cNvContentPartPr/>
              <p14:nvPr/>
            </p14:nvContentPartPr>
            <p14:xfrm>
              <a:off x="7048440" y="14050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D5AF07-EE04-8C60-F5D8-B95F1E8B9B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9080" y="1395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7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Residence/Dwell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2A6A4-D1CA-1D4F-AA22-4A2E8A1B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0A58-8384-2ACE-D0DA-5A99956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107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75359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generates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60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89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5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2E29AF-0B0F-CFED-4630-F24A7188C286}"/>
                  </a:ext>
                </a:extLst>
              </p14:cNvPr>
              <p14:cNvContentPartPr/>
              <p14:nvPr/>
            </p14:nvContentPartPr>
            <p14:xfrm>
              <a:off x="10549080" y="2652840"/>
              <a:ext cx="1433880" cy="167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2E29AF-0B0F-CFED-4630-F24A7188C2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9720" y="2643480"/>
                <a:ext cx="1452600" cy="16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19176</TotalTime>
  <Words>3211</Words>
  <Application>Microsoft Office PowerPoint</Application>
  <PresentationFormat>Widescreen</PresentationFormat>
  <Paragraphs>605</Paragraphs>
  <Slides>46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Blackadder ITC</vt:lpstr>
      <vt:lpstr>Calibri</vt:lpstr>
      <vt:lpstr>Calibri Light</vt:lpstr>
      <vt:lpstr>Cambria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Probability of moving n steps</vt:lpstr>
      <vt:lpstr>Probabilistic CTL</vt:lpstr>
      <vt:lpstr>Probabilistic CTL</vt:lpstr>
      <vt:lpstr>Semantics</vt:lpstr>
      <vt:lpstr>PowerPoint Presentation</vt:lpstr>
      <vt:lpstr>PCTL</vt:lpstr>
      <vt:lpstr>Fun Game</vt:lpstr>
      <vt:lpstr>Example PCTL formulas</vt:lpstr>
      <vt:lpstr>PCTL equivalences</vt:lpstr>
      <vt:lpstr>Quantitative vs. Qualitative model checking</vt:lpstr>
      <vt:lpstr>Model checking PCTL</vt:lpstr>
      <vt:lpstr>Computing P_(∼p) ψ</vt:lpstr>
      <vt:lpstr>Computing P_(∼p ) Φ U^(≤k)  Ψ</vt:lpstr>
      <vt:lpstr>Computing P_(∼p ) Φ U^(&lt;∞)  Ψ</vt:lpstr>
      <vt:lpstr>Types of problems in Probabilistic Verification</vt:lpstr>
      <vt:lpstr>PCTL</vt:lpstr>
      <vt:lpstr>PCTL vs. CTL</vt:lpstr>
      <vt:lpstr>Probabilistic vs. Nondeterministic verification </vt:lpstr>
      <vt:lpstr>Geometric distribution for discrete random variables</vt:lpstr>
      <vt:lpstr>Residence/Dwell times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PowerPoint Presentation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Bibliography</vt:lpstr>
      <vt:lpstr>Types of states in Markov chains</vt:lpstr>
      <vt:lpstr>First passage probability</vt:lpstr>
      <vt:lpstr>Stationary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531</cp:revision>
  <dcterms:created xsi:type="dcterms:W3CDTF">2018-01-04T23:14:16Z</dcterms:created>
  <dcterms:modified xsi:type="dcterms:W3CDTF">2022-10-24T22:33:37Z</dcterms:modified>
</cp:coreProperties>
</file>