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7" r:id="rId13"/>
    <p:sldId id="272" r:id="rId14"/>
    <p:sldId id="268" r:id="rId15"/>
    <p:sldId id="269" r:id="rId16"/>
    <p:sldId id="270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8A813-54BE-4C57-AF91-2B3C587805A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0A631-C9C3-4F33-A697-781EF4BE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A631-C9C3-4F33-A697-781EF4BE73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A631-C9C3-4F33-A697-781EF4BE73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A631-C9C3-4F33-A697-781EF4BE73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A631-C9C3-4F33-A697-781EF4BE73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A631-C9C3-4F33-A697-781EF4BE73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0" b="22807"/>
          <a:stretch/>
        </p:blipFill>
        <p:spPr>
          <a:xfrm>
            <a:off x="3889399" y="6324600"/>
            <a:ext cx="1368401" cy="436880"/>
          </a:xfrm>
          <a:prstGeom prst="rect">
            <a:avLst/>
          </a:prstGeom>
        </p:spPr>
      </p:pic>
      <p:sp>
        <p:nvSpPr>
          <p:cNvPr id="8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EA990D-5AFB-41FD-86B5-B3E973ECCA88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0" b="22807"/>
          <a:stretch/>
        </p:blipFill>
        <p:spPr>
          <a:xfrm>
            <a:off x="3889399" y="6324600"/>
            <a:ext cx="1368401" cy="4368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7603-8961-4E10-9CEB-4865CC21F183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81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80000"/>
        <a:buFont typeface="Wingdings 3" panose="05040102010807070707" pitchFamily="18" charset="2"/>
        <a:buChar char="}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80000"/>
        <a:buFont typeface="Wingdings 3" panose="05040102010807070707" pitchFamily="18" charset="2"/>
        <a:buChar char="}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266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can CPS education provide </a:t>
            </a:r>
            <a:br>
              <a:rPr lang="en-US" sz="4000" dirty="0" smtClean="0"/>
            </a:br>
            <a:r>
              <a:rPr lang="en-US" sz="4000" dirty="0" smtClean="0"/>
              <a:t>what the industry needs?</a:t>
            </a:r>
            <a:br>
              <a:rPr lang="en-US" sz="40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Jyotirmoy Deshmukh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Toyota Technical Center, </a:t>
            </a:r>
            <a:r>
              <a:rPr lang="en-US" sz="2000" dirty="0">
                <a:solidFill>
                  <a:srgbClr val="FF0000"/>
                </a:solidFill>
              </a:rPr>
              <a:t>Los Angeles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309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Switch from CS to CPS is generally harder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Control software development is </a:t>
            </a:r>
            <a:r>
              <a:rPr lang="en-US" i="1" dirty="0" smtClean="0"/>
              <a:t>different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You don’t write code, you “draw” specs, generate code (e.g. Simulink, Ptolemy, </a:t>
            </a:r>
            <a:r>
              <a:rPr lang="en-US" sz="2400" dirty="0" err="1" smtClean="0"/>
              <a:t>TargetLink</a:t>
            </a:r>
            <a:r>
              <a:rPr lang="en-US" sz="2400" dirty="0" smtClean="0"/>
              <a:t> etc.)</a:t>
            </a:r>
          </a:p>
          <a:p>
            <a:pPr lvl="1"/>
            <a:r>
              <a:rPr lang="en-US" sz="2400" dirty="0" smtClean="0"/>
              <a:t>Memory management is simplistic: shared memory organized in global variables</a:t>
            </a:r>
          </a:p>
          <a:p>
            <a:pPr lvl="1"/>
            <a:r>
              <a:rPr lang="en-US" sz="2400" dirty="0" smtClean="0"/>
              <a:t>No object-oriented-ness, no functional languages</a:t>
            </a:r>
          </a:p>
          <a:p>
            <a:pPr lvl="1"/>
            <a:r>
              <a:rPr lang="en-US" sz="2400" dirty="0" smtClean="0"/>
              <a:t>Very few pointers, dynamic typing, etc.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r>
              <a:rPr lang="en-US" dirty="0" smtClean="0"/>
              <a:t>Formal Methodists often cringe at qualitative requirements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9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Switch from CS to CPS is generally harder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3886200"/>
          </a:xfrm>
        </p:spPr>
        <p:txBody>
          <a:bodyPr>
            <a:noAutofit/>
          </a:bodyPr>
          <a:lstStyle/>
          <a:p>
            <a:r>
              <a:rPr lang="en-US" dirty="0" smtClean="0"/>
              <a:t>CS curricula generally:</a:t>
            </a:r>
          </a:p>
          <a:p>
            <a:pPr lvl="1"/>
            <a:r>
              <a:rPr lang="en-US" sz="2400" dirty="0" smtClean="0"/>
              <a:t>Avoid ODEs, real numbers</a:t>
            </a:r>
          </a:p>
          <a:p>
            <a:pPr lvl="1"/>
            <a:r>
              <a:rPr lang="en-US" sz="2400" dirty="0" smtClean="0"/>
              <a:t>Rarely include real analysis, Laplace transforms, etc.</a:t>
            </a:r>
          </a:p>
          <a:p>
            <a:pPr lvl="1"/>
            <a:r>
              <a:rPr lang="en-US" sz="2400" dirty="0" smtClean="0"/>
              <a:t>Give students strong skill-set to be successful at traditional “software engineer” positions at Google, Facebook, Microsoft, Amazon, making apps, etc.</a:t>
            </a:r>
          </a:p>
          <a:p>
            <a:endParaRPr lang="en-US" sz="2400" dirty="0" smtClean="0"/>
          </a:p>
          <a:p>
            <a:r>
              <a:rPr lang="en-US" dirty="0" smtClean="0"/>
              <a:t>Big challenge: How to generate excitement about the CPS challenges in mainstream CS?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Controls to CPS easier, but need upgrades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0010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Controls curricula generally do not stress:</a:t>
                </a:r>
              </a:p>
              <a:p>
                <a:pPr lvl="1"/>
                <a:r>
                  <a:rPr lang="en-US" sz="2400" dirty="0" smtClean="0"/>
                  <a:t>Formal methods, Automata theory (e.g. hybrid automata)</a:t>
                </a:r>
              </a:p>
              <a:p>
                <a:pPr lvl="1"/>
                <a:r>
                  <a:rPr lang="en-US" sz="2400" dirty="0" smtClean="0"/>
                  <a:t>Distributed Systems</a:t>
                </a:r>
                <a:endParaRPr lang="en-US" sz="2600" dirty="0" smtClean="0"/>
              </a:p>
              <a:p>
                <a:pPr lvl="1"/>
                <a:r>
                  <a:rPr lang="en-US" sz="2400" dirty="0" smtClean="0"/>
                  <a:t>Logical requirements  </a:t>
                </a:r>
              </a:p>
              <a:p>
                <a:pPr lvl="2"/>
                <a:r>
                  <a:rPr lang="en-US" sz="2200" dirty="0" smtClean="0"/>
                  <a:t>Compare: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 2"/>
                          </a:rPr>
                          <m:t>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𝑠𝑒𝑡𝑡𝑙𝑒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,∞)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&lt;0.01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sz="2200" dirty="0" smtClean="0"/>
                  <a:t>Step response looks good</a:t>
                </a:r>
              </a:p>
              <a:p>
                <a:pPr lvl="1"/>
                <a:r>
                  <a:rPr lang="en-US" sz="2400" dirty="0" smtClean="0"/>
                  <a:t>Formal Verification vs. Testing</a:t>
                </a:r>
              </a:p>
              <a:p>
                <a:pPr marL="914400" lvl="2" indent="0">
                  <a:buNone/>
                </a:pPr>
                <a:endParaRPr lang="en-US" sz="2000" dirty="0" smtClean="0"/>
              </a:p>
              <a:p>
                <a:pPr lvl="2"/>
                <a:endParaRPr lang="en-US" dirty="0" smtClean="0"/>
              </a:p>
              <a:p>
                <a:pPr lvl="2"/>
                <a:endParaRPr lang="en-US" sz="2000" dirty="0" smtClean="0"/>
              </a:p>
              <a:p>
                <a:pPr lvl="2"/>
                <a:endParaRPr lang="en-US" sz="2000" dirty="0" smtClean="0"/>
              </a:p>
              <a:p>
                <a:pPr lvl="1"/>
                <a:endParaRPr lang="en-US" sz="2400" dirty="0" smtClean="0"/>
              </a:p>
              <a:p>
                <a:endParaRPr lang="en-US" sz="2400" dirty="0" smtClean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001000" cy="3581400"/>
              </a:xfrm>
              <a:blipFill rotWithShape="1">
                <a:blip r:embed="rId3"/>
                <a:stretch>
                  <a:fillRect l="-1143" t="-2041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Controls to CPS easier, but need upgrades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Multi-core platforms are coming!</a:t>
            </a:r>
          </a:p>
          <a:p>
            <a:pPr lvl="1"/>
            <a:r>
              <a:rPr lang="en-US" sz="2400" dirty="0" smtClean="0"/>
              <a:t>Need training in concurrency theory, synchronization, memory models, schedulability, etc.</a:t>
            </a:r>
          </a:p>
          <a:p>
            <a:pPr lvl="1"/>
            <a:r>
              <a:rPr lang="en-US" sz="2400" dirty="0" smtClean="0"/>
              <a:t>Hardware and software architectures</a:t>
            </a:r>
          </a:p>
          <a:p>
            <a:r>
              <a:rPr lang="en-US" sz="3000" dirty="0" smtClean="0"/>
              <a:t>V2V communication, active safety, driver assistance systems are already here</a:t>
            </a:r>
            <a:endParaRPr lang="en-US" sz="2400" dirty="0"/>
          </a:p>
          <a:p>
            <a:r>
              <a:rPr lang="en-US" dirty="0" smtClean="0"/>
              <a:t>Big data is coming</a:t>
            </a:r>
          </a:p>
          <a:p>
            <a:pPr lvl="1"/>
            <a:r>
              <a:rPr lang="en-US" sz="2400" dirty="0" smtClean="0"/>
              <a:t>Machine learning, Data mining techniques will become prevalent</a:t>
            </a:r>
          </a:p>
          <a:p>
            <a:r>
              <a:rPr lang="en-US" dirty="0" smtClean="0"/>
              <a:t>Abstraction/Refinement, logical foundations for sound reasoning, Compositional reasoning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2"/>
            <a:endParaRPr lang="en-US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1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the industry should also need</a:t>
            </a:r>
            <a:br>
              <a:rPr lang="en-US" sz="3200" dirty="0" smtClean="0"/>
            </a:br>
            <a:r>
              <a:rPr lang="en-US" sz="1800" dirty="0" smtClean="0"/>
              <a:t>(but is currently not)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Very little focus on correct-by-construction design</a:t>
            </a:r>
          </a:p>
          <a:p>
            <a:pPr lvl="1"/>
            <a:r>
              <a:rPr lang="en-US" sz="2000" dirty="0" smtClean="0"/>
              <a:t>Enormous strides in program synthesis, SMT, SAT can be leveraged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Design by abstractions and refinements</a:t>
            </a:r>
          </a:p>
          <a:p>
            <a:pPr lvl="1"/>
            <a:r>
              <a:rPr lang="en-US" sz="2000" dirty="0" smtClean="0"/>
              <a:t>Hardware (mechanical components) and Software evolve independently and simultaneously</a:t>
            </a:r>
          </a:p>
          <a:p>
            <a:pPr lvl="1"/>
            <a:r>
              <a:rPr lang="en-US" sz="2000" dirty="0" smtClean="0"/>
              <a:t>Makes verification, testing, calibration arduous and difficult: the shifting target problem</a:t>
            </a:r>
          </a:p>
          <a:p>
            <a:endParaRPr lang="en-US" sz="2000" dirty="0"/>
          </a:p>
          <a:p>
            <a:r>
              <a:rPr lang="en-US" sz="2400" dirty="0" smtClean="0"/>
              <a:t>Formal Requirements</a:t>
            </a:r>
          </a:p>
          <a:p>
            <a:pPr lvl="1"/>
            <a:r>
              <a:rPr lang="en-US" sz="2000" dirty="0" smtClean="0"/>
              <a:t>Even “as-is” requirements are not common</a:t>
            </a:r>
          </a:p>
          <a:p>
            <a:pPr lvl="1"/>
            <a:r>
              <a:rPr lang="en-US" sz="2000" dirty="0" smtClean="0"/>
              <a:t>How do I design “improve gas-mileage?”</a:t>
            </a:r>
            <a:endParaRPr lang="en-US" sz="2000" dirty="0"/>
          </a:p>
          <a:p>
            <a:endParaRPr lang="en-US" sz="2400" dirty="0" smtClean="0"/>
          </a:p>
          <a:p>
            <a:pPr lvl="2"/>
            <a:endParaRPr lang="en-US" sz="2000" dirty="0" smtClean="0"/>
          </a:p>
          <a:p>
            <a:pPr lvl="2"/>
            <a:endParaRPr lang="en-US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8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CPS academia and industrial CPS: Symbiosis?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Industry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Academia</a:t>
                </a:r>
              </a:p>
              <a:p>
                <a:pPr lvl="1"/>
                <a:r>
                  <a:rPr lang="en-US" dirty="0" smtClean="0"/>
                  <a:t>Challenge problems: verification, design</a:t>
                </a:r>
                <a:endParaRPr lang="en-US" dirty="0"/>
              </a:p>
              <a:p>
                <a:pPr lvl="1"/>
                <a:r>
                  <a:rPr lang="en-US" dirty="0" smtClean="0"/>
                  <a:t>Representative models</a:t>
                </a:r>
              </a:p>
              <a:p>
                <a:pPr lvl="1"/>
                <a:r>
                  <a:rPr lang="en-US" dirty="0" smtClean="0"/>
                  <a:t>Internships!</a:t>
                </a:r>
              </a:p>
              <a:p>
                <a:endParaRPr lang="en-US" dirty="0"/>
              </a:p>
              <a:p>
                <a:r>
                  <a:rPr lang="en-US" dirty="0"/>
                  <a:t>A</a:t>
                </a:r>
                <a:r>
                  <a:rPr lang="en-US" dirty="0" smtClean="0"/>
                  <a:t>cademia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Industry</a:t>
                </a:r>
              </a:p>
              <a:p>
                <a:pPr lvl="1"/>
                <a:r>
                  <a:rPr lang="en-US" dirty="0" smtClean="0"/>
                  <a:t>Tools, tools, tools!</a:t>
                </a:r>
              </a:p>
              <a:p>
                <a:pPr lvl="1"/>
                <a:r>
                  <a:rPr lang="en-US" dirty="0" smtClean="0"/>
                  <a:t>Scalability, simplicity over features</a:t>
                </a:r>
              </a:p>
              <a:p>
                <a:pPr lvl="1"/>
                <a:r>
                  <a:rPr lang="en-US" dirty="0" smtClean="0"/>
                  <a:t>Solutions to challenge problems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43600" y="2895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Berkeley’s MOOC course:</a:t>
            </a:r>
          </a:p>
          <a:p>
            <a:r>
              <a:rPr lang="en-US" dirty="0" smtClean="0"/>
              <a:t>Partnership of UCB with NI, </a:t>
            </a:r>
          </a:p>
          <a:p>
            <a:r>
              <a:rPr lang="en-US" dirty="0" smtClean="0"/>
              <a:t>excellent example of </a:t>
            </a:r>
            <a:r>
              <a:rPr lang="en-US" dirty="0" smtClean="0"/>
              <a:t>cross-pollination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3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124200"/>
            <a:ext cx="4114800" cy="124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13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do “CPS people” in automotive industry do?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Research and </a:t>
            </a:r>
            <a:r>
              <a:rPr lang="en-US" dirty="0"/>
              <a:t>Advanced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Design control software for new hardware</a:t>
            </a:r>
          </a:p>
          <a:p>
            <a:pPr lvl="1"/>
            <a:r>
              <a:rPr lang="en-US" dirty="0" smtClean="0"/>
              <a:t>Model hardware, environment for software</a:t>
            </a:r>
          </a:p>
          <a:p>
            <a:pPr lvl="1"/>
            <a:r>
              <a:rPr lang="en-US" dirty="0" smtClean="0"/>
              <a:t>Exhaustively test  and worry about correctness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Research/ Advanced Development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Production 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18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38400" y="4838700"/>
            <a:ext cx="1295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10200" y="4844143"/>
            <a:ext cx="1295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Production Development</a:t>
            </a:r>
          </a:p>
          <a:p>
            <a:pPr lvl="1"/>
            <a:r>
              <a:rPr lang="en-US" dirty="0" smtClean="0"/>
              <a:t>Map software to a particular platform</a:t>
            </a:r>
          </a:p>
          <a:p>
            <a:pPr lvl="1"/>
            <a:r>
              <a:rPr lang="en-US" dirty="0" smtClean="0"/>
              <a:t>Integrate their software with legacy software</a:t>
            </a:r>
          </a:p>
          <a:p>
            <a:pPr lvl="1"/>
            <a:r>
              <a:rPr lang="en-US" dirty="0" smtClean="0"/>
              <a:t>Exhaustively test  and worry about correctness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Research/ Advanced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Production 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38400" y="4838700"/>
            <a:ext cx="1295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410200" y="4844143"/>
            <a:ext cx="1295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do “CPS people” in automotive industry do?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52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Calibration and Tuning</a:t>
            </a:r>
          </a:p>
          <a:p>
            <a:pPr lvl="1"/>
            <a:r>
              <a:rPr lang="en-US" dirty="0" smtClean="0"/>
              <a:t>Occasionally fix logic issues</a:t>
            </a:r>
          </a:p>
          <a:p>
            <a:pPr lvl="1"/>
            <a:r>
              <a:rPr lang="en-US" dirty="0" smtClean="0"/>
              <a:t>Exhaustively test  and worry about correctness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Research/ Advanced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Production 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4343400"/>
            <a:ext cx="1524000" cy="1295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38400" y="4838700"/>
            <a:ext cx="1295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410200" y="4844143"/>
            <a:ext cx="1295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do “CPS people” in automotive industry do?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07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Research &amp; Advanced Development Needs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295400"/>
            <a:ext cx="8458200" cy="4876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81000"/>
              <a:buFont typeface="Wingdings 3" panose="05040102010807070707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80000"/>
              <a:buFont typeface="Wingdings 3" panose="05040102010807070707" pitchFamily="18" charset="2"/>
              <a:buChar char="}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}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 Design </a:t>
            </a:r>
            <a:r>
              <a:rPr lang="en-US" dirty="0" smtClean="0">
                <a:solidFill>
                  <a:srgbClr val="FF0000"/>
                </a:solidFill>
              </a:rPr>
              <a:t>Theory</a:t>
            </a:r>
          </a:p>
          <a:p>
            <a:pPr lvl="1"/>
            <a:r>
              <a:rPr lang="en-US" sz="2400" dirty="0" smtClean="0"/>
              <a:t>Linear systems theory: </a:t>
            </a:r>
            <a:r>
              <a:rPr lang="en-US" sz="2000" dirty="0" smtClean="0"/>
              <a:t>Basic linear algebra, PID control, Frequency domain analysis, Gain/Phase margin, Bode plots, etc.</a:t>
            </a:r>
          </a:p>
          <a:p>
            <a:pPr lvl="1"/>
            <a:r>
              <a:rPr lang="en-US" sz="2400" dirty="0" smtClean="0"/>
              <a:t>Nonlinear systems: </a:t>
            </a:r>
            <a:r>
              <a:rPr lang="en-US" sz="2000" dirty="0" smtClean="0"/>
              <a:t>Lyapunov theory, Feedback linearization, etc.</a:t>
            </a:r>
          </a:p>
          <a:p>
            <a:pPr lvl="1"/>
            <a:r>
              <a:rPr lang="en-US" sz="2400" dirty="0" smtClean="0"/>
              <a:t>Control algorithms: </a:t>
            </a:r>
            <a:r>
              <a:rPr lang="en-US" sz="2000" dirty="0" smtClean="0"/>
              <a:t>MPC, Sliding-mode, State-Observation</a:t>
            </a:r>
            <a:r>
              <a:rPr lang="en-US" sz="2000" dirty="0"/>
              <a:t> </a:t>
            </a:r>
            <a:r>
              <a:rPr lang="en-US" sz="2000" dirty="0" smtClean="0"/>
              <a:t>and Estimation</a:t>
            </a:r>
          </a:p>
          <a:p>
            <a:pPr lvl="1"/>
            <a:r>
              <a:rPr lang="en-US" sz="2400" dirty="0" smtClean="0"/>
              <a:t>Implementing control algorithms</a:t>
            </a:r>
          </a:p>
          <a:p>
            <a:r>
              <a:rPr lang="en-US" dirty="0"/>
              <a:t>Control Design </a:t>
            </a:r>
            <a:r>
              <a:rPr lang="en-US" dirty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US" sz="2400" dirty="0" err="1"/>
              <a:t>Matlab</a:t>
            </a:r>
            <a:r>
              <a:rPr lang="en-US" sz="2400" dirty="0"/>
              <a:t>®</a:t>
            </a:r>
          </a:p>
          <a:p>
            <a:pPr lvl="1"/>
            <a:r>
              <a:rPr lang="en-US" sz="2400" dirty="0"/>
              <a:t>Simulink® and its </a:t>
            </a:r>
            <a:r>
              <a:rPr lang="en-US" sz="2400" dirty="0" smtClean="0"/>
              <a:t>toolboxes</a:t>
            </a:r>
          </a:p>
          <a:p>
            <a:pPr lvl="1"/>
            <a:r>
              <a:rPr lang="en-US" sz="2400" dirty="0" err="1" smtClean="0"/>
              <a:t>LabView</a:t>
            </a:r>
            <a:r>
              <a:rPr lang="en-US" sz="2400" dirty="0" smtClean="0"/>
              <a:t>™, and related tools </a:t>
            </a:r>
            <a:endParaRPr lang="en-US" sz="2400" dirty="0"/>
          </a:p>
          <a:p>
            <a:pPr lvl="1"/>
            <a:r>
              <a:rPr lang="en-US" sz="2400" dirty="0"/>
              <a:t>Optimization tools and packages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57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Research &amp; Advanced Development Needs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295400"/>
            <a:ext cx="7924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81000"/>
              <a:buFont typeface="Wingdings 3" panose="05040102010807070707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80000"/>
              <a:buFont typeface="Wingdings 3" panose="05040102010807070707" pitchFamily="18" charset="2"/>
              <a:buChar char="}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}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Modeling </a:t>
            </a:r>
            <a:r>
              <a:rPr lang="en-US" dirty="0" smtClean="0">
                <a:solidFill>
                  <a:srgbClr val="FF0000"/>
                </a:solidFill>
              </a:rPr>
              <a:t>Theory</a:t>
            </a:r>
            <a:endParaRPr lang="en-US" dirty="0" smtClean="0"/>
          </a:p>
          <a:p>
            <a:pPr lvl="1"/>
            <a:r>
              <a:rPr lang="en-US" sz="2400" dirty="0" smtClean="0"/>
              <a:t>Causal versus </a:t>
            </a:r>
            <a:r>
              <a:rPr lang="en-US" sz="2400" dirty="0" err="1"/>
              <a:t>a</a:t>
            </a:r>
            <a:r>
              <a:rPr lang="en-US" sz="2400" dirty="0" err="1" smtClean="0"/>
              <a:t>causal</a:t>
            </a:r>
            <a:r>
              <a:rPr lang="en-US" sz="2400" dirty="0" smtClean="0"/>
              <a:t> modeling </a:t>
            </a:r>
          </a:p>
          <a:p>
            <a:pPr lvl="1"/>
            <a:r>
              <a:rPr lang="en-US" sz="2400" dirty="0" smtClean="0"/>
              <a:t>ODEs vs DAEs</a:t>
            </a:r>
          </a:p>
          <a:p>
            <a:pPr lvl="1"/>
            <a:r>
              <a:rPr lang="en-US" sz="2400" dirty="0" smtClean="0"/>
              <a:t>Model order reduction (Rigorous transformations vs. approximations)</a:t>
            </a:r>
          </a:p>
          <a:p>
            <a:pPr lvl="1"/>
            <a:r>
              <a:rPr lang="en-US" sz="2400" dirty="0" smtClean="0"/>
              <a:t>System identification</a:t>
            </a:r>
          </a:p>
          <a:p>
            <a:pPr lvl="1"/>
            <a:r>
              <a:rPr lang="en-US" sz="2400" dirty="0" smtClean="0"/>
              <a:t>Making models fast</a:t>
            </a:r>
          </a:p>
          <a:p>
            <a:r>
              <a:rPr lang="en-US" dirty="0" smtClean="0"/>
              <a:t>Modeling 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  <a:endParaRPr lang="en-US" dirty="0" smtClean="0"/>
          </a:p>
          <a:p>
            <a:pPr lvl="1"/>
            <a:r>
              <a:rPr lang="en-US" sz="2400" dirty="0" err="1" smtClean="0"/>
              <a:t>Modelica</a:t>
            </a:r>
            <a:r>
              <a:rPr lang="en-US" sz="2400" dirty="0" smtClean="0"/>
              <a:t> language: </a:t>
            </a:r>
            <a:r>
              <a:rPr lang="en-US" sz="2400" dirty="0" err="1" smtClean="0"/>
              <a:t>Dymola</a:t>
            </a:r>
            <a:r>
              <a:rPr lang="en-US" sz="2400" dirty="0" smtClean="0"/>
              <a:t>, </a:t>
            </a:r>
            <a:r>
              <a:rPr lang="en-US" sz="2400" dirty="0" err="1" smtClean="0"/>
              <a:t>OpenModelica</a:t>
            </a:r>
            <a:endParaRPr lang="en-US" sz="2400" dirty="0" smtClean="0"/>
          </a:p>
          <a:p>
            <a:pPr lvl="1"/>
            <a:r>
              <a:rPr lang="en-US" sz="2400" dirty="0" err="1" smtClean="0"/>
              <a:t>Maplesoft</a:t>
            </a:r>
            <a:r>
              <a:rPr lang="en-US" sz="2400" dirty="0" smtClean="0"/>
              <a:t> tools</a:t>
            </a:r>
          </a:p>
          <a:p>
            <a:pPr lvl="1"/>
            <a:r>
              <a:rPr lang="en-US" sz="2400" dirty="0" err="1" smtClean="0"/>
              <a:t>Simscape</a:t>
            </a:r>
            <a:r>
              <a:rPr lang="en-US" sz="2400" dirty="0" smtClean="0"/>
              <a:t> from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MathWorks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24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Research &amp; Advanced Development Needs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96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Verification/Validation/Testing </a:t>
            </a:r>
            <a:r>
              <a:rPr lang="en-US" dirty="0" smtClean="0">
                <a:solidFill>
                  <a:srgbClr val="FF0000"/>
                </a:solidFill>
              </a:rPr>
              <a:t>Theory</a:t>
            </a:r>
          </a:p>
          <a:p>
            <a:pPr lvl="1"/>
            <a:r>
              <a:rPr lang="en-US" sz="2400" dirty="0" smtClean="0"/>
              <a:t>Software testing:</a:t>
            </a:r>
            <a:r>
              <a:rPr lang="en-US" sz="2000" dirty="0" smtClean="0"/>
              <a:t> Test-case generation, code coverage.</a:t>
            </a:r>
          </a:p>
          <a:p>
            <a:pPr lvl="1"/>
            <a:r>
              <a:rPr lang="en-US" sz="2400" dirty="0" smtClean="0"/>
              <a:t>Real-time computing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Formal Requirements in </a:t>
            </a:r>
            <a:r>
              <a:rPr lang="en-US" sz="2400" dirty="0" smtClean="0">
                <a:solidFill>
                  <a:srgbClr val="0070C0"/>
                </a:solidFill>
              </a:rPr>
              <a:t>Logic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Hybrid  &amp; Continuous dynamical systems theory: </a:t>
            </a:r>
            <a:r>
              <a:rPr lang="en-US" sz="2000" dirty="0" smtClean="0">
                <a:solidFill>
                  <a:srgbClr val="0070C0"/>
                </a:solidFill>
              </a:rPr>
              <a:t>Reachability analysis, Stability theory, Invariants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Verification/Validation/Testing 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US" sz="2400" dirty="0" smtClean="0"/>
              <a:t>Not many standard tools</a:t>
            </a:r>
          </a:p>
          <a:p>
            <a:pPr lvl="1"/>
            <a:r>
              <a:rPr lang="en-US" sz="2400" dirty="0" smtClean="0"/>
              <a:t>Current state-of-the-art:</a:t>
            </a:r>
          </a:p>
          <a:p>
            <a:pPr lvl="2"/>
            <a:r>
              <a:rPr lang="en-US" sz="2000" dirty="0" smtClean="0"/>
              <a:t>Open-loop : Simulink Design Verifier, </a:t>
            </a:r>
            <a:r>
              <a:rPr lang="en-US" sz="2000" dirty="0" err="1" smtClean="0"/>
              <a:t>Reactis</a:t>
            </a:r>
            <a:r>
              <a:rPr lang="en-US" sz="2000" dirty="0" smtClean="0"/>
              <a:t>, </a:t>
            </a:r>
            <a:r>
              <a:rPr lang="en-US" sz="2000" dirty="0" err="1" smtClean="0"/>
              <a:t>EmbeddedTester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err="1"/>
              <a:t>LabView</a:t>
            </a:r>
            <a:r>
              <a:rPr lang="en-US" sz="2000" dirty="0" smtClean="0"/>
              <a:t>™ </a:t>
            </a:r>
            <a:r>
              <a:rPr lang="en-US" sz="2000" dirty="0"/>
              <a:t>and related </a:t>
            </a:r>
            <a:r>
              <a:rPr lang="en-US" sz="2000" dirty="0" smtClean="0"/>
              <a:t>tools, </a:t>
            </a:r>
            <a:r>
              <a:rPr lang="en-US" sz="2000" dirty="0" err="1" smtClean="0"/>
              <a:t>dSpace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0070C0"/>
                </a:solidFill>
              </a:rPr>
              <a:t>Model </a:t>
            </a:r>
            <a:r>
              <a:rPr lang="en-US" sz="2000" dirty="0" smtClean="0">
                <a:solidFill>
                  <a:srgbClr val="0070C0"/>
                </a:solidFill>
              </a:rPr>
              <a:t>checkers,</a:t>
            </a:r>
            <a:r>
              <a:rPr lang="en-US" sz="2000" dirty="0" smtClean="0"/>
              <a:t> ….</a:t>
            </a:r>
          </a:p>
          <a:p>
            <a:pPr lvl="2"/>
            <a:r>
              <a:rPr lang="en-US" sz="2000" dirty="0" smtClean="0">
                <a:solidFill>
                  <a:srgbClr val="0070C0"/>
                </a:solidFill>
              </a:rPr>
              <a:t>Closed-loop: (Testing) S-</a:t>
            </a:r>
            <a:r>
              <a:rPr lang="en-US" sz="2000" dirty="0" err="1" smtClean="0">
                <a:solidFill>
                  <a:srgbClr val="0070C0"/>
                </a:solidFill>
              </a:rPr>
              <a:t>TaLiRo</a:t>
            </a:r>
            <a:r>
              <a:rPr lang="en-US" sz="2000" dirty="0" smtClean="0">
                <a:solidFill>
                  <a:srgbClr val="0070C0"/>
                </a:solidFill>
              </a:rPr>
              <a:t>,  Breach; (Verification) </a:t>
            </a:r>
            <a:r>
              <a:rPr lang="en-US" sz="2000" dirty="0" err="1" smtClean="0">
                <a:solidFill>
                  <a:srgbClr val="0070C0"/>
                </a:solidFill>
              </a:rPr>
              <a:t>SpaceEx</a:t>
            </a:r>
            <a:r>
              <a:rPr lang="en-US" sz="2000" dirty="0" smtClean="0">
                <a:solidFill>
                  <a:srgbClr val="0070C0"/>
                </a:solidFill>
              </a:rPr>
              <a:t>, Flow*, Model checkers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Advanced Dev + Production Dev Needs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6962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Real-time Software </a:t>
            </a:r>
            <a:r>
              <a:rPr lang="en-US" dirty="0" smtClean="0">
                <a:solidFill>
                  <a:srgbClr val="FF0000"/>
                </a:solidFill>
              </a:rPr>
              <a:t>Theory</a:t>
            </a:r>
          </a:p>
          <a:p>
            <a:pPr lvl="1"/>
            <a:r>
              <a:rPr lang="en-US" sz="2400" dirty="0" smtClean="0"/>
              <a:t>Models of Computation: Asynchronous Message-passing vs. Synchronous Dataflow vs. Discrete-Event Systems</a:t>
            </a:r>
          </a:p>
          <a:p>
            <a:pPr lvl="1"/>
            <a:r>
              <a:rPr lang="en-US" sz="2400" dirty="0" smtClean="0"/>
              <a:t>Schedulability, Worst-case Execution Time Analysis</a:t>
            </a:r>
          </a:p>
          <a:p>
            <a:pPr lvl="1"/>
            <a:r>
              <a:rPr lang="en-US" sz="2400" dirty="0" smtClean="0"/>
              <a:t>Software/Hardware architectures</a:t>
            </a:r>
          </a:p>
          <a:p>
            <a:pPr lvl="1"/>
            <a:r>
              <a:rPr lang="en-US" sz="2400" dirty="0" smtClean="0"/>
              <a:t>Real-time Deadline-driven Concurrency Analysis</a:t>
            </a:r>
          </a:p>
          <a:p>
            <a:pPr lvl="1"/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Skills</a:t>
            </a:r>
            <a:r>
              <a:rPr lang="en-US" sz="2400" dirty="0" smtClean="0"/>
              <a:t>: Knowledge of </a:t>
            </a:r>
            <a:r>
              <a:rPr lang="en-US" sz="2400" dirty="0"/>
              <a:t>s</a:t>
            </a:r>
            <a:r>
              <a:rPr lang="en-US" sz="2400" dirty="0" smtClean="0"/>
              <a:t>tandards such as AUTOSAR, MISRA-C, DO-178B, ISO 26262</a:t>
            </a:r>
          </a:p>
        </p:txBody>
      </p:sp>
    </p:spTree>
    <p:extLst>
      <p:ext uri="{BB962C8B-B14F-4D97-AF65-F5344CB8AC3E}">
        <p14:creationId xmlns:p14="http://schemas.microsoft.com/office/powerpoint/2010/main" val="1176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will an ideal CPS engineer look like?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2895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Three Masters degrees, Two PhDs, plus 10years experience?</a:t>
            </a:r>
          </a:p>
          <a:p>
            <a:endParaRPr lang="en-US" sz="2400" dirty="0"/>
          </a:p>
          <a:p>
            <a:r>
              <a:rPr lang="en-US" sz="2400" dirty="0" smtClean="0"/>
              <a:t>Let’s look at what we can add:</a:t>
            </a:r>
          </a:p>
          <a:p>
            <a:pPr lvl="1"/>
            <a:r>
              <a:rPr lang="en-US" sz="2400" dirty="0" smtClean="0"/>
              <a:t>How could we CPS up a CS major?</a:t>
            </a:r>
          </a:p>
          <a:p>
            <a:pPr lvl="1"/>
            <a:r>
              <a:rPr lang="en-US" sz="2400" dirty="0" smtClean="0"/>
              <a:t>How could we CPS up an </a:t>
            </a:r>
            <a:r>
              <a:rPr lang="en-US" sz="2400" dirty="0" smtClean="0"/>
              <a:t>EE/ME </a:t>
            </a:r>
            <a:r>
              <a:rPr lang="en-US" sz="2400" dirty="0" smtClean="0"/>
              <a:t>(controls) major?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1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DESHMUKH@AWDJOMRVSVW0Y5HA" val="50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825</Words>
  <Application>Microsoft Office PowerPoint</Application>
  <PresentationFormat>On-screen Show (4:3)</PresentationFormat>
  <Paragraphs>156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How can CPS education provide  what the industry needs? </vt:lpstr>
      <vt:lpstr>What do “CPS people” in automotive industry do?</vt:lpstr>
      <vt:lpstr>What do “CPS people” in automotive industry do?</vt:lpstr>
      <vt:lpstr>What do “CPS people” in automotive industry do?</vt:lpstr>
      <vt:lpstr>Research &amp; Advanced Development Needs</vt:lpstr>
      <vt:lpstr>Research &amp; Advanced Development Needs</vt:lpstr>
      <vt:lpstr>Research &amp; Advanced Development Needs</vt:lpstr>
      <vt:lpstr>Advanced Dev + Production Dev Needs</vt:lpstr>
      <vt:lpstr>What will an ideal CPS engineer look like?</vt:lpstr>
      <vt:lpstr>Switch from CS to CPS is generally harder</vt:lpstr>
      <vt:lpstr>Switch from CS to CPS is generally harder</vt:lpstr>
      <vt:lpstr>Controls to CPS easier, but need upgrades</vt:lpstr>
      <vt:lpstr>Controls to CPS easier, but need upgrades</vt:lpstr>
      <vt:lpstr>What the industry should also need (but is currently not)</vt:lpstr>
      <vt:lpstr>CPS academia and industrial CPS: Symbiosis?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 Deshmukh (TEMA TTC)</dc:creator>
  <cp:keywords>PUBLIC / NONE</cp:keywords>
  <cp:lastModifiedBy>Jyo Deshmukh</cp:lastModifiedBy>
  <cp:revision>33</cp:revision>
  <dcterms:created xsi:type="dcterms:W3CDTF">2006-08-16T00:00:00Z</dcterms:created>
  <dcterms:modified xsi:type="dcterms:W3CDTF">2014-11-05T17:54:55Z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331b05dc-b8ae-425f-9172-e302f0d64ed5</vt:lpwstr>
  </property>
  <property fmtid="{D5CDD505-2E9C-101B-9397-08002B2CF9AE}" pid="3" name="ToyotaClassification">
    <vt:lpwstr>PUBLIC / NONE</vt:lpwstr>
  </property>
  <property fmtid="{D5CDD505-2E9C-101B-9397-08002B2CF9AE}" pid="4" name="ToyotaVisual Markings">
    <vt:lpwstr>No Label</vt:lpwstr>
  </property>
</Properties>
</file>