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62" r:id="rId4"/>
    <p:sldId id="275" r:id="rId5"/>
    <p:sldId id="260" r:id="rId6"/>
    <p:sldId id="263" r:id="rId7"/>
    <p:sldId id="264" r:id="rId8"/>
    <p:sldId id="265" r:id="rId9"/>
    <p:sldId id="276" r:id="rId10"/>
    <p:sldId id="274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5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80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37C1C4-4E55-4F27-A829-6A8623726FAD}"/>
              </a:ext>
            </a:extLst>
          </p:cNvPr>
          <p:cNvGrpSpPr/>
          <p:nvPr userDrawn="1"/>
        </p:nvGrpSpPr>
        <p:grpSpPr>
          <a:xfrm>
            <a:off x="0" y="5758322"/>
            <a:ext cx="12192000" cy="1099678"/>
            <a:chOff x="50006" y="5327414"/>
            <a:chExt cx="12192000" cy="10996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E3AD49-55BB-449E-9707-2C6D805BA28C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AD5598-C8B6-4374-8D46-BE17282EAF29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785756-0585-40D8-98E9-34817A498311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8E9BA4-0363-4A70-9E0A-B9683462DE33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BD5F6-C7FE-4495-BA21-86E3D6DC242B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784A0C8-99FC-499C-9625-1C0F6922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411086"/>
            <a:ext cx="2743200" cy="365125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094C-DBE7-48F0-9120-878375E98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F6C25-968D-4498-A3AE-ACB04AF9B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400" dirty="0"/>
              <a:t>Course Introduction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687005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Spring 2018: CS 599</a:t>
            </a:r>
          </a:p>
          <a:p>
            <a:r>
              <a:rPr lang="en-US" dirty="0"/>
              <a:t>Instructor: Jyo Deshmukh</a:t>
            </a:r>
          </a:p>
          <a:p>
            <a:endParaRPr lang="en-US" dirty="0"/>
          </a:p>
          <a:p>
            <a:r>
              <a:rPr lang="en-US" dirty="0"/>
              <a:t>Course materials: http://www-bcf.usc.edu/~jdeshmuk/teaching/cs599-autocps/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CC0FD-3E3B-407F-B35A-092F56A698F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724400" y="6411086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6F58D0-AA99-4A20-84EB-EEFB44A45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I: Basic Models of Computation</a:t>
            </a:r>
          </a:p>
          <a:p>
            <a:pPr lvl="1"/>
            <a:r>
              <a:rPr lang="en-US" dirty="0"/>
              <a:t>Synchronous, Asynchronous, Timed, Dynamical System Model, Hybrid Models, Probabilistic Models</a:t>
            </a:r>
          </a:p>
          <a:p>
            <a:r>
              <a:rPr lang="en-US" dirty="0"/>
              <a:t>Part II: Writing Safety Requirements and Monitors</a:t>
            </a:r>
          </a:p>
          <a:p>
            <a:pPr lvl="1"/>
            <a:r>
              <a:rPr lang="en-US" dirty="0"/>
              <a:t>Temporal Logics, Barrier Certificates, Introduction to the Breach Toolbox</a:t>
            </a:r>
          </a:p>
          <a:p>
            <a:r>
              <a:rPr lang="en-US" dirty="0"/>
              <a:t>Part III: Testing, Verification, Validation</a:t>
            </a:r>
          </a:p>
          <a:p>
            <a:r>
              <a:rPr lang="en-US" dirty="0"/>
              <a:t>Part IV: Autonomous CPS software stack</a:t>
            </a:r>
          </a:p>
          <a:p>
            <a:pPr lvl="1"/>
            <a:r>
              <a:rPr lang="en-US" dirty="0"/>
              <a:t>Basics of control, perception, decision-making, examples from self-driving, UAVs and medical devices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353041-60AE-4330-8819-C02B5873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8A67C-1864-44E2-AD83-9C9A304F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7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FBFB19-1094-48BE-87FC-E201330E5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Homework Assignments</a:t>
            </a:r>
          </a:p>
          <a:p>
            <a:pPr lvl="1"/>
            <a:r>
              <a:rPr lang="en-US" dirty="0"/>
              <a:t>Think of them as three parts of one course-long project</a:t>
            </a:r>
          </a:p>
          <a:p>
            <a:pPr lvl="1"/>
            <a:r>
              <a:rPr lang="en-US" dirty="0"/>
              <a:t>First will be a written assignment</a:t>
            </a:r>
          </a:p>
          <a:p>
            <a:pPr lvl="1"/>
            <a:r>
              <a:rPr lang="en-US" dirty="0"/>
              <a:t>Second and third will involve coding</a:t>
            </a:r>
          </a:p>
          <a:p>
            <a:endParaRPr lang="en-US" dirty="0"/>
          </a:p>
          <a:p>
            <a:r>
              <a:rPr lang="en-US" dirty="0"/>
              <a:t>2 simple exams</a:t>
            </a:r>
          </a:p>
          <a:p>
            <a:pPr lvl="1"/>
            <a:r>
              <a:rPr lang="en-US" dirty="0"/>
              <a:t>Will test basic understanding of what we cover in the course</a:t>
            </a:r>
          </a:p>
          <a:p>
            <a:endParaRPr lang="en-US" dirty="0"/>
          </a:p>
          <a:p>
            <a:r>
              <a:rPr lang="en-US" dirty="0"/>
              <a:t>Class Project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B0B98-C4CB-4164-99BE-C72C3CDF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we evaluate ourselves?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2356D-96A5-48BB-B409-BC8B627F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65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A71A69-D97C-42AC-9447-E2AB76AD6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Project: Write a research paper on a fundamental question and identify possible solutions. Instructor will give some topics if needed</a:t>
            </a:r>
          </a:p>
          <a:p>
            <a:r>
              <a:rPr lang="en-US" dirty="0"/>
              <a:t>Survey Project: Pick a sub-area of CPS and write a thorough survey on that area</a:t>
            </a:r>
          </a:p>
          <a:p>
            <a:r>
              <a:rPr lang="en-US" dirty="0"/>
              <a:t>Programming Project: Build an autonomous CPS example, or a tool to analyze autonomous CPS models. [can include hardware implementations if self-motivated]</a:t>
            </a:r>
          </a:p>
          <a:p>
            <a:r>
              <a:rPr lang="en-US" dirty="0"/>
              <a:t>Will have two presentations: project proposal + final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8D2567-7729-4134-8332-336BCDD6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80738-6D6C-4166-8A6E-131BCD3D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65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BF6076-3618-42A4-ACC1-7B123DA20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no knowledge of </a:t>
            </a:r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 err="1"/>
              <a:t>Matlab</a:t>
            </a:r>
            <a:r>
              <a:rPr lang="en-US" dirty="0"/>
              <a:t> is easy to learn, with several online resources and tutorials, but it may take you some time if you have never used it!</a:t>
            </a:r>
          </a:p>
          <a:p>
            <a:endParaRPr lang="en-US" dirty="0"/>
          </a:p>
          <a:p>
            <a:r>
              <a:rPr lang="en-US" dirty="0"/>
              <a:t>You have no knowledge of automata</a:t>
            </a:r>
          </a:p>
          <a:p>
            <a:pPr lvl="1"/>
            <a:r>
              <a:rPr lang="en-US" dirty="0"/>
              <a:t>You are expected to know at least how finite-state automata work</a:t>
            </a:r>
          </a:p>
          <a:p>
            <a:endParaRPr lang="en-US" dirty="0"/>
          </a:p>
          <a:p>
            <a:r>
              <a:rPr lang="en-US" dirty="0"/>
              <a:t>You do not remember basics of calculus</a:t>
            </a:r>
          </a:p>
          <a:p>
            <a:pPr lvl="1"/>
            <a:r>
              <a:rPr lang="en-US" dirty="0"/>
              <a:t>You should remember simple basics of differential equations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FD85C1-5334-4591-B088-EF252C80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 will be sharper if: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BE274-47EE-4B0A-B246-37B71378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5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B4652C-46C0-45CC-B704-482FE9068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2243737"/>
            <a:ext cx="11699087" cy="2689413"/>
          </a:xfrm>
        </p:spPr>
        <p:txBody>
          <a:bodyPr/>
          <a:lstStyle/>
          <a:p>
            <a:r>
              <a:rPr lang="en-US" dirty="0"/>
              <a:t>Assignments: 35% (10+10+15)</a:t>
            </a:r>
          </a:p>
          <a:p>
            <a:r>
              <a:rPr lang="en-US" dirty="0"/>
              <a:t>Tests: 30% (15+15)</a:t>
            </a:r>
          </a:p>
          <a:p>
            <a:r>
              <a:rPr lang="en-US" dirty="0"/>
              <a:t>Project: 25% (Proposal talk: 5, Final Paper: 15, Final Talk: 5)</a:t>
            </a:r>
          </a:p>
          <a:p>
            <a:r>
              <a:rPr lang="en-US" dirty="0"/>
              <a:t>Attendance + Class participation: 5%</a:t>
            </a:r>
          </a:p>
          <a:p>
            <a:pPr lvl="1"/>
            <a:r>
              <a:rPr lang="en-US" dirty="0"/>
              <a:t>Please ask questions in class or at office hours!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B475ED-F08E-41E7-B6A0-D3FF2F4A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and Evaluation Breakdown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E5378-889E-4E30-A787-3C9C856A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28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775EE3-206E-40C6-B9FF-07C25C2D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01CDA-BBF0-4FD7-AFC4-4756E3A7F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17" y="1636295"/>
            <a:ext cx="3145893" cy="40456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B81774-5B94-462B-813E-562337CC528D}"/>
              </a:ext>
            </a:extLst>
          </p:cNvPr>
          <p:cNvSpPr txBox="1"/>
          <p:nvPr/>
        </p:nvSpPr>
        <p:spPr>
          <a:xfrm>
            <a:off x="3916296" y="1696012"/>
            <a:ext cx="77935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Principles of Cyber-Physical Systems by Rajeev Alur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$56-63 on Amazon</a:t>
            </a:r>
          </a:p>
          <a:p>
            <a:pPr marL="457200" indent="-457200">
              <a:buFontTx/>
              <a:buChar char="-"/>
            </a:pPr>
            <a:r>
              <a:rPr lang="en-US" sz="3200" dirty="0"/>
              <a:t>Free e-book available on USC libraries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438E43-B147-42A6-819C-FB20D7BF0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2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F0F703-4F80-4676-8850-1AF672C83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Class Timing: 3:30-5:20</a:t>
            </a:r>
          </a:p>
          <a:p>
            <a:r>
              <a:rPr lang="en-US" dirty="0"/>
              <a:t>First 5 mins: recap of last lecture + outline of this lecture + announcements</a:t>
            </a:r>
          </a:p>
          <a:p>
            <a:r>
              <a:rPr lang="en-US" dirty="0"/>
              <a:t>Last 10 mins: optional questions, discussions, etc.</a:t>
            </a:r>
          </a:p>
          <a:p>
            <a:r>
              <a:rPr lang="en-US" dirty="0"/>
              <a:t>Let’s take a 5 min break at 4:30!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Office Hours: Tuesday</a:t>
            </a:r>
            <a:r>
              <a:rPr lang="en-US"/>
              <a:t>, Thursday, </a:t>
            </a:r>
            <a:r>
              <a:rPr lang="en-US" b="1" dirty="0"/>
              <a:t>11:00am-1:00pm</a:t>
            </a:r>
            <a:r>
              <a:rPr lang="en-US" dirty="0"/>
              <a:t>, SAL 340, or by appointment.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TA: Probably none, but I will keep you posted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029552-9203-45E8-9ED3-5812F2EC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Hours, Class Timings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833B3-5E1C-4B95-84E7-9DAB4279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59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0E9C3A-B37F-4ADF-899B-AC2EA493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 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3829F2-4AFB-47B6-B6B5-A71A8D74C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744276"/>
            <a:ext cx="11699087" cy="2620256"/>
          </a:xfrm>
        </p:spPr>
        <p:txBody>
          <a:bodyPr/>
          <a:lstStyle/>
          <a:p>
            <a:r>
              <a:rPr lang="en-US" dirty="0"/>
              <a:t>What’s your background?</a:t>
            </a:r>
          </a:p>
          <a:p>
            <a:r>
              <a:rPr lang="en-US" dirty="0"/>
              <a:t>Why did you feel like taking this course?</a:t>
            </a:r>
          </a:p>
          <a:p>
            <a:r>
              <a:rPr lang="en-US" dirty="0"/>
              <a:t>What do you expect to get out of it?</a:t>
            </a:r>
          </a:p>
          <a:p>
            <a:r>
              <a:rPr lang="en-US" dirty="0"/>
              <a:t>Exposure to </a:t>
            </a:r>
            <a:r>
              <a:rPr lang="en-US" dirty="0" err="1"/>
              <a:t>Matlab</a:t>
            </a:r>
            <a:r>
              <a:rPr lang="en-US" dirty="0"/>
              <a:t>/Simulink/Control Theory?</a:t>
            </a:r>
          </a:p>
          <a:p>
            <a:r>
              <a:rPr lang="en-US" dirty="0"/>
              <a:t>One fun fact about you.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31EB4F-0E12-4FCE-BEB7-8B8D4865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14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54D691-68EF-47DE-8BEC-E55529033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804" y="1275548"/>
            <a:ext cx="4479792" cy="347103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800" b="1" dirty="0"/>
              <a:t>Questions?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586977-9EA2-4A98-A422-CB555DDD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7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3E9D17-A07F-48B7-AC70-F26508B29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Different ways to answer this question!</a:t>
            </a:r>
          </a:p>
          <a:p>
            <a:r>
              <a:rPr lang="en-US" dirty="0"/>
              <a:t>Wikipedia: A Cyber-Physical system (CPS) is a </a:t>
            </a:r>
            <a:r>
              <a:rPr lang="en-US" b="1" i="1" dirty="0"/>
              <a:t>mechanism </a:t>
            </a:r>
            <a:r>
              <a:rPr lang="en-US" dirty="0"/>
              <a:t>controlled or monitored by </a:t>
            </a:r>
            <a:r>
              <a:rPr lang="en-US" b="1" i="1" dirty="0"/>
              <a:t>software algorithms</a:t>
            </a:r>
            <a:r>
              <a:rPr lang="en-US" dirty="0"/>
              <a:t>.</a:t>
            </a:r>
          </a:p>
          <a:p>
            <a:r>
              <a:rPr lang="en-US" dirty="0"/>
              <a:t>NSF: engineered systems built from, and depending upon, the </a:t>
            </a:r>
            <a:r>
              <a:rPr lang="en-US" b="1" i="1" dirty="0"/>
              <a:t>seamless integration </a:t>
            </a:r>
            <a:r>
              <a:rPr lang="en-US" dirty="0"/>
              <a:t>of algorithms and physical components </a:t>
            </a:r>
          </a:p>
          <a:p>
            <a:r>
              <a:rPr lang="en-US" dirty="0"/>
              <a:t>From a historical perspective CPS combines elements of cybernetics, mechatronics, control theory, process science, embedded systems, distributed control, and more recently communication.</a:t>
            </a:r>
          </a:p>
          <a:p>
            <a:r>
              <a:rPr lang="en-US" dirty="0"/>
              <a:t>One common saying: CPS = Control + Computation + Communication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BA5573-1832-4330-9325-CE876E29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Cyber-Physical System?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9A7AC-DBA3-40EC-A859-9DC37EFF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9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524B99-4901-4F24-9903-384AF92D1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7225359" cy="4351338"/>
          </a:xfrm>
        </p:spPr>
        <p:txBody>
          <a:bodyPr/>
          <a:lstStyle/>
          <a:p>
            <a:r>
              <a:rPr lang="en-US" dirty="0"/>
              <a:t>Systems where the behavior of the physical components is strongly influenced by the software components</a:t>
            </a:r>
          </a:p>
          <a:p>
            <a:r>
              <a:rPr lang="en-US" dirty="0"/>
              <a:t>Systems where there the communication between the physical component and the software component may be direct or through a network</a:t>
            </a:r>
          </a:p>
          <a:p>
            <a:r>
              <a:rPr lang="en-US" dirty="0"/>
              <a:t>Systems in which the primary role played by software is </a:t>
            </a:r>
            <a:r>
              <a:rPr lang="en-US" b="1" i="1" dirty="0"/>
              <a:t>control</a:t>
            </a:r>
            <a:r>
              <a:rPr lang="en-US" i="1" dirty="0"/>
              <a:t> </a:t>
            </a:r>
            <a:r>
              <a:rPr lang="en-US" dirty="0"/>
              <a:t>(in contrast to passive monitoring).</a:t>
            </a:r>
            <a:endParaRPr lang="en-US" b="1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EDED82-67A4-4B11-9EB1-09A84133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 on CPS in this course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71A9CF-DE53-438D-9BFA-BA59337E0BD5}"/>
              </a:ext>
            </a:extLst>
          </p:cNvPr>
          <p:cNvGrpSpPr/>
          <p:nvPr/>
        </p:nvGrpSpPr>
        <p:grpSpPr>
          <a:xfrm>
            <a:off x="7924800" y="905280"/>
            <a:ext cx="3939615" cy="4130878"/>
            <a:chOff x="7924800" y="905280"/>
            <a:chExt cx="3939615" cy="413087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5883194-F1E7-4984-B25D-543EC629B2DD}"/>
                </a:ext>
              </a:extLst>
            </p:cNvPr>
            <p:cNvSpPr/>
            <p:nvPr/>
          </p:nvSpPr>
          <p:spPr>
            <a:xfrm>
              <a:off x="8449014" y="905280"/>
              <a:ext cx="2524647" cy="2524647"/>
            </a:xfrm>
            <a:custGeom>
              <a:avLst/>
              <a:gdLst>
                <a:gd name="connsiteX0" fmla="*/ 0 w 2524647"/>
                <a:gd name="connsiteY0" fmla="*/ 1262324 h 2524647"/>
                <a:gd name="connsiteX1" fmla="*/ 1262324 w 2524647"/>
                <a:gd name="connsiteY1" fmla="*/ 0 h 2524647"/>
                <a:gd name="connsiteX2" fmla="*/ 2524648 w 2524647"/>
                <a:gd name="connsiteY2" fmla="*/ 1262324 h 2524647"/>
                <a:gd name="connsiteX3" fmla="*/ 1262324 w 2524647"/>
                <a:gd name="connsiteY3" fmla="*/ 2524648 h 2524647"/>
                <a:gd name="connsiteX4" fmla="*/ 0 w 2524647"/>
                <a:gd name="connsiteY4" fmla="*/ 1262324 h 2524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4647" h="2524647">
                  <a:moveTo>
                    <a:pt x="0" y="1262324"/>
                  </a:moveTo>
                  <a:cubicBezTo>
                    <a:pt x="0" y="565162"/>
                    <a:pt x="565162" y="0"/>
                    <a:pt x="1262324" y="0"/>
                  </a:cubicBezTo>
                  <a:cubicBezTo>
                    <a:pt x="1959486" y="0"/>
                    <a:pt x="2524648" y="565162"/>
                    <a:pt x="2524648" y="1262324"/>
                  </a:cubicBezTo>
                  <a:cubicBezTo>
                    <a:pt x="2524648" y="1959486"/>
                    <a:pt x="1959486" y="2524648"/>
                    <a:pt x="1262324" y="2524648"/>
                  </a:cubicBezTo>
                  <a:cubicBezTo>
                    <a:pt x="565162" y="2524648"/>
                    <a:pt x="0" y="1959486"/>
                    <a:pt x="0" y="126232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57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36619" tIns="441813" rIns="336620" bIns="946743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Control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4895DF0-14E0-41CD-BA88-B977E21F03E7}"/>
                </a:ext>
              </a:extLst>
            </p:cNvPr>
            <p:cNvSpPr/>
            <p:nvPr/>
          </p:nvSpPr>
          <p:spPr>
            <a:xfrm>
              <a:off x="9339768" y="2511511"/>
              <a:ext cx="2524647" cy="2524647"/>
            </a:xfrm>
            <a:custGeom>
              <a:avLst/>
              <a:gdLst>
                <a:gd name="connsiteX0" fmla="*/ 0 w 2524647"/>
                <a:gd name="connsiteY0" fmla="*/ 1262324 h 2524647"/>
                <a:gd name="connsiteX1" fmla="*/ 1262324 w 2524647"/>
                <a:gd name="connsiteY1" fmla="*/ 0 h 2524647"/>
                <a:gd name="connsiteX2" fmla="*/ 2524648 w 2524647"/>
                <a:gd name="connsiteY2" fmla="*/ 1262324 h 2524647"/>
                <a:gd name="connsiteX3" fmla="*/ 1262324 w 2524647"/>
                <a:gd name="connsiteY3" fmla="*/ 2524648 h 2524647"/>
                <a:gd name="connsiteX4" fmla="*/ 0 w 2524647"/>
                <a:gd name="connsiteY4" fmla="*/ 1262324 h 2524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4647" h="2524647">
                  <a:moveTo>
                    <a:pt x="0" y="1262324"/>
                  </a:moveTo>
                  <a:cubicBezTo>
                    <a:pt x="0" y="565162"/>
                    <a:pt x="565162" y="0"/>
                    <a:pt x="1262324" y="0"/>
                  </a:cubicBezTo>
                  <a:cubicBezTo>
                    <a:pt x="1959486" y="0"/>
                    <a:pt x="2524648" y="565162"/>
                    <a:pt x="2524648" y="1262324"/>
                  </a:cubicBezTo>
                  <a:cubicBezTo>
                    <a:pt x="2524648" y="1959486"/>
                    <a:pt x="1959486" y="2524648"/>
                    <a:pt x="1262324" y="2524648"/>
                  </a:cubicBezTo>
                  <a:cubicBezTo>
                    <a:pt x="565162" y="2524648"/>
                    <a:pt x="0" y="1959486"/>
                    <a:pt x="0" y="1262324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43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50000"/>
                <a:hueOff val="4900445"/>
                <a:satOff val="-20388"/>
                <a:lumOff val="4804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772122" tIns="652201" rIns="237737" bIns="48389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Computation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DD9658E-38B7-4597-B857-3C19BFDF578D}"/>
                </a:ext>
              </a:extLst>
            </p:cNvPr>
            <p:cNvSpPr/>
            <p:nvPr/>
          </p:nvSpPr>
          <p:spPr>
            <a:xfrm>
              <a:off x="7924800" y="2483185"/>
              <a:ext cx="2137884" cy="2249051"/>
            </a:xfrm>
            <a:custGeom>
              <a:avLst/>
              <a:gdLst>
                <a:gd name="connsiteX0" fmla="*/ 0 w 2524647"/>
                <a:gd name="connsiteY0" fmla="*/ 1262324 h 2524647"/>
                <a:gd name="connsiteX1" fmla="*/ 1262324 w 2524647"/>
                <a:gd name="connsiteY1" fmla="*/ 0 h 2524647"/>
                <a:gd name="connsiteX2" fmla="*/ 2524648 w 2524647"/>
                <a:gd name="connsiteY2" fmla="*/ 1262324 h 2524647"/>
                <a:gd name="connsiteX3" fmla="*/ 1262324 w 2524647"/>
                <a:gd name="connsiteY3" fmla="*/ 2524648 h 2524647"/>
                <a:gd name="connsiteX4" fmla="*/ 0 w 2524647"/>
                <a:gd name="connsiteY4" fmla="*/ 1262324 h 2524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4647" h="2524647">
                  <a:moveTo>
                    <a:pt x="0" y="1262324"/>
                  </a:moveTo>
                  <a:cubicBezTo>
                    <a:pt x="0" y="565162"/>
                    <a:pt x="565162" y="0"/>
                    <a:pt x="1262324" y="0"/>
                  </a:cubicBezTo>
                  <a:cubicBezTo>
                    <a:pt x="1959486" y="0"/>
                    <a:pt x="2524648" y="565162"/>
                    <a:pt x="2524648" y="1262324"/>
                  </a:cubicBezTo>
                  <a:cubicBezTo>
                    <a:pt x="2524648" y="1959486"/>
                    <a:pt x="1959486" y="2524648"/>
                    <a:pt x="1262324" y="2524648"/>
                  </a:cubicBezTo>
                  <a:cubicBezTo>
                    <a:pt x="565162" y="2524648"/>
                    <a:pt x="0" y="1959486"/>
                    <a:pt x="0" y="1262324"/>
                  </a:cubicBezTo>
                  <a:close/>
                </a:path>
              </a:pathLst>
            </a:custGeom>
            <a:solidFill>
              <a:schemeClr val="bg1">
                <a:lumMod val="85000"/>
                <a:alpha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alpha val="50000"/>
                <a:hueOff val="9800891"/>
                <a:satOff val="-40777"/>
                <a:lumOff val="9608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237737" tIns="652200" rIns="772122" bIns="483891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Communication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516AC0C-7B85-4D52-B493-6C6B41971D07}"/>
              </a:ext>
            </a:extLst>
          </p:cNvPr>
          <p:cNvSpPr/>
          <p:nvPr/>
        </p:nvSpPr>
        <p:spPr>
          <a:xfrm>
            <a:off x="9388620" y="2956556"/>
            <a:ext cx="645436" cy="472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CPS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C6104C2-EF38-4C82-8818-BC82A7B6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643C2F-B8B6-4904-B379-5BF0B578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view of a CPS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08AE5-1E06-4092-9A25-5FC718D68902}"/>
              </a:ext>
            </a:extLst>
          </p:cNvPr>
          <p:cNvSpPr/>
          <p:nvPr/>
        </p:nvSpPr>
        <p:spPr>
          <a:xfrm>
            <a:off x="3772977" y="4652962"/>
            <a:ext cx="3380808" cy="1226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Controller</a:t>
            </a:r>
          </a:p>
          <a:p>
            <a:pPr algn="ctr"/>
            <a:r>
              <a:rPr lang="en-US" sz="2400" dirty="0"/>
              <a:t>(Some embedded code)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FC980E-309C-4F6F-BBDA-A419248020E6}"/>
              </a:ext>
            </a:extLst>
          </p:cNvPr>
          <p:cNvSpPr/>
          <p:nvPr/>
        </p:nvSpPr>
        <p:spPr>
          <a:xfrm>
            <a:off x="2922588" y="1362184"/>
            <a:ext cx="5081587" cy="17509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87089A-E333-4DEA-89EE-5B1B14724F71}"/>
              </a:ext>
            </a:extLst>
          </p:cNvPr>
          <p:cNvSpPr/>
          <p:nvPr/>
        </p:nvSpPr>
        <p:spPr>
          <a:xfrm>
            <a:off x="3143250" y="1494245"/>
            <a:ext cx="1405612" cy="10918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2060"/>
                </a:solidFill>
              </a:rPr>
              <a:t>Actuators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E37EA7-E5B8-4476-93C5-D72B1B468EDC}"/>
              </a:ext>
            </a:extLst>
          </p:cNvPr>
          <p:cNvSpPr/>
          <p:nvPr/>
        </p:nvSpPr>
        <p:spPr>
          <a:xfrm>
            <a:off x="6528213" y="1494245"/>
            <a:ext cx="1350090" cy="10918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002060"/>
                </a:solidFill>
              </a:rPr>
              <a:t>Sensors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ECF727-ECA4-40A3-8C59-8243036B6CD8}"/>
              </a:ext>
            </a:extLst>
          </p:cNvPr>
          <p:cNvSpPr/>
          <p:nvPr/>
        </p:nvSpPr>
        <p:spPr>
          <a:xfrm>
            <a:off x="4699172" y="1494245"/>
            <a:ext cx="1678730" cy="10918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Physical component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E8DA379-B824-4818-AB9F-EB027C602316}"/>
              </a:ext>
            </a:extLst>
          </p:cNvPr>
          <p:cNvCxnSpPr>
            <a:cxnSpLocks/>
            <a:stCxn id="4" idx="1"/>
            <a:endCxn id="5" idx="1"/>
          </p:cNvCxnSpPr>
          <p:nvPr/>
        </p:nvCxnSpPr>
        <p:spPr>
          <a:xfrm rot="10800000">
            <a:off x="2922589" y="2237636"/>
            <a:ext cx="850389" cy="3028498"/>
          </a:xfrm>
          <a:prstGeom prst="bentConnector3">
            <a:avLst>
              <a:gd name="adj1" fmla="val 277252"/>
            </a:avLst>
          </a:prstGeom>
          <a:ln w="22542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8010747-4B67-4FF5-A21A-4068C1BB9D54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 flipV="1">
            <a:off x="7153785" y="2237636"/>
            <a:ext cx="850390" cy="3028498"/>
          </a:xfrm>
          <a:prstGeom prst="bentConnector3">
            <a:avLst>
              <a:gd name="adj1" fmla="val 264651"/>
            </a:avLst>
          </a:prstGeom>
          <a:ln w="22542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9A5D6D-820B-4862-9973-6972BA98958C}"/>
              </a:ext>
            </a:extLst>
          </p:cNvPr>
          <p:cNvSpPr txBox="1"/>
          <p:nvPr/>
        </p:nvSpPr>
        <p:spPr>
          <a:xfrm rot="224511">
            <a:off x="8182957" y="3274831"/>
            <a:ext cx="2496125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Communication 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AE057-08B0-450A-A71A-98E34BB3D283}"/>
              </a:ext>
            </a:extLst>
          </p:cNvPr>
          <p:cNvSpPr txBox="1"/>
          <p:nvPr/>
        </p:nvSpPr>
        <p:spPr>
          <a:xfrm>
            <a:off x="4716942" y="2581833"/>
            <a:ext cx="3307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Environment/Plant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51D2412-54B5-4361-B1BB-EA72DDDD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2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C016A6-262F-42EC-90FC-2FC44CAF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5" y="460004"/>
            <a:ext cx="10515600" cy="861862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0AA2915-4807-41CA-9E15-338ACED42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55" y="1517848"/>
            <a:ext cx="2972635" cy="181702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CA7A873-B3E0-4167-A9F3-5756CF286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8723" y="890935"/>
            <a:ext cx="3036463" cy="200088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E84C913-3ACB-45F3-970E-AF50BED1B3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244" t="24475" r="10739" b="12500"/>
          <a:stretch/>
        </p:blipFill>
        <p:spPr>
          <a:xfrm>
            <a:off x="8020898" y="873493"/>
            <a:ext cx="2921166" cy="198989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1AD59A2-7BAA-4B08-A88C-44397A809A9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752" t="13551" r="7669" b="14322"/>
          <a:stretch/>
        </p:blipFill>
        <p:spPr>
          <a:xfrm>
            <a:off x="315532" y="3429000"/>
            <a:ext cx="2551899" cy="2202252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A1CD0CB-CA75-47C6-BB77-912AE4C1862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8760" r="47280" b="5143"/>
          <a:stretch/>
        </p:blipFill>
        <p:spPr>
          <a:xfrm>
            <a:off x="8020898" y="3141197"/>
            <a:ext cx="3036463" cy="249005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83C74CD-2887-4658-B336-10FA89FA1D6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3519" b="14834"/>
          <a:stretch/>
        </p:blipFill>
        <p:spPr>
          <a:xfrm>
            <a:off x="3759225" y="2955975"/>
            <a:ext cx="3475457" cy="249005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9C6DD1-46C7-4091-B7B5-E6F3A00AD8F9}"/>
              </a:ext>
            </a:extLst>
          </p:cNvPr>
          <p:cNvSpPr txBox="1"/>
          <p:nvPr/>
        </p:nvSpPr>
        <p:spPr>
          <a:xfrm>
            <a:off x="3778919" y="5510188"/>
            <a:ext cx="379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[All images from Google image search]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64F3C2-FC6D-4606-9E8F-B89A6B37A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74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B4DDAA-CA1B-4AC9-8D9F-06134143E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Autonomous: without the need for human intervention or control</a:t>
            </a:r>
          </a:p>
          <a:p>
            <a:endParaRPr lang="en-US" dirty="0"/>
          </a:p>
          <a:p>
            <a:r>
              <a:rPr lang="en-US" dirty="0"/>
              <a:t>Autonomous CPS = CPS with no human operator!</a:t>
            </a:r>
          </a:p>
          <a:p>
            <a:endParaRPr lang="en-US" dirty="0"/>
          </a:p>
          <a:p>
            <a:r>
              <a:rPr lang="en-US" dirty="0"/>
              <a:t>Semi-autonomous: CPS with autonomy under specific conditions, but requiring a human operator otherwise.</a:t>
            </a:r>
          </a:p>
          <a:p>
            <a:endParaRPr lang="en-US" dirty="0"/>
          </a:p>
          <a:p>
            <a:r>
              <a:rPr lang="en-US" dirty="0"/>
              <a:t>Today, several CPS examples are semi-autonomous, and getting to fully autonomous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C06CC0-3D85-4F68-9F76-FFF1EDE6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an </a:t>
            </a:r>
            <a:r>
              <a:rPr lang="en-US" b="1" i="1" dirty="0"/>
              <a:t>autonomous </a:t>
            </a:r>
            <a:r>
              <a:rPr lang="en-US" dirty="0"/>
              <a:t>CPS?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DC168-B2DB-4FC8-AC83-B7A25C3A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7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07156B-BFFB-4EE7-864E-49BE38988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Autonomous/Semi-autonomous CPS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ECDF8C-2B4A-40FF-8174-038B3470A3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67" t="13667" r="16984"/>
          <a:stretch/>
        </p:blipFill>
        <p:spPr>
          <a:xfrm>
            <a:off x="13000" y="1398370"/>
            <a:ext cx="4241587" cy="32728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4850AF-6B6F-4C32-9DD9-FB2763A8C3C2}"/>
              </a:ext>
            </a:extLst>
          </p:cNvPr>
          <p:cNvSpPr txBox="1"/>
          <p:nvPr/>
        </p:nvSpPr>
        <p:spPr>
          <a:xfrm>
            <a:off x="228153" y="4752800"/>
            <a:ext cx="3008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Image credit: Motor Authority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CBFB1D-58EC-4E94-9C80-BD98376641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05" r="14244" b="18436"/>
          <a:stretch/>
        </p:blipFill>
        <p:spPr>
          <a:xfrm>
            <a:off x="4254587" y="1398370"/>
            <a:ext cx="4095591" cy="3309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10A6C2-1B3A-4079-B63C-B7C032314625}"/>
              </a:ext>
            </a:extLst>
          </p:cNvPr>
          <p:cNvSpPr txBox="1"/>
          <p:nvPr/>
        </p:nvSpPr>
        <p:spPr>
          <a:xfrm>
            <a:off x="4254587" y="4726131"/>
            <a:ext cx="2288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Image credit: army.mil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95FD13-73BB-4C29-B6FC-3A3DB5BDB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6174" y="1398370"/>
            <a:ext cx="3613941" cy="3345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E33FF7-0B3F-48C8-871F-43C97F27B6BC}"/>
              </a:ext>
            </a:extLst>
          </p:cNvPr>
          <p:cNvSpPr txBox="1"/>
          <p:nvPr/>
        </p:nvSpPr>
        <p:spPr>
          <a:xfrm>
            <a:off x="8441105" y="4743376"/>
            <a:ext cx="286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Image credit: Google images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82DD4E-9CE4-422A-93FF-EE830A4A7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4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20AC-2261-452A-96A4-DD89E911C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1209202"/>
            <a:ext cx="11699087" cy="44215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Gain basic familiarity with CPS topics</a:t>
            </a:r>
          </a:p>
          <a:p>
            <a:pPr lvl="1"/>
            <a:r>
              <a:rPr lang="en-US" dirty="0"/>
              <a:t>Computational models</a:t>
            </a:r>
          </a:p>
          <a:p>
            <a:pPr lvl="1"/>
            <a:r>
              <a:rPr lang="en-US" dirty="0"/>
              <a:t>Control algorithms </a:t>
            </a:r>
          </a:p>
          <a:p>
            <a:pPr lvl="1"/>
            <a:r>
              <a:rPr lang="en-US" dirty="0"/>
              <a:t>Software Architectures</a:t>
            </a:r>
          </a:p>
          <a:p>
            <a:pPr lvl="1"/>
            <a:r>
              <a:rPr lang="en-US" dirty="0"/>
              <a:t>Challenge Problems/Case studies</a:t>
            </a:r>
          </a:p>
          <a:p>
            <a:r>
              <a:rPr lang="en-US" dirty="0"/>
              <a:t>“Model-Based” Software Development Paradigm for CPS</a:t>
            </a:r>
          </a:p>
          <a:p>
            <a:pPr lvl="1"/>
            <a:r>
              <a:rPr lang="en-US" dirty="0"/>
              <a:t>Developing models for physical components + software + communication</a:t>
            </a:r>
          </a:p>
          <a:p>
            <a:r>
              <a:rPr lang="en-US" dirty="0"/>
              <a:t>Software Engineering: Writing checkable requirements and tests </a:t>
            </a:r>
          </a:p>
          <a:p>
            <a:r>
              <a:rPr lang="en-US" dirty="0"/>
              <a:t>Software testing for CPS</a:t>
            </a:r>
          </a:p>
          <a:p>
            <a:r>
              <a:rPr lang="en-US" dirty="0"/>
              <a:t>Learn autonomous software stack through case studies in autonomy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3C9381-3B04-4D50-B99A-6F8155E7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3B098-5EAC-4859-BD49-AC3C3E3C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6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F552B3-28F0-485A-8823-A083ED47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Theme of the course: Formal Reasoning</a:t>
            </a:r>
          </a:p>
        </p:txBody>
      </p:sp>
      <p:pic>
        <p:nvPicPr>
          <p:cNvPr id="4" name="Picture 2" descr="Image result for tesla accident">
            <a:extLst>
              <a:ext uri="{FF2B5EF4-FFF2-40B4-BE49-F238E27FC236}">
                <a16:creationId xmlns:a16="http://schemas.microsoft.com/office/drawing/2014/main" id="{F4F6EE1E-A20B-4FE0-9F17-E7E20A949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34" y="1209202"/>
            <a:ext cx="3636433" cy="219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7E8D20-4594-4BC6-B51B-631EFCF670C2}"/>
              </a:ext>
            </a:extLst>
          </p:cNvPr>
          <p:cNvSpPr/>
          <p:nvPr/>
        </p:nvSpPr>
        <p:spPr>
          <a:xfrm>
            <a:off x="4296834" y="3451787"/>
            <a:ext cx="4072466" cy="203132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issued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 recalls of defective devices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first half of 2010, all of which are categorized as “Class I,” meaning there is “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reasonable probability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use of these products will cause serious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adverse health consequences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</p:txBody>
      </p:sp>
      <p:pic>
        <p:nvPicPr>
          <p:cNvPr id="6" name="Picture 4" descr="Image result for pacemaker ">
            <a:extLst>
              <a:ext uri="{FF2B5EF4-FFF2-40B4-BE49-F238E27FC236}">
                <a16:creationId xmlns:a16="http://schemas.microsoft.com/office/drawing/2014/main" id="{BE7B9524-12D1-4A48-BB3C-619062C79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834" y="1274316"/>
            <a:ext cx="4033576" cy="213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FDAA57-8B46-47EB-95BC-613178A0E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233" y="3451787"/>
            <a:ext cx="3652899" cy="1979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074BBD-3768-47C3-A03B-32BC3B80FD25}"/>
              </a:ext>
            </a:extLst>
          </p:cNvPr>
          <p:cNvSpPr txBox="1"/>
          <p:nvPr/>
        </p:nvSpPr>
        <p:spPr>
          <a:xfrm>
            <a:off x="8534399" y="2061632"/>
            <a:ext cx="3391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Formal Reasoning is required because we are dealing with systems that are safety-critical, and/or mission-critical with huge implications on human health, well-being, economy, etc.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909E3-6D56-493E-8B1D-0C6F9613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47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7143</TotalTime>
  <Words>902</Words>
  <Application>Microsoft Office PowerPoint</Application>
  <PresentationFormat>Widescreen</PresentationFormat>
  <Paragraphs>134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Garamond</vt:lpstr>
      <vt:lpstr>Times New Roman</vt:lpstr>
      <vt:lpstr>Wingdings 3</vt:lpstr>
      <vt:lpstr>Office Theme</vt:lpstr>
      <vt:lpstr>Autonomous Cyber-Physical Systems: Course Introduction</vt:lpstr>
      <vt:lpstr>What is a Cyber-Physical System?</vt:lpstr>
      <vt:lpstr>Our focus on CPS in this course</vt:lpstr>
      <vt:lpstr>One view of a CPS</vt:lpstr>
      <vt:lpstr>Examples</vt:lpstr>
      <vt:lpstr>What’s an autonomous CPS?</vt:lpstr>
      <vt:lpstr>Autonomous/Semi-autonomous CPS</vt:lpstr>
      <vt:lpstr>Course Objectives</vt:lpstr>
      <vt:lpstr>Key Theme of the course: Formal Reasoning</vt:lpstr>
      <vt:lpstr>Course Overview</vt:lpstr>
      <vt:lpstr>How will we evaluate ourselves?</vt:lpstr>
      <vt:lpstr>Class Project</vt:lpstr>
      <vt:lpstr>Learning curve will be sharper if: </vt:lpstr>
      <vt:lpstr>Grading and Evaluation Breakdown</vt:lpstr>
      <vt:lpstr>Textbook</vt:lpstr>
      <vt:lpstr>Office Hours, Class Timings</vt:lpstr>
      <vt:lpstr>Introductions 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30</cp:revision>
  <dcterms:created xsi:type="dcterms:W3CDTF">2018-01-04T23:14:16Z</dcterms:created>
  <dcterms:modified xsi:type="dcterms:W3CDTF">2018-01-10T18:17:18Z</dcterms:modified>
</cp:coreProperties>
</file>