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8" r:id="rId3"/>
    <p:sldId id="380" r:id="rId4"/>
    <p:sldId id="406" r:id="rId5"/>
    <p:sldId id="408" r:id="rId6"/>
    <p:sldId id="409" r:id="rId7"/>
    <p:sldId id="410" r:id="rId8"/>
    <p:sldId id="413" r:id="rId9"/>
    <p:sldId id="407" r:id="rId10"/>
    <p:sldId id="415" r:id="rId11"/>
    <p:sldId id="416" r:id="rId12"/>
    <p:sldId id="417" r:id="rId13"/>
    <p:sldId id="418" r:id="rId14"/>
    <p:sldId id="419" r:id="rId15"/>
    <p:sldId id="414" r:id="rId16"/>
    <p:sldId id="412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9" r:id="rId26"/>
    <p:sldId id="430" r:id="rId27"/>
    <p:sldId id="431" r:id="rId28"/>
    <p:sldId id="432" r:id="rId29"/>
    <p:sldId id="433" r:id="rId30"/>
    <p:sldId id="434" r:id="rId31"/>
    <p:sldId id="41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 varScale="1">
        <p:scale>
          <a:sx n="59" d="100"/>
          <a:sy n="59" d="100"/>
        </p:scale>
        <p:origin x="11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9.pdf" TargetMode="External"/><Relationship Id="rId2" Type="http://schemas.openxmlformats.org/officeDocument/2006/relationships/hyperlink" Target="http://research.cs.tamu.edu/prism/lectures/pr/pr_l2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11/slides/mdps-intro-value-iteration.pdf" TargetMode="External"/><Relationship Id="rId5" Type="http://schemas.openxmlformats.org/officeDocument/2006/relationships/hyperlink" Target="http://www.cs.cornell.edu/courses/cs4758/2012sp/materials/cs4758_hmm.pdf" TargetMode="External"/><Relationship Id="rId4" Type="http://schemas.openxmlformats.org/officeDocument/2006/relationships/hyperlink" Target="http://www.robots.ox.ac.uk/~mobile/Theses/ondruska_thesi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State Estimation and 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607039" y="5173546"/>
            <a:ext cx="1172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lecture also some sources other than the textbooks,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E095F5-17D5-4B10-A319-C7ED22C0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assume an estimate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fusing information obtained by measurements till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: this is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We also assume that the error between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the actual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has 0 mean, and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Now, we use these values and the state dynamics to predict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Because we are still using measurements only up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we can denote this predicted value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and compute it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E095F5-17D5-4B10-A319-C7ED22C0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555AFD-C7CE-4C73-B06D-4536B7BA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I: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8F246-EA1F-4780-BE20-0BF381FB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0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69BF90-BA33-43ED-A549-C6E57D113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953297"/>
              </a:xfrm>
            </p:spPr>
            <p:txBody>
              <a:bodyPr/>
              <a:lstStyle/>
              <a:p>
                <a:r>
                  <a:rPr lang="en-US" dirty="0"/>
                  <a:t>We also need to update the predicted covariance between the predicted value and the “actual”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69BF90-BA33-43ED-A549-C6E57D113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953297"/>
              </a:xfrm>
              <a:blipFill>
                <a:blip r:embed="rId2"/>
                <a:stretch>
                  <a:fillRect l="-625" t="-10897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A333672-F50A-433F-87D8-4ED208D9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I: Prediction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E3231-DE92-4018-A5BA-AB9A7028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2FAE79-5566-46FB-A31C-A5D8F09161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57649"/>
                  </p:ext>
                </p:extLst>
              </p:nvPr>
            </p:nvGraphicFramePr>
            <p:xfrm>
              <a:off x="600891" y="2113534"/>
              <a:ext cx="10816046" cy="17392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0972">
                      <a:extLst>
                        <a:ext uri="{9D8B030D-6E8A-4147-A177-3AD203B41FA5}">
                          <a16:colId xmlns:a16="http://schemas.microsoft.com/office/drawing/2014/main" val="535625800"/>
                        </a:ext>
                      </a:extLst>
                    </a:gridCol>
                    <a:gridCol w="9575074">
                      <a:extLst>
                        <a:ext uri="{9D8B030D-6E8A-4147-A177-3AD203B41FA5}">
                          <a16:colId xmlns:a16="http://schemas.microsoft.com/office/drawing/2014/main" val="25894967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1" i="0" smtClean="0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−1|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04605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1">
                                                <a:latin typeface="Cambria Math" panose="02040503050406030204" pitchFamily="18" charset="0"/>
                                              </a:rPr>
                                              <m:t>𝐱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620957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−1|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19806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2FAE79-5566-46FB-A31C-A5D8F09161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57649"/>
                  </p:ext>
                </p:extLst>
              </p:nvPr>
            </p:nvGraphicFramePr>
            <p:xfrm>
              <a:off x="600891" y="2113534"/>
              <a:ext cx="10816046" cy="17392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0972">
                      <a:extLst>
                        <a:ext uri="{9D8B030D-6E8A-4147-A177-3AD203B41FA5}">
                          <a16:colId xmlns:a16="http://schemas.microsoft.com/office/drawing/2014/main" val="535625800"/>
                        </a:ext>
                      </a:extLst>
                    </a:gridCol>
                    <a:gridCol w="9575074">
                      <a:extLst>
                        <a:ext uri="{9D8B030D-6E8A-4147-A177-3AD203B41FA5}">
                          <a16:colId xmlns:a16="http://schemas.microsoft.com/office/drawing/2014/main" val="2589496719"/>
                        </a:ext>
                      </a:extLst>
                    </a:gridCol>
                  </a:tblGrid>
                  <a:tr h="5869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70098" b="-1958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85" b="-195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046057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85" t="-100000" b="-958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2095711"/>
                      </a:ext>
                    </a:extLst>
                  </a:tr>
                  <a:tr h="565277">
                    <a:tc>
                      <a:txBody>
                        <a:bodyPr/>
                        <a:lstStyle/>
                        <a:p>
                          <a:endParaRPr lang="en-US" sz="280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985" t="-2086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8066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C9663DC-ADA0-48C3-A15D-9828233C70A6}"/>
              </a:ext>
            </a:extLst>
          </p:cNvPr>
          <p:cNvSpPr txBox="1">
            <a:spLocks/>
          </p:cNvSpPr>
          <p:nvPr/>
        </p:nvSpPr>
        <p:spPr>
          <a:xfrm>
            <a:off x="0" y="3881793"/>
            <a:ext cx="11699087" cy="59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Thus, the </a:t>
            </a:r>
            <a:r>
              <a:rPr lang="en-US" i="1" dirty="0"/>
              <a:t>a priori </a:t>
            </a:r>
            <a:r>
              <a:rPr lang="en-US" dirty="0"/>
              <a:t>estimated state and error covariance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EE1277-533C-4B56-A076-08BAB3908793}"/>
                  </a:ext>
                </a:extLst>
              </p:cNvPr>
              <p:cNvSpPr/>
              <p:nvPr/>
            </p:nvSpPr>
            <p:spPr>
              <a:xfrm>
                <a:off x="2775857" y="4380242"/>
                <a:ext cx="6466114" cy="13657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EE1277-533C-4B56-A076-08BAB3908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57" y="4380242"/>
                <a:ext cx="6466114" cy="13657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57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C71BB8-EF7A-419A-B3F9-7F3BF29738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where we basically do data fusion between new measurement and old prediction to obtain new estimate</a:t>
                </a:r>
              </a:p>
              <a:p>
                <a:r>
                  <a:rPr lang="en-US" dirty="0"/>
                  <a:t>Note that data fusion is not straightforward like before because we don’t really observe/measure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directly, but we get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for an observable output!</a:t>
                </a:r>
              </a:p>
              <a:p>
                <a:r>
                  <a:rPr lang="en-US" dirty="0"/>
                  <a:t>Idea remains similar: Do a weighted average of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new information</a:t>
                </a:r>
              </a:p>
              <a:p>
                <a:r>
                  <a:rPr lang="en-US" dirty="0"/>
                  <a:t>We integrate new information by using the difference between the predicted output and the observation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C71BB8-EF7A-419A-B3F9-7F3BF29738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F1482F-1E18-4A35-B71F-E5D1FCD8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II: Correction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47D3A-E8C0-4808-B267-E68CFB24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4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82232-005B-4B15-988F-F3D8088117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Predicted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and error in predicted output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denote this expression as the </a:t>
                </a:r>
                <a:r>
                  <a:rPr lang="en-US" i="1" dirty="0"/>
                  <a:t>innovation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Covariance of innovation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can be shown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Then to do data fusion, we use a matrix known as (optimal) Kalman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Finally, the updated error covariance estimate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82232-005B-4B15-988F-F3D808811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04762C-4FA3-4EAA-8CDE-4412503E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II: Correction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C8E72-336D-452F-A357-6224A3D7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6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D6EB29-733E-4CAB-B8C3-F7AC39F4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step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AA8BA-2EDD-4A3B-819B-D7843CE2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008B4B-5529-4876-866D-534B6E35A1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251179"/>
                  </p:ext>
                </p:extLst>
              </p:nvPr>
            </p:nvGraphicFramePr>
            <p:xfrm>
              <a:off x="166680" y="1968240"/>
              <a:ext cx="11521440" cy="3159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27371">
                      <a:extLst>
                        <a:ext uri="{9D8B030D-6E8A-4147-A177-3AD203B41FA5}">
                          <a16:colId xmlns:a16="http://schemas.microsoft.com/office/drawing/2014/main" val="2964524838"/>
                        </a:ext>
                      </a:extLst>
                    </a:gridCol>
                    <a:gridCol w="4794069">
                      <a:extLst>
                        <a:ext uri="{9D8B030D-6E8A-4147-A177-3AD203B41FA5}">
                          <a16:colId xmlns:a16="http://schemas.microsoft.com/office/drawing/2014/main" val="34801462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Innovation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55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Innovation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Optimal Kalman Gain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711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i="1" dirty="0"/>
                            <a:t>A posteriori </a:t>
                          </a:r>
                          <a:r>
                            <a:rPr lang="en-US" sz="3200" dirty="0"/>
                            <a:t>state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0" dirty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7898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i="1" dirty="0"/>
                            <a:t>A posteriori </a:t>
                          </a:r>
                          <a:r>
                            <a:rPr lang="en-US" sz="3200" dirty="0"/>
                            <a:t>error covariance estimate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330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D008B4B-5529-4876-866D-534B6E35A1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0251179"/>
                  </p:ext>
                </p:extLst>
              </p:nvPr>
            </p:nvGraphicFramePr>
            <p:xfrm>
              <a:off x="166680" y="1968240"/>
              <a:ext cx="11521440" cy="3159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27371">
                      <a:extLst>
                        <a:ext uri="{9D8B030D-6E8A-4147-A177-3AD203B41FA5}">
                          <a16:colId xmlns:a16="http://schemas.microsoft.com/office/drawing/2014/main" val="2964524838"/>
                        </a:ext>
                      </a:extLst>
                    </a:gridCol>
                    <a:gridCol w="4794069">
                      <a:extLst>
                        <a:ext uri="{9D8B030D-6E8A-4147-A177-3AD203B41FA5}">
                          <a16:colId xmlns:a16="http://schemas.microsoft.com/office/drawing/2014/main" val="3480146207"/>
                        </a:ext>
                      </a:extLst>
                    </a:gridCol>
                  </a:tblGrid>
                  <a:tr h="622808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Innovation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11765" b="-4343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556418"/>
                      </a:ext>
                    </a:extLst>
                  </a:tr>
                  <a:tr h="645732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Innovation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106542" b="-314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6658"/>
                      </a:ext>
                    </a:extLst>
                  </a:tr>
                  <a:tr h="645732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Optimal Kalman Gain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208491" b="-2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711682"/>
                      </a:ext>
                    </a:extLst>
                  </a:tr>
                  <a:tr h="622808">
                    <a:tc>
                      <a:txBody>
                        <a:bodyPr/>
                        <a:lstStyle/>
                        <a:p>
                          <a:r>
                            <a:rPr lang="en-US" sz="3200" i="1" dirty="0"/>
                            <a:t>A posteriori </a:t>
                          </a:r>
                          <a:r>
                            <a:rPr lang="en-US" sz="3200" dirty="0"/>
                            <a:t>state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317476" b="-123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7898213"/>
                      </a:ext>
                    </a:extLst>
                  </a:tr>
                  <a:tr h="622808">
                    <a:tc>
                      <a:txBody>
                        <a:bodyPr/>
                        <a:lstStyle/>
                        <a:p>
                          <a:r>
                            <a:rPr lang="en-US" sz="3200" i="1" dirty="0"/>
                            <a:t>A posteriori </a:t>
                          </a:r>
                          <a:r>
                            <a:rPr lang="en-US" sz="3200" dirty="0"/>
                            <a:t>error covariance estimate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421569" b="-24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3301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998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F2E66C-2A4D-48A6-8CF4-27DCC6740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41495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Let’s take a simple one-dimensional example, with perfect observability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).</a:t>
                </a:r>
                <a:r>
                  <a:rPr lang="en-US" sz="2400" b="1" dirty="0"/>
                  <a:t> </a:t>
                </a:r>
                <a:r>
                  <a:rPr lang="en-US" sz="2400" dirty="0"/>
                  <a:t>So, at each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the measurement.</a:t>
                </a:r>
                <a:endParaRPr lang="en-US" sz="2400" b="1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2400" dirty="0"/>
                  <a:t>Then, Kalman filter prediction equations become: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𝑏𝑢</m:t>
                    </m:r>
                  </m:oMath>
                </a14:m>
                <a:r>
                  <a:rPr lang="en-US" sz="2400" dirty="0"/>
                  <a:t> 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−1|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prior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uncertainty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estimate</m:t>
                            </m:r>
                          </m:e>
                        </m:eqArr>
                      </m:lim>
                    </m:limLow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uncertainty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process</m:t>
                            </m:r>
                          </m:e>
                        </m:eqArr>
                      </m:lim>
                    </m:limLow>
                  </m:oMath>
                </a14:m>
                <a:endParaRPr lang="en-US" sz="2400" dirty="0"/>
              </a:p>
              <a:p>
                <a:r>
                  <a:rPr lang="en-US" sz="2400" dirty="0"/>
                  <a:t>Also, the correction equations become:</a:t>
                </a:r>
              </a:p>
              <a:p>
                <a:pPr lvl="1"/>
                <a:r>
                  <a:rPr lang="en-US" sz="2400" dirty="0"/>
                  <a:t>Innovation: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, Innovation variance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Optimal gain: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lvl="1"/>
                <a:r>
                  <a:rPr lang="en-US" sz="2400" dirty="0"/>
                  <a:t>Updated state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updated state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(Weighted average!)</a:t>
                </a:r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F2E66C-2A4D-48A6-8CF4-27DCC6740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414954"/>
              </a:xfrm>
              <a:blipFill>
                <a:blip r:embed="rId2"/>
                <a:stretch>
                  <a:fillRect l="-417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675A62-F7ED-4D7E-AE5E-25452625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all these equations? How to make sense?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B8879-3BC9-4656-A86A-BAF76685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1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74B361-4832-4A21-9A50-8976DF1F69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skipped derivations of equations of the Kalman filter, but a fundamental property assumed is that the process model and measurement model are both linear.</a:t>
                </a:r>
              </a:p>
              <a:p>
                <a:r>
                  <a:rPr lang="en-US" dirty="0"/>
                  <a:t>Under linear models and Gaussian process/measurement noise, a Kalman filter is an </a:t>
                </a:r>
                <a:r>
                  <a:rPr lang="en-US" i="1" dirty="0"/>
                  <a:t>optimal</a:t>
                </a:r>
                <a:r>
                  <a:rPr lang="en-US" dirty="0"/>
                  <a:t> state estimator (minimizes mean square error between estimate and actual state)</a:t>
                </a:r>
              </a:p>
              <a:p>
                <a:r>
                  <a:rPr lang="en-US" dirty="0"/>
                  <a:t>In an EKF, state transitions and observations need not be linear functions of the state, but can be any differentiable functions</a:t>
                </a:r>
              </a:p>
              <a:p>
                <a:r>
                  <a:rPr lang="en-US" dirty="0"/>
                  <a:t>I.e., the process and measurement models are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74B361-4832-4A21-9A50-8976DF1F69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E893E14-0963-467B-B7E1-FD0C1597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Kalman Filter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1DBB-2E81-457C-82F4-D8F3B00B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1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A59744-B938-42E2-AE57-CBA953AD56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507777"/>
              </a:xfrm>
            </p:spPr>
            <p:txBody>
              <a:bodyPr/>
              <a:lstStyle/>
              <a:p>
                <a:r>
                  <a:rPr lang="en-US" dirty="0"/>
                  <a:t>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can be used directly to compute state-prediction, and predicted measurement, but cannot be directly used to update covariances</a:t>
                </a:r>
              </a:p>
              <a:p>
                <a:r>
                  <a:rPr lang="en-US" dirty="0"/>
                  <a:t>So, we instead use the Jacobian of the dynamics at the predicted state</a:t>
                </a:r>
              </a:p>
              <a:p>
                <a:r>
                  <a:rPr lang="en-US" dirty="0"/>
                  <a:t>This linearizes the non-linear dynamics around the current estimate</a:t>
                </a:r>
              </a:p>
              <a:p>
                <a:r>
                  <a:rPr lang="en-US" dirty="0"/>
                  <a:t>Prediction updates: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A59744-B938-42E2-AE57-CBA953AD56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507777"/>
              </a:xfrm>
              <a:blipFill>
                <a:blip r:embed="rId2"/>
                <a:stretch>
                  <a:fillRect l="-625" t="-4136" b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7AF97B-BD0A-4E8E-BAF9-52CBBA78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EKF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91081-8DF6-4280-922E-D66DB03F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6D7EA1-57A4-4DD1-B0FE-770782077710}"/>
                  </a:ext>
                </a:extLst>
              </p:cNvPr>
              <p:cNvSpPr/>
              <p:nvPr/>
            </p:nvSpPr>
            <p:spPr>
              <a:xfrm>
                <a:off x="333102" y="3963981"/>
                <a:ext cx="6466114" cy="136570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−1|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6D7EA1-57A4-4DD1-B0FE-7707820777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2" y="3963981"/>
                <a:ext cx="6466114" cy="13657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C3F911-0FB4-4EB1-A006-424BE11332CD}"/>
                  </a:ext>
                </a:extLst>
              </p:cNvPr>
              <p:cNvSpPr/>
              <p:nvPr/>
            </p:nvSpPr>
            <p:spPr>
              <a:xfrm>
                <a:off x="7680959" y="3963981"/>
                <a:ext cx="4083101" cy="15252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C3F911-0FB4-4EB1-A006-424BE11332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59" y="3963981"/>
                <a:ext cx="4083101" cy="1525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54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400430-767B-4BA4-8546-E5CE43DC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Correction updates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F5DA4-AA32-4ADE-9DE6-E929916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EKF updates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C115-48BA-40AD-9B0A-6E7525B1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452BBD7-05C4-4759-A2E4-36CEA25804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6208120"/>
                  </p:ext>
                </p:extLst>
              </p:nvPr>
            </p:nvGraphicFramePr>
            <p:xfrm>
              <a:off x="166680" y="2368672"/>
              <a:ext cx="11521440" cy="3159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27371">
                      <a:extLst>
                        <a:ext uri="{9D8B030D-6E8A-4147-A177-3AD203B41FA5}">
                          <a16:colId xmlns:a16="http://schemas.microsoft.com/office/drawing/2014/main" val="2964524838"/>
                        </a:ext>
                      </a:extLst>
                    </a:gridCol>
                    <a:gridCol w="4794069">
                      <a:extLst>
                        <a:ext uri="{9D8B030D-6E8A-4147-A177-3AD203B41FA5}">
                          <a16:colId xmlns:a16="http://schemas.microsoft.com/office/drawing/2014/main" val="34801462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>
                              <a:solidFill>
                                <a:srgbClr val="C00000"/>
                              </a:solidFill>
                            </a:rPr>
                            <a:t>Innovation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≔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rgbClr val="C00000"/>
                              </a:solidFill>
                            </a:rPr>
                            <a:t>)</a:t>
                          </a:r>
                          <a:endParaRPr lang="en-US" sz="3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55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Innovation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96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Near-Optimal Kalman Gain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711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i="1" dirty="0"/>
                            <a:t>A posteriori </a:t>
                          </a:r>
                          <a:r>
                            <a:rPr lang="en-US" sz="3200" dirty="0"/>
                            <a:t>state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 ≔</m:t>
                                </m:r>
                                <m:sSub>
                                  <m:sSubPr>
                                    <m:ctrlP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0" dirty="0" smtClean="0"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7898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i="1" dirty="0"/>
                            <a:t>A posteriori </a:t>
                          </a:r>
                          <a:r>
                            <a:rPr lang="en-US" sz="3200" dirty="0"/>
                            <a:t>error covariance estimate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330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452BBD7-05C4-4759-A2E4-36CEA25804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6208120"/>
                  </p:ext>
                </p:extLst>
              </p:nvPr>
            </p:nvGraphicFramePr>
            <p:xfrm>
              <a:off x="166680" y="2368672"/>
              <a:ext cx="11521440" cy="3159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727371">
                      <a:extLst>
                        <a:ext uri="{9D8B030D-6E8A-4147-A177-3AD203B41FA5}">
                          <a16:colId xmlns:a16="http://schemas.microsoft.com/office/drawing/2014/main" val="2964524838"/>
                        </a:ext>
                      </a:extLst>
                    </a:gridCol>
                    <a:gridCol w="4794069">
                      <a:extLst>
                        <a:ext uri="{9D8B030D-6E8A-4147-A177-3AD203B41FA5}">
                          <a16:colId xmlns:a16="http://schemas.microsoft.com/office/drawing/2014/main" val="3480146207"/>
                        </a:ext>
                      </a:extLst>
                    </a:gridCol>
                  </a:tblGrid>
                  <a:tr h="622808">
                    <a:tc>
                      <a:txBody>
                        <a:bodyPr/>
                        <a:lstStyle/>
                        <a:p>
                          <a:r>
                            <a:rPr lang="en-US" sz="3200" dirty="0">
                              <a:solidFill>
                                <a:srgbClr val="C00000"/>
                              </a:solidFill>
                            </a:rPr>
                            <a:t>Innovation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11765" b="-4343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556418"/>
                      </a:ext>
                    </a:extLst>
                  </a:tr>
                  <a:tr h="645732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Innovation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107547" b="-31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6658"/>
                      </a:ext>
                    </a:extLst>
                  </a:tr>
                  <a:tr h="645732">
                    <a:tc>
                      <a:txBody>
                        <a:bodyPr/>
                        <a:lstStyle/>
                        <a:p>
                          <a:r>
                            <a:rPr lang="en-US" sz="3200" dirty="0"/>
                            <a:t>Near-Optimal Kalman Gain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207547" b="-21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711682"/>
                      </a:ext>
                    </a:extLst>
                  </a:tr>
                  <a:tr h="622808">
                    <a:tc>
                      <a:txBody>
                        <a:bodyPr/>
                        <a:lstStyle/>
                        <a:p>
                          <a:r>
                            <a:rPr lang="en-US" sz="3200" i="1" dirty="0"/>
                            <a:t>A posteriori </a:t>
                          </a:r>
                          <a:r>
                            <a:rPr lang="en-US" sz="3200" dirty="0"/>
                            <a:t>state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316505" b="-1242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7898213"/>
                      </a:ext>
                    </a:extLst>
                  </a:tr>
                  <a:tr h="622808">
                    <a:tc>
                      <a:txBody>
                        <a:bodyPr/>
                        <a:lstStyle/>
                        <a:p>
                          <a:r>
                            <a:rPr lang="en-US" sz="3200" i="1" dirty="0"/>
                            <a:t>A posteriori </a:t>
                          </a:r>
                          <a:r>
                            <a:rPr lang="en-US" sz="3200" dirty="0"/>
                            <a:t>error covariance estimate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0280" t="-420588" b="-254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9330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91D590-ADF7-4C35-B782-8D145F51556C}"/>
                  </a:ext>
                </a:extLst>
              </p:cNvPr>
              <p:cNvSpPr/>
              <p:nvPr/>
            </p:nvSpPr>
            <p:spPr>
              <a:xfrm>
                <a:off x="7664630" y="703769"/>
                <a:ext cx="3422469" cy="152526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200" b="1" i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91D590-ADF7-4C35-B782-8D145F515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630" y="703769"/>
                <a:ext cx="3422469" cy="1525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72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9E8771-CCD7-493A-99F4-6DD7F219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EKF is not in general an optimal estimator</a:t>
            </a:r>
          </a:p>
          <a:p>
            <a:r>
              <a:rPr lang="en-US" dirty="0"/>
              <a:t>If initial state estimate is wrong filter may diverge quickly : estimates will no longer agree with reality/observations</a:t>
            </a:r>
          </a:p>
          <a:p>
            <a:r>
              <a:rPr lang="en-US" dirty="0"/>
              <a:t>Estimated covariance matrix tends to underestimate true covariance</a:t>
            </a:r>
          </a:p>
          <a:p>
            <a:r>
              <a:rPr lang="en-US" dirty="0"/>
              <a:t>Yet, EKF remains widely used! GPS, most navigation systems, </a:t>
            </a:r>
            <a:r>
              <a:rPr lang="en-US" dirty="0" err="1"/>
              <a:t>Openpilot</a:t>
            </a:r>
            <a:r>
              <a:rPr lang="en-US" dirty="0"/>
              <a:t> (for drones), </a:t>
            </a:r>
            <a:r>
              <a:rPr lang="en-US" dirty="0" err="1"/>
              <a:t>Pixhawk</a:t>
            </a:r>
            <a:r>
              <a:rPr lang="en-US" dirty="0"/>
              <a:t> (mobile robots), etc.</a:t>
            </a:r>
          </a:p>
          <a:p>
            <a:r>
              <a:rPr lang="en-US" dirty="0"/>
              <a:t>EKF in practice requires lot of “expert tuning of parameters” </a:t>
            </a:r>
          </a:p>
          <a:p>
            <a:pPr lvl="1"/>
            <a:r>
              <a:rPr lang="en-US" dirty="0"/>
              <a:t>Most parameters occur in process models, covariance matrices, gains etc.</a:t>
            </a:r>
          </a:p>
          <a:p>
            <a:r>
              <a:rPr lang="en-US" dirty="0"/>
              <a:t>EKF improvement: Unscented Kalman Filter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8534F-F551-4511-8749-25CE4108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EKF 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B5B35-FA18-4526-96B2-A9E8C981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503920"/>
          </a:xfrm>
        </p:spPr>
        <p:txBody>
          <a:bodyPr>
            <a:normAutofit/>
          </a:bodyPr>
          <a:lstStyle/>
          <a:p>
            <a:r>
              <a:rPr lang="en-US" dirty="0"/>
              <a:t>Kalman Filter</a:t>
            </a:r>
          </a:p>
          <a:p>
            <a:r>
              <a:rPr lang="en-US" dirty="0"/>
              <a:t>Probabilistic Models</a:t>
            </a:r>
          </a:p>
          <a:p>
            <a:pPr lvl="1"/>
            <a:r>
              <a:rPr lang="en-US" dirty="0"/>
              <a:t>Markov Chains</a:t>
            </a:r>
          </a:p>
          <a:p>
            <a:pPr lvl="1"/>
            <a:r>
              <a:rPr lang="en-US" dirty="0"/>
              <a:t>Hidden Markov Models</a:t>
            </a:r>
          </a:p>
          <a:p>
            <a:pPr lvl="1"/>
            <a:r>
              <a:rPr lang="en-US" dirty="0"/>
              <a:t>Markov Decision Processes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Markov property: A process satisfies the Markov property if it can make predictions of the future based only on its current state (i.e. future and past states of the process are independent)</a:t>
                </a:r>
              </a:p>
              <a:p>
                <a:r>
                  <a:rPr lang="en-US" dirty="0"/>
                  <a:t>Time-homogeneous MC : each step in the process takes the same time</a:t>
                </a:r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Can represent transition probabilities in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{ accelerate, idle, brake, constant speed}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.8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.05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.05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Chapman-Kolmogorov Equations: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steps,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1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C880BE8-AD6C-4848-91CE-6C734E7A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61316"/>
              </p:ext>
            </p:extLst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74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25054"/>
              </p:ext>
            </p:extLst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4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07834"/>
              </p:ext>
            </p:extLst>
          </p:nvPr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90168"/>
              </p:ext>
            </p:extLst>
          </p:nvPr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1749034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r>
              <a:rPr lang="en-US" dirty="0"/>
              <a:t>We will revisit this when we do sensing/localization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82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chain with a controller!</a:t>
                </a:r>
              </a:p>
              <a:p>
                <a:r>
                  <a:rPr lang="en-US" dirty="0"/>
                  <a:t>Represented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as before (can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the definition if needed)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transition probability function such that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reward function.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defines the immediate reward received for transitioning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discount factor representing diminishing rewards with time</a:t>
                </a:r>
              </a:p>
              <a:p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023F66-9B32-4C5B-BA4C-4D0768A4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2AEA-E5A3-4788-AC56-9A16DF4A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8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state estimation and why is it needed?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0D025-0898-4BAF-B329-46F2F1F36C3C}"/>
              </a:ext>
            </a:extLst>
          </p:cNvPr>
          <p:cNvSpPr/>
          <p:nvPr/>
        </p:nvSpPr>
        <p:spPr>
          <a:xfrm>
            <a:off x="4741045" y="1268728"/>
            <a:ext cx="1354956" cy="125163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Plant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F0C9AC-7453-4BCA-B27D-88F7DB35843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03812" y="1890443"/>
            <a:ext cx="1137233" cy="4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42B620-B220-407F-BFDA-576E91DAA054}"/>
              </a:ext>
            </a:extLst>
          </p:cNvPr>
          <p:cNvCxnSpPr>
            <a:cxnSpLocks/>
          </p:cNvCxnSpPr>
          <p:nvPr/>
        </p:nvCxnSpPr>
        <p:spPr>
          <a:xfrm>
            <a:off x="6011470" y="1902187"/>
            <a:ext cx="11065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99D37-EB8F-4639-9EE2-A805375E03FE}"/>
                  </a:ext>
                </a:extLst>
              </p:cNvPr>
              <p:cNvSpPr txBox="1"/>
              <p:nvPr/>
            </p:nvSpPr>
            <p:spPr>
              <a:xfrm>
                <a:off x="3443384" y="1239925"/>
                <a:ext cx="486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499D37-EB8F-4639-9EE2-A805375E0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384" y="1239925"/>
                <a:ext cx="48603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530F9E-A8A9-4540-A694-92B3B4307A6D}"/>
                  </a:ext>
                </a:extLst>
              </p:cNvPr>
              <p:cNvSpPr txBox="1"/>
              <p:nvPr/>
            </p:nvSpPr>
            <p:spPr>
              <a:xfrm>
                <a:off x="6677441" y="1151359"/>
                <a:ext cx="460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530F9E-A8A9-4540-A694-92B3B430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441" y="1151359"/>
                <a:ext cx="4603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38FF2D24-F2D5-46B7-91A3-97F1DAF78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2532358"/>
                <a:ext cx="11699087" cy="303638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Given a “black box” component, we can try to use a linear or nonlinear system to model it (maybe based on physics, or data-driven)</a:t>
                </a:r>
              </a:p>
              <a:p>
                <a:r>
                  <a:rPr lang="en-US" dirty="0"/>
                  <a:t>Model may posit that the plant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internal states, but we typically have access only to the outputs of the model (whatever we can measure using a sensor)</a:t>
                </a:r>
              </a:p>
              <a:p>
                <a:r>
                  <a:rPr lang="en-US" dirty="0"/>
                  <a:t>May need internal states to implement controller: how do we estimate them?</a:t>
                </a:r>
              </a:p>
              <a:p>
                <a:r>
                  <a:rPr lang="en-US" dirty="0"/>
                  <a:t>State estimation: Problem of determining internal states of the plant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38FF2D24-F2D5-46B7-91A3-97F1DAF78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2532358"/>
                <a:ext cx="11699087" cy="3036380"/>
              </a:xfrm>
              <a:blipFill>
                <a:blip r:embed="rId4"/>
                <a:stretch>
                  <a:fillRect l="-521" t="-3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400E9-052F-4311-9AA9-D9C98156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448" y="1332703"/>
            <a:ext cx="55193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fixed target location</a:t>
            </a:r>
          </a:p>
          <a:p>
            <a:r>
              <a:rPr lang="en-US" dirty="0"/>
              <a:t>Reward for transitions going to target cell = 1, otherwise 0</a:t>
            </a:r>
          </a:p>
          <a:p>
            <a:r>
              <a:rPr lang="en-US" dirty="0"/>
              <a:t>Just part of the robot MDP showing two different actions, each action leading to next states with some probability</a:t>
            </a:r>
          </a:p>
          <a:p>
            <a:r>
              <a:rPr lang="en-US" dirty="0"/>
              <a:t>Which action to choose from each cell? </a:t>
            </a:r>
          </a:p>
          <a:p>
            <a:r>
              <a:rPr lang="en-US" dirty="0"/>
              <a:t>How do we find an optimal policy (that maximizes rewards)?</a:t>
            </a:r>
          </a:p>
          <a:p>
            <a:r>
              <a:rPr lang="en-US" dirty="0"/>
              <a:t>We will revisit this when we do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44824-6728-4ECD-A6CF-F6933BA0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Robot controlling its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8CF3C-3A5A-40A6-9A53-7FFC1AE2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/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/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FAB99B-887F-48A5-92C7-D6F22072E61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643626" y="2471531"/>
            <a:ext cx="761644" cy="32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5970A-2EA8-4EC9-8C1F-9CF7862D4525}"/>
              </a:ext>
            </a:extLst>
          </p:cNvPr>
          <p:cNvSpPr/>
          <p:nvPr/>
        </p:nvSpPr>
        <p:spPr>
          <a:xfrm>
            <a:off x="2405270" y="2093843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/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85A865-0EE3-4620-B640-9F16B78D237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28730" y="2221396"/>
            <a:ext cx="1207289" cy="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A8460-5AC2-4B5B-8975-CD2639EB431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34014" y="2374814"/>
            <a:ext cx="1167533" cy="5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719ED2-CF5B-4623-B959-E36E6D11965B}"/>
              </a:ext>
            </a:extLst>
          </p:cNvPr>
          <p:cNvSpPr txBox="1"/>
          <p:nvPr/>
        </p:nvSpPr>
        <p:spPr>
          <a:xfrm>
            <a:off x="3273620" y="1837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6AEB5-4041-4CA5-A369-011F108E3820}"/>
              </a:ext>
            </a:extLst>
          </p:cNvPr>
          <p:cNvSpPr txBox="1"/>
          <p:nvPr/>
        </p:nvSpPr>
        <p:spPr>
          <a:xfrm>
            <a:off x="3294168" y="26717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69024-302C-4971-9008-C4CEF9F9A6F3}"/>
              </a:ext>
            </a:extLst>
          </p:cNvPr>
          <p:cNvSpPr/>
          <p:nvPr/>
        </p:nvSpPr>
        <p:spPr>
          <a:xfrm>
            <a:off x="2405270" y="3404212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FC668-2B3D-4346-A840-DE92F8B291CC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>
            <a:off x="1643626" y="3153641"/>
            <a:ext cx="761644" cy="46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/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/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D0F52-F3F8-4FE9-B723-79D9480301C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936657" y="3604701"/>
            <a:ext cx="1164890" cy="6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9C2981-9AEE-4D8B-98E4-AAE52B676CD5}"/>
              </a:ext>
            </a:extLst>
          </p:cNvPr>
          <p:cNvSpPr txBox="1"/>
          <p:nvPr/>
        </p:nvSpPr>
        <p:spPr>
          <a:xfrm>
            <a:off x="3281547" y="3200498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273026-A497-40B5-8F49-7D7AB67332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934014" y="3787046"/>
            <a:ext cx="1133061" cy="50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F3BE19-8C25-4331-9B49-1CA2436A6316}"/>
              </a:ext>
            </a:extLst>
          </p:cNvPr>
          <p:cNvSpPr txBox="1"/>
          <p:nvPr/>
        </p:nvSpPr>
        <p:spPr>
          <a:xfrm>
            <a:off x="3294168" y="4083945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38415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Kalman Filter presentation motivated by Georgia Tech Professor Frank </a:t>
            </a:r>
            <a:r>
              <a:rPr lang="en-US" sz="1400" dirty="0" err="1"/>
              <a:t>Dellaert’s</a:t>
            </a:r>
            <a:r>
              <a:rPr lang="en-US" sz="1400" dirty="0"/>
              <a:t> lecture notes on Sensor Fusion as Weighted Averaging, notes available from Piazza.</a:t>
            </a:r>
            <a:r>
              <a:rPr lang="en-US" sz="2000" dirty="0"/>
              <a:t> </a:t>
            </a:r>
          </a:p>
          <a:p>
            <a:r>
              <a:rPr lang="en-US" sz="1400" dirty="0"/>
              <a:t>Lecture notes on HMMs, MDPs and Markov Chains</a:t>
            </a:r>
          </a:p>
          <a:p>
            <a:pPr lvl="1"/>
            <a:r>
              <a:rPr lang="en-US" sz="1400" dirty="0">
                <a:hlinkClick r:id="rId2"/>
              </a:rPr>
              <a:t>http://research.cs.tamu.edu/prism/lectures/pr/pr_l23.pdf</a:t>
            </a:r>
            <a:endParaRPr lang="en-US" sz="1400" dirty="0"/>
          </a:p>
          <a:p>
            <a:pPr lvl="1"/>
            <a:r>
              <a:rPr lang="en-US" sz="1400" dirty="0">
                <a:hlinkClick r:id="rId3"/>
              </a:rPr>
              <a:t>https://web.stanford.edu/~jurafsky/slp3/9.pdf</a:t>
            </a:r>
            <a:endParaRPr lang="en-US" sz="1400" dirty="0"/>
          </a:p>
          <a:p>
            <a:pPr lvl="1"/>
            <a:r>
              <a:rPr lang="en-US" sz="1400" dirty="0">
                <a:hlinkClick r:id="rId4"/>
              </a:rPr>
              <a:t>http://www.robots.ox.ac.uk/~mobile/Theses/ondruska_thesis.pdf</a:t>
            </a:r>
            <a:endParaRPr lang="en-US" sz="1400" dirty="0"/>
          </a:p>
          <a:p>
            <a:pPr lvl="1"/>
            <a:r>
              <a:rPr lang="en-US" sz="1400" dirty="0">
                <a:hlinkClick r:id="rId5"/>
              </a:rPr>
              <a:t>www.cs.cornell.edu/courses/cs4758/2012sp/materials/cs4758_hmm.pdf</a:t>
            </a:r>
            <a:r>
              <a:rPr lang="en-US" sz="1400" dirty="0"/>
              <a:t> (Robot - Target example from here)</a:t>
            </a:r>
          </a:p>
          <a:p>
            <a:pPr lvl="1"/>
            <a:r>
              <a:rPr lang="en-US" sz="1400" dirty="0">
                <a:hlinkClick r:id="rId6"/>
              </a:rPr>
              <a:t>https://people.eecs.berkeley.edu/~pabbeel/cs287-fa11/slides/mdps-intro-value-iteration.pdf</a:t>
            </a:r>
            <a:r>
              <a:rPr lang="en-US" sz="1400" dirty="0"/>
              <a:t> (Robot-Fixed Target example from here)</a:t>
            </a:r>
          </a:p>
          <a:p>
            <a:r>
              <a:rPr lang="en-US" sz="1400" dirty="0"/>
              <a:t>Wikipedia entries on Kalman Filter, MDPs and Markov chains are very good.</a:t>
            </a:r>
          </a:p>
          <a:p>
            <a:r>
              <a:rPr lang="en-US" sz="1400" dirty="0"/>
              <a:t>Also used this book for its discussion on probabilistic systems: Baier, Christel, Joost-Pieter </a:t>
            </a:r>
            <a:r>
              <a:rPr lang="en-US" sz="1400" dirty="0" err="1"/>
              <a:t>Katoen</a:t>
            </a:r>
            <a:r>
              <a:rPr lang="en-US" sz="1400" dirty="0"/>
              <a:t>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397AF1-D372-4DD4-B40A-2B7A700E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sensor measurements are noisy (manufacturing imperfections, environment uncertainty, errors introduced in signal processing, etc.)</a:t>
            </a:r>
          </a:p>
          <a:p>
            <a:r>
              <a:rPr lang="en-US" dirty="0"/>
              <a:t>In the absence of noise, the model is deterministic: for the same input you always get the same output</a:t>
            </a:r>
          </a:p>
          <a:p>
            <a:pPr lvl="1"/>
            <a:r>
              <a:rPr lang="en-US" dirty="0"/>
              <a:t>Can use a simpler form of state estimator called an observer (e.g. a </a:t>
            </a:r>
            <a:r>
              <a:rPr lang="en-US" dirty="0" err="1"/>
              <a:t>Luenberger</a:t>
            </a:r>
            <a:r>
              <a:rPr lang="en-US" dirty="0"/>
              <a:t> observer)</a:t>
            </a:r>
          </a:p>
          <a:p>
            <a:r>
              <a:rPr lang="en-US" dirty="0"/>
              <a:t>In the presence of noise, we use a state estimator, such as a Kalman Filter</a:t>
            </a:r>
          </a:p>
          <a:p>
            <a:r>
              <a:rPr lang="en-US" dirty="0"/>
              <a:t>Kalman Filter is one of the most fundamental algorithm that you will see in autonomous systems, robotics, computer graphics,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8C11AD-71E7-4215-9ED1-912579DC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vs. Noisy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6AF3-321A-4A04-AC9E-26426E5C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9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A9B1A8-618D-454B-B039-B8ACE3E2A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2228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: 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also known as mean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covariance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random </a:t>
                </a:r>
                <a:r>
                  <a:rPr lang="en-US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vector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random vectors,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cross-covariance matrix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matrix: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𝐲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𝐲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T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normally distributed variable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A9B1A8-618D-454B-B039-B8ACE3E2A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222853"/>
              </a:xfrm>
              <a:blipFill>
                <a:blip r:embed="rId2"/>
                <a:stretch>
                  <a:fillRect l="-625" t="-3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BF8979B-8999-4013-9DC9-42B462F2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variables and statistics refresher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3F3D-BE73-4DFD-B21E-552AA73C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EC21D7-4E38-431F-96BE-5CFDB0FA7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209202"/>
                <a:ext cx="8170074" cy="467724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Using radar and a camera to estimate the distance to the lead car:</a:t>
                </a:r>
              </a:p>
              <a:p>
                <a:pPr lvl="1"/>
                <a:r>
                  <a:rPr lang="en-US" sz="2000" dirty="0"/>
                  <a:t>Measurement is never free of noise</a:t>
                </a:r>
              </a:p>
              <a:p>
                <a:pPr lvl="1"/>
                <a:r>
                  <a:rPr lang="en-US" sz="2000" dirty="0"/>
                  <a:t>Actual distance: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Measurement with radar: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 is radar noise)</a:t>
                </a:r>
              </a:p>
              <a:p>
                <a:pPr lvl="1"/>
                <a:r>
                  <a:rPr lang="en-US" sz="2000" dirty="0"/>
                  <a:t>With camera: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camera noise)</a:t>
                </a:r>
              </a:p>
              <a:p>
                <a:pPr lvl="1"/>
                <a:r>
                  <a:rPr lang="en-US" sz="2000" dirty="0"/>
                  <a:t>How do you combine the two estimates?</a:t>
                </a:r>
              </a:p>
              <a:p>
                <a:r>
                  <a:rPr lang="en-US" sz="2000" dirty="0"/>
                  <a:t>Use a weighted average of the two estimates, prioritize more likely measurement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+</m:t>
                        </m:r>
                        <m:f>
                          <m:fPr>
                            <m:type m:val="li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400" i="1" dirty="0"/>
              </a:p>
              <a:p>
                <a:r>
                  <a:rPr lang="en-US" sz="2000" dirty="0"/>
                  <a:t>Observe: uncertainty reduced, and mean is closer to measurement with lower uncertainty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EC21D7-4E38-431F-96BE-5CFDB0FA7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209202"/>
                <a:ext cx="8170074" cy="4677248"/>
              </a:xfrm>
              <a:blipFill>
                <a:blip r:embed="rId2"/>
                <a:stretch>
                  <a:fillRect l="-298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B5AE33-10B9-4773-B953-EFC41213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fusion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117FA-9633-414D-B975-D4FC9DB3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10DF45-3FFE-4FCF-93CE-30E2264FFE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198" t="21817" r="11721" b="12663"/>
          <a:stretch/>
        </p:blipFill>
        <p:spPr>
          <a:xfrm>
            <a:off x="7674081" y="2668423"/>
            <a:ext cx="4201220" cy="2317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2F2289-3C41-4647-87CD-57D6B2FB5E1B}"/>
                  </a:ext>
                </a:extLst>
              </p:cNvPr>
              <p:cNvSpPr txBox="1"/>
              <p:nvPr/>
            </p:nvSpPr>
            <p:spPr>
              <a:xfrm>
                <a:off x="9509144" y="1790436"/>
                <a:ext cx="1912318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2F2289-3C41-4647-87CD-57D6B2FB5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144" y="1790436"/>
                <a:ext cx="1912318" cy="37305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E33200-46FA-4BFA-82B5-6B0FB6334F31}"/>
                  </a:ext>
                </a:extLst>
              </p:cNvPr>
              <p:cNvSpPr txBox="1"/>
              <p:nvPr/>
            </p:nvSpPr>
            <p:spPr>
              <a:xfrm>
                <a:off x="9514537" y="1476474"/>
                <a:ext cx="1667508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E33200-46FA-4BFA-82B5-6B0FB633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537" y="1476474"/>
                <a:ext cx="1667508" cy="372538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D3927D-C791-49F2-9252-603D9833B35B}"/>
                  </a:ext>
                </a:extLst>
              </p:cNvPr>
              <p:cNvSpPr/>
              <p:nvPr/>
            </p:nvSpPr>
            <p:spPr>
              <a:xfrm>
                <a:off x="9281429" y="4871685"/>
                <a:ext cx="4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4D3927D-C791-49F2-9252-603D9833B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429" y="4871685"/>
                <a:ext cx="466217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A622169-4C60-4ADB-AEB6-F2CC4EE7EB4F}"/>
                  </a:ext>
                </a:extLst>
              </p:cNvPr>
              <p:cNvSpPr/>
              <p:nvPr/>
            </p:nvSpPr>
            <p:spPr>
              <a:xfrm>
                <a:off x="9945851" y="4906928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A622169-4C60-4ADB-AEB6-F2CC4EE7E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851" y="4906928"/>
                <a:ext cx="471539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C30982-EA9B-4A03-8673-CEF90B6745A5}"/>
                  </a:ext>
                </a:extLst>
              </p:cNvPr>
              <p:cNvSpPr txBox="1"/>
              <p:nvPr/>
            </p:nvSpPr>
            <p:spPr>
              <a:xfrm>
                <a:off x="9509144" y="2175644"/>
                <a:ext cx="2180853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=1.67,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C30982-EA9B-4A03-8673-CEF90B67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144" y="2175644"/>
                <a:ext cx="2180853" cy="373051"/>
              </a:xfrm>
              <a:prstGeom prst="rect">
                <a:avLst/>
              </a:prstGeom>
              <a:blipFill>
                <a:blip r:embed="rId9"/>
                <a:stretch>
                  <a:fillRect t="-4918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D6A8905-24D9-4CAF-869D-829A86993893}"/>
                  </a:ext>
                </a:extLst>
              </p:cNvPr>
              <p:cNvSpPr/>
              <p:nvPr/>
            </p:nvSpPr>
            <p:spPr>
              <a:xfrm>
                <a:off x="9690609" y="4871685"/>
                <a:ext cx="3704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D6A8905-24D9-4CAF-869D-829A869938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609" y="4871685"/>
                <a:ext cx="370422" cy="369332"/>
              </a:xfrm>
              <a:prstGeom prst="rect">
                <a:avLst/>
              </a:prstGeom>
              <a:blipFill>
                <a:blip r:embed="rId10"/>
                <a:stretch>
                  <a:fillRect t="-6557" r="-38333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75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83570F-72E6-4856-A15C-7EE3A2CAB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estimating one quantity, we want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quantities, then:</a:t>
                </a:r>
              </a:p>
              <a:p>
                <a:r>
                  <a:rPr lang="en-US" b="0" dirty="0"/>
                  <a:t>Actual value is some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Measurement noise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sensor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mean vector,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covariance matrix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information matrix</a:t>
                </a:r>
              </a:p>
              <a:p>
                <a:r>
                  <a:rPr lang="en-US" dirty="0"/>
                  <a:t>For the two-sensor case: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83570F-72E6-4856-A15C-7EE3A2CAB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39FD58-1006-4EE3-B22D-1AF41D52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Multi-variate 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016FC-B837-4F52-8F27-1BF871C7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4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AD94B6-9195-4541-8380-870342CEA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one sensor and making repeated measurements of a moving object?</a:t>
            </a:r>
          </a:p>
          <a:p>
            <a:r>
              <a:rPr lang="en-US" dirty="0"/>
              <a:t>Measurement differences are not all because of sensor noise, some of it is because of object motion</a:t>
            </a:r>
          </a:p>
          <a:p>
            <a:r>
              <a:rPr lang="en-US" dirty="0"/>
              <a:t>Kalman filter is a tool that can include a motion model (or in general a dynamical model) to account for changes in internal state of the system</a:t>
            </a:r>
          </a:p>
          <a:p>
            <a:r>
              <a:rPr lang="en-US" dirty="0"/>
              <a:t>Combines idea of </a:t>
            </a:r>
            <a:r>
              <a:rPr lang="en-US" b="1" i="1" dirty="0"/>
              <a:t>prediction </a:t>
            </a:r>
            <a:r>
              <a:rPr lang="en-US" dirty="0"/>
              <a:t>using the system dynamics with </a:t>
            </a:r>
            <a:r>
              <a:rPr lang="en-US" b="1" i="1" dirty="0"/>
              <a:t>correction</a:t>
            </a:r>
            <a:r>
              <a:rPr lang="en-US" dirty="0"/>
              <a:t> using weighted average (Bayesian inference)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91800-D40C-4B79-A870-C7161E2C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 makes things interesting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1B4A-BE5C-4000-9A9B-D0F877E5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5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0B9E56-FB61-4509-BC1C-1C28AF9C8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2"/>
                <a:ext cx="11699087" cy="20653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assume that the plant (whose state we are trying to estimate) is a stochastic discrete dynamical process with the following dynamics:</a:t>
                </a:r>
              </a:p>
              <a:p>
                <a:pPr marL="0" indent="0" algn="ctr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(</a:t>
                </a:r>
                <a:r>
                  <a:rPr lang="en-US" b="0" dirty="0"/>
                  <a:t>Process Model</a:t>
                </a:r>
                <a:r>
                  <a:rPr lang="en-US" b="0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(Measurement Model)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0B9E56-FB61-4509-BC1C-1C28AF9C8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2"/>
                <a:ext cx="11699087" cy="2065336"/>
              </a:xfrm>
              <a:blipFill>
                <a:blip r:embed="rId2"/>
                <a:stretch>
                  <a:fillRect l="-625" t="-5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0B9D3F3-DA7C-452A-A91C-14C7B699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Difference Equation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91B90-148D-4134-9610-A4D2A267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7EE1A5-9F66-436A-8570-D39940CE7C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465639"/>
                  </p:ext>
                </p:extLst>
              </p:nvPr>
            </p:nvGraphicFramePr>
            <p:xfrm>
              <a:off x="235476" y="3429000"/>
              <a:ext cx="7622561" cy="184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8752">
                      <a:extLst>
                        <a:ext uri="{9D8B030D-6E8A-4147-A177-3AD203B41FA5}">
                          <a16:colId xmlns:a16="http://schemas.microsoft.com/office/drawing/2014/main" val="3073768634"/>
                        </a:ext>
                      </a:extLst>
                    </a:gridCol>
                    <a:gridCol w="6243809">
                      <a:extLst>
                        <a:ext uri="{9D8B030D-6E8A-4147-A177-3AD203B41FA5}">
                          <a16:colId xmlns:a16="http://schemas.microsoft.com/office/drawing/2014/main" val="453504373"/>
                        </a:ext>
                      </a:extLst>
                    </a:gridCol>
                  </a:tblGrid>
                  <a:tr h="34073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State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215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Input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854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Random vector representing noise in the plant,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9669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Random vector representing sensor noise,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0" smtClean="0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b="1" i="0" dirty="0"/>
                            <a:t>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109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0" smtClean="0"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Output at time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03956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7EE1A5-9F66-436A-8570-D39940CE7C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465639"/>
                  </p:ext>
                </p:extLst>
              </p:nvPr>
            </p:nvGraphicFramePr>
            <p:xfrm>
              <a:off x="235476" y="3429000"/>
              <a:ext cx="7622561" cy="184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8752">
                      <a:extLst>
                        <a:ext uri="{9D8B030D-6E8A-4147-A177-3AD203B41FA5}">
                          <a16:colId xmlns:a16="http://schemas.microsoft.com/office/drawing/2014/main" val="3073768634"/>
                        </a:ext>
                      </a:extLst>
                    </a:gridCol>
                    <a:gridCol w="6243809">
                      <a:extLst>
                        <a:ext uri="{9D8B030D-6E8A-4147-A177-3AD203B41FA5}">
                          <a16:colId xmlns:a16="http://schemas.microsoft.com/office/drawing/2014/main" val="4535043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2" t="-8333" r="-454867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25" t="-8333" r="-195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15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2" t="-106557" r="-4548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25" t="-106557" r="-19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854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2" t="-206557" r="-45486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25" t="-206557" r="-19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669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2" t="-306557" r="-45486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25" t="-306557" r="-19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109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2" t="-406557" r="-45486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25" t="-406557" r="-195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9565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8E5365D-BECA-46BA-8675-246F37B5E8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330832"/>
                  </p:ext>
                </p:extLst>
              </p:nvPr>
            </p:nvGraphicFramePr>
            <p:xfrm>
              <a:off x="7945532" y="3429000"/>
              <a:ext cx="4010992" cy="201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05496">
                      <a:extLst>
                        <a:ext uri="{9D8B030D-6E8A-4147-A177-3AD203B41FA5}">
                          <a16:colId xmlns:a16="http://schemas.microsoft.com/office/drawing/2014/main" val="2986847392"/>
                        </a:ext>
                      </a:extLst>
                    </a:gridCol>
                    <a:gridCol w="2005496">
                      <a:extLst>
                        <a:ext uri="{9D8B030D-6E8A-4147-A177-3AD203B41FA5}">
                          <a16:colId xmlns:a16="http://schemas.microsoft.com/office/drawing/2014/main" val="48762181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Number of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45903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Number of 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387144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Number of outputs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265729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dirty="0"/>
                            <a:t> matrix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189259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600" dirty="0"/>
                            <a:t> matrix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385772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dirty="0"/>
                            <a:t> matrix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0284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8E5365D-BECA-46BA-8675-246F37B5E8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330832"/>
                  </p:ext>
                </p:extLst>
              </p:nvPr>
            </p:nvGraphicFramePr>
            <p:xfrm>
              <a:off x="7945532" y="3429000"/>
              <a:ext cx="4010992" cy="201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05496">
                      <a:extLst>
                        <a:ext uri="{9D8B030D-6E8A-4147-A177-3AD203B41FA5}">
                          <a16:colId xmlns:a16="http://schemas.microsoft.com/office/drawing/2014/main" val="2986847392"/>
                        </a:ext>
                      </a:extLst>
                    </a:gridCol>
                    <a:gridCol w="2005496">
                      <a:extLst>
                        <a:ext uri="{9D8B030D-6E8A-4147-A177-3AD203B41FA5}">
                          <a16:colId xmlns:a16="http://schemas.microsoft.com/office/drawing/2014/main" val="48762181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" t="-3636" r="-100303" b="-5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Number of states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45903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" t="-103636" r="-100303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Number of 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387144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" t="-200000" r="-100303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Number of outputs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926572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" t="-305455" r="-100303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08" t="-305455" r="-608" b="-2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9259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" t="-405455" r="-10030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08" t="-405455" r="-608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857725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" t="-505455" r="-100303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08" t="-505455" r="-608" b="-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28413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012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16821</TotalTime>
  <Words>2956</Words>
  <Application>Microsoft Office PowerPoint</Application>
  <PresentationFormat>Widescreen</PresentationFormat>
  <Paragraphs>365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Blackadder ITC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State Estimation and Probabilistic Models</vt:lpstr>
      <vt:lpstr>Layout</vt:lpstr>
      <vt:lpstr>What is state estimation and why is it needed?</vt:lpstr>
      <vt:lpstr>Deterministic vs. Noisy case</vt:lpstr>
      <vt:lpstr>Random variables and statistics refresher</vt:lpstr>
      <vt:lpstr>Data fusion example</vt:lpstr>
      <vt:lpstr>Multi-variate sensor fusion</vt:lpstr>
      <vt:lpstr>Motion  makes things interesting</vt:lpstr>
      <vt:lpstr>Stochastic Difference Equation Models</vt:lpstr>
      <vt:lpstr>Step I: Prediction</vt:lpstr>
      <vt:lpstr>Step I: Prediction continued</vt:lpstr>
      <vt:lpstr>Step II: Correction</vt:lpstr>
      <vt:lpstr>Step II: Correction continued</vt:lpstr>
      <vt:lpstr>Correction step summary</vt:lpstr>
      <vt:lpstr>What are all these equations? How to make sense?</vt:lpstr>
      <vt:lpstr>Extended Kalman Filter</vt:lpstr>
      <vt:lpstr>EKF updates</vt:lpstr>
      <vt:lpstr>EKF updates continued</vt:lpstr>
      <vt:lpstr>EKF drawbacks</vt:lpstr>
      <vt:lpstr>Probabilistic Models</vt:lpstr>
      <vt:lpstr>Markov chains</vt:lpstr>
      <vt:lpstr>Example of a Markov chain</vt:lpstr>
      <vt:lpstr>Markov Chain Analysis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Markov Decision Process</vt:lpstr>
      <vt:lpstr>Autonomous Robot controlling its actions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469</cp:revision>
  <dcterms:created xsi:type="dcterms:W3CDTF">2018-01-04T23:14:16Z</dcterms:created>
  <dcterms:modified xsi:type="dcterms:W3CDTF">2018-02-09T01:15:04Z</dcterms:modified>
</cp:coreProperties>
</file>