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312" r:id="rId4"/>
    <p:sldId id="315" r:id="rId5"/>
    <p:sldId id="316" r:id="rId6"/>
    <p:sldId id="272" r:id="rId7"/>
    <p:sldId id="289" r:id="rId8"/>
    <p:sldId id="313" r:id="rId9"/>
    <p:sldId id="314" r:id="rId10"/>
    <p:sldId id="317" r:id="rId11"/>
    <p:sldId id="318" r:id="rId12"/>
    <p:sldId id="319" r:id="rId13"/>
    <p:sldId id="320" r:id="rId14"/>
    <p:sldId id="321" r:id="rId15"/>
    <p:sldId id="322" r:id="rId16"/>
    <p:sldId id="328" r:id="rId17"/>
    <p:sldId id="324" r:id="rId18"/>
    <p:sldId id="325" r:id="rId19"/>
    <p:sldId id="323" r:id="rId20"/>
    <p:sldId id="326" r:id="rId21"/>
    <p:sldId id="327" r:id="rId22"/>
    <p:sldId id="329" r:id="rId23"/>
    <p:sldId id="330" r:id="rId24"/>
    <p:sldId id="331" r:id="rId25"/>
    <p:sldId id="33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exit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102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an output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!#;d:=0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!#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convex,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5A2AEF72-49A6-491E-B072-4DBFE89F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014" y="1332703"/>
            <a:ext cx="5664753" cy="4351338"/>
          </a:xfrm>
        </p:spPr>
        <p:txBody>
          <a:bodyPr>
            <a:normAutofit/>
          </a:bodyPr>
          <a:lstStyle/>
          <a:p>
            <a:r>
              <a:rPr lang="en-US" dirty="0"/>
              <a:t>Need to construct a new process with 4 new modes</a:t>
            </a:r>
          </a:p>
          <a:p>
            <a:r>
              <a:rPr lang="en-US" dirty="0"/>
              <a:t>Each new mode is a pair consisting of modes from process 1 and 2</a:t>
            </a:r>
          </a:p>
          <a:p>
            <a:r>
              <a:rPr lang="en-US" dirty="0"/>
              <a:t>Mode switches in the new machine correspond to mode switches in the old machine</a:t>
            </a:r>
          </a:p>
          <a:p>
            <a:r>
              <a:rPr lang="en-US" dirty="0"/>
              <a:t>Interesting timing behavior can arise!</a:t>
            </a:r>
          </a:p>
        </p:txBody>
      </p:sp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0448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81850" y="1332703"/>
                <a:ext cx="46839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A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then out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is guaranteed to happen before out</a:t>
                </a:r>
                <a:r>
                  <a:rPr lang="en-US" sz="2400" baseline="-25000" dirty="0"/>
                  <a:t>2</a:t>
                </a:r>
              </a:p>
              <a:p>
                <a:pPr lvl="1"/>
                <a:r>
                  <a:rPr lang="en-US" sz="2400" dirty="0"/>
                  <a:t>There is implicit coordination based on delays</a:t>
                </a:r>
              </a:p>
              <a:p>
                <a:r>
                  <a:rPr lang="en-US" sz="2400" dirty="0"/>
                  <a:t>Clocks of both processes increase in tandem</a:t>
                </a:r>
              </a:p>
              <a:p>
                <a:r>
                  <a:rPr lang="en-US" sz="2400" dirty="0"/>
                  <a:t>Possible to thus have a global clock for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1850" y="1332703"/>
                <a:ext cx="4683918" cy="4351338"/>
              </a:xfrm>
              <a:blipFill>
                <a:blip r:embed="rId2"/>
                <a:stretch>
                  <a:fillRect l="-1042" t="-1964" r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</a:t>
            </a:r>
            <a:r>
              <a:rPr lang="en-US" sz="2400" dirty="0" err="1"/>
              <a:t>Pukinje</a:t>
            </a:r>
            <a:r>
              <a:rPr lang="en-US" sz="2400" dirty="0"/>
              <a:t>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Models seen and to be seen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Reactive Components</a:t>
            </a:r>
          </a:p>
          <a:p>
            <a:pPr lvl="1"/>
            <a:r>
              <a:rPr lang="en-US" dirty="0"/>
              <a:t>Event-triggered SRCs</a:t>
            </a:r>
          </a:p>
          <a:p>
            <a:r>
              <a:rPr lang="en-US" dirty="0"/>
              <a:t>Asynchronous Processes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9370" y="1332703"/>
                <a:ext cx="564639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9370" y="1332703"/>
                <a:ext cx="5646397" cy="4351338"/>
              </a:xfrm>
              <a:blipFill>
                <a:blip r:embed="rId8"/>
                <a:stretch>
                  <a:fillRect l="-1080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Finite-state timed automaton: a machine where all state variables other than clock variables have finite types (e.g. Boolean, </a:t>
            </a:r>
            <a:r>
              <a:rPr lang="en-US" dirty="0" err="1"/>
              <a:t>enums</a:t>
            </a:r>
            <a:r>
              <a:rPr lang="en-US" dirty="0"/>
              <a:t>)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410200" y="2895600"/>
                <a:ext cx="892129" cy="76135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95600"/>
                <a:ext cx="892129" cy="761359"/>
              </a:xfrm>
              <a:prstGeom prst="ellipse">
                <a:avLst/>
              </a:prstGeom>
              <a:blipFill>
                <a:blip r:embed="rId2"/>
                <a:stretch>
                  <a:fillRect b="-310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673AD6-BD94-4367-B7B0-09A1B5F0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 Systems Models, Continuous Time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F04BF-4981-450F-B315-6C871A62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C9A42-6FC2-4718-A273-54E5F5B2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when the 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0" y="1541532"/>
            <a:ext cx="5606847" cy="3897411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</a:t>
              </a:r>
              <a:r>
                <a:rPr lang="en-US" sz="2800" dirty="0">
                  <a:solidFill>
                    <a:srgbClr val="FF0000"/>
                  </a:solidFill>
                </a:rPr>
                <a:t>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/>
                            <m:t>bool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2800" dirty="0"/>
                    <a:t> x:=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800" dirty="0"/>
                    <a:t>, clock </a:t>
                  </a:r>
                  <a:r>
                    <a:rPr lang="en-US" sz="2800" dirty="0">
                      <a:solidFill>
                        <a:srgbClr val="FF0000"/>
                      </a:solidFill>
                    </a:rPr>
                    <a:t>c</a:t>
                  </a:r>
                  <a:r>
                    <a:rPr lang="en-US" sz="2800" dirty="0"/>
                    <a:t>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blipFill>
                  <a:blip r:embed="rId3"/>
                  <a:stretch>
                    <a:fillRect t="-11494" r="-2837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in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dirty="0"/>
                    <a:t> (x==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3200" dirty="0"/>
                </a:p>
                <a:p>
                  <a:r>
                    <a:rPr lang="en-US" sz="3200" dirty="0"/>
                    <a:t>	x:=in; </a:t>
                  </a:r>
                  <a:r>
                    <a:rPr lang="en-US" sz="3200" dirty="0">
                      <a:solidFill>
                        <a:srgbClr val="FF0000"/>
                      </a:solidFill>
                    </a:rPr>
                    <a:t>c:=0</a:t>
                  </a:r>
                  <a:r>
                    <a:rPr lang="en-US" sz="3200" dirty="0"/>
                    <a:t>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blipFill>
                  <a:blip r:embed="rId4"/>
                  <a:stretch>
                    <a:fillRect l="-4545" t="-6780" b="-17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out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b="0" dirty="0"/>
                    <a:t> (</a:t>
                  </a:r>
                  <a:r>
                    <a:rPr lang="en-US" sz="3200" b="0" dirty="0">
                      <a:solidFill>
                        <a:srgbClr val="FF0000"/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32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/>
                    <a:t> </a:t>
                  </a:r>
                </a:p>
                <a:p>
                  <a:r>
                    <a:rPr lang="en-US" sz="3200" dirty="0"/>
                    <a:t>	out := x;</a:t>
                  </a:r>
                </a:p>
                <a:p>
                  <a:r>
                    <a:rPr lang="en-US" sz="3200" dirty="0"/>
                    <a:t>           x :=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blipFill>
                  <a:blip r:embed="rId5"/>
                  <a:stretch>
                    <a:fillRect l="-6420" t="-4669" r="-5185" b="-12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at least 2 seconds pass before the value of x is output </a:t>
                </a:r>
              </a:p>
              <a:p>
                <a:r>
                  <a:rPr lang="en-US" dirty="0"/>
                  <a:t>Suppose we want to make sure that x does not remain full for more than 3 seconds: how do we do this? 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  <a:blipFill>
                <a:blip r:embed="rId2"/>
                <a:stretch>
                  <a:fillRect l="-1224" t="-2343" r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11030</TotalTime>
  <Words>2191</Words>
  <Application>Microsoft Office PowerPoint</Application>
  <PresentationFormat>Widescreen</PresentationFormat>
  <Paragraphs>330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</vt:lpstr>
      <vt:lpstr>Wingdings 3</vt:lpstr>
      <vt:lpstr>Office Theme</vt:lpstr>
      <vt:lpstr>Autonomous Cyber-Physical Systems: Timed Models</vt:lpstr>
      <vt:lpstr>Summary of Models seen and to be seen</vt:lpstr>
      <vt:lpstr>Timed Processes: explicit clock variables</vt:lpstr>
      <vt:lpstr>Transitions in a timed state machine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Timed Automata</vt:lpstr>
      <vt:lpstr>Timing Analysis</vt:lpstr>
      <vt:lpstr>How is such analysis done?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183</cp:revision>
  <dcterms:created xsi:type="dcterms:W3CDTF">2018-01-04T23:14:16Z</dcterms:created>
  <dcterms:modified xsi:type="dcterms:W3CDTF">2018-01-18T23:14:07Z</dcterms:modified>
</cp:coreProperties>
</file>