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04" r:id="rId13"/>
    <p:sldId id="365" r:id="rId14"/>
    <p:sldId id="405" r:id="rId15"/>
    <p:sldId id="406" r:id="rId16"/>
    <p:sldId id="407" r:id="rId17"/>
    <p:sldId id="408" r:id="rId18"/>
    <p:sldId id="409" r:id="rId19"/>
    <p:sldId id="362" r:id="rId20"/>
    <p:sldId id="410" r:id="rId21"/>
    <p:sldId id="411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0" r:id="rId31"/>
    <p:sldId id="379" r:id="rId32"/>
    <p:sldId id="380" r:id="rId33"/>
    <p:sldId id="381" r:id="rId34"/>
    <p:sldId id="382" r:id="rId35"/>
    <p:sldId id="384" r:id="rId36"/>
    <p:sldId id="383" r:id="rId37"/>
    <p:sldId id="387" r:id="rId38"/>
    <p:sldId id="385" r:id="rId39"/>
    <p:sldId id="388" r:id="rId40"/>
    <p:sldId id="386" r:id="rId41"/>
    <p:sldId id="389" r:id="rId42"/>
    <p:sldId id="390" r:id="rId43"/>
    <p:sldId id="357" r:id="rId44"/>
    <p:sldId id="395" r:id="rId45"/>
    <p:sldId id="358" r:id="rId46"/>
    <p:sldId id="359" r:id="rId47"/>
    <p:sldId id="366" r:id="rId48"/>
    <p:sldId id="361" r:id="rId49"/>
    <p:sldId id="367" r:id="rId50"/>
    <p:sldId id="368" r:id="rId51"/>
    <p:sldId id="396" r:id="rId52"/>
    <p:sldId id="369" r:id="rId53"/>
    <p:sldId id="363" r:id="rId54"/>
    <p:sldId id="397" r:id="rId55"/>
    <p:sldId id="398" r:id="rId56"/>
    <p:sldId id="399" r:id="rId57"/>
    <p:sldId id="400" r:id="rId58"/>
    <p:sldId id="401" r:id="rId59"/>
    <p:sldId id="360" r:id="rId60"/>
    <p:sldId id="391" r:id="rId61"/>
    <p:sldId id="392" r:id="rId62"/>
    <p:sldId id="393" r:id="rId63"/>
    <p:sldId id="394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89" d="100"/>
          <a:sy n="89" d="100"/>
        </p:scale>
        <p:origin x="1008" y="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4/7/2019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E37C1C4-4E55-4F27-A829-6A8623726FAD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E3AD49-55BB-449E-9707-2C6D805BA28C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AD5598-C8B6-4374-8D46-BE17282EAF29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A785756-0585-40D8-98E9-34817A498311}"/>
              </a:ext>
            </a:extLst>
          </p:cNvPr>
          <p:cNvGrpSpPr/>
          <p:nvPr userDrawn="1"/>
        </p:nvGrpSpPr>
        <p:grpSpPr>
          <a:xfrm>
            <a:off x="3570" y="5759682"/>
            <a:ext cx="12192000" cy="1099678"/>
            <a:chOff x="50006" y="5327414"/>
            <a:chExt cx="12192000" cy="1099678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A8E9BA4-0363-4A70-9E0A-B9683462DE33}"/>
                </a:ext>
              </a:extLst>
            </p:cNvPr>
            <p:cNvSpPr/>
            <p:nvPr userDrawn="1"/>
          </p:nvSpPr>
          <p:spPr>
            <a:xfrm>
              <a:off x="50006" y="5375274"/>
              <a:ext cx="12192000" cy="1051818"/>
            </a:xfrm>
            <a:prstGeom prst="rect">
              <a:avLst/>
            </a:prstGeom>
            <a:solidFill>
              <a:srgbClr val="990000"/>
            </a:solidFill>
            <a:ln w="9525" cap="flat" cmpd="sng" algn="ctr">
              <a:noFill/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ABD5F6-C7FE-4495-BA21-86E3D6DC242B}"/>
                </a:ext>
              </a:extLst>
            </p:cNvPr>
            <p:cNvSpPr txBox="1"/>
            <p:nvPr userDrawn="1"/>
          </p:nvSpPr>
          <p:spPr>
            <a:xfrm>
              <a:off x="71438" y="5327414"/>
              <a:ext cx="5712958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/>
              <a:r>
                <a:rPr lang="en-US" sz="3200" b="1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USC </a:t>
              </a:r>
              <a:r>
                <a:rPr lang="en-US" sz="32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Viterbi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		School of Engineering</a:t>
              </a:r>
            </a:p>
            <a:p>
              <a:pPr defTabSz="457200"/>
              <a:r>
                <a:rPr lang="en-US" sz="1600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		</a:t>
              </a:r>
              <a:r>
                <a:rPr lang="en-US" sz="1600" i="1" dirty="0">
                  <a:solidFill>
                    <a:srgbClr val="FFC000"/>
                  </a:solidFill>
                  <a:latin typeface="Garamond" panose="02020404030301010803" pitchFamily="18" charset="0"/>
                  <a:cs typeface="Times New Roman" panose="02020603050405020304" pitchFamily="18" charset="0"/>
                </a:rPr>
                <a:t>Department of Computer Science</a:t>
              </a:r>
            </a:p>
          </p:txBody>
        </p:sp>
      </p:grp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:ma="http://schemas.microsoft.com/office/mac/drawingml/2008/main" xmlns:mv="urn:schemas-microsoft-com:mac:vml" xmlns="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Spring 2019. CS 599.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03844" y="5891816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Frequency Modulated Continuous Wave Doppler radar is popular</a:t>
            </a:r>
          </a:p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values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Limiting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based on fixed aspect-ratio anchor boxes,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 uses Faster R-CNN for object detection: you could use this or R-CNN in Homework 3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Recent trend is to “drive-by-wire”, i.e. replace mechanical and hydraulic components by electrical and electronic components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22419</TotalTime>
  <Words>4911</Words>
  <Application>Microsoft Office PowerPoint</Application>
  <PresentationFormat>Widescreen</PresentationFormat>
  <Paragraphs>538</Paragraphs>
  <Slides>64</Slides>
  <Notes>0</Notes>
  <HiddenSlides>6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Bibliography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References</vt:lpstr>
      <vt:lpstr>Localization</vt:lpstr>
      <vt:lpstr>Main steps in SLAM</vt:lpstr>
      <vt:lpstr>Main steps in SLAM (continued)</vt:lpstr>
      <vt:lpstr>SLAM as Bayesian filtering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575</cp:revision>
  <dcterms:created xsi:type="dcterms:W3CDTF">2018-01-04T23:14:16Z</dcterms:created>
  <dcterms:modified xsi:type="dcterms:W3CDTF">2019-04-08T06:44:06Z</dcterms:modified>
</cp:coreProperties>
</file>