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handoutMasterIdLst>
    <p:handoutMasterId r:id="rId62"/>
  </p:handoutMasterIdLst>
  <p:sldIdLst>
    <p:sldId id="256" r:id="rId2"/>
    <p:sldId id="278" r:id="rId3"/>
    <p:sldId id="370" r:id="rId4"/>
    <p:sldId id="368" r:id="rId5"/>
    <p:sldId id="372" r:id="rId6"/>
    <p:sldId id="373" r:id="rId7"/>
    <p:sldId id="376" r:id="rId8"/>
    <p:sldId id="374" r:id="rId9"/>
    <p:sldId id="396" r:id="rId10"/>
    <p:sldId id="375" r:id="rId11"/>
    <p:sldId id="397" r:id="rId12"/>
    <p:sldId id="398" r:id="rId13"/>
    <p:sldId id="399" r:id="rId14"/>
    <p:sldId id="400" r:id="rId15"/>
    <p:sldId id="401" r:id="rId16"/>
    <p:sldId id="402" r:id="rId17"/>
    <p:sldId id="403" r:id="rId18"/>
    <p:sldId id="404" r:id="rId19"/>
    <p:sldId id="377" r:id="rId20"/>
    <p:sldId id="378" r:id="rId21"/>
    <p:sldId id="381" r:id="rId22"/>
    <p:sldId id="380" r:id="rId23"/>
    <p:sldId id="379" r:id="rId24"/>
    <p:sldId id="382" r:id="rId25"/>
    <p:sldId id="395" r:id="rId26"/>
    <p:sldId id="333" r:id="rId27"/>
    <p:sldId id="384" r:id="rId28"/>
    <p:sldId id="385" r:id="rId29"/>
    <p:sldId id="386" r:id="rId30"/>
    <p:sldId id="387" r:id="rId31"/>
    <p:sldId id="388" r:id="rId32"/>
    <p:sldId id="389" r:id="rId33"/>
    <p:sldId id="405" r:id="rId34"/>
    <p:sldId id="390" r:id="rId35"/>
    <p:sldId id="391" r:id="rId36"/>
    <p:sldId id="394" r:id="rId37"/>
    <p:sldId id="406" r:id="rId38"/>
    <p:sldId id="407" r:id="rId39"/>
    <p:sldId id="408" r:id="rId40"/>
    <p:sldId id="409" r:id="rId41"/>
    <p:sldId id="428" r:id="rId42"/>
    <p:sldId id="411" r:id="rId43"/>
    <p:sldId id="412" r:id="rId44"/>
    <p:sldId id="413" r:id="rId45"/>
    <p:sldId id="414" r:id="rId46"/>
    <p:sldId id="415" r:id="rId47"/>
    <p:sldId id="416" r:id="rId48"/>
    <p:sldId id="417" r:id="rId49"/>
    <p:sldId id="418" r:id="rId50"/>
    <p:sldId id="419" r:id="rId51"/>
    <p:sldId id="420" r:id="rId52"/>
    <p:sldId id="421" r:id="rId53"/>
    <p:sldId id="422" r:id="rId54"/>
    <p:sldId id="423" r:id="rId55"/>
    <p:sldId id="424" r:id="rId56"/>
    <p:sldId id="425" r:id="rId57"/>
    <p:sldId id="426" r:id="rId58"/>
    <p:sldId id="427" r:id="rId59"/>
    <p:sldId id="41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112" d="100"/>
          <a:sy n="112" d="100"/>
        </p:scale>
        <p:origin x="1037" y="8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3/6/2019</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3/6/2019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38</a:t>
            </a:fld>
            <a:endParaRPr lang="en-US"/>
          </a:p>
        </p:txBody>
      </p:sp>
    </p:spTree>
    <p:extLst>
      <p:ext uri="{BB962C8B-B14F-4D97-AF65-F5344CB8AC3E}">
        <p14:creationId xmlns:p14="http://schemas.microsoft.com/office/powerpoint/2010/main" val="197286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oup 6">
            <a:extLst>
              <a:ext uri="{FF2B5EF4-FFF2-40B4-BE49-F238E27FC236}">
                <a16:creationId xmlns:a16="http://schemas.microsoft.com/office/drawing/2014/main" id="{2E37C1C4-4E55-4F27-A829-6A8623726FAD}"/>
              </a:ext>
            </a:extLst>
          </p:cNvPr>
          <p:cNvGrpSpPr/>
          <p:nvPr userDrawn="1"/>
        </p:nvGrpSpPr>
        <p:grpSpPr>
          <a:xfrm>
            <a:off x="3570" y="5759682"/>
            <a:ext cx="12192000" cy="1099678"/>
            <a:chOff x="50006" y="5327414"/>
            <a:chExt cx="12192000" cy="1099678"/>
          </a:xfrm>
        </p:grpSpPr>
        <p:sp>
          <p:nvSpPr>
            <p:cNvPr id="8" name="Rectangle 7">
              <a:extLst>
                <a:ext uri="{FF2B5EF4-FFF2-40B4-BE49-F238E27FC236}">
                  <a16:creationId xmlns:a16="http://schemas.microsoft.com/office/drawing/2014/main" id="{33E3AD49-55BB-449E-9707-2C6D805BA28C}"/>
                </a:ext>
              </a:extLst>
            </p:cNvPr>
            <p:cNvSpPr/>
            <p:nvPr userDrawn="1"/>
          </p:nvSpPr>
          <p:spPr>
            <a:xfrm>
              <a:off x="50006" y="5375274"/>
              <a:ext cx="12192000" cy="1051818"/>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9" name="TextBox 8">
              <a:extLst>
                <a:ext uri="{FF2B5EF4-FFF2-40B4-BE49-F238E27FC236}">
                  <a16:creationId xmlns:a16="http://schemas.microsoft.com/office/drawing/2014/main" id="{17AD5598-C8B6-4374-8D46-BE17282EAF29}"/>
                </a:ext>
              </a:extLst>
            </p:cNvPr>
            <p:cNvSpPr txBox="1"/>
            <p:nvPr userDrawn="1"/>
          </p:nvSpPr>
          <p:spPr>
            <a:xfrm>
              <a:off x="71438" y="5327414"/>
              <a:ext cx="5712958" cy="1077218"/>
            </a:xfrm>
            <a:prstGeom prst="rect">
              <a:avLst/>
            </a:prstGeom>
            <a:noFill/>
          </p:spPr>
          <p:txBody>
            <a:bodyPr wrap="square" rtlCol="0">
              <a:spAutoFit/>
            </a:bodyPr>
            <a:lstStyle/>
            <a:p>
              <a:pPr defTabSz="457200"/>
              <a:r>
                <a:rPr lang="en-US" sz="3200" b="1" dirty="0">
                  <a:solidFill>
                    <a:srgbClr val="FFC000"/>
                  </a:solidFill>
                  <a:latin typeface="Times New Roman" panose="02020603050405020304" pitchFamily="18" charset="0"/>
                  <a:cs typeface="Times New Roman" panose="02020603050405020304" pitchFamily="18" charset="0"/>
                </a:rPr>
                <a:t>USC </a:t>
              </a:r>
              <a:r>
                <a:rPr lang="en-US" sz="3200" dirty="0">
                  <a:solidFill>
                    <a:srgbClr val="FFC000"/>
                  </a:solidFill>
                  <a:latin typeface="Times New Roman" panose="02020603050405020304" pitchFamily="18" charset="0"/>
                  <a:cs typeface="Times New Roman" panose="02020603050405020304" pitchFamily="18" charset="0"/>
                </a:rPr>
                <a:t>Viterbi</a:t>
              </a:r>
            </a:p>
            <a:p>
              <a:pPr defTabSz="457200"/>
              <a:r>
                <a:rPr lang="en-US" sz="160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600" dirty="0">
                  <a:solidFill>
                    <a:srgbClr val="FFC000"/>
                  </a:solidFill>
                  <a:latin typeface="Garamond" panose="02020404030301010803" pitchFamily="18" charset="0"/>
                  <a:cs typeface="Times New Roman" panose="02020603050405020304" pitchFamily="18" charset="0"/>
                </a:rPr>
                <a:t>		</a:t>
              </a:r>
              <a:r>
                <a:rPr lang="en-US" sz="1600" i="1" dirty="0">
                  <a:solidFill>
                    <a:srgbClr val="FFC000"/>
                  </a:solidFill>
                  <a:latin typeface="Garamond" panose="02020404030301010803" pitchFamily="18" charset="0"/>
                  <a:cs typeface="Times New Roman" panose="02020603050405020304" pitchFamily="18" charset="0"/>
                </a:rPr>
                <a:t>Department of Computer Science</a:t>
              </a:r>
            </a:p>
          </p:txBody>
        </p:sp>
      </p:gr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grpSp>
        <p:nvGrpSpPr>
          <p:cNvPr id="8" name="Group 7">
            <a:extLst>
              <a:ext uri="{FF2B5EF4-FFF2-40B4-BE49-F238E27FC236}">
                <a16:creationId xmlns:a16="http://schemas.microsoft.com/office/drawing/2014/main" id="{9A785756-0585-40D8-98E9-34817A498311}"/>
              </a:ext>
            </a:extLst>
          </p:cNvPr>
          <p:cNvGrpSpPr/>
          <p:nvPr userDrawn="1"/>
        </p:nvGrpSpPr>
        <p:grpSpPr>
          <a:xfrm>
            <a:off x="3570" y="5759682"/>
            <a:ext cx="12192000" cy="1099678"/>
            <a:chOff x="50006" y="5327414"/>
            <a:chExt cx="12192000" cy="1099678"/>
          </a:xfrm>
        </p:grpSpPr>
        <p:sp>
          <p:nvSpPr>
            <p:cNvPr id="9" name="Rectangle 8">
              <a:extLst>
                <a:ext uri="{FF2B5EF4-FFF2-40B4-BE49-F238E27FC236}">
                  <a16:creationId xmlns:a16="http://schemas.microsoft.com/office/drawing/2014/main" id="{EA8E9BA4-0363-4A70-9E0A-B9683462DE33}"/>
                </a:ext>
              </a:extLst>
            </p:cNvPr>
            <p:cNvSpPr/>
            <p:nvPr userDrawn="1"/>
          </p:nvSpPr>
          <p:spPr>
            <a:xfrm>
              <a:off x="50006" y="5375274"/>
              <a:ext cx="12192000" cy="1051818"/>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10" name="TextBox 9">
              <a:extLst>
                <a:ext uri="{FF2B5EF4-FFF2-40B4-BE49-F238E27FC236}">
                  <a16:creationId xmlns:a16="http://schemas.microsoft.com/office/drawing/2014/main" id="{1FABD5F6-C7FE-4495-BA21-86E3D6DC242B}"/>
                </a:ext>
              </a:extLst>
            </p:cNvPr>
            <p:cNvSpPr txBox="1"/>
            <p:nvPr userDrawn="1"/>
          </p:nvSpPr>
          <p:spPr>
            <a:xfrm>
              <a:off x="71438" y="5327414"/>
              <a:ext cx="5712958" cy="1077218"/>
            </a:xfrm>
            <a:prstGeom prst="rect">
              <a:avLst/>
            </a:prstGeom>
            <a:noFill/>
          </p:spPr>
          <p:txBody>
            <a:bodyPr wrap="square" rtlCol="0">
              <a:spAutoFit/>
            </a:bodyPr>
            <a:lstStyle/>
            <a:p>
              <a:pPr defTabSz="457200"/>
              <a:r>
                <a:rPr lang="en-US" sz="3200" b="1" dirty="0">
                  <a:solidFill>
                    <a:srgbClr val="FFC000"/>
                  </a:solidFill>
                  <a:latin typeface="Times New Roman" panose="02020603050405020304" pitchFamily="18" charset="0"/>
                  <a:cs typeface="Times New Roman" panose="02020603050405020304" pitchFamily="18" charset="0"/>
                </a:rPr>
                <a:t>USC </a:t>
              </a:r>
              <a:r>
                <a:rPr lang="en-US" sz="3200" dirty="0">
                  <a:solidFill>
                    <a:srgbClr val="FFC000"/>
                  </a:solidFill>
                  <a:latin typeface="Times New Roman" panose="02020603050405020304" pitchFamily="18" charset="0"/>
                  <a:cs typeface="Times New Roman" panose="02020603050405020304" pitchFamily="18" charset="0"/>
                </a:rPr>
                <a:t>Viterbi</a:t>
              </a:r>
            </a:p>
            <a:p>
              <a:pPr defTabSz="457200"/>
              <a:r>
                <a:rPr lang="en-US" sz="160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600" dirty="0">
                  <a:solidFill>
                    <a:srgbClr val="FFC000"/>
                  </a:solidFill>
                  <a:latin typeface="Garamond" panose="02020404030301010803" pitchFamily="18" charset="0"/>
                  <a:cs typeface="Times New Roman" panose="02020603050405020304" pitchFamily="18" charset="0"/>
                </a:rPr>
                <a:t>		</a:t>
              </a:r>
              <a:r>
                <a:rPr lang="en-US" sz="1600" i="1" dirty="0">
                  <a:solidFill>
                    <a:srgbClr val="FFC000"/>
                  </a:solidFill>
                  <a:latin typeface="Garamond" panose="02020404030301010803" pitchFamily="18" charset="0"/>
                  <a:cs typeface="Times New Roman" panose="02020603050405020304" pitchFamily="18" charset="0"/>
                </a:rPr>
                <a:t>Department of Computer Science</a:t>
              </a:r>
            </a:p>
          </p:txBody>
        </p:sp>
      </p:gr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198435"/>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35.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4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62.png"/><Relationship Id="rId4" Type="http://schemas.openxmlformats.org/officeDocument/2006/relationships/image" Target="../media/image38.png"/><Relationship Id="rId9" Type="http://schemas.openxmlformats.org/officeDocument/2006/relationships/image" Target="../media/image6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84.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131.png"/><Relationship Id="rId4" Type="http://schemas.openxmlformats.org/officeDocument/2006/relationships/image" Target="../media/image85.svg"/><Relationship Id="rId9" Type="http://schemas.openxmlformats.org/officeDocument/2006/relationships/image" Target="../media/image121.png"/></Relationships>
</file>

<file path=ppt/slides/_rels/slide46.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49.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51.png"/><Relationship Id="rId9" Type="http://schemas.openxmlformats.org/officeDocument/2006/relationships/image" Target="../media/image56.png"/></Relationships>
</file>

<file path=ppt/slides/_rels/slide50.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51.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57.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2.png"/><Relationship Id="rId4" Type="http://schemas.openxmlformats.org/officeDocument/2006/relationships/image" Target="../media/image60.png"/><Relationship Id="rId9" Type="http://schemas.openxmlformats.org/officeDocument/2006/relationships/image" Target="../media/image56.png"/></Relationships>
</file>

<file path=ppt/slides/_rels/slide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Spring 2019. CS 599.</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11</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12</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_1</m:t>
                    </m:r>
                  </m:oMath>
                </a14:m>
                <a:r>
                  <a:rPr lang="en-US" dirty="0"/>
                  <a:t>)!</a:t>
                </a:r>
              </a:p>
            </p:txBody>
          </p:sp>
        </mc:Choice>
        <mc:Fallback>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80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mc:AlternateContent xmlns:mc="http://schemas.openxmlformats.org/markup-compatibility/2006">
        <mc:Choice xmlns:a14="http://schemas.microsoft.com/office/drawing/2010/main"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 we use Kalman filter</a:t>
            </a:r>
          </a:p>
          <a:p>
            <a:r>
              <a:rPr lang="en-US" dirty="0"/>
              <a:t>We will look at this in the lecture on observers and estimators</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While previous controllers used systematic use of linear systems theory, PID controllers are the most widely-used and most prevalent in practice (&gt; 90%)</a:t>
            </a:r>
          </a:p>
          <a:p>
            <a:r>
              <a:rPr lang="en-US" dirty="0"/>
              <a:t>Main 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19</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proportional gain; </a:t>
                </a:r>
              </a:p>
              <a:p>
                <a:pPr lvl="1"/>
                <a:r>
                  <a:rPr lang="en-US" dirty="0"/>
                  <a:t>Feedback correction proportional to error</a:t>
                </a:r>
              </a:p>
              <a:p>
                <a:r>
                  <a:rPr lang="en-US" dirty="0"/>
                  <a:t>Cons: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a:t>
                </a:r>
              </a:p>
              <a:p>
                <a:pPr lvl="2"/>
                <a:r>
                  <a:rPr lang="en-US" dirty="0"/>
                  <a:t>system may oscillate (i.e. unstable) [overcompensation]</a:t>
                </a:r>
              </a:p>
              <a:p>
                <a:pPr lvl="2"/>
                <a:r>
                  <a:rPr lang="en-US" dirty="0"/>
                  <a:t>may not converge to set-point fast enough</a:t>
                </a:r>
              </a:p>
              <a:p>
                <a:pPr lvl="1"/>
                <a:r>
                  <a:rPr lang="en-US" dirty="0"/>
                  <a:t>P-controller always has steady state error or offset error</a:t>
                </a:r>
              </a:p>
              <a:p>
                <a:pPr lvl="1"/>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3056" b="-236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fontScale="92500" lnSpcReduction="10000"/>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Derivative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𝐞</m:t>
                        </m:r>
                      </m:e>
                    </m:acc>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oMath>
                </a14:m>
                <a:r>
                  <a:rPr lang="en-US" dirty="0"/>
                  <a:t> derivative gain; </a:t>
                </a:r>
              </a:p>
              <a:p>
                <a:pPr lvl="1"/>
                <a:r>
                  <a:rPr lang="en-US" dirty="0"/>
                  <a:t>Feedback proportional to how fast the error is increasing/decreasing</a:t>
                </a:r>
              </a:p>
              <a:p>
                <a:r>
                  <a:rPr lang="en-US" dirty="0"/>
                  <a:t>Purpose:</a:t>
                </a:r>
              </a:p>
              <a:p>
                <a:pPr lvl="1"/>
                <a:r>
                  <a:rPr lang="en-US" dirty="0"/>
                  <a:t>“Predictive” term, can reduce overshoot: if error is decreasing slowly, feedback is slower</a:t>
                </a:r>
              </a:p>
              <a:p>
                <a:pPr lvl="1"/>
                <a:r>
                  <a:rPr lang="en-US" dirty="0"/>
                  <a:t>Can improve tolerance to disturbances</a:t>
                </a:r>
              </a:p>
              <a:p>
                <a:r>
                  <a:rPr lang="en-US" dirty="0"/>
                  <a:t>Disadvantages:</a:t>
                </a:r>
              </a:p>
              <a:p>
                <a:pPr lvl="1"/>
                <a:r>
                  <a:rPr lang="en-US" dirty="0"/>
                  <a:t>Still cannot eliminate steady-state error</a:t>
                </a:r>
              </a:p>
              <a:p>
                <a:pPr lvl="1"/>
                <a:r>
                  <a:rPr lang="en-US" dirty="0"/>
                  <a:t>High frequency disturbances can get amplified</a:t>
                </a:r>
              </a:p>
              <a:p>
                <a:pPr lvl="1"/>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515" t="-2778" r="-257" b="-277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930271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fontScale="92500" lnSpcReduction="10000"/>
              </a:bodyPr>
              <a:lstStyle/>
              <a:p>
                <a:r>
                  <a:rPr lang="en-US" dirty="0"/>
                  <a:t>Integral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𝑡</m:t>
                        </m:r>
                      </m:sup>
                      <m:e>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𝜏</m:t>
                            </m:r>
                          </m:e>
                        </m:d>
                        <m:r>
                          <a:rPr lang="en-US" b="0" i="1" smtClean="0">
                            <a:latin typeface="Cambria Math" panose="02040503050406030204" pitchFamily="18" charset="0"/>
                          </a:rPr>
                          <m:t>𝑑</m:t>
                        </m:r>
                        <m:r>
                          <a:rPr lang="en-US" b="0" i="1" smtClean="0">
                            <a:latin typeface="Cambria Math" panose="02040503050406030204" pitchFamily="18" charset="0"/>
                          </a:rPr>
                          <m:t>𝜏</m:t>
                        </m:r>
                      </m:e>
                    </m:nary>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oMath>
                </a14:m>
                <a:r>
                  <a:rPr lang="en-US" dirty="0"/>
                  <a:t> integral gain; </a:t>
                </a:r>
              </a:p>
              <a:p>
                <a:pPr lvl="1"/>
                <a:r>
                  <a:rPr lang="en-US" dirty="0"/>
                  <a:t>Feedback action proportional to cumulative error over time</a:t>
                </a:r>
              </a:p>
              <a:p>
                <a:pPr lvl="1"/>
                <a:r>
                  <a:rPr lang="en-US" dirty="0"/>
                  <a:t>If a small error persists, it will add up over time and push the system towards eliminating this error): eliminates offset/steady-state error</a:t>
                </a:r>
              </a:p>
              <a:p>
                <a:r>
                  <a:rPr lang="en-US" dirty="0"/>
                  <a:t>Disadvantages: </a:t>
                </a:r>
              </a:p>
              <a:p>
                <a:pPr lvl="1"/>
                <a:r>
                  <a:rPr lang="en-US" dirty="0"/>
                  <a:t>Integral action by itself can increase instability</a:t>
                </a:r>
              </a:p>
              <a:p>
                <a:pPr lvl="2"/>
                <a:r>
                  <a:rPr lang="en-US" dirty="0"/>
                  <a:t>(adding a “D” term can help)</a:t>
                </a:r>
              </a:p>
              <a:p>
                <a:pPr lvl="1"/>
                <a:r>
                  <a:rPr lang="en-US" dirty="0"/>
                  <a:t>Integrator term can accumulate error and suggest corrections that are not feasible for the actuators (integrator windup)</a:t>
                </a:r>
              </a:p>
              <a:p>
                <a:pPr lvl="2"/>
                <a:r>
                  <a:rPr lang="en-US" dirty="0"/>
                  <a:t>Real systems “saturate” the integrator beyond a certain value</a:t>
                </a:r>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515" t="-972" b="-97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PI/PID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2794145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=0.6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(i.e. 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23</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24</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26</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lnSpcReduction="10000"/>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1;0 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=[0;1]</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1403" r="-677" b="-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29</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6669537" cy="4351338"/>
          </a:xfrm>
        </p:spPr>
        <p:txBody>
          <a:bodyPr>
            <a:normAutofit fontScale="92500" lnSpcReduction="20000"/>
          </a:bodyPr>
          <a:lstStyle/>
          <a:p>
            <a:r>
              <a:rPr lang="en-US" dirty="0"/>
              <a:t>Open-loop or feed-forward control</a:t>
            </a:r>
          </a:p>
          <a:p>
            <a:pPr lvl="1"/>
            <a:r>
              <a:rPr lang="en-US" dirty="0"/>
              <a:t>Control action does not depend on plant output</a:t>
            </a:r>
          </a:p>
          <a:p>
            <a:pPr lvl="1"/>
            <a:r>
              <a:rPr lang="en-US" dirty="0"/>
              <a:t>Most common form of control in many CPS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3</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6919787" y="2355575"/>
            <a:ext cx="4866558" cy="1260235"/>
            <a:chOff x="6865999" y="2271051"/>
            <a:chExt cx="4866558" cy="1260235"/>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lnSpcReduction="10000"/>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31</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lnSpcReduction="100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34</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36</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1D0F595-88EE-4901-9123-10BAA87FB975}"/>
                  </a:ext>
                </a:extLst>
              </p:cNvPr>
              <p:cNvSpPr>
                <a:spLocks noGrp="1"/>
              </p:cNvSpPr>
              <p:nvPr>
                <p:ph idx="1"/>
              </p:nvPr>
            </p:nvSpPr>
            <p:spPr/>
            <p:txBody>
              <a:bodyPr/>
              <a:lstStyle/>
              <a:p>
                <a:r>
                  <a:rPr lang="en-US" dirty="0"/>
                  <a:t>Based on the idea of fuzzy sets (1965, inventor: </a:t>
                </a:r>
                <a:r>
                  <a:rPr lang="en-US" dirty="0" err="1"/>
                  <a:t>Lotfi</a:t>
                </a:r>
                <a:r>
                  <a:rPr lang="en-US" dirty="0"/>
                  <a:t> Zadeh)</a:t>
                </a:r>
              </a:p>
              <a:p>
                <a:r>
                  <a:rPr lang="en-US" dirty="0"/>
                  <a:t>Typical notion of set membership: </a:t>
                </a:r>
                <a14:m>
                  <m:oMath xmlns:m="http://schemas.openxmlformats.org/officeDocument/2006/math">
                    <m:r>
                      <a:rPr lang="en-US" b="0" i="1" smtClean="0">
                        <a:latin typeface="Cambria Math" panose="02040503050406030204" pitchFamily="18" charset="0"/>
                      </a:rPr>
                      <m:t>0</m:t>
                    </m:r>
                  </m:oMath>
                </a14:m>
                <a:r>
                  <a:rPr lang="en-US" dirty="0"/>
                  <a:t> or </a:t>
                </a:r>
                <a14:m>
                  <m:oMath xmlns:m="http://schemas.openxmlformats.org/officeDocument/2006/math">
                    <m:r>
                      <a:rPr lang="en-US" b="0" i="1" smtClean="0">
                        <a:latin typeface="Cambria Math" panose="02040503050406030204" pitchFamily="18" charset="0"/>
                      </a:rPr>
                      <m:t>1</m:t>
                    </m:r>
                  </m:oMath>
                </a14:m>
                <a:endParaRPr lang="en-US" dirty="0"/>
              </a:p>
              <a:p>
                <a:r>
                  <a:rPr lang="en-US" dirty="0"/>
                  <a:t>Fuzzy logic: element membership in a set is a number between </a:t>
                </a:r>
                <a14:m>
                  <m:oMath xmlns:m="http://schemas.openxmlformats.org/officeDocument/2006/math">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1</m:t>
                    </m:r>
                  </m:oMath>
                </a14:m>
                <a:endParaRPr lang="en-US" dirty="0"/>
              </a:p>
              <a:p>
                <a:r>
                  <a:rPr lang="en-US" dirty="0"/>
                  <a:t>Fuzzy operations on sets:</a:t>
                </a:r>
              </a:p>
              <a:p>
                <a:pPr lvl="1"/>
                <a14:m>
                  <m:oMath xmlns:m="http://schemas.openxmlformats.org/officeDocument/2006/math">
                    <m:r>
                      <a:rPr lang="en-US" b="0" i="1" smtClean="0">
                        <a:latin typeface="Cambria Math" panose="02040503050406030204" pitchFamily="18" charset="0"/>
                      </a:rPr>
                      <m:t>𝑛𝑜𝑡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=1−</m:t>
                    </m:r>
                    <m:r>
                      <a:rPr lang="en-US" b="0" i="1" smtClean="0">
                        <a:latin typeface="Cambria Math" panose="02040503050406030204" pitchFamily="18" charset="0"/>
                      </a:rPr>
                      <m:t>𝐴</m:t>
                    </m:r>
                  </m:oMath>
                </a14:m>
                <a:endParaRPr lang="en-US" b="0" dirty="0"/>
              </a:p>
              <a:p>
                <a:pPr lvl="1"/>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e>
                    </m:func>
                  </m:oMath>
                </a14:m>
                <a:endParaRPr lang="en-US" b="0" dirty="0"/>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71D0F595-88EE-4901-9123-10BAA87FB97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252F96-1E94-44F1-88BE-AD25C5F5C722}"/>
              </a:ext>
            </a:extLst>
          </p:cNvPr>
          <p:cNvSpPr>
            <a:spLocks noGrp="1"/>
          </p:cNvSpPr>
          <p:nvPr>
            <p:ph type="title"/>
          </p:nvPr>
        </p:nvSpPr>
        <p:spPr/>
        <p:txBody>
          <a:bodyPr/>
          <a:lstStyle/>
          <a:p>
            <a:r>
              <a:rPr lang="en-US" dirty="0"/>
              <a:t>Rule-based or Fuzzy Control</a:t>
            </a:r>
          </a:p>
        </p:txBody>
      </p:sp>
      <p:sp>
        <p:nvSpPr>
          <p:cNvPr id="4" name="Slide Number Placeholder 3">
            <a:extLst>
              <a:ext uri="{FF2B5EF4-FFF2-40B4-BE49-F238E27FC236}">
                <a16:creationId xmlns:a16="http://schemas.microsoft.com/office/drawing/2014/main" id="{B9F2596F-408A-46AA-84AE-B224EF958493}"/>
              </a:ext>
            </a:extLst>
          </p:cNvPr>
          <p:cNvSpPr>
            <a:spLocks noGrp="1"/>
          </p:cNvSpPr>
          <p:nvPr>
            <p:ph type="sldNum" sz="quarter" idx="12"/>
          </p:nvPr>
        </p:nvSpPr>
        <p:spPr/>
        <p:txBody>
          <a:bodyPr/>
          <a:lstStyle/>
          <a:p>
            <a:fld id="{29AAD378-655A-49C6-813C-9FD132EF7440}" type="slidenum">
              <a:rPr lang="en-US" smtClean="0"/>
              <a:pPr/>
              <a:t>37</a:t>
            </a:fld>
            <a:endParaRPr lang="en-US" dirty="0"/>
          </a:p>
        </p:txBody>
      </p:sp>
    </p:spTree>
    <p:extLst>
      <p:ext uri="{BB962C8B-B14F-4D97-AF65-F5344CB8AC3E}">
        <p14:creationId xmlns:p14="http://schemas.microsoft.com/office/powerpoint/2010/main" val="2301127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3FA4E-8337-438F-8FA8-06C11D5DA4D4}"/>
              </a:ext>
            </a:extLst>
          </p:cNvPr>
          <p:cNvSpPr>
            <a:spLocks noGrp="1"/>
          </p:cNvSpPr>
          <p:nvPr>
            <p:ph idx="1"/>
          </p:nvPr>
        </p:nvSpPr>
        <p:spPr/>
        <p:txBody>
          <a:bodyPr/>
          <a:lstStyle/>
          <a:p>
            <a:r>
              <a:rPr lang="en-US" dirty="0"/>
              <a:t>Fuzzy logic acknowledges and exploits tolerance for uncertainty and imprecision</a:t>
            </a:r>
          </a:p>
          <a:p>
            <a:r>
              <a:rPr lang="en-US" dirty="0"/>
              <a:t>Three Steps of Fuzzy Control:</a:t>
            </a:r>
          </a:p>
          <a:p>
            <a:pPr lvl="1"/>
            <a:r>
              <a:rPr lang="en-US" dirty="0"/>
              <a:t>Inputs are mapped to fuzzy sets </a:t>
            </a:r>
          </a:p>
          <a:p>
            <a:pPr lvl="1"/>
            <a:r>
              <a:rPr lang="en-US" dirty="0"/>
              <a:t>Fuzzy inference consists of a number of fuzzy rules </a:t>
            </a:r>
          </a:p>
          <a:p>
            <a:pPr lvl="1"/>
            <a:r>
              <a:rPr lang="en-US" dirty="0"/>
              <a:t>Final output obtained through defuzzification</a:t>
            </a:r>
          </a:p>
        </p:txBody>
      </p:sp>
      <p:sp>
        <p:nvSpPr>
          <p:cNvPr id="3" name="Title 2">
            <a:extLst>
              <a:ext uri="{FF2B5EF4-FFF2-40B4-BE49-F238E27FC236}">
                <a16:creationId xmlns:a16="http://schemas.microsoft.com/office/drawing/2014/main" id="{8E517C15-3AFA-4343-B8D8-C9CB1ABBA830}"/>
              </a:ext>
            </a:extLst>
          </p:cNvPr>
          <p:cNvSpPr>
            <a:spLocks noGrp="1"/>
          </p:cNvSpPr>
          <p:nvPr>
            <p:ph type="title"/>
          </p:nvPr>
        </p:nvSpPr>
        <p:spPr/>
        <p:txBody>
          <a:bodyPr/>
          <a:lstStyle/>
          <a:p>
            <a:r>
              <a:rPr lang="en-US" dirty="0"/>
              <a:t>Design of a Fuzzy Controller</a:t>
            </a:r>
          </a:p>
        </p:txBody>
      </p:sp>
      <p:sp>
        <p:nvSpPr>
          <p:cNvPr id="4" name="Slide Number Placeholder 3">
            <a:extLst>
              <a:ext uri="{FF2B5EF4-FFF2-40B4-BE49-F238E27FC236}">
                <a16:creationId xmlns:a16="http://schemas.microsoft.com/office/drawing/2014/main" id="{A653120A-D27E-4727-ACF3-B3BB8201F33D}"/>
              </a:ext>
            </a:extLst>
          </p:cNvPr>
          <p:cNvSpPr>
            <a:spLocks noGrp="1"/>
          </p:cNvSpPr>
          <p:nvPr>
            <p:ph type="sldNum" sz="quarter" idx="12"/>
          </p:nvPr>
        </p:nvSpPr>
        <p:spPr/>
        <p:txBody>
          <a:bodyPr/>
          <a:lstStyle/>
          <a:p>
            <a:fld id="{29AAD378-655A-49C6-813C-9FD132EF7440}" type="slidenum">
              <a:rPr lang="en-US" smtClean="0"/>
              <a:pPr/>
              <a:t>38</a:t>
            </a:fld>
            <a:endParaRPr lang="en-US" dirty="0"/>
          </a:p>
        </p:txBody>
      </p:sp>
      <p:grpSp>
        <p:nvGrpSpPr>
          <p:cNvPr id="15" name="Group 14">
            <a:extLst>
              <a:ext uri="{FF2B5EF4-FFF2-40B4-BE49-F238E27FC236}">
                <a16:creationId xmlns:a16="http://schemas.microsoft.com/office/drawing/2014/main" id="{A068FC85-D017-4082-AC3F-F1759ECE8724}"/>
              </a:ext>
            </a:extLst>
          </p:cNvPr>
          <p:cNvGrpSpPr/>
          <p:nvPr/>
        </p:nvGrpSpPr>
        <p:grpSpPr>
          <a:xfrm>
            <a:off x="9013024" y="2065338"/>
            <a:ext cx="2852744" cy="3618703"/>
            <a:chOff x="6552405" y="2000250"/>
            <a:chExt cx="3429000" cy="4800600"/>
          </a:xfrm>
        </p:grpSpPr>
        <p:sp>
          <p:nvSpPr>
            <p:cNvPr id="5" name="Rectangle 4">
              <a:extLst>
                <a:ext uri="{FF2B5EF4-FFF2-40B4-BE49-F238E27FC236}">
                  <a16:creationId xmlns:a16="http://schemas.microsoft.com/office/drawing/2014/main" id="{4B80F614-93BE-4035-B0D6-14C19D30FA52}"/>
                </a:ext>
              </a:extLst>
            </p:cNvPr>
            <p:cNvSpPr>
              <a:spLocks noChangeArrowheads="1"/>
            </p:cNvSpPr>
            <p:nvPr/>
          </p:nvSpPr>
          <p:spPr bwMode="auto">
            <a:xfrm>
              <a:off x="6552405" y="2533650"/>
              <a:ext cx="3429000" cy="9906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Map to Fuzzy Sets</a:t>
              </a:r>
              <a:endParaRPr lang="en-US" altLang="en-US" sz="28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739ABAF-758C-4D3C-BE1E-DBD31A1FFBFF}"/>
                </a:ext>
              </a:extLst>
            </p:cNvPr>
            <p:cNvSpPr>
              <a:spLocks noChangeArrowheads="1"/>
            </p:cNvSpPr>
            <p:nvPr/>
          </p:nvSpPr>
          <p:spPr bwMode="auto">
            <a:xfrm>
              <a:off x="6552405" y="3524250"/>
              <a:ext cx="3429000" cy="1905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dirty="0">
                  <a:latin typeface="Calibri" panose="020F0502020204030204" pitchFamily="34" charset="0"/>
                  <a:cs typeface="Calibri" panose="020F0502020204030204" pitchFamily="34" charset="0"/>
                </a:rPr>
                <a:t>Fuzzy Rules</a:t>
              </a:r>
              <a:br>
                <a:rPr lang="en-US" altLang="en-US" sz="28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IF A AND B THEN L</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696D50B3-7446-4698-8C8A-34D13589CEC5}"/>
                </a:ext>
              </a:extLst>
            </p:cNvPr>
            <p:cNvSpPr>
              <a:spLocks noChangeArrowheads="1"/>
            </p:cNvSpPr>
            <p:nvPr/>
          </p:nvSpPr>
          <p:spPr bwMode="auto">
            <a:xfrm>
              <a:off x="6552405" y="5429250"/>
              <a:ext cx="3429000" cy="8382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Defuzzification</a:t>
              </a:r>
              <a:endParaRPr lang="en-US" altLang="en-US" sz="2800">
                <a:latin typeface="Calibri" panose="020F0502020204030204" pitchFamily="34" charset="0"/>
                <a:cs typeface="Calibri" panose="020F0502020204030204" pitchFamily="34" charset="0"/>
              </a:endParaRPr>
            </a:p>
          </p:txBody>
        </p:sp>
        <p:sp>
          <p:nvSpPr>
            <p:cNvPr id="8" name="Line 6">
              <a:extLst>
                <a:ext uri="{FF2B5EF4-FFF2-40B4-BE49-F238E27FC236}">
                  <a16:creationId xmlns:a16="http://schemas.microsoft.com/office/drawing/2014/main" id="{C58FA99A-A559-4E49-B5A5-D17F1C541CBD}"/>
                </a:ext>
              </a:extLst>
            </p:cNvPr>
            <p:cNvSpPr>
              <a:spLocks noChangeShapeType="1"/>
            </p:cNvSpPr>
            <p:nvPr/>
          </p:nvSpPr>
          <p:spPr bwMode="auto">
            <a:xfrm>
              <a:off x="8228805" y="62674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sp>
          <p:nvSpPr>
            <p:cNvPr id="10" name="Line 8">
              <a:extLst>
                <a:ext uri="{FF2B5EF4-FFF2-40B4-BE49-F238E27FC236}">
                  <a16:creationId xmlns:a16="http://schemas.microsoft.com/office/drawing/2014/main" id="{507F55D8-F081-4C02-BEA6-5B52207A71F4}"/>
                </a:ext>
              </a:extLst>
            </p:cNvPr>
            <p:cNvSpPr>
              <a:spLocks noChangeShapeType="1"/>
            </p:cNvSpPr>
            <p:nvPr/>
          </p:nvSpPr>
          <p:spPr bwMode="auto">
            <a:xfrm>
              <a:off x="8204992" y="20002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15850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3C23B-DF43-4F5D-9131-4C809F673171}"/>
              </a:ext>
            </a:extLst>
          </p:cNvPr>
          <p:cNvSpPr>
            <a:spLocks noGrp="1"/>
          </p:cNvSpPr>
          <p:nvPr>
            <p:ph type="title"/>
          </p:nvPr>
        </p:nvSpPr>
        <p:spPr/>
        <p:txBody>
          <a:bodyPr/>
          <a:lstStyle/>
          <a:p>
            <a:r>
              <a:rPr lang="en-US" dirty="0"/>
              <a:t>Fuzzing inputs</a:t>
            </a:r>
          </a:p>
        </p:txBody>
      </p:sp>
      <p:sp>
        <p:nvSpPr>
          <p:cNvPr id="4" name="Slide Number Placeholder 3">
            <a:extLst>
              <a:ext uri="{FF2B5EF4-FFF2-40B4-BE49-F238E27FC236}">
                <a16:creationId xmlns:a16="http://schemas.microsoft.com/office/drawing/2014/main" id="{2A8769B6-AF35-4988-966F-1B9AFD4DA12E}"/>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
        <p:nvSpPr>
          <p:cNvPr id="26" name="AutoShape 4">
            <a:extLst>
              <a:ext uri="{FF2B5EF4-FFF2-40B4-BE49-F238E27FC236}">
                <a16:creationId xmlns:a16="http://schemas.microsoft.com/office/drawing/2014/main" id="{6C1617E4-01BD-4872-83D3-D323E35E6074}"/>
              </a:ext>
            </a:extLst>
          </p:cNvPr>
          <p:cNvSpPr>
            <a:spLocks noChangeArrowheads="1"/>
          </p:cNvSpPr>
          <p:nvPr/>
        </p:nvSpPr>
        <p:spPr bwMode="auto">
          <a:xfrm>
            <a:off x="20454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7" name="AutoShape 5">
            <a:extLst>
              <a:ext uri="{FF2B5EF4-FFF2-40B4-BE49-F238E27FC236}">
                <a16:creationId xmlns:a16="http://schemas.microsoft.com/office/drawing/2014/main" id="{28C06AE4-9398-4E5E-8F69-0EAC03001EB5}"/>
              </a:ext>
            </a:extLst>
          </p:cNvPr>
          <p:cNvSpPr>
            <a:spLocks noChangeArrowheads="1"/>
          </p:cNvSpPr>
          <p:nvPr/>
        </p:nvSpPr>
        <p:spPr bwMode="auto">
          <a:xfrm>
            <a:off x="30360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8" name="AutoShape 6">
            <a:extLst>
              <a:ext uri="{FF2B5EF4-FFF2-40B4-BE49-F238E27FC236}">
                <a16:creationId xmlns:a16="http://schemas.microsoft.com/office/drawing/2014/main" id="{43EFD8F8-44EA-4534-B405-CA1E5193A8D7}"/>
              </a:ext>
            </a:extLst>
          </p:cNvPr>
          <p:cNvSpPr>
            <a:spLocks noChangeArrowheads="1"/>
          </p:cNvSpPr>
          <p:nvPr/>
        </p:nvSpPr>
        <p:spPr bwMode="auto">
          <a:xfrm>
            <a:off x="40266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9" name="Line 7">
            <a:extLst>
              <a:ext uri="{FF2B5EF4-FFF2-40B4-BE49-F238E27FC236}">
                <a16:creationId xmlns:a16="http://schemas.microsoft.com/office/drawing/2014/main" id="{EA8D7B97-C339-4571-BD8D-40D1D4770CDB}"/>
              </a:ext>
            </a:extLst>
          </p:cNvPr>
          <p:cNvSpPr>
            <a:spLocks noChangeShapeType="1"/>
          </p:cNvSpPr>
          <p:nvPr/>
        </p:nvSpPr>
        <p:spPr bwMode="auto">
          <a:xfrm>
            <a:off x="5626894" y="399097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0" name="Line 8">
            <a:extLst>
              <a:ext uri="{FF2B5EF4-FFF2-40B4-BE49-F238E27FC236}">
                <a16:creationId xmlns:a16="http://schemas.microsoft.com/office/drawing/2014/main" id="{54BE4C2F-476D-4BA9-8A75-1BF667CFC1A9}"/>
              </a:ext>
            </a:extLst>
          </p:cNvPr>
          <p:cNvSpPr>
            <a:spLocks noChangeShapeType="1"/>
          </p:cNvSpPr>
          <p:nvPr/>
        </p:nvSpPr>
        <p:spPr bwMode="auto">
          <a:xfrm flipH="1">
            <a:off x="826294" y="399097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1" name="Line 9">
            <a:extLst>
              <a:ext uri="{FF2B5EF4-FFF2-40B4-BE49-F238E27FC236}">
                <a16:creationId xmlns:a16="http://schemas.microsoft.com/office/drawing/2014/main" id="{C0A893A6-6D3D-4241-BCFD-EC57D3755CEC}"/>
              </a:ext>
            </a:extLst>
          </p:cNvPr>
          <p:cNvSpPr>
            <a:spLocks noChangeShapeType="1"/>
          </p:cNvSpPr>
          <p:nvPr/>
        </p:nvSpPr>
        <p:spPr bwMode="auto">
          <a:xfrm flipV="1">
            <a:off x="53220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2" name="Line 10">
            <a:extLst>
              <a:ext uri="{FF2B5EF4-FFF2-40B4-BE49-F238E27FC236}">
                <a16:creationId xmlns:a16="http://schemas.microsoft.com/office/drawing/2014/main" id="{CD643130-BB2E-4F3A-93FF-5BB838AB0F6F}"/>
              </a:ext>
            </a:extLst>
          </p:cNvPr>
          <p:cNvSpPr>
            <a:spLocks noChangeShapeType="1"/>
          </p:cNvSpPr>
          <p:nvPr/>
        </p:nvSpPr>
        <p:spPr bwMode="auto">
          <a:xfrm>
            <a:off x="60840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3" name="Line 11">
            <a:extLst>
              <a:ext uri="{FF2B5EF4-FFF2-40B4-BE49-F238E27FC236}">
                <a16:creationId xmlns:a16="http://schemas.microsoft.com/office/drawing/2014/main" id="{DB8194EA-338F-4623-807F-A53763BD4961}"/>
              </a:ext>
            </a:extLst>
          </p:cNvPr>
          <p:cNvSpPr>
            <a:spLocks noChangeShapeType="1"/>
          </p:cNvSpPr>
          <p:nvPr/>
        </p:nvSpPr>
        <p:spPr bwMode="auto">
          <a:xfrm flipH="1" flipV="1">
            <a:off x="17406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4" name="Line 12">
            <a:extLst>
              <a:ext uri="{FF2B5EF4-FFF2-40B4-BE49-F238E27FC236}">
                <a16:creationId xmlns:a16="http://schemas.microsoft.com/office/drawing/2014/main" id="{65C17EC1-4FDE-434A-AB28-359F0F8CA741}"/>
              </a:ext>
            </a:extLst>
          </p:cNvPr>
          <p:cNvSpPr>
            <a:spLocks noChangeShapeType="1"/>
          </p:cNvSpPr>
          <p:nvPr/>
        </p:nvSpPr>
        <p:spPr bwMode="auto">
          <a:xfrm flipH="1">
            <a:off x="8262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35" name="Text Box 13">
                <a:extLst>
                  <a:ext uri="{FF2B5EF4-FFF2-40B4-BE49-F238E27FC236}">
                    <a16:creationId xmlns:a16="http://schemas.microsoft.com/office/drawing/2014/main" id="{4A295B9C-75DA-4C80-933C-16AEC9CC3B04}"/>
                  </a:ext>
                </a:extLst>
              </p:cNvPr>
              <p:cNvSpPr txBox="1">
                <a:spLocks noChangeArrowheads="1"/>
              </p:cNvSpPr>
              <p:nvPr/>
            </p:nvSpPr>
            <p:spPr bwMode="auto">
              <a:xfrm>
                <a:off x="37060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14:m>
                  <m:oMath xmlns:m="http://schemas.openxmlformats.org/officeDocument/2006/math">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𝐴</m:t>
                        </m:r>
                      </m:e>
                      <m:sub>
                        <m:r>
                          <a:rPr lang="en-US" altLang="en-US" sz="3200" b="0" i="1" smtClean="0">
                            <a:latin typeface="Cambria Math" panose="02040503050406030204" pitchFamily="18" charset="0"/>
                          </a:rPr>
                          <m:t>3</m:t>
                        </m:r>
                      </m:sub>
                    </m:sSub>
                  </m:oMath>
                </a14:m>
                <a:r>
                  <a:rPr lang="en-US" altLang="en-US" sz="3200" dirty="0"/>
                  <a:t> </a:t>
                </a:r>
              </a:p>
            </p:txBody>
          </p:sp>
        </mc:Choice>
        <mc:Fallback xmlns="">
          <p:sp>
            <p:nvSpPr>
              <p:cNvPr id="35" name="Text Box 13">
                <a:extLst>
                  <a:ext uri="{FF2B5EF4-FFF2-40B4-BE49-F238E27FC236}">
                    <a16:creationId xmlns:a16="http://schemas.microsoft.com/office/drawing/2014/main" id="{4A295B9C-75DA-4C80-933C-16AEC9CC3B04}"/>
                  </a:ext>
                </a:extLst>
              </p:cNvPr>
              <p:cNvSpPr txBox="1">
                <a:spLocks noRot="1" noChangeAspect="1" noMove="1" noResize="1" noEditPoints="1" noAdjustHandles="1" noChangeArrowheads="1" noChangeShapeType="1" noTextEdit="1"/>
              </p:cNvSpPr>
              <p:nvPr/>
            </p:nvSpPr>
            <p:spPr bwMode="auto">
              <a:xfrm>
                <a:off x="3706019" y="1800225"/>
                <a:ext cx="737125" cy="584775"/>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 Box 14">
                <a:extLst>
                  <a:ext uri="{FF2B5EF4-FFF2-40B4-BE49-F238E27FC236}">
                    <a16:creationId xmlns:a16="http://schemas.microsoft.com/office/drawing/2014/main" id="{07601B9D-D08B-4E19-82A0-47C88584F060}"/>
                  </a:ext>
                </a:extLst>
              </p:cNvPr>
              <p:cNvSpPr txBox="1">
                <a:spLocks noChangeArrowheads="1"/>
              </p:cNvSpPr>
              <p:nvPr/>
            </p:nvSpPr>
            <p:spPr bwMode="auto">
              <a:xfrm>
                <a:off x="1131094" y="1800225"/>
                <a:ext cx="72763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1</m:t>
                          </m:r>
                        </m:sub>
                      </m:sSub>
                    </m:oMath>
                  </m:oMathPara>
                </a14:m>
                <a:endParaRPr lang="en-US" altLang="en-US" sz="3600" dirty="0"/>
              </a:p>
            </p:txBody>
          </p:sp>
        </mc:Choice>
        <mc:Fallback xmlns="">
          <p:sp>
            <p:nvSpPr>
              <p:cNvPr id="36" name="Text Box 14">
                <a:extLst>
                  <a:ext uri="{FF2B5EF4-FFF2-40B4-BE49-F238E27FC236}">
                    <a16:creationId xmlns:a16="http://schemas.microsoft.com/office/drawing/2014/main" id="{07601B9D-D08B-4E19-82A0-47C88584F060}"/>
                  </a:ext>
                </a:extLst>
              </p:cNvPr>
              <p:cNvSpPr txBox="1">
                <a:spLocks noRot="1" noChangeAspect="1" noMove="1" noResize="1" noEditPoints="1" noAdjustHandles="1" noChangeArrowheads="1" noChangeShapeType="1" noTextEdit="1"/>
              </p:cNvSpPr>
              <p:nvPr/>
            </p:nvSpPr>
            <p:spPr bwMode="auto">
              <a:xfrm>
                <a:off x="1131094" y="1800225"/>
                <a:ext cx="727635" cy="58477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 Box 15">
                <a:extLst>
                  <a:ext uri="{FF2B5EF4-FFF2-40B4-BE49-F238E27FC236}">
                    <a16:creationId xmlns:a16="http://schemas.microsoft.com/office/drawing/2014/main" id="{AFA377D4-D10F-4289-B855-30AA5BA6AC7F}"/>
                  </a:ext>
                </a:extLst>
              </p:cNvPr>
              <p:cNvSpPr txBox="1">
                <a:spLocks noChangeArrowheads="1"/>
              </p:cNvSpPr>
              <p:nvPr/>
            </p:nvSpPr>
            <p:spPr bwMode="auto">
              <a:xfrm>
                <a:off x="24868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2</m:t>
                          </m:r>
                        </m:sub>
                      </m:sSub>
                    </m:oMath>
                  </m:oMathPara>
                </a14:m>
                <a:endParaRPr lang="en-US" altLang="en-US" sz="3200" dirty="0"/>
              </a:p>
            </p:txBody>
          </p:sp>
        </mc:Choice>
        <mc:Fallback xmlns="">
          <p:sp>
            <p:nvSpPr>
              <p:cNvPr id="37" name="Text Box 15">
                <a:extLst>
                  <a:ext uri="{FF2B5EF4-FFF2-40B4-BE49-F238E27FC236}">
                    <a16:creationId xmlns:a16="http://schemas.microsoft.com/office/drawing/2014/main" id="{AFA377D4-D10F-4289-B855-30AA5BA6AC7F}"/>
                  </a:ext>
                </a:extLst>
              </p:cNvPr>
              <p:cNvSpPr txBox="1">
                <a:spLocks noRot="1" noChangeAspect="1" noMove="1" noResize="1" noEditPoints="1" noAdjustHandles="1" noChangeArrowheads="1" noChangeShapeType="1" noTextEdit="1"/>
              </p:cNvSpPr>
              <p:nvPr/>
            </p:nvSpPr>
            <p:spPr bwMode="auto">
              <a:xfrm>
                <a:off x="2486819" y="1800225"/>
                <a:ext cx="737125" cy="58477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 Box 16">
                <a:extLst>
                  <a:ext uri="{FF2B5EF4-FFF2-40B4-BE49-F238E27FC236}">
                    <a16:creationId xmlns:a16="http://schemas.microsoft.com/office/drawing/2014/main" id="{FB717C5B-9E4A-468A-B48D-CC829FBC5603}"/>
                  </a:ext>
                </a:extLst>
              </p:cNvPr>
              <p:cNvSpPr txBox="1">
                <a:spLocks noChangeArrowheads="1"/>
              </p:cNvSpPr>
              <p:nvPr/>
            </p:nvSpPr>
            <p:spPr bwMode="auto">
              <a:xfrm>
                <a:off x="45442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4</m:t>
                          </m:r>
                        </m:sub>
                      </m:sSub>
                    </m:oMath>
                  </m:oMathPara>
                </a14:m>
                <a:endParaRPr lang="en-US" altLang="en-US" sz="3600" dirty="0"/>
              </a:p>
            </p:txBody>
          </p:sp>
        </mc:Choice>
        <mc:Fallback xmlns="">
          <p:sp>
            <p:nvSpPr>
              <p:cNvPr id="38" name="Text Box 16">
                <a:extLst>
                  <a:ext uri="{FF2B5EF4-FFF2-40B4-BE49-F238E27FC236}">
                    <a16:creationId xmlns:a16="http://schemas.microsoft.com/office/drawing/2014/main" id="{FB717C5B-9E4A-468A-B48D-CC829FBC5603}"/>
                  </a:ext>
                </a:extLst>
              </p:cNvPr>
              <p:cNvSpPr txBox="1">
                <a:spLocks noRot="1" noChangeAspect="1" noMove="1" noResize="1" noEditPoints="1" noAdjustHandles="1" noChangeArrowheads="1" noChangeShapeType="1" noTextEdit="1"/>
              </p:cNvSpPr>
              <p:nvPr/>
            </p:nvSpPr>
            <p:spPr bwMode="auto">
              <a:xfrm>
                <a:off x="4544219" y="1800225"/>
                <a:ext cx="737125" cy="584775"/>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 Box 17">
                <a:extLst>
                  <a:ext uri="{FF2B5EF4-FFF2-40B4-BE49-F238E27FC236}">
                    <a16:creationId xmlns:a16="http://schemas.microsoft.com/office/drawing/2014/main" id="{EB191A20-786C-44DE-B497-F2AAE2136CF1}"/>
                  </a:ext>
                </a:extLst>
              </p:cNvPr>
              <p:cNvSpPr txBox="1">
                <a:spLocks noChangeArrowheads="1"/>
              </p:cNvSpPr>
              <p:nvPr/>
            </p:nvSpPr>
            <p:spPr bwMode="auto">
              <a:xfrm>
                <a:off x="607456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5</m:t>
                          </m:r>
                        </m:sub>
                      </m:sSub>
                    </m:oMath>
                  </m:oMathPara>
                </a14:m>
                <a:endParaRPr lang="en-US" altLang="en-US" sz="3200" dirty="0"/>
              </a:p>
            </p:txBody>
          </p:sp>
        </mc:Choice>
        <mc:Fallback xmlns="">
          <p:sp>
            <p:nvSpPr>
              <p:cNvPr id="39" name="Text Box 17">
                <a:extLst>
                  <a:ext uri="{FF2B5EF4-FFF2-40B4-BE49-F238E27FC236}">
                    <a16:creationId xmlns:a16="http://schemas.microsoft.com/office/drawing/2014/main" id="{EB191A20-786C-44DE-B497-F2AAE2136CF1}"/>
                  </a:ext>
                </a:extLst>
              </p:cNvPr>
              <p:cNvSpPr txBox="1">
                <a:spLocks noRot="1" noChangeAspect="1" noMove="1" noResize="1" noEditPoints="1" noAdjustHandles="1" noChangeArrowheads="1" noChangeShapeType="1" noTextEdit="1"/>
              </p:cNvSpPr>
              <p:nvPr/>
            </p:nvSpPr>
            <p:spPr bwMode="auto">
              <a:xfrm>
                <a:off x="6074569" y="1800225"/>
                <a:ext cx="737125" cy="584775"/>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 name="Line 18">
            <a:extLst>
              <a:ext uri="{FF2B5EF4-FFF2-40B4-BE49-F238E27FC236}">
                <a16:creationId xmlns:a16="http://schemas.microsoft.com/office/drawing/2014/main" id="{7D2CC36D-B456-44A8-B578-1971334D9347}"/>
              </a:ext>
            </a:extLst>
          </p:cNvPr>
          <p:cNvSpPr>
            <a:spLocks noChangeShapeType="1"/>
          </p:cNvSpPr>
          <p:nvPr/>
        </p:nvSpPr>
        <p:spPr bwMode="auto">
          <a:xfrm flipV="1">
            <a:off x="4560094" y="3000375"/>
            <a:ext cx="0" cy="9906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1" name="Text Box 19">
                <a:extLst>
                  <a:ext uri="{FF2B5EF4-FFF2-40B4-BE49-F238E27FC236}">
                    <a16:creationId xmlns:a16="http://schemas.microsoft.com/office/drawing/2014/main" id="{5FE5E34C-A86D-48CA-BCD7-4A6848DE29D4}"/>
                  </a:ext>
                </a:extLst>
              </p:cNvPr>
              <p:cNvSpPr txBox="1">
                <a:spLocks noChangeArrowheads="1"/>
              </p:cNvSpPr>
              <p:nvPr/>
            </p:nvSpPr>
            <p:spPr bwMode="auto">
              <a:xfrm>
                <a:off x="4315619" y="4081463"/>
                <a:ext cx="39280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rPr>
                        <m:t>𝑥</m:t>
                      </m:r>
                    </m:oMath>
                  </m:oMathPara>
                </a14:m>
                <a:endParaRPr lang="en-US" altLang="en-US" sz="2000" dirty="0"/>
              </a:p>
            </p:txBody>
          </p:sp>
        </mc:Choice>
        <mc:Fallback xmlns="">
          <p:sp>
            <p:nvSpPr>
              <p:cNvPr id="41" name="Text Box 19">
                <a:extLst>
                  <a:ext uri="{FF2B5EF4-FFF2-40B4-BE49-F238E27FC236}">
                    <a16:creationId xmlns:a16="http://schemas.microsoft.com/office/drawing/2014/main" id="{5FE5E34C-A86D-48CA-BCD7-4A6848DE29D4}"/>
                  </a:ext>
                </a:extLst>
              </p:cNvPr>
              <p:cNvSpPr txBox="1">
                <a:spLocks noRot="1" noChangeAspect="1" noMove="1" noResize="1" noEditPoints="1" noAdjustHandles="1" noChangeArrowheads="1" noChangeShapeType="1" noTextEdit="1"/>
              </p:cNvSpPr>
              <p:nvPr/>
            </p:nvSpPr>
            <p:spPr bwMode="auto">
              <a:xfrm>
                <a:off x="4315619" y="4081463"/>
                <a:ext cx="392800" cy="400110"/>
              </a:xfrm>
              <a:prstGeom prst="rect">
                <a:avLst/>
              </a:prstGeom>
              <a:blipFill>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2" name="Line 20">
            <a:extLst>
              <a:ext uri="{FF2B5EF4-FFF2-40B4-BE49-F238E27FC236}">
                <a16:creationId xmlns:a16="http://schemas.microsoft.com/office/drawing/2014/main" id="{5C9AAB3A-F305-4B4F-ADA5-E6ACA33FCEDB}"/>
              </a:ext>
            </a:extLst>
          </p:cNvPr>
          <p:cNvSpPr>
            <a:spLocks noChangeShapeType="1"/>
          </p:cNvSpPr>
          <p:nvPr/>
        </p:nvSpPr>
        <p:spPr bwMode="auto">
          <a:xfrm>
            <a:off x="4560094" y="36861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3" name="Line 21">
            <a:extLst>
              <a:ext uri="{FF2B5EF4-FFF2-40B4-BE49-F238E27FC236}">
                <a16:creationId xmlns:a16="http://schemas.microsoft.com/office/drawing/2014/main" id="{80E29D4B-B1D6-46A7-B764-2C10CCD1AD29}"/>
              </a:ext>
            </a:extLst>
          </p:cNvPr>
          <p:cNvSpPr>
            <a:spLocks noChangeShapeType="1"/>
          </p:cNvSpPr>
          <p:nvPr/>
        </p:nvSpPr>
        <p:spPr bwMode="auto">
          <a:xfrm>
            <a:off x="4560094" y="30003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4" name="Text Box 22">
            <a:extLst>
              <a:ext uri="{FF2B5EF4-FFF2-40B4-BE49-F238E27FC236}">
                <a16:creationId xmlns:a16="http://schemas.microsoft.com/office/drawing/2014/main" id="{E9926B95-71ED-4EC6-81A6-B5273B177AC7}"/>
              </a:ext>
            </a:extLst>
          </p:cNvPr>
          <p:cNvSpPr txBox="1">
            <a:spLocks noChangeArrowheads="1"/>
          </p:cNvSpPr>
          <p:nvPr/>
        </p:nvSpPr>
        <p:spPr bwMode="auto">
          <a:xfrm>
            <a:off x="4696619" y="34956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0.1</a:t>
            </a:r>
          </a:p>
        </p:txBody>
      </p:sp>
      <p:sp>
        <p:nvSpPr>
          <p:cNvPr id="45" name="Text Box 23">
            <a:extLst>
              <a:ext uri="{FF2B5EF4-FFF2-40B4-BE49-F238E27FC236}">
                <a16:creationId xmlns:a16="http://schemas.microsoft.com/office/drawing/2014/main" id="{F1503411-FE40-485A-87C2-8E32BEB3EE5F}"/>
              </a:ext>
            </a:extLst>
          </p:cNvPr>
          <p:cNvSpPr txBox="1">
            <a:spLocks noChangeArrowheads="1"/>
          </p:cNvSpPr>
          <p:nvPr/>
        </p:nvSpPr>
        <p:spPr bwMode="auto">
          <a:xfrm>
            <a:off x="4696619" y="28098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0.8</a:t>
            </a:r>
          </a:p>
        </p:txBody>
      </p:sp>
      <p:sp>
        <p:nvSpPr>
          <p:cNvPr id="46" name="Text Box 24">
            <a:extLst>
              <a:ext uri="{FF2B5EF4-FFF2-40B4-BE49-F238E27FC236}">
                <a16:creationId xmlns:a16="http://schemas.microsoft.com/office/drawing/2014/main" id="{E03CC0C4-546A-4155-A595-26FFF1EC1054}"/>
              </a:ext>
            </a:extLst>
          </p:cNvPr>
          <p:cNvSpPr txBox="1">
            <a:spLocks noChangeArrowheads="1"/>
          </p:cNvSpPr>
          <p:nvPr/>
        </p:nvSpPr>
        <p:spPr bwMode="auto">
          <a:xfrm>
            <a:off x="2426494" y="4600575"/>
            <a:ext cx="2848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2400" dirty="0"/>
              <a:t>W = [0, 0, 0.1, 0.8, 0]</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ADB7DF1-FDE7-4367-99CB-6A7AD2162FF7}"/>
                  </a:ext>
                </a:extLst>
              </p:cNvPr>
              <p:cNvSpPr txBox="1"/>
              <p:nvPr/>
            </p:nvSpPr>
            <p:spPr>
              <a:xfrm>
                <a:off x="7272338" y="1800224"/>
                <a:ext cx="482079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Membership functions for sets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m:t>
                        </m:r>
                      </m:sub>
                    </m:sSub>
                  </m:oMath>
                </a14:m>
                <a:endParaRPr lang="en-US" sz="2800" dirty="0"/>
              </a:p>
              <a:p>
                <a:pPr marL="457200" indent="-457200">
                  <a:buFont typeface="Arial" panose="020B0604020202020204" pitchFamily="34" charset="0"/>
                  <a:buChar char="•"/>
                </a:pPr>
                <a:r>
                  <a:rPr lang="en-US" sz="2800" dirty="0"/>
                  <a:t>Maps input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 </m:t>
                    </m:r>
                  </m:oMath>
                </a14:m>
                <a:r>
                  <a:rPr lang="en-US" sz="2800" dirty="0"/>
                  <a:t>to </a:t>
                </a:r>
                <a14:m>
                  <m:oMath xmlns:m="http://schemas.openxmlformats.org/officeDocument/2006/math">
                    <m:r>
                      <a:rPr lang="en-US" sz="2800" b="0" i="1" smtClean="0">
                        <a:latin typeface="Cambria Math" panose="02040503050406030204" pitchFamily="18" charset="0"/>
                      </a:rPr>
                      <m:t>[0,0,0.1,0.8,0]</m:t>
                    </m:r>
                  </m:oMath>
                </a14:m>
                <a:r>
                  <a:rPr lang="en-US" sz="2800" dirty="0"/>
                  <a:t> </a:t>
                </a:r>
              </a:p>
              <a:p>
                <a:endParaRPr lang="en-US" sz="2800" dirty="0"/>
              </a:p>
            </p:txBody>
          </p:sp>
        </mc:Choice>
        <mc:Fallback xmlns="">
          <p:sp>
            <p:nvSpPr>
              <p:cNvPr id="47" name="TextBox 46">
                <a:extLst>
                  <a:ext uri="{FF2B5EF4-FFF2-40B4-BE49-F238E27FC236}">
                    <a16:creationId xmlns:a16="http://schemas.microsoft.com/office/drawing/2014/main" id="{6ADB7DF1-FDE7-4367-99CB-6A7AD2162FF7}"/>
                  </a:ext>
                </a:extLst>
              </p:cNvPr>
              <p:cNvSpPr txBox="1">
                <a:spLocks noRot="1" noChangeAspect="1" noMove="1" noResize="1" noEditPoints="1" noAdjustHandles="1" noChangeArrowheads="1" noChangeShapeType="1" noTextEdit="1"/>
              </p:cNvSpPr>
              <p:nvPr/>
            </p:nvSpPr>
            <p:spPr>
              <a:xfrm>
                <a:off x="7272338" y="1800224"/>
                <a:ext cx="4820791" cy="2246769"/>
              </a:xfrm>
              <a:prstGeom prst="rect">
                <a:avLst/>
              </a:prstGeom>
              <a:blipFill>
                <a:blip r:embed="rId8"/>
                <a:stretch>
                  <a:fillRect l="-2276" t="-2439"/>
                </a:stretch>
              </a:blipFill>
            </p:spPr>
            <p:txBody>
              <a:bodyPr/>
              <a:lstStyle/>
              <a:p>
                <a:r>
                  <a:rPr lang="en-US">
                    <a:noFill/>
                  </a:rPr>
                  <a:t> </a:t>
                </a:r>
              </a:p>
            </p:txBody>
          </p:sp>
        </mc:Fallback>
      </mc:AlternateContent>
    </p:spTree>
    <p:extLst>
      <p:ext uri="{BB962C8B-B14F-4D97-AF65-F5344CB8AC3E}">
        <p14:creationId xmlns:p14="http://schemas.microsoft.com/office/powerpoint/2010/main" val="122618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4</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799175" y="2355575"/>
            <a:ext cx="5987170" cy="1260235"/>
            <a:chOff x="5745387" y="2271051"/>
            <a:chExt cx="5987170"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745387" y="2365190"/>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745387" y="2365190"/>
                  <a:ext cx="740395" cy="461665"/>
                </a:xfrm>
                <a:prstGeom prst="rect">
                  <a:avLst/>
                </a:prstGeom>
                <a:blipFill>
                  <a:blip r:embed="rId2"/>
                  <a:stretch>
                    <a:fillRect r="-1639"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3424EE-C57E-45A3-BD3F-9E8DDA46DD4E}"/>
                  </a:ext>
                </a:extLst>
              </p:cNvPr>
              <p:cNvSpPr>
                <a:spLocks noGrp="1"/>
              </p:cNvSpPr>
              <p:nvPr>
                <p:ph idx="1"/>
              </p:nvPr>
            </p:nvSpPr>
            <p:spPr>
              <a:xfrm>
                <a:off x="166682" y="1332703"/>
                <a:ext cx="5398300" cy="4351338"/>
              </a:xfrm>
            </p:spPr>
            <p:txBody>
              <a:bodyPr>
                <a:normAutofit fontScale="92500" lnSpcReduction="10000"/>
              </a:bodyPr>
              <a:lstStyle/>
              <a:p>
                <a:r>
                  <a:rPr lang="en-US" dirty="0"/>
                  <a:t>Fuzzy rules: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b="0"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3</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4</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a:p>
                <a:r>
                  <a:rPr lang="en-US" dirty="0"/>
                  <a:t>Capture the effect of the fuzzy membership on the output</a:t>
                </a:r>
              </a:p>
              <a:p>
                <a:r>
                  <a:rPr lang="en-US" dirty="0"/>
                  <a:t>Get fuzzy output by adding all cases or taking the maximum</a:t>
                </a:r>
              </a:p>
              <a:p>
                <a:r>
                  <a:rPr lang="en-US" dirty="0"/>
                  <a:t>Final step is to convert fuzzy output to an actual control value</a:t>
                </a:r>
              </a:p>
              <a:p>
                <a:r>
                  <a:rPr lang="en-US" dirty="0"/>
                  <a:t>Several methods, most popular: use centroid</a:t>
                </a:r>
              </a:p>
            </p:txBody>
          </p:sp>
        </mc:Choice>
        <mc:Fallback xmlns="">
          <p:sp>
            <p:nvSpPr>
              <p:cNvPr id="2" name="Content Placeholder 1">
                <a:extLst>
                  <a:ext uri="{FF2B5EF4-FFF2-40B4-BE49-F238E27FC236}">
                    <a16:creationId xmlns:a16="http://schemas.microsoft.com/office/drawing/2014/main" id="{B13424EE-C57E-45A3-BD3F-9E8DDA46DD4E}"/>
                  </a:ext>
                </a:extLst>
              </p:cNvPr>
              <p:cNvSpPr>
                <a:spLocks noGrp="1" noRot="1" noChangeAspect="1" noMove="1" noResize="1" noEditPoints="1" noAdjustHandles="1" noChangeArrowheads="1" noChangeShapeType="1" noTextEdit="1"/>
              </p:cNvSpPr>
              <p:nvPr>
                <p:ph idx="1"/>
              </p:nvPr>
            </p:nvSpPr>
            <p:spPr>
              <a:xfrm>
                <a:off x="166682" y="1332703"/>
                <a:ext cx="5398300" cy="4351338"/>
              </a:xfrm>
              <a:blipFill>
                <a:blip r:embed="rId2"/>
                <a:stretch>
                  <a:fillRect l="-1129" t="-2945" r="-3273" b="-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BFAA8B-FBDB-4350-987B-02E9FDF3D97B}"/>
              </a:ext>
            </a:extLst>
          </p:cNvPr>
          <p:cNvSpPr>
            <a:spLocks noGrp="1"/>
          </p:cNvSpPr>
          <p:nvPr>
            <p:ph type="title"/>
          </p:nvPr>
        </p:nvSpPr>
        <p:spPr/>
        <p:txBody>
          <a:bodyPr/>
          <a:lstStyle/>
          <a:p>
            <a:r>
              <a:rPr lang="en-US" dirty="0"/>
              <a:t>Fuzzy inference</a:t>
            </a:r>
          </a:p>
        </p:txBody>
      </p:sp>
      <p:sp>
        <p:nvSpPr>
          <p:cNvPr id="4" name="Slide Number Placeholder 3">
            <a:extLst>
              <a:ext uri="{FF2B5EF4-FFF2-40B4-BE49-F238E27FC236}">
                <a16:creationId xmlns:a16="http://schemas.microsoft.com/office/drawing/2014/main" id="{9F65D30A-73E8-45A4-8185-E523DD1F93F7}"/>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
        <p:nvSpPr>
          <p:cNvPr id="7" name="Isosceles Triangle 6">
            <a:extLst>
              <a:ext uri="{FF2B5EF4-FFF2-40B4-BE49-F238E27FC236}">
                <a16:creationId xmlns:a16="http://schemas.microsoft.com/office/drawing/2014/main" id="{F8D35252-0836-4522-989B-CA6750DE7D19}"/>
              </a:ext>
            </a:extLst>
          </p:cNvPr>
          <p:cNvSpPr/>
          <p:nvPr/>
        </p:nvSpPr>
        <p:spPr>
          <a:xfrm>
            <a:off x="5895975"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2C8C859-4650-4984-9EED-D6C566554219}"/>
              </a:ext>
            </a:extLst>
          </p:cNvPr>
          <p:cNvSpPr/>
          <p:nvPr/>
        </p:nvSpPr>
        <p:spPr>
          <a:xfrm>
            <a:off x="7660481"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ADD6A7F-A350-4AD2-AEB1-03F2D045052A}"/>
              </a:ext>
            </a:extLst>
          </p:cNvPr>
          <p:cNvCxnSpPr/>
          <p:nvPr/>
        </p:nvCxnSpPr>
        <p:spPr>
          <a:xfrm flipV="1">
            <a:off x="7165181" y="2450306"/>
            <a:ext cx="0" cy="5857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0DACB3-9560-4E3C-95E6-5A49FE53A5F7}"/>
              </a:ext>
            </a:extLst>
          </p:cNvPr>
          <p:cNvCxnSpPr>
            <a:cxnSpLocks/>
          </p:cNvCxnSpPr>
          <p:nvPr/>
        </p:nvCxnSpPr>
        <p:spPr>
          <a:xfrm flipV="1">
            <a:off x="8691879"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6FAD8F5B-B970-496D-AA37-F374A0C46748}"/>
              </a:ext>
            </a:extLst>
          </p:cNvPr>
          <p:cNvSpPr/>
          <p:nvPr/>
        </p:nvSpPr>
        <p:spPr>
          <a:xfrm>
            <a:off x="10301286"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486AFA3-59FE-46A2-9BE5-799E0225F28F}"/>
                  </a:ext>
                </a:extLst>
              </p:cNvPr>
              <p:cNvSpPr/>
              <p:nvPr/>
            </p:nvSpPr>
            <p:spPr>
              <a:xfrm>
                <a:off x="6872890" y="298001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15" name="Rectangle 14">
                <a:extLst>
                  <a:ext uri="{FF2B5EF4-FFF2-40B4-BE49-F238E27FC236}">
                    <a16:creationId xmlns:a16="http://schemas.microsoft.com/office/drawing/2014/main" id="{9486AFA3-59FE-46A2-9BE5-799E0225F28F}"/>
                  </a:ext>
                </a:extLst>
              </p:cNvPr>
              <p:cNvSpPr>
                <a:spLocks noRot="1" noChangeAspect="1" noMove="1" noResize="1" noEditPoints="1" noAdjustHandles="1" noChangeArrowheads="1" noChangeShapeType="1" noTextEdit="1"/>
              </p:cNvSpPr>
              <p:nvPr/>
            </p:nvSpPr>
            <p:spPr>
              <a:xfrm>
                <a:off x="6872890" y="2980016"/>
                <a:ext cx="46076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65EE674-92FB-4C2A-9446-F9DE8E355639}"/>
                  </a:ext>
                </a:extLst>
              </p:cNvPr>
              <p:cNvSpPr/>
              <p:nvPr/>
            </p:nvSpPr>
            <p:spPr>
              <a:xfrm>
                <a:off x="8339138" y="3016531"/>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16" name="Rectangle 15">
                <a:extLst>
                  <a:ext uri="{FF2B5EF4-FFF2-40B4-BE49-F238E27FC236}">
                    <a16:creationId xmlns:a16="http://schemas.microsoft.com/office/drawing/2014/main" id="{C65EE674-92FB-4C2A-9446-F9DE8E355639}"/>
                  </a:ext>
                </a:extLst>
              </p:cNvPr>
              <p:cNvSpPr>
                <a:spLocks noRot="1" noChangeAspect="1" noMove="1" noResize="1" noEditPoints="1" noAdjustHandles="1" noChangeArrowheads="1" noChangeShapeType="1" noTextEdit="1"/>
              </p:cNvSpPr>
              <p:nvPr/>
            </p:nvSpPr>
            <p:spPr>
              <a:xfrm>
                <a:off x="8339138" y="3016531"/>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DB55B37-1370-4F3D-AF33-A92903C18A05}"/>
                  </a:ext>
                </a:extLst>
              </p:cNvPr>
              <p:cNvSpPr/>
              <p:nvPr/>
            </p:nvSpPr>
            <p:spPr>
              <a:xfrm>
                <a:off x="10480326" y="3067798"/>
                <a:ext cx="1384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7" name="Rectangle 16">
                <a:extLst>
                  <a:ext uri="{FF2B5EF4-FFF2-40B4-BE49-F238E27FC236}">
                    <a16:creationId xmlns:a16="http://schemas.microsoft.com/office/drawing/2014/main" id="{2DB55B37-1370-4F3D-AF33-A92903C18A05}"/>
                  </a:ext>
                </a:extLst>
              </p:cNvPr>
              <p:cNvSpPr>
                <a:spLocks noRot="1" noChangeAspect="1" noMove="1" noResize="1" noEditPoints="1" noAdjustHandles="1" noChangeArrowheads="1" noChangeShapeType="1" noTextEdit="1"/>
              </p:cNvSpPr>
              <p:nvPr/>
            </p:nvSpPr>
            <p:spPr>
              <a:xfrm>
                <a:off x="10480326" y="3067798"/>
                <a:ext cx="1384995"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7382AC2-D13C-4D4B-B004-07BF5CE81424}"/>
                  </a:ext>
                </a:extLst>
              </p:cNvPr>
              <p:cNvSpPr/>
              <p:nvPr/>
            </p:nvSpPr>
            <p:spPr>
              <a:xfrm>
                <a:off x="11388989" y="1332703"/>
                <a:ext cx="4630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oMath>
                  </m:oMathPara>
                </a14:m>
                <a:endParaRPr lang="en-US" dirty="0"/>
              </a:p>
            </p:txBody>
          </p:sp>
        </mc:Choice>
        <mc:Fallback xmlns="">
          <p:sp>
            <p:nvSpPr>
              <p:cNvPr id="18" name="Rectangle 17">
                <a:extLst>
                  <a:ext uri="{FF2B5EF4-FFF2-40B4-BE49-F238E27FC236}">
                    <a16:creationId xmlns:a16="http://schemas.microsoft.com/office/drawing/2014/main" id="{F7382AC2-D13C-4D4B-B004-07BF5CE81424}"/>
                  </a:ext>
                </a:extLst>
              </p:cNvPr>
              <p:cNvSpPr>
                <a:spLocks noRot="1" noChangeAspect="1" noMove="1" noResize="1" noEditPoints="1" noAdjustHandles="1" noChangeArrowheads="1" noChangeShapeType="1" noTextEdit="1"/>
              </p:cNvSpPr>
              <p:nvPr/>
            </p:nvSpPr>
            <p:spPr>
              <a:xfrm>
                <a:off x="11388989" y="1332703"/>
                <a:ext cx="463012" cy="369332"/>
              </a:xfrm>
              <a:prstGeom prst="rect">
                <a:avLst/>
              </a:prstGeom>
              <a:blipFill>
                <a:blip r:embed="rId6"/>
                <a:stretch>
                  <a:fillRect/>
                </a:stretch>
              </a:blipFill>
            </p:spPr>
            <p:txBody>
              <a:bodyPr/>
              <a:lstStyle/>
              <a:p>
                <a:r>
                  <a:rPr lang="en-US">
                    <a:noFill/>
                  </a:rPr>
                  <a:t> </a:t>
                </a:r>
              </a:p>
            </p:txBody>
          </p:sp>
        </mc:Fallback>
      </mc:AlternateContent>
      <p:sp>
        <p:nvSpPr>
          <p:cNvPr id="19" name="Isosceles Triangle 18">
            <a:extLst>
              <a:ext uri="{FF2B5EF4-FFF2-40B4-BE49-F238E27FC236}">
                <a16:creationId xmlns:a16="http://schemas.microsoft.com/office/drawing/2014/main" id="{71E32171-02E2-482D-86CA-9A335DD4AA08}"/>
              </a:ext>
            </a:extLst>
          </p:cNvPr>
          <p:cNvSpPr/>
          <p:nvPr/>
        </p:nvSpPr>
        <p:spPr>
          <a:xfrm>
            <a:off x="5841207"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E6D2C2-F099-48D9-BFA1-19D46AED1FD2}"/>
              </a:ext>
            </a:extLst>
          </p:cNvPr>
          <p:cNvSpPr/>
          <p:nvPr/>
        </p:nvSpPr>
        <p:spPr>
          <a:xfrm>
            <a:off x="7605713"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40A3B99-3901-4B9D-AD55-9B95BF359755}"/>
              </a:ext>
            </a:extLst>
          </p:cNvPr>
          <p:cNvCxnSpPr>
            <a:cxnSpLocks/>
          </p:cNvCxnSpPr>
          <p:nvPr/>
        </p:nvCxnSpPr>
        <p:spPr>
          <a:xfrm flipV="1">
            <a:off x="6510338" y="3863698"/>
            <a:ext cx="0" cy="13340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63524D-CE6A-4D6E-B406-0752A3AB9BC9}"/>
              </a:ext>
            </a:extLst>
          </p:cNvPr>
          <p:cNvCxnSpPr>
            <a:cxnSpLocks/>
          </p:cNvCxnSpPr>
          <p:nvPr/>
        </p:nvCxnSpPr>
        <p:spPr>
          <a:xfrm flipV="1">
            <a:off x="7931825" y="4550569"/>
            <a:ext cx="0" cy="64718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0EA46474-23F8-4264-ABEE-8CCA1C1E6F6E}"/>
              </a:ext>
            </a:extLst>
          </p:cNvPr>
          <p:cNvSpPr/>
          <p:nvPr/>
        </p:nvSpPr>
        <p:spPr>
          <a:xfrm>
            <a:off x="10246518" y="3587235"/>
            <a:ext cx="1571625" cy="1610522"/>
          </a:xfrm>
          <a:prstGeom prst="triangle">
            <a:avLst>
              <a:gd name="adj" fmla="val 100000"/>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82539C7-88F8-4946-848C-1592934DF195}"/>
                  </a:ext>
                </a:extLst>
              </p:cNvPr>
              <p:cNvSpPr/>
              <p:nvPr/>
            </p:nvSpPr>
            <p:spPr>
              <a:xfrm>
                <a:off x="6306149" y="519775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25" name="Rectangle 24">
                <a:extLst>
                  <a:ext uri="{FF2B5EF4-FFF2-40B4-BE49-F238E27FC236}">
                    <a16:creationId xmlns:a16="http://schemas.microsoft.com/office/drawing/2014/main" id="{282539C7-88F8-4946-848C-1592934DF195}"/>
                  </a:ext>
                </a:extLst>
              </p:cNvPr>
              <p:cNvSpPr>
                <a:spLocks noRot="1" noChangeAspect="1" noMove="1" noResize="1" noEditPoints="1" noAdjustHandles="1" noChangeArrowheads="1" noChangeShapeType="1" noTextEdit="1"/>
              </p:cNvSpPr>
              <p:nvPr/>
            </p:nvSpPr>
            <p:spPr>
              <a:xfrm>
                <a:off x="6306149" y="5197756"/>
                <a:ext cx="46076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462C4B7-3738-479D-A40D-6D0CD3B37335}"/>
                  </a:ext>
                </a:extLst>
              </p:cNvPr>
              <p:cNvSpPr/>
              <p:nvPr/>
            </p:nvSpPr>
            <p:spPr>
              <a:xfrm>
                <a:off x="7747138" y="5197756"/>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6" name="Rectangle 25">
                <a:extLst>
                  <a:ext uri="{FF2B5EF4-FFF2-40B4-BE49-F238E27FC236}">
                    <a16:creationId xmlns:a16="http://schemas.microsoft.com/office/drawing/2014/main" id="{1462C4B7-3738-479D-A40D-6D0CD3B37335}"/>
                  </a:ext>
                </a:extLst>
              </p:cNvPr>
              <p:cNvSpPr>
                <a:spLocks noRot="1" noChangeAspect="1" noMove="1" noResize="1" noEditPoints="1" noAdjustHandles="1" noChangeArrowheads="1" noChangeShapeType="1" noTextEdit="1"/>
              </p:cNvSpPr>
              <p:nvPr/>
            </p:nvSpPr>
            <p:spPr>
              <a:xfrm>
                <a:off x="7747138" y="5197756"/>
                <a:ext cx="46609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9F969B7-7817-4D55-9231-94D02F1DC904}"/>
                  </a:ext>
                </a:extLst>
              </p:cNvPr>
              <p:cNvSpPr/>
              <p:nvPr/>
            </p:nvSpPr>
            <p:spPr>
              <a:xfrm>
                <a:off x="10425558" y="5229461"/>
                <a:ext cx="13529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09F969B7-7817-4D55-9231-94D02F1DC904}"/>
                  </a:ext>
                </a:extLst>
              </p:cNvPr>
              <p:cNvSpPr>
                <a:spLocks noRot="1" noChangeAspect="1" noMove="1" noResize="1" noEditPoints="1" noAdjustHandles="1" noChangeArrowheads="1" noChangeShapeType="1" noTextEdit="1"/>
              </p:cNvSpPr>
              <p:nvPr/>
            </p:nvSpPr>
            <p:spPr>
              <a:xfrm>
                <a:off x="10425558" y="5229461"/>
                <a:ext cx="1352934"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6EE00E0-1C8F-4104-A065-DA2F26F53E30}"/>
                  </a:ext>
                </a:extLst>
              </p:cNvPr>
              <p:cNvSpPr/>
              <p:nvPr/>
            </p:nvSpPr>
            <p:spPr>
              <a:xfrm>
                <a:off x="11087098" y="3486151"/>
                <a:ext cx="468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oMath>
                  </m:oMathPara>
                </a14:m>
                <a:endParaRPr lang="en-US" dirty="0"/>
              </a:p>
            </p:txBody>
          </p:sp>
        </mc:Choice>
        <mc:Fallback xmlns="">
          <p:sp>
            <p:nvSpPr>
              <p:cNvPr id="28" name="Rectangle 27">
                <a:extLst>
                  <a:ext uri="{FF2B5EF4-FFF2-40B4-BE49-F238E27FC236}">
                    <a16:creationId xmlns:a16="http://schemas.microsoft.com/office/drawing/2014/main" id="{A6EE00E0-1C8F-4104-A065-DA2F26F53E30}"/>
                  </a:ext>
                </a:extLst>
              </p:cNvPr>
              <p:cNvSpPr>
                <a:spLocks noRot="1" noChangeAspect="1" noMove="1" noResize="1" noEditPoints="1" noAdjustHandles="1" noChangeArrowheads="1" noChangeShapeType="1" noTextEdit="1"/>
              </p:cNvSpPr>
              <p:nvPr/>
            </p:nvSpPr>
            <p:spPr>
              <a:xfrm>
                <a:off x="11087098" y="3486151"/>
                <a:ext cx="468333" cy="369332"/>
              </a:xfrm>
              <a:prstGeom prst="rect">
                <a:avLst/>
              </a:prstGeom>
              <a:blipFill>
                <a:blip r:embed="rId10"/>
                <a:stretch>
                  <a:fillRect/>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26DF9880-BC0D-4AE6-BFBB-371C157210E5}"/>
              </a:ext>
            </a:extLst>
          </p:cNvPr>
          <p:cNvCxnSpPr>
            <a:cxnSpLocks/>
          </p:cNvCxnSpPr>
          <p:nvPr/>
        </p:nvCxnSpPr>
        <p:spPr>
          <a:xfrm flipV="1">
            <a:off x="11109485"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638B04-D870-429D-AC50-E89536E3899D}"/>
              </a:ext>
            </a:extLst>
          </p:cNvPr>
          <p:cNvCxnSpPr>
            <a:endCxn id="13" idx="2"/>
          </p:cNvCxnSpPr>
          <p:nvPr/>
        </p:nvCxnSpPr>
        <p:spPr>
          <a:xfrm flipH="1">
            <a:off x="10301286" y="1978819"/>
            <a:ext cx="800739"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D0A776-1319-4D44-9952-B4E8F347EAB9}"/>
              </a:ext>
            </a:extLst>
          </p:cNvPr>
          <p:cNvCxnSpPr>
            <a:cxnSpLocks/>
            <a:endCxn id="13" idx="4"/>
          </p:cNvCxnSpPr>
          <p:nvPr/>
        </p:nvCxnSpPr>
        <p:spPr>
          <a:xfrm>
            <a:off x="11116946" y="1978819"/>
            <a:ext cx="755965"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9B514B-BFEB-4A6B-AB06-BAFAD1A354FC}"/>
              </a:ext>
            </a:extLst>
          </p:cNvPr>
          <p:cNvCxnSpPr>
            <a:cxnSpLocks/>
          </p:cNvCxnSpPr>
          <p:nvPr/>
        </p:nvCxnSpPr>
        <p:spPr>
          <a:xfrm flipV="1">
            <a:off x="10994111" y="4757738"/>
            <a:ext cx="0" cy="4588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36B96E-1928-4F64-8299-AE10B341D471}"/>
              </a:ext>
            </a:extLst>
          </p:cNvPr>
          <p:cNvCxnSpPr>
            <a:cxnSpLocks/>
          </p:cNvCxnSpPr>
          <p:nvPr/>
        </p:nvCxnSpPr>
        <p:spPr>
          <a:xfrm flipH="1">
            <a:off x="10231593" y="4743450"/>
            <a:ext cx="791213" cy="467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217951-F282-4150-B3ED-1916D5BF68F7}"/>
              </a:ext>
            </a:extLst>
          </p:cNvPr>
          <p:cNvCxnSpPr>
            <a:cxnSpLocks/>
          </p:cNvCxnSpPr>
          <p:nvPr/>
        </p:nvCxnSpPr>
        <p:spPr>
          <a:xfrm flipH="1" flipV="1">
            <a:off x="11009038" y="4757739"/>
            <a:ext cx="824031" cy="45292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059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Typically 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45</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48</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5</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50</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53</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lnSpcReduction="10000"/>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3226"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56</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57</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25E3AD-7992-4F68-B764-A22FD83917EB}"/>
              </a:ext>
            </a:extLst>
          </p:cNvPr>
          <p:cNvSpPr>
            <a:spLocks noGrp="1"/>
          </p:cNvSpPr>
          <p:nvPr>
            <p:ph idx="1"/>
          </p:nvPr>
        </p:nvSpPr>
        <p:spPr/>
        <p:txBody>
          <a:bodyPr/>
          <a:lstStyle/>
          <a:p>
            <a:r>
              <a:rPr lang="en-US" dirty="0"/>
              <a:t>Guest lecture from </a:t>
            </a:r>
            <a:r>
              <a:rPr lang="en-US" dirty="0" err="1"/>
              <a:t>Mathworks</a:t>
            </a:r>
            <a:r>
              <a:rPr lang="en-US" dirty="0"/>
              <a:t> (still working out the plan)</a:t>
            </a:r>
          </a:p>
          <a:p>
            <a:pPr marL="0" indent="0">
              <a:buNone/>
            </a:pPr>
            <a:endParaRPr lang="en-US" dirty="0"/>
          </a:p>
          <a:p>
            <a:r>
              <a:rPr lang="en-US" dirty="0"/>
              <a:t>No class on Feb 18!</a:t>
            </a:r>
          </a:p>
          <a:p>
            <a:pPr marL="0" indent="0">
              <a:buNone/>
            </a:pPr>
            <a:endParaRPr lang="en-US" dirty="0"/>
          </a:p>
        </p:txBody>
      </p:sp>
      <p:sp>
        <p:nvSpPr>
          <p:cNvPr id="3" name="Title 2">
            <a:extLst>
              <a:ext uri="{FF2B5EF4-FFF2-40B4-BE49-F238E27FC236}">
                <a16:creationId xmlns:a16="http://schemas.microsoft.com/office/drawing/2014/main" id="{D6A5165E-9B5B-4A1F-854A-D70517428284}"/>
              </a:ext>
            </a:extLst>
          </p:cNvPr>
          <p:cNvSpPr>
            <a:spLocks noGrp="1"/>
          </p:cNvSpPr>
          <p:nvPr>
            <p:ph type="title"/>
          </p:nvPr>
        </p:nvSpPr>
        <p:spPr/>
        <p:txBody>
          <a:bodyPr/>
          <a:lstStyle/>
          <a:p>
            <a:r>
              <a:rPr lang="en-US" dirty="0"/>
              <a:t>Next lecture</a:t>
            </a:r>
          </a:p>
        </p:txBody>
      </p:sp>
      <p:sp>
        <p:nvSpPr>
          <p:cNvPr id="4" name="Slide Number Placeholder 3">
            <a:extLst>
              <a:ext uri="{FF2B5EF4-FFF2-40B4-BE49-F238E27FC236}">
                <a16:creationId xmlns:a16="http://schemas.microsoft.com/office/drawing/2014/main" id="{D123B44D-EDEF-4052-992E-5A8C69903FDD}"/>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84430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7</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111074" y="2749484"/>
                <a:ext cx="11883702" cy="2861297"/>
              </a:xfrm>
            </p:spPr>
            <p:txBody>
              <a:bodyPr>
                <a:normAutofit/>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Thus 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111074" y="2749484"/>
                <a:ext cx="11883702" cy="2861297"/>
              </a:xfrm>
              <a:blipFill>
                <a:blip r:embed="rId2"/>
                <a:stretch>
                  <a:fillRect l="-410" t="-2985" b="-149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8</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14157</TotalTime>
  <Words>4499</Words>
  <Application>Microsoft Office PowerPoint</Application>
  <PresentationFormat>Widescreen</PresentationFormat>
  <Paragraphs>622</Paragraphs>
  <Slides>59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Open-loop vs. Closed-loop control</vt:lpstr>
      <vt:lpstr>Closed-loop or Feedback Control</vt:lpstr>
      <vt:lpstr>Simple Linear Feedback Control: Reference Tracking</vt:lpstr>
      <vt:lpstr>Simple Linear Feedback Control: Reference Tracking</vt:lpstr>
      <vt:lpstr>Linear Quadratic Regulator</vt:lpstr>
      <vt:lpstr>Designing a pole placement controller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PID controllers</vt:lpstr>
      <vt:lpstr>P-only controller</vt:lpstr>
      <vt:lpstr>PD-controller</vt:lpstr>
      <vt:lpstr>PI/PID controller</vt:lpstr>
      <vt:lpstr>PID controller in practice</vt:lpstr>
      <vt:lpstr>Measuring control performance</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Model Predictive Control</vt:lpstr>
      <vt:lpstr>Receding Horizon Philosophy</vt:lpstr>
      <vt:lpstr>Receding Horizon or MPC</vt:lpstr>
      <vt:lpstr>Rule-based or Fuzzy Control</vt:lpstr>
      <vt:lpstr>Design of a Fuzzy Controller</vt:lpstr>
      <vt:lpstr>Fuzzing inputs</vt:lpstr>
      <vt:lpstr>Fuzzy inference</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394</cp:revision>
  <dcterms:created xsi:type="dcterms:W3CDTF">2018-01-04T23:14:16Z</dcterms:created>
  <dcterms:modified xsi:type="dcterms:W3CDTF">2019-03-07T00:43:58Z</dcterms:modified>
</cp:coreProperties>
</file>