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comments/modernComment_1A7_90003F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9" r:id="rId3"/>
    <p:sldId id="440" r:id="rId4"/>
    <p:sldId id="441" r:id="rId5"/>
    <p:sldId id="333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4" r:id="rId14"/>
    <p:sldId id="363" r:id="rId15"/>
    <p:sldId id="351" r:id="rId16"/>
    <p:sldId id="366" r:id="rId17"/>
    <p:sldId id="367" r:id="rId18"/>
    <p:sldId id="278" r:id="rId19"/>
    <p:sldId id="397" r:id="rId20"/>
    <p:sldId id="434" r:id="rId21"/>
    <p:sldId id="400" r:id="rId22"/>
    <p:sldId id="435" r:id="rId23"/>
    <p:sldId id="430" r:id="rId24"/>
    <p:sldId id="428" r:id="rId25"/>
    <p:sldId id="432" r:id="rId26"/>
    <p:sldId id="433" r:id="rId27"/>
    <p:sldId id="380" r:id="rId28"/>
    <p:sldId id="406" r:id="rId29"/>
    <p:sldId id="407" r:id="rId30"/>
    <p:sldId id="438" r:id="rId31"/>
    <p:sldId id="436" r:id="rId32"/>
    <p:sldId id="404" r:id="rId33"/>
    <p:sldId id="405" r:id="rId34"/>
    <p:sldId id="421" r:id="rId35"/>
    <p:sldId id="411" r:id="rId36"/>
    <p:sldId id="419" r:id="rId37"/>
    <p:sldId id="420" r:id="rId38"/>
    <p:sldId id="408" r:id="rId39"/>
    <p:sldId id="409" r:id="rId40"/>
    <p:sldId id="410" r:id="rId41"/>
    <p:sldId id="417" r:id="rId42"/>
    <p:sldId id="422" r:id="rId43"/>
    <p:sldId id="423" r:id="rId44"/>
    <p:sldId id="413" r:id="rId45"/>
    <p:sldId id="414" r:id="rId46"/>
    <p:sldId id="415" r:id="rId47"/>
    <p:sldId id="416" r:id="rId48"/>
    <p:sldId id="424" r:id="rId49"/>
    <p:sldId id="425" r:id="rId50"/>
    <p:sldId id="426" r:id="rId51"/>
    <p:sldId id="412" r:id="rId52"/>
    <p:sldId id="429" r:id="rId53"/>
    <p:sldId id="427" r:id="rId54"/>
    <p:sldId id="4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6F4C04-517C-E273-3190-DD39085CD749}" name="Jyo Deshmukh" initials="JD" userId="06aea5dfb716c11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97" d="100"/>
          <a:sy n="97" d="100"/>
        </p:scale>
        <p:origin x="1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A7_90003F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EB3FA5-C27F-4EA9-973E-16BFF7FFCDA8}" authorId="{D26F4C04-517C-E273-3190-DD39085CD749}" created="2023-09-18T21:58:09.774">
    <pc:sldMkLst xmlns:pc="http://schemas.microsoft.com/office/powerpoint/2013/main/command">
      <pc:docMk/>
      <pc:sldMk cId="2415935438" sldId="423"/>
    </pc:sldMkLst>
    <p188:txBody>
      <a:bodyPr/>
      <a:lstStyle/>
      <a:p>
        <a:r>
          <a:rPr lang="en-US"/>
          <a:t>Fix this slide. Angular velocity values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80" y="939516"/>
            <a:ext cx="11699087" cy="5016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59868" y="8304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0" y="87802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5.svg"/><Relationship Id="rId7" Type="http://schemas.openxmlformats.org/officeDocument/2006/relationships/image" Target="../media/image64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1.png"/><Relationship Id="rId5" Type="http://schemas.openxmlformats.org/officeDocument/2006/relationships/image" Target="../media/image621.png"/><Relationship Id="rId10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6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5.svg"/><Relationship Id="rId7" Type="http://schemas.openxmlformats.org/officeDocument/2006/relationships/image" Target="../media/image64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1.png"/><Relationship Id="rId5" Type="http://schemas.openxmlformats.org/officeDocument/2006/relationships/image" Target="../media/image621.png"/><Relationship Id="rId4" Type="http://schemas.openxmlformats.org/officeDocument/2006/relationships/image" Target="../media/image6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7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73.png"/><Relationship Id="rId21" Type="http://schemas.openxmlformats.org/officeDocument/2006/relationships/image" Target="../media/image720.png"/><Relationship Id="rId7" Type="http://schemas.openxmlformats.org/officeDocument/2006/relationships/image" Target="../media/image581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microsoft.com/office/2018/10/relationships/comments" Target="../comments/modernComment_1A7_90003FCE.xml"/><Relationship Id="rId16" Type="http://schemas.openxmlformats.org/officeDocument/2006/relationships/image" Target="../media/image670.png"/><Relationship Id="rId20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1.png"/><Relationship Id="rId11" Type="http://schemas.openxmlformats.org/officeDocument/2006/relationships/image" Target="../media/image620.png"/><Relationship Id="rId5" Type="http://schemas.openxmlformats.org/officeDocument/2006/relationships/image" Target="../media/image561.png"/><Relationship Id="rId15" Type="http://schemas.openxmlformats.org/officeDocument/2006/relationships/image" Target="../media/image660.png"/><Relationship Id="rId23" Type="http://schemas.openxmlformats.org/officeDocument/2006/relationships/image" Target="../media/image74.png"/><Relationship Id="rId10" Type="http://schemas.openxmlformats.org/officeDocument/2006/relationships/image" Target="../media/image611.png"/><Relationship Id="rId19" Type="http://schemas.openxmlformats.org/officeDocument/2006/relationships/image" Target="../media/image700.png"/><Relationship Id="rId4" Type="http://schemas.openxmlformats.org/officeDocument/2006/relationships/image" Target="../media/image551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Relationship Id="rId22" Type="http://schemas.openxmlformats.org/officeDocument/2006/relationships/image" Target="../media/image7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2025.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i.e.,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sz="2400" i="1" dirty="0"/>
                  <a:t>Why is this okay?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  <a:blipFill>
                <a:blip r:embed="rId2"/>
                <a:stretch>
                  <a:fillRect l="-625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=(1−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2408" r="-723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eigs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  <a:r>
                  <a:rPr lang="en-US" sz="2200" dirty="0"/>
                  <a:t> in </a:t>
                </a:r>
                <a:r>
                  <a:rPr lang="en-US" sz="2200" dirty="0" err="1"/>
                  <a:t>Matlab</a:t>
                </a:r>
                <a:endParaRPr lang="en-US" sz="2200" dirty="0"/>
              </a:p>
              <a:p>
                <a:pPr lvl="1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np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from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numpy.linalg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A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np.array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([…])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</a:p>
              <a:p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  <a:blipFill>
                <a:blip r:embed="rId2"/>
                <a:stretch>
                  <a:fillRect l="-625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∈[70,75]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73752" y="2227752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52" y="2227752"/>
                <a:ext cx="3697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3504591" y="1653991"/>
                <a:ext cx="404160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Vertical travel subject to gravity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91" y="1653991"/>
                <a:ext cx="4041605" cy="2252155"/>
              </a:xfrm>
              <a:prstGeom prst="rect">
                <a:avLst/>
              </a:prstGeom>
              <a:blipFill>
                <a:blip r:embed="rId5"/>
                <a:stretch>
                  <a:fillRect l="-1357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12FA4-DED0-F8D0-8D33-BE6D1F4C17F4}"/>
              </a:ext>
            </a:extLst>
          </p:cNvPr>
          <p:cNvCxnSpPr/>
          <p:nvPr/>
        </p:nvCxnSpPr>
        <p:spPr>
          <a:xfrm flipV="1">
            <a:off x="854119" y="2115671"/>
            <a:ext cx="0" cy="318154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144339-66B4-B062-515B-B35F7B39A0C6}"/>
                  </a:ext>
                </a:extLst>
              </p:cNvPr>
              <p:cNvSpPr txBox="1"/>
              <p:nvPr/>
            </p:nvSpPr>
            <p:spPr>
              <a:xfrm>
                <a:off x="7676643" y="1875605"/>
                <a:ext cx="4041605" cy="2507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noProof="0"/>
                </a:lvl1pPr>
                <a:lvl2pPr marL="685800" marR="0" indent="-27432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noProof="0"/>
                </a:lvl2pPr>
                <a:lvl3pPr marL="11430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noProof="0"/>
                </a:lvl3pPr>
                <a:lvl4pPr marL="16002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noProof="0"/>
                </a:lvl4pPr>
                <a:lvl5pPr marL="20574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noProof="0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sz="1800" dirty="0"/>
                  <a:t>Standard coordinate system</a:t>
                </a:r>
              </a:p>
              <a:p>
                <a:r>
                  <a:rPr lang="en-US" sz="1800" dirty="0"/>
                  <a:t>Down is negative, Up is positive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dirty="0"/>
                  <a:t> is negative because the velocity is becoming more negative (magnitude is increasing)</a:t>
                </a:r>
              </a:p>
              <a:p>
                <a:r>
                  <a:rPr lang="en-US" sz="1800" b="0" dirty="0"/>
                  <a:t>Sign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as the ball approaches ground is negative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144339-66B4-B062-515B-B35F7B39A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43" y="1875605"/>
                <a:ext cx="4041605" cy="2507859"/>
              </a:xfrm>
              <a:prstGeom prst="rect">
                <a:avLst/>
              </a:prstGeom>
              <a:blipFill>
                <a:blip r:embed="rId6"/>
                <a:stretch>
                  <a:fillRect l="-302" t="-2433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3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8623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>
                  <a:defRPr lang="en-US"/>
                </a:defPPr>
                <a:lvl1pPr marL="457200" marR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</a:lvl1pPr>
                <a:lvl2pPr marL="685800" marR="0" indent="-27432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sz="2800"/>
                </a:lvl2pPr>
                <a:lvl3pPr marL="11430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sz="2800"/>
                </a:lvl3pPr>
                <a:lvl4pPr marL="16002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sz="2800"/>
                </a:lvl4pPr>
                <a:lvl5pPr marL="20574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sz="2800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dirty="0"/>
                  <a:t>When does vertical travel end? </a:t>
                </a:r>
                <a14:m>
                  <m:oMath xmlns:m="http://schemas.openxmlformats.org/officeDocument/2006/math">
                    <m:r>
                      <a:rPr lang="en-US"/>
                      <m:t>h</m:t>
                    </m:r>
                    <m:r>
                      <a:rPr lang="en-US"/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Discrete transition! </a:t>
                </a:r>
              </a:p>
              <a:p>
                <a:pPr lvl="1"/>
                <a:r>
                  <a:rPr lang="en-US" sz="1800" dirty="0"/>
                  <a:t>Ball goes from vertical travel to impact and back to vertical travel</a:t>
                </a:r>
              </a:p>
              <a:p>
                <a14:m>
                  <m:oMath xmlns:m="http://schemas.openxmlformats.org/officeDocument/2006/math">
                    <m:r>
                      <a:rPr lang="en-US"/>
                      <m:t>𝑣</m:t>
                    </m:r>
                    <m:r>
                      <a:rPr lang="en-US"/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/>
                      <m:t> </m:t>
                    </m:r>
                    <m:r>
                      <a:rPr lang="en-US"/>
                      <m:t>h</m:t>
                    </m:r>
                    <m:r>
                      <a:rPr lang="en-US"/>
                      <m:t>=0 </m:t>
                    </m:r>
                    <m:r>
                      <m:rPr>
                        <m:lit/>
                      </m:rPr>
                      <a:rPr lang="en-US"/>
                      <m:t>/</m:t>
                    </m:r>
                    <m:r>
                      <a:rPr lang="en-US"/>
                      <m:t> </m:t>
                    </m:r>
                    <m:r>
                      <a:rPr lang="en-US"/>
                      <m:t>𝑣</m:t>
                    </m:r>
                    <m:r>
                      <a:rPr lang="en-US"/>
                      <m:t> :=−</m:t>
                    </m:r>
                    <m:r>
                      <a:rPr lang="en-US"/>
                      <m:t>𝑎𝑣</m:t>
                    </m:r>
                    <m:r>
                      <a:rPr lang="en-US"/>
                      <m:t>            0&lt;</m:t>
                    </m:r>
                    <m:r>
                      <a:rPr lang="en-US"/>
                      <m:t>𝑎</m:t>
                    </m:r>
                    <m:r>
                      <a:rPr lang="en-US"/>
                      <m:t>&lt;1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/>
                      <m:t>𝑎</m:t>
                    </m:r>
                    <m:r>
                      <a:rPr lang="en-US"/>
                      <m:t>= </m:t>
                    </m:r>
                  </m:oMath>
                </a14:m>
                <a:r>
                  <a:rPr lang="en-US" dirty="0"/>
                  <a:t>restitution coefficient measures fraction of speed retained after bounce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862322"/>
              </a:xfrm>
              <a:prstGeom prst="rect">
                <a:avLst/>
              </a:prstGeom>
              <a:blipFill>
                <a:blip r:embed="rId4"/>
                <a:stretch>
                  <a:fillRect l="-200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3638750" y="1670925"/>
                <a:ext cx="3471573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Vertical travel subject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50" y="1670925"/>
                <a:ext cx="3471573" cy="1975156"/>
              </a:xfrm>
              <a:prstGeom prst="rect">
                <a:avLst/>
              </a:prstGeom>
              <a:blipFill>
                <a:blip r:embed="rId4"/>
                <a:stretch>
                  <a:fillRect l="-158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E61E8-0B24-1510-C244-A10A331635E3}"/>
                  </a:ext>
                </a:extLst>
              </p:cNvPr>
              <p:cNvSpPr txBox="1"/>
              <p:nvPr/>
            </p:nvSpPr>
            <p:spPr>
              <a:xfrm>
                <a:off x="7203744" y="2182061"/>
                <a:ext cx="4465636" cy="2878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>
                  <a:defRPr lang="en-US"/>
                </a:defPPr>
                <a:lvl1pPr marL="457200" marR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</a:lvl1pPr>
                <a:lvl2pPr marL="685800" marR="0" indent="-27432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sz="2800"/>
                </a:lvl2pPr>
                <a:lvl3pPr marL="11430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sz="2800"/>
                </a:lvl3pPr>
                <a:lvl4pPr marL="16002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sz="2800"/>
                </a:lvl4pPr>
                <a:lvl5pPr marL="20574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sz="2800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dirty="0"/>
                  <a:t>Vertical travel mode resumed</a:t>
                </a:r>
              </a:p>
              <a:p>
                <a:r>
                  <a:rPr lang="en-US" dirty="0"/>
                  <a:t>Initially some positive upward velocity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makes this velocity decrease</a:t>
                </a:r>
              </a:p>
              <a:p>
                <a:r>
                  <a:rPr lang="en-US" dirty="0"/>
                  <a:t>Eventually,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will be zero, and then negative</a:t>
                </a:r>
              </a:p>
              <a:p>
                <a:r>
                  <a:rPr lang="en-US" dirty="0"/>
                  <a:t>But it is still the same “mode” : vertical travel subject to gravity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E61E8-0B24-1510-C244-A10A3316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4" y="2182061"/>
                <a:ext cx="4465636" cy="2878333"/>
              </a:xfrm>
              <a:prstGeom prst="rect">
                <a:avLst/>
              </a:prstGeom>
              <a:blipFill>
                <a:blip r:embed="rId5"/>
                <a:stretch>
                  <a:fillRect l="-410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F92313-257F-26D3-5243-8BF3A9A9FC7A}"/>
                  </a:ext>
                </a:extLst>
              </p:cNvPr>
              <p:cNvSpPr txBox="1"/>
              <p:nvPr/>
            </p:nvSpPr>
            <p:spPr>
              <a:xfrm>
                <a:off x="8220173" y="1564849"/>
                <a:ext cx="3249054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This is not a cartoon of a ball bouncing and traveling horizontally,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F92313-257F-26D3-5243-8BF3A9A9F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173" y="1564849"/>
                <a:ext cx="3249054" cy="923330"/>
              </a:xfrm>
              <a:prstGeom prst="rect">
                <a:avLst/>
              </a:prstGeom>
              <a:blipFill>
                <a:blip r:embed="rId10"/>
                <a:stretch>
                  <a:fillRect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5722646" y="1019255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2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+3=0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+2+3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9−4×5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±1.65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Greek philosopher Zeno’s race between Achilles and a tortoise</a:t>
                </a:r>
              </a:p>
              <a:p>
                <a:pPr lvl="1"/>
                <a:r>
                  <a:rPr lang="en-US" dirty="0"/>
                  <a:t>Tortoise has a head start over Achilles, but is much slower</a:t>
                </a:r>
              </a:p>
              <a:p>
                <a:pPr lvl="1"/>
                <a:r>
                  <a:rPr lang="en-US" dirty="0"/>
                  <a:t>If Achilles is d meters behind at the beginning of a round</a:t>
                </a:r>
              </a:p>
              <a:p>
                <a:pPr marL="411480" lvl="1" indent="0">
                  <a:buNone/>
                </a:pPr>
                <a:r>
                  <a:rPr lang="en-US" dirty="0"/>
                  <a:t>	and during the round, suppose Achilles runs d meters</a:t>
                </a:r>
              </a:p>
              <a:p>
                <a:pPr marL="411480" lvl="1" indent="0">
                  <a:buNone/>
                </a:pPr>
                <a:r>
                  <a:rPr lang="en-US" dirty="0"/>
                  <a:t>	but by then, tortoise has moved a little bit further</a:t>
                </a:r>
              </a:p>
              <a:p>
                <a:pPr lvl="1"/>
                <a:r>
                  <a:rPr lang="en-US" dirty="0"/>
                  <a:t>At the beginning of the next round, Achilles is still behind,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 [0&lt;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&lt;1]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What is the mistake made by Zeno?</a:t>
                </a:r>
              </a:p>
              <a:p>
                <a:r>
                  <a:rPr lang="en-US" dirty="0"/>
                  <a:t>If sum of durations between successive discrete actions converges to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  <a:blipFill>
                <a:blip r:embed="rId2"/>
                <a:stretch>
                  <a:fillRect l="-571" t="-2317" r="-1570" b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86D93A-270B-B9D5-9560-6ACC4F4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84" y="856315"/>
            <a:ext cx="3300049" cy="3300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69D1E-269A-3F05-9A37-3AB002BEC545}"/>
              </a:ext>
            </a:extLst>
          </p:cNvPr>
          <p:cNvSpPr txBox="1"/>
          <p:nvPr/>
        </p:nvSpPr>
        <p:spPr>
          <a:xfrm>
            <a:off x="8946035" y="4461874"/>
            <a:ext cx="2697615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Zeno assumes that if there are infinitely many points Achilles must “check off,” then it must take infinite time. But in fact, the times shrink and form a convergent series.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Real part is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 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9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44" r="-261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2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2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r>
              <a:rPr lang="en-US" dirty="0"/>
              <a:t>Assume: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obstacle shape estimate not the smallest shape containing the obstacle</a:t>
            </a:r>
          </a:p>
          <a:p>
            <a:pPr lvl="1"/>
            <a:r>
              <a:rPr lang="en-US" dirty="0"/>
              <a:t>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that are estimates of obstacle sizes</a:t>
                </a:r>
              </a:p>
              <a:p>
                <a:r>
                  <a:rPr lang="en-US" sz="2400" dirty="0"/>
                  <a:t>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executes following update to get estimates of shapes of each obstacle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/>
              </a:p>
              <a:p>
                <a:pPr lvl="1"/>
                <a:r>
                  <a:rPr lang="en-US" sz="1800" dirty="0"/>
                  <a:t>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but we are guaranteed that we get a radius of an estimated shape of the obstacle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that is exactly: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is actual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is actual (unknown)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0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/>
                  <a:t> is symmetric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	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pPr marL="411480" lvl="1" indent="0">
                  <a:buNone/>
                </a:pPr>
                <a:endParaRPr lang="en-US" sz="1800" b="0" dirty="0"/>
              </a:p>
              <a:p>
                <a:pPr marL="411480" lvl="1" indent="0">
                  <a:buNone/>
                </a:pPr>
                <a:endParaRPr lang="en-US" sz="1800" b="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68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</p:spPr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  <a:blipFill>
                <a:blip r:embed="rId2"/>
                <a:stretch>
                  <a:fillRect l="-625" t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(later in the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8ED5-3D26-E58B-5C87-01506A8A9C1F}"/>
              </a:ext>
            </a:extLst>
          </p:cNvPr>
          <p:cNvSpPr txBox="1"/>
          <p:nvPr/>
        </p:nvSpPr>
        <p:spPr>
          <a:xfrm>
            <a:off x="8692777" y="952341"/>
            <a:ext cx="236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Aleksandr Lyapunov</a:t>
            </a:r>
          </a:p>
          <a:p>
            <a:r>
              <a:rPr lang="en-US" dirty="0"/>
              <a:t>Russian mathematician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Step 1: find the </a:t>
                </a:r>
                <a:r>
                  <a:rPr lang="en-US" dirty="0">
                    <a:solidFill>
                      <a:srgbClr val="FF0000"/>
                    </a:solidFill>
                  </a:rPr>
                  <a:t>Jacobian</a:t>
                </a:r>
                <a:r>
                  <a:rPr lang="en-US" dirty="0"/>
                  <a:t>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</a:t>
                </a:r>
                <a:r>
                  <a:rPr lang="en-US" i="1" dirty="0">
                    <a:solidFill>
                      <a:srgbClr val="FF0000"/>
                    </a:solidFill>
                  </a:rPr>
                  <a:t>stable locally </a:t>
                </a:r>
                <a:r>
                  <a:rPr lang="en-US" dirty="0"/>
                  <a:t>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sz="2400" dirty="0"/>
                  <a:t>Find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could be interpreted as the </a:t>
                </a:r>
                <a:r>
                  <a:rPr lang="en-US" sz="2400" i="1" dirty="0"/>
                  <a:t>energy</a:t>
                </a:r>
                <a:r>
                  <a:rPr lang="en-US" sz="2400" dirty="0"/>
                  <a:t> of the system</a:t>
                </a:r>
              </a:p>
              <a:p>
                <a:pPr lvl="1"/>
                <a:r>
                  <a:rPr lang="en-US" sz="2400" dirty="0"/>
                  <a:t>Stable systems eventually lose their energy and return to the quiescent state</a:t>
                </a:r>
              </a:p>
              <a:p>
                <a:pPr lvl="1"/>
                <a:r>
                  <a:rPr lang="en-US" sz="2400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37177</TotalTime>
  <Words>4486</Words>
  <Application>Microsoft Office PowerPoint</Application>
  <PresentationFormat>Widescreen</PresentationFormat>
  <Paragraphs>725</Paragraphs>
  <Slides>54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Stability Analysis for Linear Systems</vt:lpstr>
      <vt:lpstr>Stability analysis example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</vt:lpstr>
      <vt:lpstr>Hybrid automaton for bouncing ball</vt:lpstr>
      <vt:lpstr>How to deal with Zeno behavior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502</cp:revision>
  <dcterms:created xsi:type="dcterms:W3CDTF">2018-01-04T23:14:16Z</dcterms:created>
  <dcterms:modified xsi:type="dcterms:W3CDTF">2025-09-17T05:07:43Z</dcterms:modified>
</cp:coreProperties>
</file>