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8" r:id="rId3"/>
    <p:sldId id="333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4" r:id="rId12"/>
    <p:sldId id="363" r:id="rId13"/>
    <p:sldId id="351" r:id="rId14"/>
    <p:sldId id="366" r:id="rId15"/>
    <p:sldId id="367" r:id="rId16"/>
    <p:sldId id="369" r:id="rId17"/>
    <p:sldId id="370" r:id="rId18"/>
    <p:sldId id="368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7FF"/>
    <a:srgbClr val="CCFF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9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43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Basics of Control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Asymptotic stability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BIBO stability!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3258" r="-723" b="-3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7D55E3-EE72-4015-9C79-078D9B23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6939" cy="4351338"/>
          </a:xfrm>
        </p:spPr>
        <p:txBody>
          <a:bodyPr/>
          <a:lstStyle/>
          <a:p>
            <a:r>
              <a:rPr lang="en-US" dirty="0"/>
              <a:t>Design a controller to ensure desired objectives of the overall physical system</a:t>
            </a:r>
          </a:p>
          <a:p>
            <a:r>
              <a:rPr lang="en-US" dirty="0"/>
              <a:t>Old area: first papers from 1860s</a:t>
            </a:r>
          </a:p>
          <a:p>
            <a:pPr lvl="1"/>
            <a:r>
              <a:rPr lang="en-US" dirty="0"/>
              <a:t>First controllers were mechanical, hydraulic or electro-mechanical, based on relays etc.</a:t>
            </a:r>
          </a:p>
          <a:p>
            <a:pPr lvl="1"/>
            <a:r>
              <a:rPr lang="en-US" dirty="0"/>
              <a:t>Digital control began roughly in the 1960s</a:t>
            </a:r>
          </a:p>
          <a:p>
            <a:pPr lvl="1"/>
            <a:r>
              <a:rPr lang="en-US" dirty="0"/>
              <a:t>I.e. use of software and computers/ microcontrollers to perform control tasks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13259B-3CBA-46D8-B2D3-7CF7637F1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B48F1-40EE-46FE-B27E-BC40029D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85F17-2A49-4AB1-9079-62EC344D8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577932"/>
            <a:ext cx="4576959" cy="23025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F25C6-3BF6-4E2A-B657-1ADCDAA28E6F}"/>
              </a:ext>
            </a:extLst>
          </p:cNvPr>
          <p:cNvSpPr txBox="1"/>
          <p:nvPr/>
        </p:nvSpPr>
        <p:spPr>
          <a:xfrm flipH="1">
            <a:off x="7413812" y="4780029"/>
            <a:ext cx="4372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Segovia &amp; </a:t>
            </a:r>
            <a:r>
              <a:rPr lang="en-US" dirty="0" err="1">
                <a:solidFill>
                  <a:srgbClr val="FF0000"/>
                </a:solidFill>
              </a:rPr>
              <a:t>Theorin</a:t>
            </a:r>
            <a:r>
              <a:rPr lang="en-US" dirty="0">
                <a:solidFill>
                  <a:srgbClr val="FF0000"/>
                </a:solidFill>
              </a:rPr>
              <a:t>: History of Control, History of PLC and DCS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A8B20-54DB-4CE0-BD37-601F1612EB0F}"/>
              </a:ext>
            </a:extLst>
          </p:cNvPr>
          <p:cNvSpPr txBox="1"/>
          <p:nvPr/>
        </p:nvSpPr>
        <p:spPr>
          <a:xfrm flipH="1">
            <a:off x="7569778" y="3772139"/>
            <a:ext cx="437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Relay-based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30007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EBC533-5CBD-44A5-B056-2EBE6A58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62648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Open-loop or feed-forward control</a:t>
            </a:r>
          </a:p>
          <a:p>
            <a:pPr lvl="1"/>
            <a:r>
              <a:rPr lang="en-US" dirty="0"/>
              <a:t>Control action does not depend on plant output</a:t>
            </a:r>
          </a:p>
          <a:p>
            <a:pPr lvl="1"/>
            <a:r>
              <a:rPr lang="en-US" dirty="0"/>
              <a:t>Example: older-style A/Cs in car</a:t>
            </a:r>
          </a:p>
          <a:p>
            <a:pPr lvl="2"/>
            <a:r>
              <a:rPr lang="en-US" sz="2400" dirty="0"/>
              <a:t>Input: user’s temperature dial setting</a:t>
            </a:r>
          </a:p>
          <a:p>
            <a:pPr lvl="2"/>
            <a:r>
              <a:rPr lang="en-US" sz="2400" dirty="0"/>
              <a:t>Car’s response: lower or increase temperature</a:t>
            </a:r>
          </a:p>
          <a:p>
            <a:pPr lvl="2"/>
            <a:r>
              <a:rPr lang="en-US" sz="2400" dirty="0"/>
              <a:t>Car does not actually measure temperature in the cabin to adjust temperature/air-flow</a:t>
            </a:r>
          </a:p>
          <a:p>
            <a:r>
              <a:rPr lang="en-US" dirty="0"/>
              <a:t>Pros: Cheaper, no sensors required. </a:t>
            </a:r>
          </a:p>
          <a:p>
            <a:r>
              <a:rPr lang="en-US" dirty="0"/>
              <a:t>Cons: Quality of control generally poor without human intervention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8E2192-FF7E-4786-A864-703504B19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Open-loop vs. Closed-loop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9D690-B9CC-408A-BA95-9380C63D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62959A-EF50-452A-A363-35167F7AA759}"/>
              </a:ext>
            </a:extLst>
          </p:cNvPr>
          <p:cNvGrpSpPr/>
          <p:nvPr/>
        </p:nvGrpSpPr>
        <p:grpSpPr>
          <a:xfrm>
            <a:off x="6919787" y="2355575"/>
            <a:ext cx="4866558" cy="1260235"/>
            <a:chOff x="6865999" y="2271051"/>
            <a:chExt cx="4866558" cy="12602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BB7532-D6B8-4981-B389-D9378EE8E867}"/>
                </a:ext>
              </a:extLst>
            </p:cNvPr>
            <p:cNvSpPr/>
            <p:nvPr/>
          </p:nvSpPr>
          <p:spPr>
            <a:xfrm>
              <a:off x="10019980" y="2467537"/>
              <a:ext cx="937452" cy="104990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Plant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F96F55-9D0B-4BBB-AE2A-97A4ACFF9CB9}"/>
                </a:ext>
              </a:extLst>
            </p:cNvPr>
            <p:cNvSpPr/>
            <p:nvPr/>
          </p:nvSpPr>
          <p:spPr>
            <a:xfrm>
              <a:off x="7791285" y="2470077"/>
              <a:ext cx="1445879" cy="106120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6C1582-8D2F-4924-9941-B14344AA4AE8}"/>
                </a:ext>
              </a:extLst>
            </p:cNvPr>
            <p:cNvCxnSpPr>
              <a:cxnSpLocks/>
            </p:cNvCxnSpPr>
            <p:nvPr/>
          </p:nvCxnSpPr>
          <p:spPr>
            <a:xfrm>
              <a:off x="10957432" y="2997895"/>
              <a:ext cx="7751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D980AC7-99F3-4054-BD6F-36BA7D7C9CBE}"/>
                    </a:ext>
                  </a:extLst>
                </p:cNvPr>
                <p:cNvSpPr txBox="1"/>
                <p:nvPr/>
              </p:nvSpPr>
              <p:spPr>
                <a:xfrm>
                  <a:off x="6865999" y="2395056"/>
                  <a:ext cx="740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D980AC7-99F3-4054-BD6F-36BA7D7C9C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999" y="2395056"/>
                  <a:ext cx="740395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1639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4B2268-AD5C-411E-9A5F-6ACF171F180B}"/>
                    </a:ext>
                  </a:extLst>
                </p:cNvPr>
                <p:cNvSpPr txBox="1"/>
                <p:nvPr/>
              </p:nvSpPr>
              <p:spPr>
                <a:xfrm>
                  <a:off x="9227102" y="2365190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74B2268-AD5C-411E-9A5F-6ACF171F1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102" y="2365190"/>
                  <a:ext cx="607987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32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6B2C749-E982-4037-B966-01B784C5B581}"/>
                    </a:ext>
                  </a:extLst>
                </p:cNvPr>
                <p:cNvSpPr txBox="1"/>
                <p:nvPr/>
              </p:nvSpPr>
              <p:spPr>
                <a:xfrm>
                  <a:off x="11041001" y="2271051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6B2C749-E982-4037-B966-01B784C5B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1001" y="2271051"/>
                  <a:ext cx="60798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00" r="-29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1141660-37DC-4CF5-B8F4-48AF39C14F41}"/>
                </a:ext>
              </a:extLst>
            </p:cNvPr>
            <p:cNvCxnSpPr>
              <a:cxnSpLocks/>
              <a:stCxn id="24" idx="3"/>
              <a:endCxn id="23" idx="1"/>
            </p:cNvCxnSpPr>
            <p:nvPr/>
          </p:nvCxnSpPr>
          <p:spPr>
            <a:xfrm flipV="1">
              <a:off x="9237164" y="2992489"/>
              <a:ext cx="782816" cy="8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92C0539-24D6-46D4-B6D7-36346848168D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7064179" y="2992487"/>
              <a:ext cx="7271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210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A6CAED-7B3E-40B1-A7A8-720E53DC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7" y="1133196"/>
            <a:ext cx="5769767" cy="4568349"/>
          </a:xfrm>
        </p:spPr>
        <p:txBody>
          <a:bodyPr/>
          <a:lstStyle/>
          <a:p>
            <a:r>
              <a:rPr lang="en-US" dirty="0"/>
              <a:t>Controller adjusts controllable inputs in response to observed outputs</a:t>
            </a:r>
          </a:p>
          <a:p>
            <a:pPr lvl="1"/>
            <a:r>
              <a:rPr lang="en-US" sz="2400" dirty="0"/>
              <a:t>Can respond better to variations in disturbances</a:t>
            </a:r>
          </a:p>
          <a:p>
            <a:pPr lvl="1"/>
            <a:r>
              <a:rPr lang="en-US" sz="2400" dirty="0"/>
              <a:t>Performance depends on how well outputs can be sensed, and how quickly controller can track changes in output</a:t>
            </a:r>
          </a:p>
          <a:p>
            <a:r>
              <a:rPr lang="en-US" dirty="0"/>
              <a:t>Many different flavors of feedback control!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1FA87-E354-42C1-B923-967BC68D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Closed-loop or Feedback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B958E-88B3-4B17-A08E-92B36BCA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BE5C4D-6DBB-44FB-8D1E-3EE65D066E7B}"/>
              </a:ext>
            </a:extLst>
          </p:cNvPr>
          <p:cNvGrpSpPr/>
          <p:nvPr/>
        </p:nvGrpSpPr>
        <p:grpSpPr>
          <a:xfrm>
            <a:off x="5799175" y="2355575"/>
            <a:ext cx="5987170" cy="1260235"/>
            <a:chOff x="5745387" y="2271051"/>
            <a:chExt cx="5987170" cy="12602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6312BB-5188-486D-82A8-A8E7CA66C244}"/>
                </a:ext>
              </a:extLst>
            </p:cNvPr>
            <p:cNvSpPr/>
            <p:nvPr/>
          </p:nvSpPr>
          <p:spPr>
            <a:xfrm>
              <a:off x="10019980" y="2467537"/>
              <a:ext cx="937452" cy="1049904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Plant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DEB12D-D2A0-4249-849D-1BE8802A049C}"/>
                </a:ext>
              </a:extLst>
            </p:cNvPr>
            <p:cNvSpPr/>
            <p:nvPr/>
          </p:nvSpPr>
          <p:spPr>
            <a:xfrm>
              <a:off x="7791285" y="2470077"/>
              <a:ext cx="1445879" cy="106120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Controller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23F9B20-DE40-4E5A-A7EC-71873E2928B4}"/>
                </a:ext>
              </a:extLst>
            </p:cNvPr>
            <p:cNvCxnSpPr>
              <a:cxnSpLocks/>
            </p:cNvCxnSpPr>
            <p:nvPr/>
          </p:nvCxnSpPr>
          <p:spPr>
            <a:xfrm>
              <a:off x="5927594" y="2997895"/>
              <a:ext cx="503116" cy="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5D81E1-C748-4B99-BE08-BF12D9060878}"/>
                </a:ext>
              </a:extLst>
            </p:cNvPr>
            <p:cNvCxnSpPr>
              <a:cxnSpLocks/>
            </p:cNvCxnSpPr>
            <p:nvPr/>
          </p:nvCxnSpPr>
          <p:spPr>
            <a:xfrm>
              <a:off x="10957432" y="2997895"/>
              <a:ext cx="7751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4EB755A-013B-484F-979E-0064AE844C59}"/>
                    </a:ext>
                  </a:extLst>
                </p:cNvPr>
                <p:cNvSpPr txBox="1"/>
                <p:nvPr/>
              </p:nvSpPr>
              <p:spPr>
                <a:xfrm>
                  <a:off x="5745387" y="2365190"/>
                  <a:ext cx="7403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4EB755A-013B-484F-979E-0064AE844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5387" y="2365190"/>
                  <a:ext cx="740395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1639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2AB29B-30AD-4C0B-9FD6-D47371862019}"/>
                    </a:ext>
                  </a:extLst>
                </p:cNvPr>
                <p:cNvSpPr txBox="1"/>
                <p:nvPr/>
              </p:nvSpPr>
              <p:spPr>
                <a:xfrm>
                  <a:off x="9227102" y="2365190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C2AB29B-30AD-4C0B-9FD6-D47371862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7102" y="2365190"/>
                  <a:ext cx="607987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32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4EEA-30CD-4980-A053-C186E669D043}"/>
                    </a:ext>
                  </a:extLst>
                </p:cNvPr>
                <p:cNvSpPr txBox="1"/>
                <p:nvPr/>
              </p:nvSpPr>
              <p:spPr>
                <a:xfrm>
                  <a:off x="11041001" y="2271051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4554EEA-30CD-4980-A053-C186E669D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1001" y="2271051"/>
                  <a:ext cx="60798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00" r="-29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614378B-0B9C-4899-A930-695585624F5D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9237164" y="2992489"/>
              <a:ext cx="782816" cy="81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BA33BCA-63F2-4C5D-B15F-AD4FDF97E06F}"/>
                    </a:ext>
                  </a:extLst>
                </p:cNvPr>
                <p:cNvSpPr/>
                <p:nvPr/>
              </p:nvSpPr>
              <p:spPr>
                <a:xfrm>
                  <a:off x="6454521" y="2698937"/>
                  <a:ext cx="621575" cy="587099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∑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FBA33BCA-63F2-4C5D-B15F-AD4FDF97E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521" y="2698937"/>
                  <a:ext cx="621575" cy="58709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5D6C563-FFA8-4016-ACF4-768811FFE33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064179" y="2992487"/>
              <a:ext cx="72710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31B12F61-CB5B-43FD-BD6A-052726CBD0B2}"/>
                </a:ext>
              </a:extLst>
            </p:cNvPr>
            <p:cNvCxnSpPr>
              <a:cxnSpLocks/>
              <a:endCxn id="74" idx="4"/>
            </p:cNvCxnSpPr>
            <p:nvPr/>
          </p:nvCxnSpPr>
          <p:spPr>
            <a:xfrm rot="10800000" flipV="1">
              <a:off x="6765310" y="3000682"/>
              <a:ext cx="4653165" cy="285354"/>
            </a:xfrm>
            <a:prstGeom prst="bentConnector4">
              <a:avLst>
                <a:gd name="adj1" fmla="val 422"/>
                <a:gd name="adj2" fmla="val 314751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041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57F9B-0D80-420D-A738-64A1B188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Feedback Control: Reference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DA7A-8607-4B7C-B8E0-173F901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FAB728-F755-4D1A-8D7C-F418C925A768}"/>
              </a:ext>
            </a:extLst>
          </p:cNvPr>
          <p:cNvGrpSpPr/>
          <p:nvPr/>
        </p:nvGrpSpPr>
        <p:grpSpPr>
          <a:xfrm>
            <a:off x="1499348" y="1209202"/>
            <a:ext cx="8255081" cy="1532730"/>
            <a:chOff x="1407527" y="1353670"/>
            <a:chExt cx="8255081" cy="15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2DBB15-063C-4208-B5E6-D33721EF898B}"/>
                    </a:ext>
                  </a:extLst>
                </p:cNvPr>
                <p:cNvSpPr txBox="1"/>
                <p:nvPr/>
              </p:nvSpPr>
              <p:spPr>
                <a:xfrm>
                  <a:off x="9054621" y="1353670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2DBB15-063C-4208-B5E6-D33721EF8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621" y="1353670"/>
                  <a:ext cx="607987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3000" r="-29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185FA28-FA8C-41FD-B655-69F9656E06C7}"/>
                </a:ext>
              </a:extLst>
            </p:cNvPr>
            <p:cNvGrpSpPr/>
            <p:nvPr/>
          </p:nvGrpSpPr>
          <p:grpSpPr>
            <a:xfrm>
              <a:off x="1407527" y="1353670"/>
              <a:ext cx="8255081" cy="1532730"/>
              <a:chOff x="1611328" y="1458473"/>
              <a:chExt cx="8255081" cy="1532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611F1B-DC82-4A0E-9E9B-57FFE9431187}"/>
                      </a:ext>
                    </a:extLst>
                  </p:cNvPr>
                  <p:cNvSpPr/>
                  <p:nvPr/>
                </p:nvSpPr>
                <p:spPr>
                  <a:xfrm>
                    <a:off x="6685109" y="1541189"/>
                    <a:ext cx="2076063" cy="1049904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a14:m>
                    <a:endParaRPr lang="en-US" sz="2400" b="1" dirty="0"/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611F1B-DC82-4A0E-9E9B-57FFE94311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109" y="1541189"/>
                    <a:ext cx="2076063" cy="10499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65D80-2989-4597-B0ED-826FBF7B3F5B}"/>
                      </a:ext>
                    </a:extLst>
                  </p:cNvPr>
                  <p:cNvSpPr/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65D80-2989-4597-B0ED-826FBF7B3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4CE3FBB-58DD-4F5B-88CD-D5BCB6D1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535" y="2091179"/>
                <a:ext cx="50311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481241C-2470-4D88-AF2B-76143FCAF6C9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8761172" y="2066141"/>
                <a:ext cx="1105237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D50B9-09E8-4D46-B40E-F24FBBB434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1328" y="1458474"/>
                    <a:ext cx="80451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D50B9-09E8-4D46-B40E-F24FBBB43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1328" y="1458474"/>
                    <a:ext cx="80451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6B3BCA-FCC6-4780-BB48-4DB450C29209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6B3BCA-FCC6-4780-BB48-4DB450C29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100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37D12E-A217-42D3-98BE-D0A06E76E973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5529898" y="2064803"/>
                <a:ext cx="1155211" cy="13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4763722-BF5A-49EF-BD4D-7409FA8A62AB}"/>
                      </a:ext>
                    </a:extLst>
                  </p:cNvPr>
                  <p:cNvSpPr/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4763722-BF5A-49EF-BD4D-7409FA8A6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06AA0A-FDEF-4AB8-BDA5-2671F842ECB0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2976354" y="2056608"/>
                <a:ext cx="535249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DEF95A09-38DE-4880-B968-8F0BC7653B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94735" y="2075272"/>
                <a:ext cx="6692794" cy="293550"/>
              </a:xfrm>
              <a:prstGeom prst="bentConnector4">
                <a:avLst>
                  <a:gd name="adj1" fmla="val 1869"/>
                  <a:gd name="adj2" fmla="val 416078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3DB2259-13D2-45D0-B828-E8B8B1612A0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6367" y="2074336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3DB2259-13D2-45D0-B828-E8B8B1612A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367" y="2074336"/>
                    <a:ext cx="53412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61FAA5F-5619-44C8-9E01-FD87ACD8F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61FAA5F-5619-44C8-9E01-FD87ACD8F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CD967A-E4FD-42DB-8414-D2535077658C}"/>
                  </a:ext>
                </a:extLst>
              </p:cNvPr>
              <p:cNvSpPr txBox="1"/>
              <p:nvPr/>
            </p:nvSpPr>
            <p:spPr>
              <a:xfrm>
                <a:off x="3905068" y="2591093"/>
                <a:ext cx="123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Controller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44BC63-35E0-422B-9B26-9D89412A4304}"/>
                  </a:ext>
                </a:extLst>
              </p:cNvPr>
              <p:cNvSpPr txBox="1"/>
              <p:nvPr/>
            </p:nvSpPr>
            <p:spPr>
              <a:xfrm>
                <a:off x="7363490" y="2578872"/>
                <a:ext cx="719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Plant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1">
                <a:extLst>
                  <a:ext uri="{FF2B5EF4-FFF2-40B4-BE49-F238E27FC236}">
                    <a16:creationId xmlns:a16="http://schemas.microsoft.com/office/drawing/2014/main" id="{7BC7D03C-FA3C-469E-B566-CDCE18DE1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453585"/>
                <a:ext cx="11635995" cy="22304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Common objective: make plant state </a:t>
                </a:r>
                <a:r>
                  <a:rPr lang="en-US" i="1" dirty="0"/>
                  <a:t>track </a:t>
                </a:r>
                <a:r>
                  <a:rPr lang="en-US" dirty="0"/>
                  <a:t>the reference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convenience,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(identity)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(zero matrix), i.e. full state is observable through sensors, and input has no immediate effect on output</a:t>
                </a:r>
              </a:p>
            </p:txBody>
          </p:sp>
        </mc:Choice>
        <mc:Fallback>
          <p:sp>
            <p:nvSpPr>
              <p:cNvPr id="62" name="Content Placeholder 1">
                <a:extLst>
                  <a:ext uri="{FF2B5EF4-FFF2-40B4-BE49-F238E27FC236}">
                    <a16:creationId xmlns:a16="http://schemas.microsoft.com/office/drawing/2014/main" id="{7BC7D03C-FA3C-469E-B566-CDCE18DE1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453585"/>
                <a:ext cx="11635995" cy="2230456"/>
              </a:xfrm>
              <a:blipFill>
                <a:blip r:embed="rId10"/>
                <a:stretch>
                  <a:fillRect l="-629" t="-4658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46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1928693"/>
          </a:xfrm>
        </p:spPr>
        <p:txBody>
          <a:bodyPr>
            <a:normAutofit/>
          </a:bodyPr>
          <a:lstStyle/>
          <a:p>
            <a:r>
              <a:rPr lang="en-US" dirty="0"/>
              <a:t>Lyapunov analysis for nonlinear systems</a:t>
            </a:r>
          </a:p>
          <a:p>
            <a:r>
              <a:rPr lang="en-US" dirty="0"/>
              <a:t>BIBO stability</a:t>
            </a:r>
          </a:p>
          <a:p>
            <a:r>
              <a:rPr lang="en-US" dirty="0"/>
              <a:t>Introduction to PID control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B57F9B-0D80-420D-A738-64A1B188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Simple Linear Feedback Control: Reference Tracking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DA7A-8607-4B7C-B8E0-173F901F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5FAB728-F755-4D1A-8D7C-F418C925A768}"/>
              </a:ext>
            </a:extLst>
          </p:cNvPr>
          <p:cNvGrpSpPr/>
          <p:nvPr/>
        </p:nvGrpSpPr>
        <p:grpSpPr>
          <a:xfrm>
            <a:off x="1499348" y="1209202"/>
            <a:ext cx="8255081" cy="1532730"/>
            <a:chOff x="1407527" y="1353670"/>
            <a:chExt cx="8255081" cy="15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2DBB15-063C-4208-B5E6-D33721EF898B}"/>
                    </a:ext>
                  </a:extLst>
                </p:cNvPr>
                <p:cNvSpPr txBox="1"/>
                <p:nvPr/>
              </p:nvSpPr>
              <p:spPr>
                <a:xfrm>
                  <a:off x="9054621" y="1353670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F2DBB15-063C-4208-B5E6-D33721EF8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4621" y="1353670"/>
                  <a:ext cx="607987" cy="461665"/>
                </a:xfrm>
                <a:prstGeom prst="rect">
                  <a:avLst/>
                </a:prstGeom>
                <a:blipFill>
                  <a:blip r:embed="rId2"/>
                  <a:stretch>
                    <a:fillRect r="-28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185FA28-FA8C-41FD-B655-69F9656E06C7}"/>
                </a:ext>
              </a:extLst>
            </p:cNvPr>
            <p:cNvGrpSpPr/>
            <p:nvPr/>
          </p:nvGrpSpPr>
          <p:grpSpPr>
            <a:xfrm>
              <a:off x="1407527" y="1353670"/>
              <a:ext cx="8255081" cy="1532730"/>
              <a:chOff x="1611328" y="1458473"/>
              <a:chExt cx="8255081" cy="1532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611F1B-DC82-4A0E-9E9B-57FFE9431187}"/>
                      </a:ext>
                    </a:extLst>
                  </p:cNvPr>
                  <p:cNvSpPr/>
                  <p:nvPr/>
                </p:nvSpPr>
                <p:spPr>
                  <a:xfrm>
                    <a:off x="6685109" y="1541189"/>
                    <a:ext cx="2076063" cy="1049904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8611F1B-DC82-4A0E-9E9B-57FFE94311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109" y="1541189"/>
                    <a:ext cx="2076063" cy="104990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65D80-2989-4597-B0ED-826FBF7B3F5B}"/>
                      </a:ext>
                    </a:extLst>
                  </p:cNvPr>
                  <p:cNvSpPr/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9E265D80-2989-4597-B0ED-826FBF7B3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4CE3FBB-58DD-4F5B-88CD-D5BCB6D1D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535" y="2091179"/>
                <a:ext cx="50311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481241C-2470-4D88-AF2B-76143FCAF6C9}"/>
                  </a:ext>
                </a:extLst>
              </p:cNvPr>
              <p:cNvCxnSpPr>
                <a:cxnSpLocks/>
                <a:stCxn id="16" idx="3"/>
              </p:cNvCxnSpPr>
              <p:nvPr/>
            </p:nvCxnSpPr>
            <p:spPr>
              <a:xfrm>
                <a:off x="8761172" y="2066141"/>
                <a:ext cx="1105237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D50B9-09E8-4D46-B40E-F24FBBB434E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1328" y="1458474"/>
                    <a:ext cx="80451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B3D50B9-09E8-4D46-B40E-F24FBBB434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1328" y="1458474"/>
                    <a:ext cx="80451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6B3BCA-FCC6-4780-BB48-4DB450C29209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6B3BCA-FCC6-4780-BB48-4DB450C292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1000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37D12E-A217-42D3-98BE-D0A06E76E973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>
                <a:off x="5529898" y="2064803"/>
                <a:ext cx="1155211" cy="13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4763722-BF5A-49EF-BD4D-7409FA8A62AB}"/>
                      </a:ext>
                    </a:extLst>
                  </p:cNvPr>
                  <p:cNvSpPr/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74763722-BF5A-49EF-BD4D-7409FA8A6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b="-980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806AA0A-FDEF-4AB8-BDA5-2671F842ECB0}"/>
                  </a:ext>
                </a:extLst>
              </p:cNvPr>
              <p:cNvCxnSpPr>
                <a:cxnSpLocks/>
                <a:endCxn id="17" idx="1"/>
              </p:cNvCxnSpPr>
              <p:nvPr/>
            </p:nvCxnSpPr>
            <p:spPr>
              <a:xfrm>
                <a:off x="2976354" y="2056608"/>
                <a:ext cx="535249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DEF95A09-38DE-4880-B968-8F0BC7653BD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594735" y="2075272"/>
                <a:ext cx="6692794" cy="293550"/>
              </a:xfrm>
              <a:prstGeom prst="bentConnector4">
                <a:avLst>
                  <a:gd name="adj1" fmla="val 1869"/>
                  <a:gd name="adj2" fmla="val 416078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3DB2259-13D2-45D0-B828-E8B8B1612A0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6367" y="2074336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93DB2259-13D2-45D0-B828-E8B8B1612A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6367" y="2074336"/>
                    <a:ext cx="534121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61FAA5F-5619-44C8-9E01-FD87ACD8FA54}"/>
                      </a:ext>
                    </a:extLst>
                  </p:cNvPr>
                  <p:cNvSpPr txBox="1"/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161FAA5F-5619-44C8-9E01-FD87ACD8FA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8CD967A-E4FD-42DB-8414-D2535077658C}"/>
                  </a:ext>
                </a:extLst>
              </p:cNvPr>
              <p:cNvSpPr txBox="1"/>
              <p:nvPr/>
            </p:nvSpPr>
            <p:spPr>
              <a:xfrm>
                <a:off x="3905068" y="2591093"/>
                <a:ext cx="123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Controller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44BC63-35E0-422B-9B26-9D89412A4304}"/>
                  </a:ext>
                </a:extLst>
              </p:cNvPr>
              <p:cNvSpPr txBox="1"/>
              <p:nvPr/>
            </p:nvSpPr>
            <p:spPr>
              <a:xfrm>
                <a:off x="7363490" y="2578872"/>
                <a:ext cx="719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Plant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1">
                <a:extLst>
                  <a:ext uri="{FF2B5EF4-FFF2-40B4-BE49-F238E27FC236}">
                    <a16:creationId xmlns:a16="http://schemas.microsoft.com/office/drawing/2014/main" id="{7BC7D03C-FA3C-469E-B566-CDCE18DE1E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881" y="3394488"/>
                <a:ext cx="11635995" cy="22304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Closed-loop dynamics: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𝐵𝐾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𝐵𝐾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𝐫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such that closed-loop system has desirable behavior</a:t>
                </a:r>
              </a:p>
              <a:p>
                <a:r>
                  <a:rPr lang="en-US" dirty="0"/>
                  <a:t>To make closed-loop system stable,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such that eigenvalues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e>
                    </m:d>
                  </m:oMath>
                </a14:m>
                <a:r>
                  <a:rPr lang="en-US" dirty="0"/>
                  <a:t> have negative real-parts</a:t>
                </a:r>
              </a:p>
              <a:p>
                <a:r>
                  <a:rPr lang="en-US" dirty="0"/>
                  <a:t>Controller designed this way also called </a:t>
                </a:r>
                <a:r>
                  <a:rPr lang="en-US" i="1" dirty="0"/>
                  <a:t>pole placement</a:t>
                </a:r>
                <a:r>
                  <a:rPr lang="en-US" dirty="0"/>
                  <a:t> controller</a:t>
                </a:r>
              </a:p>
            </p:txBody>
          </p:sp>
        </mc:Choice>
        <mc:Fallback xmlns="">
          <p:sp>
            <p:nvSpPr>
              <p:cNvPr id="62" name="Content Placeholder 1">
                <a:extLst>
                  <a:ext uri="{FF2B5EF4-FFF2-40B4-BE49-F238E27FC236}">
                    <a16:creationId xmlns:a16="http://schemas.microsoft.com/office/drawing/2014/main" id="{7BC7D03C-FA3C-469E-B566-CDCE18DE1E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881" y="3394488"/>
                <a:ext cx="11635995" cy="2230456"/>
              </a:xfrm>
              <a:blipFill>
                <a:blip r:embed="rId10"/>
                <a:stretch>
                  <a:fillRect l="-629" t="-6284" b="-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05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FC4BCA7-D9AA-4B88-9C30-E0912DE4BA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074" y="2749484"/>
                <a:ext cx="11883702" cy="286129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eigs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=0.382, 2.618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unstable plant!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 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eigs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𝐵𝐾</m:t>
                        </m:r>
                      </m:e>
                    </m:d>
                  </m:oMath>
                </a14:m>
                <a:r>
                  <a:rPr lang="en-US" sz="2400" dirty="0"/>
                  <a:t> satisfy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= 0</a:t>
                </a:r>
              </a:p>
              <a:p>
                <a:pPr lvl="1"/>
                <a:r>
                  <a:rPr lang="en-US" sz="2400" dirty="0"/>
                  <a:t>Suppose we want eigenvalues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−5, −6,</m:t>
                    </m:r>
                  </m:oMath>
                </a14:m>
                <a:r>
                  <a:rPr lang="en-US" sz="2400" dirty="0"/>
                  <a:t> then equation would be: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+30=0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Comparing two equations,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This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=14,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=57</m:t>
                    </m:r>
                  </m:oMath>
                </a14:m>
                <a:r>
                  <a:rPr lang="en-US" sz="2400" dirty="0"/>
                  <a:t>. Thus controller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stabilizes the plant!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FC4BCA7-D9AA-4B88-9C30-E0912DE4B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074" y="2749484"/>
                <a:ext cx="11883702" cy="2861297"/>
              </a:xfrm>
              <a:blipFill>
                <a:blip r:embed="rId2"/>
                <a:stretch>
                  <a:fillRect l="-410" t="-2985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9CF417B-A5CF-4278-A6EE-2E74BE58F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pole placement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82F30-AB0C-48FB-BE80-90DC0F91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184F92-58DD-4CA9-B98C-E95570FD1B91}"/>
              </a:ext>
            </a:extLst>
          </p:cNvPr>
          <p:cNvGrpSpPr/>
          <p:nvPr/>
        </p:nvGrpSpPr>
        <p:grpSpPr>
          <a:xfrm>
            <a:off x="452402" y="1137019"/>
            <a:ext cx="10016641" cy="1532730"/>
            <a:chOff x="1036777" y="1353670"/>
            <a:chExt cx="10016641" cy="1532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0AF34C-2367-4D91-B4DF-22049CF583FF}"/>
                    </a:ext>
                  </a:extLst>
                </p:cNvPr>
                <p:cNvSpPr txBox="1"/>
                <p:nvPr/>
              </p:nvSpPr>
              <p:spPr>
                <a:xfrm>
                  <a:off x="10196805" y="1398014"/>
                  <a:ext cx="60798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70AF34C-2367-4D91-B4DF-22049CF58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6805" y="1398014"/>
                  <a:ext cx="607987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27000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C6835FD-4BE4-4889-9078-299C7F2140E7}"/>
                </a:ext>
              </a:extLst>
            </p:cNvPr>
            <p:cNvGrpSpPr/>
            <p:nvPr/>
          </p:nvGrpSpPr>
          <p:grpSpPr>
            <a:xfrm>
              <a:off x="1036777" y="1353670"/>
              <a:ext cx="10016641" cy="1532730"/>
              <a:chOff x="1240578" y="1458473"/>
              <a:chExt cx="10016641" cy="1532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4240679-4B5C-44DA-95A0-2B361513AD91}"/>
                      </a:ext>
                    </a:extLst>
                  </p:cNvPr>
                  <p:cNvSpPr/>
                  <p:nvPr/>
                </p:nvSpPr>
                <p:spPr>
                  <a:xfrm>
                    <a:off x="6781093" y="1541189"/>
                    <a:ext cx="3370888" cy="1049904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400" b="1" i="0" dirty="0" smtClean="0">
                            <a:latin typeface="Cambria Math" panose="02040503050406030204" pitchFamily="18" charset="0"/>
                          </a:rPr>
                          <m:t>𝐮</m:t>
                        </m:r>
                      </m:oMath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4240679-4B5C-44DA-95A0-2B361513AD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093" y="1541189"/>
                    <a:ext cx="3370888" cy="104990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6EBBBD2-7926-458D-B5B6-274ADAB4642D}"/>
                      </a:ext>
                    </a:extLst>
                  </p:cNvPr>
                  <p:cNvSpPr/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C6EBBBD2-7926-458D-B5B6-274ADAB464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603" y="1534198"/>
                    <a:ext cx="2018295" cy="10612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F9F2E24-D109-402D-AD56-3D64BE1FD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535" y="2091179"/>
                <a:ext cx="503116" cy="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9A3F8AD-742F-4BEA-9258-E23E7F676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1982" y="2030254"/>
                <a:ext cx="1105237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1009C80-2629-4613-BEB5-2DA1FA8FB3C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578" y="1576784"/>
                    <a:ext cx="80451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1009C80-2629-4613-BEB5-2DA1FA8FB3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578" y="1576784"/>
                    <a:ext cx="804515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8"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9F0D64-F5A4-4947-BE5E-09C890113021}"/>
                      </a:ext>
                    </a:extLst>
                  </p:cNvPr>
                  <p:cNvSpPr txBox="1"/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19F0D64-F5A4-4947-BE5E-09C8901130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9872" y="1458473"/>
                    <a:ext cx="60798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2000" b="-18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624B1D1-314C-4C4E-B043-C1E459A1BBC3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529898" y="2064803"/>
                <a:ext cx="1251195" cy="13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3813A22-E90F-4093-B117-32E30780E719}"/>
                      </a:ext>
                    </a:extLst>
                  </p:cNvPr>
                  <p:cNvSpPr/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∑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23813A22-E90F-4093-B117-32E30780E7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462" y="1792221"/>
                    <a:ext cx="621575" cy="58709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91FC36-EA4B-47F6-978B-F311006858E7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2976354" y="2056608"/>
                <a:ext cx="535249" cy="81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252CCC96-FD76-4E1B-B9B5-79F5D2094E6F}"/>
                  </a:ext>
                </a:extLst>
              </p:cNvPr>
              <p:cNvCxnSpPr>
                <a:cxnSpLocks/>
                <a:endCxn id="15" idx="4"/>
              </p:cNvCxnSpPr>
              <p:nvPr/>
            </p:nvCxnSpPr>
            <p:spPr>
              <a:xfrm rot="10800000" flipV="1">
                <a:off x="2631251" y="2037224"/>
                <a:ext cx="8176907" cy="342096"/>
              </a:xfrm>
              <a:prstGeom prst="bentConnector4">
                <a:avLst>
                  <a:gd name="adj1" fmla="val 1678"/>
                  <a:gd name="adj2" fmla="val 272393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A0831EF-53D5-4C73-AB32-AB43B0478679}"/>
                      </a:ext>
                    </a:extLst>
                  </p:cNvPr>
                  <p:cNvSpPr txBox="1"/>
                  <p:nvPr/>
                </p:nvSpPr>
                <p:spPr>
                  <a:xfrm>
                    <a:off x="1698633" y="2085770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A0831EF-53D5-4C73-AB32-AB43B04786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8633" y="2085770"/>
                    <a:ext cx="53412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5EA35F9-A0FB-4B06-89EE-64B1E3DE58D5}"/>
                      </a:ext>
                    </a:extLst>
                  </p:cNvPr>
                  <p:cNvSpPr txBox="1"/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5EA35F9-A0FB-4B06-89EE-64B1E3DE5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34225" y="2335946"/>
                    <a:ext cx="534121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8B704D-C62B-4B33-AB84-5601D035119D}"/>
                  </a:ext>
                </a:extLst>
              </p:cNvPr>
              <p:cNvSpPr txBox="1"/>
              <p:nvPr/>
            </p:nvSpPr>
            <p:spPr>
              <a:xfrm>
                <a:off x="3905068" y="2591093"/>
                <a:ext cx="123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Controller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1607EE-BD03-488F-B7A5-821BA7870927}"/>
                  </a:ext>
                </a:extLst>
              </p:cNvPr>
              <p:cNvSpPr txBox="1"/>
              <p:nvPr/>
            </p:nvSpPr>
            <p:spPr>
              <a:xfrm>
                <a:off x="7363490" y="2578872"/>
                <a:ext cx="719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Plant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805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DA6EE7-CE38-4CEB-9B0B-63761CDC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always choose eigenvalues to find a stabilizing controller? NO!</a:t>
                </a:r>
              </a:p>
              <a:p>
                <a:r>
                  <a:rPr lang="en-US" dirty="0"/>
                  <a:t>Trivial case,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no controller will stabilize!</a:t>
                </a:r>
              </a:p>
              <a:p>
                <a:r>
                  <a:rPr lang="en-US" dirty="0"/>
                  <a:t>How do we determine 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whether there is a controller?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controllability </a:t>
                </a:r>
                <a:r>
                  <a:rPr lang="en-US" i="1" dirty="0" err="1"/>
                  <a:t>Gramian</a:t>
                </a:r>
                <a:r>
                  <a:rPr lang="en-US" i="1" dirty="0"/>
                  <a:t>. </a:t>
                </a:r>
              </a:p>
              <a:p>
                <a:r>
                  <a:rPr lang="en-US" dirty="0"/>
                  <a:t>For linear time-invariant (LTI systems):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state-dimension</a:t>
                </a:r>
              </a:p>
              <a:p>
                <a:r>
                  <a:rPr lang="en-US" dirty="0"/>
                  <a:t>System is controllable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full row rank. (i.e. rows are linearly independent)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DA6EE7-CE38-4CEB-9B0B-63761CDC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A84AF07-740E-42F9-B11B-606902FD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3F57-47DE-4CA7-8DE5-1C46D704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4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C04D18-2DDF-46A1-A402-83A7816E75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Pole placement involves heuristics (we arbitrarily decided where to put the eigenvalues)</a:t>
                </a:r>
              </a:p>
              <a:p>
                <a:r>
                  <a:rPr lang="en-US" dirty="0"/>
                  <a:t>Principled approach is to put the poles such that the closed-loop system optimizes the cost function: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𝐿𝑄𝑅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state cost,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control cost</a:t>
                </a:r>
              </a:p>
              <a:p>
                <a:r>
                  <a:rPr lang="en-US" dirty="0"/>
                  <a:t>Given a feedback law: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lqr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lqr</m:t>
                        </m:r>
                      </m:sub>
                    </m:sSub>
                  </m:oMath>
                </a14:m>
                <a:r>
                  <a:rPr lang="en-US" dirty="0"/>
                  <a:t> can be found precisely</a:t>
                </a:r>
              </a:p>
              <a:p>
                <a:r>
                  <a:rPr lang="en-US" dirty="0"/>
                  <a:t>In </a:t>
                </a:r>
                <a:r>
                  <a:rPr lang="en-US" dirty="0" err="1"/>
                  <a:t>Matlab</a:t>
                </a:r>
                <a:r>
                  <a:rPr lang="en-US" dirty="0"/>
                  <a:t>, there is a simple one-line function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lqr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/>
                  <a:t>to do this!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C04D18-2DDF-46A1-A402-83A7816E7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120FE0-C7C7-4DED-859B-0D786680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Quadratic Regulator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775B4-FF66-461A-BF26-87A672DA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0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6DD9852-047F-4DB2-8EFE-212D2EA1BB0B}"/>
              </a:ext>
            </a:extLst>
          </p:cNvPr>
          <p:cNvSpPr/>
          <p:nvPr/>
        </p:nvSpPr>
        <p:spPr>
          <a:xfrm>
            <a:off x="4165927" y="2600484"/>
            <a:ext cx="2028298" cy="2792686"/>
          </a:xfrm>
          <a:prstGeom prst="rect">
            <a:avLst/>
          </a:prstGeom>
          <a:solidFill>
            <a:srgbClr val="EBF7FF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0B81F-37A5-4B9B-9F9E-5E787C12F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433549"/>
          </a:xfrm>
        </p:spPr>
        <p:txBody>
          <a:bodyPr/>
          <a:lstStyle/>
          <a:p>
            <a:r>
              <a:rPr lang="en-US" dirty="0"/>
              <a:t>While previous controllers used systematic use of linear systems theory, PID controllers are the most widely-used and most prevalent in practice</a:t>
            </a:r>
          </a:p>
          <a:p>
            <a:r>
              <a:rPr lang="en-US" dirty="0"/>
              <a:t>Main architecture: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79CB47-D985-4BE0-84F8-405369767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77A99-5ED8-4FA1-88FC-C83AD418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5550A-C25A-4CAE-9584-58FE98843CA4}"/>
                  </a:ext>
                </a:extLst>
              </p:cNvPr>
              <p:cNvSpPr txBox="1"/>
              <p:nvPr/>
            </p:nvSpPr>
            <p:spPr>
              <a:xfrm>
                <a:off x="9738497" y="3328175"/>
                <a:ext cx="607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25550A-C25A-4CAE-9584-58FE98843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497" y="3328175"/>
                <a:ext cx="607987" cy="461665"/>
              </a:xfrm>
              <a:prstGeom prst="rect">
                <a:avLst/>
              </a:prstGeom>
              <a:blipFill>
                <a:blip r:embed="rId2"/>
                <a:stretch>
                  <a:fillRect l="-4040" r="-2929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D9B0EE-266C-4DFC-9A48-71ECB2ED8434}"/>
                  </a:ext>
                </a:extLst>
              </p:cNvPr>
              <p:cNvSpPr/>
              <p:nvPr/>
            </p:nvSpPr>
            <p:spPr>
              <a:xfrm>
                <a:off x="7226047" y="3471659"/>
                <a:ext cx="2076063" cy="1049904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sz="24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AD9B0EE-266C-4DFC-9A48-71ECB2ED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47" y="3471659"/>
                <a:ext cx="2076063" cy="1049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68D201-299C-4A36-9946-B50ED33F74DD}"/>
              </a:ext>
            </a:extLst>
          </p:cNvPr>
          <p:cNvCxnSpPr>
            <a:cxnSpLocks/>
          </p:cNvCxnSpPr>
          <p:nvPr/>
        </p:nvCxnSpPr>
        <p:spPr>
          <a:xfrm>
            <a:off x="2273610" y="3960881"/>
            <a:ext cx="50311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2432B1-8355-4693-99A7-080997D5548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302110" y="3996611"/>
            <a:ext cx="1105237" cy="8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EDA963-6383-42B7-B95F-52A44D058478}"/>
                  </a:ext>
                </a:extLst>
              </p:cNvPr>
              <p:cNvSpPr txBox="1"/>
              <p:nvPr/>
            </p:nvSpPr>
            <p:spPr>
              <a:xfrm>
                <a:off x="2091403" y="3328176"/>
                <a:ext cx="8045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EDA963-6383-42B7-B95F-52A44D058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403" y="3328176"/>
                <a:ext cx="804515" cy="461665"/>
              </a:xfrm>
              <a:prstGeom prst="rect">
                <a:avLst/>
              </a:prstGeom>
              <a:blipFill>
                <a:blip r:embed="rId4"/>
                <a:stretch>
                  <a:fillRect r="-75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0F45D-40BC-4116-895D-DD3BAA122E73}"/>
                  </a:ext>
                </a:extLst>
              </p:cNvPr>
              <p:cNvSpPr txBox="1"/>
              <p:nvPr/>
            </p:nvSpPr>
            <p:spPr>
              <a:xfrm>
                <a:off x="6421207" y="3490406"/>
                <a:ext cx="548321" cy="4744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60F45D-40BC-4116-895D-DD3BAA122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207" y="3490406"/>
                <a:ext cx="548321" cy="474489"/>
              </a:xfrm>
              <a:prstGeom prst="rect">
                <a:avLst/>
              </a:prstGeom>
              <a:blipFill>
                <a:blip r:embed="rId5"/>
                <a:stretch>
                  <a:fillRect r="-46667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BE25F5-F85E-4D20-A0BE-D2939E827B6F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 flipV="1">
            <a:off x="6194225" y="3996611"/>
            <a:ext cx="1031822" cy="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257FB2-D093-4466-B372-1AD38A4AFE04}"/>
                  </a:ext>
                </a:extLst>
              </p:cNvPr>
              <p:cNvSpPr/>
              <p:nvPr/>
            </p:nvSpPr>
            <p:spPr>
              <a:xfrm>
                <a:off x="2800537" y="3661923"/>
                <a:ext cx="621575" cy="587099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5257FB2-D093-4466-B372-1AD38A4AF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37" y="3661923"/>
                <a:ext cx="621575" cy="5870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3B2B9B4-0661-4819-B4C8-C1228BF60B7F}"/>
              </a:ext>
            </a:extLst>
          </p:cNvPr>
          <p:cNvCxnSpPr>
            <a:cxnSpLocks/>
            <a:endCxn id="15" idx="4"/>
          </p:cNvCxnSpPr>
          <p:nvPr/>
        </p:nvCxnSpPr>
        <p:spPr>
          <a:xfrm rot="10800000" flipV="1">
            <a:off x="3111325" y="4014454"/>
            <a:ext cx="6743404" cy="234568"/>
          </a:xfrm>
          <a:prstGeom prst="bentConnector4">
            <a:avLst>
              <a:gd name="adj1" fmla="val -504"/>
              <a:gd name="adj2" fmla="val 669175"/>
            </a:avLst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4EB0B-E15A-46ED-B12E-D9C1E1283661}"/>
                  </a:ext>
                </a:extLst>
              </p:cNvPr>
              <p:cNvSpPr txBox="1"/>
              <p:nvPr/>
            </p:nvSpPr>
            <p:spPr>
              <a:xfrm>
                <a:off x="2216442" y="3944038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54EB0B-E15A-46ED-B12E-D9C1E1283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42" y="3944038"/>
                <a:ext cx="5341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819E9E-5257-4021-A40E-4702CAE5B3FB}"/>
                  </a:ext>
                </a:extLst>
              </p:cNvPr>
              <p:cNvSpPr txBox="1"/>
              <p:nvPr/>
            </p:nvSpPr>
            <p:spPr>
              <a:xfrm>
                <a:off x="2514300" y="4205648"/>
                <a:ext cx="534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819E9E-5257-4021-A40E-4702CAE5B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300" y="4205648"/>
                <a:ext cx="53412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3A08C00-55AE-4A91-B78A-FAE3051F1E33}"/>
              </a:ext>
            </a:extLst>
          </p:cNvPr>
          <p:cNvSpPr txBox="1"/>
          <p:nvPr/>
        </p:nvSpPr>
        <p:spPr>
          <a:xfrm>
            <a:off x="4501821" y="2167594"/>
            <a:ext cx="12313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Controller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A34DA-BA14-435A-80EB-1FC300D72193}"/>
              </a:ext>
            </a:extLst>
          </p:cNvPr>
          <p:cNvSpPr txBox="1"/>
          <p:nvPr/>
        </p:nvSpPr>
        <p:spPr>
          <a:xfrm>
            <a:off x="7843565" y="4592274"/>
            <a:ext cx="71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Plant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D5AFBC-C348-43AC-B408-CBBCA9CD187E}"/>
                  </a:ext>
                </a:extLst>
              </p:cNvPr>
              <p:cNvSpPr/>
              <p:nvPr/>
            </p:nvSpPr>
            <p:spPr>
              <a:xfrm>
                <a:off x="4234309" y="2665427"/>
                <a:ext cx="1890163" cy="71350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1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𝐞</m:t>
                      </m:r>
                      <m:r>
                        <a:rPr lang="en-US" sz="20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0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D5AFBC-C348-43AC-B408-CBBCA9CD1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309" y="2665427"/>
                <a:ext cx="1890163" cy="7135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048EA5-AA0D-4856-9766-A3CE1B3E55A9}"/>
                  </a:ext>
                </a:extLst>
              </p:cNvPr>
              <p:cNvSpPr/>
              <p:nvPr/>
            </p:nvSpPr>
            <p:spPr>
              <a:xfrm>
                <a:off x="4249005" y="3544283"/>
                <a:ext cx="1890163" cy="80292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nary>
                        <m:nary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𝐞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A048EA5-AA0D-4856-9766-A3CE1B3E5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005" y="3544283"/>
                <a:ext cx="1890163" cy="8029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DB9338-37A0-4846-928D-9E7526B104D4}"/>
                  </a:ext>
                </a:extLst>
              </p:cNvPr>
              <p:cNvSpPr/>
              <p:nvPr/>
            </p:nvSpPr>
            <p:spPr>
              <a:xfrm>
                <a:off x="4243961" y="4521574"/>
                <a:ext cx="1890163" cy="802928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1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DB9338-37A0-4846-928D-9E7526B104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961" y="4521574"/>
                <a:ext cx="1890163" cy="8029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4904D4B-D631-4421-B34D-191BDECD622A}"/>
              </a:ext>
            </a:extLst>
          </p:cNvPr>
          <p:cNvCxnSpPr>
            <a:cxnSpLocks/>
            <a:endCxn id="22" idx="1"/>
          </p:cNvCxnSpPr>
          <p:nvPr/>
        </p:nvCxnSpPr>
        <p:spPr>
          <a:xfrm rot="5400000" flipH="1" flipV="1">
            <a:off x="3554063" y="3265502"/>
            <a:ext cx="923565" cy="436927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6883EE6-A28E-4E36-B2A5-90DB9AF5E0FC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3539593" y="4218669"/>
            <a:ext cx="962157" cy="446579"/>
          </a:xfrm>
          <a:prstGeom prst="bent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0244C5-1892-4A1D-9B5F-092897267681}"/>
              </a:ext>
            </a:extLst>
          </p:cNvPr>
          <p:cNvCxnSpPr>
            <a:cxnSpLocks/>
            <a:stCxn id="15" idx="6"/>
            <a:endCxn id="23" idx="1"/>
          </p:cNvCxnSpPr>
          <p:nvPr/>
        </p:nvCxnSpPr>
        <p:spPr>
          <a:xfrm flipV="1">
            <a:off x="3422112" y="3945747"/>
            <a:ext cx="826893" cy="972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FEC55A-3A32-4F96-8458-63BDF32570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0074"/>
                <a:ext cx="11843464" cy="438758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Compute error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of PID controller is the sum of 3 components:</a:t>
                </a:r>
              </a:p>
              <a:p>
                <a:r>
                  <a:rPr lang="en-US" dirty="0"/>
                  <a:t>Proportional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proportional gain; </a:t>
                </a:r>
              </a:p>
              <a:p>
                <a:pPr lvl="1"/>
                <a:r>
                  <a:rPr lang="en-US" dirty="0"/>
                  <a:t>Feedback correction proportional to error</a:t>
                </a:r>
              </a:p>
              <a:p>
                <a:pPr lvl="1"/>
                <a:r>
                  <a:rPr lang="en-US" dirty="0"/>
                  <a:t>No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No correction; can cause steady-state offsets by itself</a:t>
                </a:r>
              </a:p>
              <a:p>
                <a:r>
                  <a:rPr lang="en-US" dirty="0"/>
                  <a:t>Integral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integral gain; </a:t>
                </a:r>
              </a:p>
              <a:p>
                <a:pPr lvl="1"/>
                <a:r>
                  <a:rPr lang="en-US" dirty="0"/>
                  <a:t>Eliminates residual error by accounting for historical cumulative value of error</a:t>
                </a:r>
              </a:p>
              <a:p>
                <a:r>
                  <a:rPr lang="en-US" dirty="0"/>
                  <a:t>Derivative term: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is the derivative gain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derivative gain; </a:t>
                </a:r>
              </a:p>
              <a:p>
                <a:pPr lvl="1"/>
                <a:r>
                  <a:rPr lang="en-US" dirty="0"/>
                  <a:t>Predictive action, improves settling time and stability of system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FEC55A-3A32-4F96-8458-63BDF3257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0074"/>
                <a:ext cx="11843464" cy="4387582"/>
              </a:xfrm>
              <a:blipFill>
                <a:blip r:embed="rId2"/>
                <a:stretch>
                  <a:fillRect l="-412" t="-3194" b="-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E6B9C5-B27F-40B6-A365-C4080C2F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4C8D7-EBFF-4EFD-B620-485C14A5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0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4A0DBE-7C32-4299-A6C0-8199F379CF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May often use only PI or PD control</a:t>
                </a:r>
              </a:p>
              <a:p>
                <a:r>
                  <a:rPr lang="en-US" dirty="0"/>
                  <a:t>Many heuristics to </a:t>
                </a:r>
                <a:r>
                  <a:rPr lang="en-US" i="1" dirty="0"/>
                  <a:t>tune </a:t>
                </a:r>
                <a:r>
                  <a:rPr lang="en-US" dirty="0"/>
                  <a:t>PID controllers, i.e., find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Several </a:t>
                </a:r>
                <a:r>
                  <a:rPr lang="en-US" i="1" dirty="0"/>
                  <a:t>recipes </a:t>
                </a:r>
                <a:r>
                  <a:rPr lang="en-US" dirty="0"/>
                  <a:t>to tune, usually rely on designer expertise</a:t>
                </a:r>
              </a:p>
              <a:p>
                <a:r>
                  <a:rPr lang="en-US" dirty="0"/>
                  <a:t>E.g. </a:t>
                </a:r>
                <a:r>
                  <a:rPr lang="en-US" i="1" dirty="0"/>
                  <a:t>Ziegler-Nichols </a:t>
                </a:r>
                <a:r>
                  <a:rPr lang="en-US" dirty="0"/>
                  <a:t>method: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till system starts oscillating with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(say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),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Actual implementations: integrator cannot keep summing error: leads to </a:t>
                </a:r>
                <a:r>
                  <a:rPr lang="en-US" i="1" dirty="0"/>
                  <a:t>integrator windup. </a:t>
                </a:r>
                <a:r>
                  <a:rPr lang="en-US" dirty="0"/>
                  <a:t>Practical implementations: </a:t>
                </a:r>
                <a:r>
                  <a:rPr lang="en-US" i="1" dirty="0"/>
                  <a:t>saturate </a:t>
                </a:r>
                <a:r>
                  <a:rPr lang="en-US" dirty="0"/>
                  <a:t>integrator output</a:t>
                </a:r>
              </a:p>
              <a:p>
                <a:r>
                  <a:rPr lang="en-US" dirty="0" err="1"/>
                  <a:t>Matlab</a:t>
                </a:r>
                <a:r>
                  <a:rPr lang="en-US" dirty="0"/>
                  <a:t>/Simulink has PID controller blocks + PID auto-tuning capabilities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4A0DBE-7C32-4299-A6C0-8199F379CF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C24220-22F6-4D8C-98E7-F7957799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PID controller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F5A50-F08B-4D2E-B1E6-92DE8728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A5BFCB-603B-420F-AFBD-E8B83B6D0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discussion on nonlinear control, model-predictive control</a:t>
            </a:r>
          </a:p>
          <a:p>
            <a:r>
              <a:rPr lang="en-US" dirty="0"/>
              <a:t>Start discussing hybrid systems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8E7EA9-99DC-4B83-B90A-83A4A6E5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F7E2C-68AE-4918-98C5-9FCD1350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24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Step 1: find the Jacobian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stable locally 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" b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Find Lyapunov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that could be interpreted as the </a:t>
                </a:r>
                <a:r>
                  <a:rPr lang="en-US" i="1" dirty="0"/>
                  <a:t>energy</a:t>
                </a:r>
                <a:r>
                  <a:rPr lang="en-US" dirty="0"/>
                  <a:t> of the system</a:t>
                </a:r>
              </a:p>
              <a:p>
                <a:pPr lvl="1"/>
                <a:r>
                  <a:rPr lang="en-US" dirty="0"/>
                  <a:t>Stable systems eventually lose their energy and return to the quiescent state</a:t>
                </a:r>
              </a:p>
              <a:p>
                <a:pPr lvl="1"/>
                <a:r>
                  <a:rPr lang="en-US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 r="-1772" b="-2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 </a:t>
                </a:r>
                <a:r>
                  <a:rPr lang="en-US" b="1" dirty="0"/>
                  <a:t>0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13516</TotalTime>
  <Words>2204</Words>
  <Application>Microsoft Office PowerPoint</Application>
  <PresentationFormat>Widescreen</PresentationFormat>
  <Paragraphs>301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Basics of Control</vt:lpstr>
      <vt:lpstr>Layout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Controller Design</vt:lpstr>
      <vt:lpstr>Open-loop vs. Closed-loop control</vt:lpstr>
      <vt:lpstr>Closed-loop or Feedback Control</vt:lpstr>
      <vt:lpstr>Simple Linear Feedback Control: Reference Tracking</vt:lpstr>
      <vt:lpstr>Simple Linear Feedback Control: Reference Tracking</vt:lpstr>
      <vt:lpstr>Designing a pole placement controller</vt:lpstr>
      <vt:lpstr>Controllability matrix</vt:lpstr>
      <vt:lpstr>Linear Quadratic Regulator</vt:lpstr>
      <vt:lpstr>PID controllers</vt:lpstr>
      <vt:lpstr>PID controller architecture</vt:lpstr>
      <vt:lpstr>PID controller in practice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337</cp:revision>
  <dcterms:created xsi:type="dcterms:W3CDTF">2018-01-04T23:14:16Z</dcterms:created>
  <dcterms:modified xsi:type="dcterms:W3CDTF">2018-01-31T01:39:58Z</dcterms:modified>
</cp:coreProperties>
</file>