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8" r:id="rId3"/>
    <p:sldId id="279" r:id="rId4"/>
    <p:sldId id="276" r:id="rId5"/>
    <p:sldId id="272" r:id="rId6"/>
    <p:sldId id="274" r:id="rId7"/>
    <p:sldId id="275" r:id="rId8"/>
    <p:sldId id="277" r:id="rId9"/>
    <p:sldId id="280" r:id="rId10"/>
    <p:sldId id="281" r:id="rId11"/>
    <p:sldId id="283" r:id="rId12"/>
    <p:sldId id="284" r:id="rId13"/>
    <p:sldId id="282" r:id="rId14"/>
    <p:sldId id="285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7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Model-based Design &amp; Synchronous Components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94FF02-12D9-4A64-9B9F-4CF215E2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Layout of a Synchronous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98C43-004F-49D8-A53D-BEE57EDD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4C86C-C5A2-4138-9910-C0FEF5C9A73F}"/>
              </a:ext>
            </a:extLst>
          </p:cNvPr>
          <p:cNvSpPr/>
          <p:nvPr/>
        </p:nvSpPr>
        <p:spPr>
          <a:xfrm>
            <a:off x="4441371" y="1764587"/>
            <a:ext cx="2796989" cy="2919932"/>
          </a:xfrm>
          <a:prstGeom prst="rect">
            <a:avLst/>
          </a:prstGeom>
          <a:ln w="730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21CAD-C8A3-438A-BCFB-9CD36F6821E1}"/>
              </a:ext>
            </a:extLst>
          </p:cNvPr>
          <p:cNvCxnSpPr/>
          <p:nvPr/>
        </p:nvCxnSpPr>
        <p:spPr>
          <a:xfrm>
            <a:off x="2919933" y="3273398"/>
            <a:ext cx="15214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E12889-0A20-4577-8F74-6C7DA9D8D69C}"/>
              </a:ext>
            </a:extLst>
          </p:cNvPr>
          <p:cNvCxnSpPr/>
          <p:nvPr/>
        </p:nvCxnSpPr>
        <p:spPr>
          <a:xfrm>
            <a:off x="7238360" y="3273398"/>
            <a:ext cx="152143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62E2C0-C200-452A-AC60-C25D8EBD1922}"/>
              </a:ext>
            </a:extLst>
          </p:cNvPr>
          <p:cNvCxnSpPr>
            <a:cxnSpLocks/>
          </p:cNvCxnSpPr>
          <p:nvPr/>
        </p:nvCxnSpPr>
        <p:spPr>
          <a:xfrm>
            <a:off x="4416805" y="3115404"/>
            <a:ext cx="2796989" cy="0"/>
          </a:xfrm>
          <a:prstGeom prst="straightConnector1">
            <a:avLst/>
          </a:prstGeom>
          <a:ln w="63500">
            <a:solidFill>
              <a:schemeClr val="tx1"/>
            </a:solidFill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44CBE9-8B4C-40C4-AA37-308D461804B9}"/>
              </a:ext>
            </a:extLst>
          </p:cNvPr>
          <p:cNvSpPr txBox="1"/>
          <p:nvPr/>
        </p:nvSpPr>
        <p:spPr>
          <a:xfrm>
            <a:off x="2151529" y="3429000"/>
            <a:ext cx="1997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Names and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63A9A-70AE-4FA3-85C6-6E85F681EF8A}"/>
              </a:ext>
            </a:extLst>
          </p:cNvPr>
          <p:cNvSpPr txBox="1"/>
          <p:nvPr/>
        </p:nvSpPr>
        <p:spPr>
          <a:xfrm>
            <a:off x="4499000" y="1736431"/>
            <a:ext cx="2681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State Variables Declaration and initialization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5F8C7-4A4A-4D82-8DF6-26307AAEEA57}"/>
              </a:ext>
            </a:extLst>
          </p:cNvPr>
          <p:cNvSpPr txBox="1"/>
          <p:nvPr/>
        </p:nvSpPr>
        <p:spPr>
          <a:xfrm>
            <a:off x="7696840" y="3540419"/>
            <a:ext cx="1997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 Names and Types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4EC1E8-71FD-4605-BB72-127E5136DE83}"/>
              </a:ext>
            </a:extLst>
          </p:cNvPr>
          <p:cNvSpPr/>
          <p:nvPr/>
        </p:nvSpPr>
        <p:spPr>
          <a:xfrm>
            <a:off x="4724400" y="4835397"/>
            <a:ext cx="2152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Component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20C32-6BBD-4738-BA83-062286CF5FA2}"/>
              </a:ext>
            </a:extLst>
          </p:cNvPr>
          <p:cNvSpPr txBox="1"/>
          <p:nvPr/>
        </p:nvSpPr>
        <p:spPr>
          <a:xfrm>
            <a:off x="4539983" y="3115404"/>
            <a:ext cx="2681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 action that happens in each round</a:t>
            </a:r>
          </a:p>
        </p:txBody>
      </p:sp>
    </p:spTree>
    <p:extLst>
      <p:ext uri="{BB962C8B-B14F-4D97-AF65-F5344CB8AC3E}">
        <p14:creationId xmlns:p14="http://schemas.microsoft.com/office/powerpoint/2010/main" val="254673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EB18A-E43A-4669-9148-3D0886405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63" y="1435673"/>
            <a:ext cx="6443249" cy="4442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(Boolean = { 0, 1})</a:t>
            </a:r>
          </a:p>
          <a:p>
            <a:r>
              <a:rPr lang="en-US" dirty="0"/>
              <a:t>Input variable: in of type Boolean</a:t>
            </a:r>
          </a:p>
          <a:p>
            <a:r>
              <a:rPr lang="en-US" dirty="0"/>
              <a:t>Output variable: out of type Boolean</a:t>
            </a:r>
          </a:p>
          <a:p>
            <a:r>
              <a:rPr lang="en-US" dirty="0"/>
              <a:t>State variable: x of type Boolean, initialized to 0</a:t>
            </a:r>
          </a:p>
          <a:p>
            <a:r>
              <a:rPr lang="en-US" dirty="0"/>
              <a:t>In each round, component updates output from the state and state from input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10FD5-C33A-4A29-ABC8-7D91046B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synchronous component: delay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E25B1-8995-487D-B048-BDB343F5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ACD46E-6509-474B-948C-DA0121FE2C9A}"/>
              </a:ext>
            </a:extLst>
          </p:cNvPr>
          <p:cNvGrpSpPr/>
          <p:nvPr/>
        </p:nvGrpSpPr>
        <p:grpSpPr>
          <a:xfrm>
            <a:off x="6592901" y="1792360"/>
            <a:ext cx="5432417" cy="2833422"/>
            <a:chOff x="6592901" y="1792360"/>
            <a:chExt cx="5432417" cy="28334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27E5FD-4CFA-4F69-925F-01B4AAF6FB51}"/>
                </a:ext>
              </a:extLst>
            </p:cNvPr>
            <p:cNvSpPr/>
            <p:nvPr/>
          </p:nvSpPr>
          <p:spPr>
            <a:xfrm>
              <a:off x="7855644" y="2005303"/>
              <a:ext cx="2590800" cy="26204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D2C1251-AA15-4FDB-AFC2-E7C9E663C8A2}"/>
                </a:ext>
              </a:extLst>
            </p:cNvPr>
            <p:cNvCxnSpPr/>
            <p:nvPr/>
          </p:nvCxnSpPr>
          <p:spPr>
            <a:xfrm>
              <a:off x="10446444" y="2462504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795DD1-43CB-4727-BB63-035AE2157D38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DAD6DD-FA0D-42EA-B648-8D6AAF27658D}"/>
                </a:ext>
              </a:extLst>
            </p:cNvPr>
            <p:cNvSpPr txBox="1"/>
            <p:nvPr/>
          </p:nvSpPr>
          <p:spPr>
            <a:xfrm>
              <a:off x="6592901" y="1792360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239984-F96F-44B1-BAD9-B59104F9BB6D}"/>
                </a:ext>
              </a:extLst>
            </p:cNvPr>
            <p:cNvSpPr txBox="1"/>
            <p:nvPr/>
          </p:nvSpPr>
          <p:spPr>
            <a:xfrm>
              <a:off x="10611148" y="1792360"/>
              <a:ext cx="1414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out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1045312-296C-4FE1-9481-0A503B4DCB14}"/>
                </a:ext>
              </a:extLst>
            </p:cNvPr>
            <p:cNvCxnSpPr/>
            <p:nvPr/>
          </p:nvCxnSpPr>
          <p:spPr>
            <a:xfrm>
              <a:off x="7855644" y="2871039"/>
              <a:ext cx="25908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427F34-5050-4895-AD74-ADE3E8855EC0}"/>
                </a:ext>
              </a:extLst>
            </p:cNvPr>
            <p:cNvSpPr txBox="1"/>
            <p:nvPr/>
          </p:nvSpPr>
          <p:spPr>
            <a:xfrm>
              <a:off x="8160444" y="2005304"/>
              <a:ext cx="1909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bool</a:t>
              </a:r>
              <a:r>
                <a:rPr lang="en-US" sz="3200" dirty="0"/>
                <a:t> x := 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67CD94-C0D8-47CE-8580-248AEDE8A019}"/>
                </a:ext>
              </a:extLst>
            </p:cNvPr>
            <p:cNvSpPr txBox="1"/>
            <p:nvPr/>
          </p:nvSpPr>
          <p:spPr>
            <a:xfrm>
              <a:off x="7929395" y="3513111"/>
              <a:ext cx="24432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out:=x ; x:= 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49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C53B0E-5920-4401-B092-405EA9D6B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6172647" cy="3039511"/>
          </a:xfrm>
        </p:spPr>
        <p:txBody>
          <a:bodyPr>
            <a:normAutofit/>
          </a:bodyPr>
          <a:lstStyle/>
          <a:p>
            <a:r>
              <a:rPr lang="en-US" dirty="0"/>
              <a:t>Initialize state to 0</a:t>
            </a:r>
          </a:p>
          <a:p>
            <a:r>
              <a:rPr lang="en-US" dirty="0"/>
              <a:t>Repeatedly execute rounds</a:t>
            </a:r>
          </a:p>
          <a:p>
            <a:r>
              <a:rPr lang="en-US" dirty="0"/>
              <a:t>In each round:</a:t>
            </a:r>
          </a:p>
          <a:p>
            <a:pPr lvl="1"/>
            <a:r>
              <a:rPr lang="en-US" dirty="0"/>
              <a:t>Choose value for input (provided from environment, e.g. by user)</a:t>
            </a:r>
          </a:p>
          <a:p>
            <a:pPr lvl="1"/>
            <a:r>
              <a:rPr lang="en-US" dirty="0"/>
              <a:t>Execute update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395330-84CD-420F-9FA9-8762B9D0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“Delay”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46003-5D07-43E3-A27D-53A23A8F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5FC259-7C46-4BA3-9557-74F24D3516A0}"/>
              </a:ext>
            </a:extLst>
          </p:cNvPr>
          <p:cNvGrpSpPr/>
          <p:nvPr/>
        </p:nvGrpSpPr>
        <p:grpSpPr>
          <a:xfrm>
            <a:off x="6592901" y="1792360"/>
            <a:ext cx="5432417" cy="2833422"/>
            <a:chOff x="6592901" y="1792360"/>
            <a:chExt cx="5432417" cy="2833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7994C2-B3A8-48BC-A972-24BC5696D8A6}"/>
                </a:ext>
              </a:extLst>
            </p:cNvPr>
            <p:cNvSpPr/>
            <p:nvPr/>
          </p:nvSpPr>
          <p:spPr>
            <a:xfrm>
              <a:off x="7855644" y="2005303"/>
              <a:ext cx="2590800" cy="26204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482BCF0-D0D4-4438-8503-1858E20D805E}"/>
                </a:ext>
              </a:extLst>
            </p:cNvPr>
            <p:cNvCxnSpPr/>
            <p:nvPr/>
          </p:nvCxnSpPr>
          <p:spPr>
            <a:xfrm>
              <a:off x="10446444" y="2462504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CAAC71-A794-41B2-98E6-537C95A42F0E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5BFCFB-478D-4EDB-9C56-5B27F9A7C4D6}"/>
                </a:ext>
              </a:extLst>
            </p:cNvPr>
            <p:cNvSpPr txBox="1"/>
            <p:nvPr/>
          </p:nvSpPr>
          <p:spPr>
            <a:xfrm>
              <a:off x="6592901" y="1792360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BC11F-DD70-47E4-87B5-7D94535DA7F0}"/>
                </a:ext>
              </a:extLst>
            </p:cNvPr>
            <p:cNvSpPr txBox="1"/>
            <p:nvPr/>
          </p:nvSpPr>
          <p:spPr>
            <a:xfrm>
              <a:off x="10611148" y="1792360"/>
              <a:ext cx="14141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out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5CE66E4-2623-44A9-9D48-C54CDC387A7B}"/>
                </a:ext>
              </a:extLst>
            </p:cNvPr>
            <p:cNvCxnSpPr/>
            <p:nvPr/>
          </p:nvCxnSpPr>
          <p:spPr>
            <a:xfrm>
              <a:off x="7855644" y="2871039"/>
              <a:ext cx="25908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1D7E08-2AB4-4575-8D32-2E503714E7C0}"/>
                </a:ext>
              </a:extLst>
            </p:cNvPr>
            <p:cNvSpPr txBox="1"/>
            <p:nvPr/>
          </p:nvSpPr>
          <p:spPr>
            <a:xfrm>
              <a:off x="8160444" y="2005304"/>
              <a:ext cx="1909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bool</a:t>
              </a:r>
              <a:r>
                <a:rPr lang="en-US" sz="3200" dirty="0"/>
                <a:t> x :=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C58C71-3479-4CE7-BACA-0D9AAC5A01F3}"/>
                </a:ext>
              </a:extLst>
            </p:cNvPr>
            <p:cNvSpPr txBox="1"/>
            <p:nvPr/>
          </p:nvSpPr>
          <p:spPr>
            <a:xfrm>
              <a:off x="7929395" y="3513111"/>
              <a:ext cx="24432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out:=x ; x:= in</a:t>
              </a:r>
            </a:p>
          </p:txBody>
        </p:sp>
      </p:grpSp>
      <p:grpSp>
        <p:nvGrpSpPr>
          <p:cNvPr id="14" name="Group 20">
            <a:extLst>
              <a:ext uri="{FF2B5EF4-FFF2-40B4-BE49-F238E27FC236}">
                <a16:creationId xmlns:a16="http://schemas.microsoft.com/office/drawing/2014/main" id="{CEF19F9C-45F8-41CE-AB61-C49CC6784448}"/>
              </a:ext>
            </a:extLst>
          </p:cNvPr>
          <p:cNvGrpSpPr/>
          <p:nvPr/>
        </p:nvGrpSpPr>
        <p:grpSpPr>
          <a:xfrm>
            <a:off x="1376618" y="4718958"/>
            <a:ext cx="924110" cy="628710"/>
            <a:chOff x="1676400" y="5638800"/>
            <a:chExt cx="924110" cy="6287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EAAB0A-0F76-4160-91AD-CB067D12A1ED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/ 0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DC2F0AC-5792-4DAB-B7A6-6ED90C70A64F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A37F95-40AD-46CF-82E2-871EC92F1BB4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18" name="Group 21">
            <a:extLst>
              <a:ext uri="{FF2B5EF4-FFF2-40B4-BE49-F238E27FC236}">
                <a16:creationId xmlns:a16="http://schemas.microsoft.com/office/drawing/2014/main" id="{5560FAFE-8508-450A-AD28-26F9C9A4E80C}"/>
              </a:ext>
            </a:extLst>
          </p:cNvPr>
          <p:cNvGrpSpPr/>
          <p:nvPr/>
        </p:nvGrpSpPr>
        <p:grpSpPr>
          <a:xfrm>
            <a:off x="2367218" y="4718958"/>
            <a:ext cx="924110" cy="628710"/>
            <a:chOff x="1676400" y="5638800"/>
            <a:chExt cx="924110" cy="6287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487241-6FCE-41D3-8CED-9F83DECD323D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/ 1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B321BA0-F993-41F8-9B1D-1C5DA2967976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622188-4FF6-40F6-B31A-F1AF4BAF9CD1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22" name="Group 26">
            <a:extLst>
              <a:ext uri="{FF2B5EF4-FFF2-40B4-BE49-F238E27FC236}">
                <a16:creationId xmlns:a16="http://schemas.microsoft.com/office/drawing/2014/main" id="{055A9FF1-1449-4831-8029-A2FCDB4CD3EC}"/>
              </a:ext>
            </a:extLst>
          </p:cNvPr>
          <p:cNvGrpSpPr/>
          <p:nvPr/>
        </p:nvGrpSpPr>
        <p:grpSpPr>
          <a:xfrm>
            <a:off x="3357818" y="4718958"/>
            <a:ext cx="924110" cy="628710"/>
            <a:chOff x="1676400" y="5638800"/>
            <a:chExt cx="924110" cy="6287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C8E3E3-4C2C-4D29-9CE5-AC052E632F43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 / 1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56CE4E-AFCA-41DC-9BA2-5C66CF82E82A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E12CA6-DCEE-486D-84D0-3322278F26AE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26" name="Group 34">
            <a:extLst>
              <a:ext uri="{FF2B5EF4-FFF2-40B4-BE49-F238E27FC236}">
                <a16:creationId xmlns:a16="http://schemas.microsoft.com/office/drawing/2014/main" id="{2A669B50-A02E-4400-B871-91EA226E3655}"/>
              </a:ext>
            </a:extLst>
          </p:cNvPr>
          <p:cNvGrpSpPr/>
          <p:nvPr/>
        </p:nvGrpSpPr>
        <p:grpSpPr>
          <a:xfrm>
            <a:off x="4424618" y="4718958"/>
            <a:ext cx="924110" cy="628710"/>
            <a:chOff x="1676400" y="5638800"/>
            <a:chExt cx="924110" cy="6287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6CC7C3-2B4D-408D-AFD2-0A42AD6FD13E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 / 0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817230A-CA0C-4FC0-9AC5-31EC77D622B3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E6FD1D-E78D-4D53-A1E0-BBAA961C54B9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30" name="Group 45">
            <a:extLst>
              <a:ext uri="{FF2B5EF4-FFF2-40B4-BE49-F238E27FC236}">
                <a16:creationId xmlns:a16="http://schemas.microsoft.com/office/drawing/2014/main" id="{ED031B16-697B-48F0-BA09-00C856C82A48}"/>
              </a:ext>
            </a:extLst>
          </p:cNvPr>
          <p:cNvGrpSpPr/>
          <p:nvPr/>
        </p:nvGrpSpPr>
        <p:grpSpPr>
          <a:xfrm>
            <a:off x="5415218" y="4718958"/>
            <a:ext cx="924110" cy="628710"/>
            <a:chOff x="1676400" y="5638800"/>
            <a:chExt cx="924110" cy="6287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CC9C89-BC8B-47DA-B02F-E3BF9ED98332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/ 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9EAF715-DEFA-443A-B8D5-0E9FF55021F9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A9D9BC-8C45-4538-A75E-550C8D37D593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62EB37-5E0F-4ACA-8F22-019A258D019D}"/>
              </a:ext>
            </a:extLst>
          </p:cNvPr>
          <p:cNvCxnSpPr/>
          <p:nvPr/>
        </p:nvCxnSpPr>
        <p:spPr>
          <a:xfrm>
            <a:off x="6558218" y="5138058"/>
            <a:ext cx="990600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55C575-0BE2-4BF3-A502-92A0E7DFCF91}"/>
              </a:ext>
            </a:extLst>
          </p:cNvPr>
          <p:cNvSpPr txBox="1"/>
          <p:nvPr/>
        </p:nvSpPr>
        <p:spPr>
          <a:xfrm>
            <a:off x="990763" y="49380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5371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4E4223-4177-4A6B-AA11-03BD72DD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needed to execute update is negligible compared to arrival times between consecutive inputs</a:t>
            </a:r>
          </a:p>
          <a:p>
            <a:r>
              <a:rPr lang="en-US" dirty="0"/>
              <a:t>Synchronous execution is a </a:t>
            </a:r>
            <a:r>
              <a:rPr lang="en-US" i="1" dirty="0"/>
              <a:t>logical abstraction</a:t>
            </a:r>
          </a:p>
          <a:p>
            <a:pPr lvl="1"/>
            <a:r>
              <a:rPr lang="en-US" i="1" dirty="0"/>
              <a:t>Execution time of update code is 0</a:t>
            </a:r>
          </a:p>
          <a:p>
            <a:pPr lvl="1"/>
            <a:r>
              <a:rPr lang="en-US" i="1" dirty="0"/>
              <a:t>Production of outputs, updates to state and arrival of inputs happen instantaneously</a:t>
            </a:r>
          </a:p>
          <a:p>
            <a:r>
              <a:rPr lang="en-US" dirty="0"/>
              <a:t>With multiple components, assume all execute synchronously and simultaneously</a:t>
            </a:r>
          </a:p>
          <a:p>
            <a:r>
              <a:rPr lang="en-US" dirty="0"/>
              <a:t>Burden on design-time to validate hypothesis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D78A8E-87E4-4CB4-BBB1-0290DFE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Synchrony hypothesis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79142-E6CA-4AED-B21A-ED8C48D4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CA03BB-FC53-49DF-A91B-96772D20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Synchronous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94F7A-737A-4380-8AC0-631F3358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4A4AA3-E600-4788-9126-E448074A9C36}"/>
              </a:ext>
            </a:extLst>
          </p:cNvPr>
          <p:cNvGrpSpPr/>
          <p:nvPr/>
        </p:nvGrpSpPr>
        <p:grpSpPr>
          <a:xfrm>
            <a:off x="625860" y="1953724"/>
            <a:ext cx="5470140" cy="2833422"/>
            <a:chOff x="6592901" y="1792360"/>
            <a:chExt cx="5470140" cy="2833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1C29B3-F50E-4EFC-A364-4082F7DB0CE7}"/>
                </a:ext>
              </a:extLst>
            </p:cNvPr>
            <p:cNvSpPr/>
            <p:nvPr/>
          </p:nvSpPr>
          <p:spPr>
            <a:xfrm>
              <a:off x="7855644" y="2005303"/>
              <a:ext cx="2590800" cy="26204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25EAF0-246A-4AB2-BC01-BA47B121808D}"/>
                </a:ext>
              </a:extLst>
            </p:cNvPr>
            <p:cNvCxnSpPr>
              <a:cxnSpLocks/>
            </p:cNvCxnSpPr>
            <p:nvPr/>
          </p:nvCxnSpPr>
          <p:spPr>
            <a:xfrm>
              <a:off x="10446444" y="2462504"/>
              <a:ext cx="161659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F34B5D-179C-42C8-A21C-21DE8572F522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012C9A-DC1C-4387-9502-B72626C8F71E}"/>
                </a:ext>
              </a:extLst>
            </p:cNvPr>
            <p:cNvSpPr txBox="1"/>
            <p:nvPr/>
          </p:nvSpPr>
          <p:spPr>
            <a:xfrm>
              <a:off x="6592901" y="1792360"/>
              <a:ext cx="1146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bool in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C6E022-37DC-43C8-B991-EB755B7263B7}"/>
                </a:ext>
              </a:extLst>
            </p:cNvPr>
            <p:cNvSpPr txBox="1"/>
            <p:nvPr/>
          </p:nvSpPr>
          <p:spPr>
            <a:xfrm>
              <a:off x="10611148" y="1792360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bool out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77A26F-CDEE-4055-9DC9-F8F1806D6EBD}"/>
                </a:ext>
              </a:extLst>
            </p:cNvPr>
            <p:cNvCxnSpPr/>
            <p:nvPr/>
          </p:nvCxnSpPr>
          <p:spPr>
            <a:xfrm>
              <a:off x="7855644" y="2871039"/>
              <a:ext cx="25908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6727CC-89B6-4104-AC69-B0D8B36A518C}"/>
                </a:ext>
              </a:extLst>
            </p:cNvPr>
            <p:cNvSpPr txBox="1"/>
            <p:nvPr/>
          </p:nvSpPr>
          <p:spPr>
            <a:xfrm>
              <a:off x="8160444" y="2005304"/>
              <a:ext cx="18149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bool x</a:t>
              </a:r>
              <a:r>
                <a:rPr lang="en-US" sz="2800" baseline="-25000" dirty="0"/>
                <a:t>1</a:t>
              </a:r>
              <a:r>
                <a:rPr lang="en-US" sz="2800" dirty="0"/>
                <a:t> := 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20D368-E5EF-485D-8B50-2FAE8A121D3C}"/>
                </a:ext>
              </a:extLst>
            </p:cNvPr>
            <p:cNvSpPr txBox="1"/>
            <p:nvPr/>
          </p:nvSpPr>
          <p:spPr>
            <a:xfrm>
              <a:off x="7823923" y="3537451"/>
              <a:ext cx="26452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</a:t>
              </a:r>
              <a:r>
                <a:rPr lang="en-US" sz="2800" baseline="-25000" dirty="0"/>
                <a:t>1</a:t>
              </a:r>
              <a:r>
                <a:rPr lang="en-US" sz="2800" dirty="0"/>
                <a:t>:=x</a:t>
              </a:r>
              <a:r>
                <a:rPr lang="en-US" sz="2800" baseline="-25000" dirty="0"/>
                <a:t>1</a:t>
              </a:r>
              <a:r>
                <a:rPr lang="en-US" sz="2800" dirty="0"/>
                <a:t> ; x</a:t>
              </a:r>
              <a:r>
                <a:rPr lang="en-US" sz="2800" baseline="-25000" dirty="0"/>
                <a:t>1</a:t>
              </a:r>
              <a:r>
                <a:rPr lang="en-US" sz="2800" dirty="0"/>
                <a:t>:= in</a:t>
              </a:r>
              <a:r>
                <a:rPr lang="en-US" sz="2800" baseline="-25000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FD61F5-0EA7-4068-BEB7-4DED820E817D}"/>
              </a:ext>
            </a:extLst>
          </p:cNvPr>
          <p:cNvGrpSpPr/>
          <p:nvPr/>
        </p:nvGrpSpPr>
        <p:grpSpPr>
          <a:xfrm>
            <a:off x="5969517" y="1953724"/>
            <a:ext cx="5358679" cy="2833422"/>
            <a:chOff x="6592901" y="1792360"/>
            <a:chExt cx="5358679" cy="28334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B6BF38-F3BB-4CE5-9175-9770AD97E88A}"/>
                </a:ext>
              </a:extLst>
            </p:cNvPr>
            <p:cNvSpPr/>
            <p:nvPr/>
          </p:nvSpPr>
          <p:spPr>
            <a:xfrm>
              <a:off x="7855644" y="2005303"/>
              <a:ext cx="2590800" cy="26204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6898A40-1D84-41CC-B3C0-A636C2ECCE1D}"/>
                </a:ext>
              </a:extLst>
            </p:cNvPr>
            <p:cNvCxnSpPr/>
            <p:nvPr/>
          </p:nvCxnSpPr>
          <p:spPr>
            <a:xfrm>
              <a:off x="10446444" y="2462504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CC9E66-9213-49C4-9D9D-E0A7C84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78FE11-69DD-4F69-8F6A-1A38013858C4}"/>
                </a:ext>
              </a:extLst>
            </p:cNvPr>
            <p:cNvSpPr txBox="1"/>
            <p:nvPr/>
          </p:nvSpPr>
          <p:spPr>
            <a:xfrm>
              <a:off x="6592901" y="1792360"/>
              <a:ext cx="1146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bool in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C4E14B-7D15-46F7-9393-11E3AD6320BF}"/>
                </a:ext>
              </a:extLst>
            </p:cNvPr>
            <p:cNvSpPr txBox="1"/>
            <p:nvPr/>
          </p:nvSpPr>
          <p:spPr>
            <a:xfrm>
              <a:off x="10611148" y="1792360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bool out</a:t>
              </a:r>
              <a:r>
                <a:rPr lang="en-US" sz="2400" baseline="-25000" dirty="0"/>
                <a:t>2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CE8D04D-E599-4FD5-967A-E095DC0A2AD1}"/>
                </a:ext>
              </a:extLst>
            </p:cNvPr>
            <p:cNvCxnSpPr/>
            <p:nvPr/>
          </p:nvCxnSpPr>
          <p:spPr>
            <a:xfrm>
              <a:off x="7855644" y="2871039"/>
              <a:ext cx="25908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7938AA-F83F-4137-B0FA-7105CB916437}"/>
                </a:ext>
              </a:extLst>
            </p:cNvPr>
            <p:cNvSpPr txBox="1"/>
            <p:nvPr/>
          </p:nvSpPr>
          <p:spPr>
            <a:xfrm>
              <a:off x="8160444" y="2005304"/>
              <a:ext cx="18149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bool x</a:t>
              </a:r>
              <a:r>
                <a:rPr lang="en-US" sz="2800" baseline="-25000" dirty="0"/>
                <a:t>2</a:t>
              </a:r>
              <a:r>
                <a:rPr lang="en-US" sz="2800" dirty="0"/>
                <a:t> :=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235AF2-692F-403E-9610-CFB2B3B7FD6C}"/>
                </a:ext>
              </a:extLst>
            </p:cNvPr>
            <p:cNvSpPr txBox="1"/>
            <p:nvPr/>
          </p:nvSpPr>
          <p:spPr>
            <a:xfrm>
              <a:off x="7823923" y="3537451"/>
              <a:ext cx="26452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</a:t>
              </a:r>
              <a:r>
                <a:rPr lang="en-US" sz="2800" baseline="-25000" dirty="0"/>
                <a:t>2</a:t>
              </a:r>
              <a:r>
                <a:rPr lang="en-US" sz="2800" dirty="0"/>
                <a:t>:=x</a:t>
              </a:r>
              <a:r>
                <a:rPr lang="en-US" sz="2800" baseline="-25000" dirty="0"/>
                <a:t>2</a:t>
              </a:r>
              <a:r>
                <a:rPr lang="en-US" sz="2800" dirty="0"/>
                <a:t> ; x</a:t>
              </a:r>
              <a:r>
                <a:rPr lang="en-US" sz="2800" baseline="-25000" dirty="0"/>
                <a:t>2</a:t>
              </a:r>
              <a:r>
                <a:rPr lang="en-US" sz="2800" dirty="0"/>
                <a:t>:= in</a:t>
              </a:r>
              <a:r>
                <a:rPr lang="en-US" sz="2800" baseline="-25000" dirty="0"/>
                <a:t>2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69BC3E5-9ED7-45B2-AEBE-0816857571C6}"/>
              </a:ext>
            </a:extLst>
          </p:cNvPr>
          <p:cNvSpPr txBox="1"/>
          <p:nvPr/>
        </p:nvSpPr>
        <p:spPr>
          <a:xfrm>
            <a:off x="3334871" y="5105862"/>
            <a:ext cx="566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Delay sequentially composed with Delay </a:t>
            </a:r>
          </a:p>
        </p:txBody>
      </p:sp>
    </p:spTree>
    <p:extLst>
      <p:ext uri="{BB962C8B-B14F-4D97-AF65-F5344CB8AC3E}">
        <p14:creationId xmlns:p14="http://schemas.microsoft.com/office/powerpoint/2010/main" val="83724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CA03BB-FC53-49DF-A91B-96772D20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Synchronous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94F7A-737A-4380-8AC0-631F3358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4A4AA3-E600-4788-9126-E448074A9C36}"/>
              </a:ext>
            </a:extLst>
          </p:cNvPr>
          <p:cNvGrpSpPr/>
          <p:nvPr/>
        </p:nvGrpSpPr>
        <p:grpSpPr>
          <a:xfrm>
            <a:off x="625860" y="1431212"/>
            <a:ext cx="5470140" cy="2833422"/>
            <a:chOff x="6592901" y="1792360"/>
            <a:chExt cx="5470140" cy="28334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1C29B3-F50E-4EFC-A364-4082F7DB0CE7}"/>
                </a:ext>
              </a:extLst>
            </p:cNvPr>
            <p:cNvSpPr/>
            <p:nvPr/>
          </p:nvSpPr>
          <p:spPr>
            <a:xfrm>
              <a:off x="7855644" y="2005303"/>
              <a:ext cx="2590800" cy="26204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25EAF0-246A-4AB2-BC01-BA47B121808D}"/>
                </a:ext>
              </a:extLst>
            </p:cNvPr>
            <p:cNvCxnSpPr>
              <a:cxnSpLocks/>
            </p:cNvCxnSpPr>
            <p:nvPr/>
          </p:nvCxnSpPr>
          <p:spPr>
            <a:xfrm>
              <a:off x="10446444" y="2462504"/>
              <a:ext cx="161659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F34B5D-179C-42C8-A21C-21DE8572F522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012C9A-DC1C-4387-9502-B72626C8F71E}"/>
                </a:ext>
              </a:extLst>
            </p:cNvPr>
            <p:cNvSpPr txBox="1"/>
            <p:nvPr/>
          </p:nvSpPr>
          <p:spPr>
            <a:xfrm>
              <a:off x="6592901" y="1792360"/>
              <a:ext cx="1146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bool in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C6E022-37DC-43C8-B991-EB755B7263B7}"/>
                </a:ext>
              </a:extLst>
            </p:cNvPr>
            <p:cNvSpPr txBox="1"/>
            <p:nvPr/>
          </p:nvSpPr>
          <p:spPr>
            <a:xfrm>
              <a:off x="10611148" y="1792360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bool out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77A26F-CDEE-4055-9DC9-F8F1806D6EBD}"/>
                </a:ext>
              </a:extLst>
            </p:cNvPr>
            <p:cNvCxnSpPr/>
            <p:nvPr/>
          </p:nvCxnSpPr>
          <p:spPr>
            <a:xfrm>
              <a:off x="7855644" y="2871039"/>
              <a:ext cx="25908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6727CC-89B6-4104-AC69-B0D8B36A518C}"/>
                </a:ext>
              </a:extLst>
            </p:cNvPr>
            <p:cNvSpPr txBox="1"/>
            <p:nvPr/>
          </p:nvSpPr>
          <p:spPr>
            <a:xfrm>
              <a:off x="8160444" y="2005304"/>
              <a:ext cx="18149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bool x</a:t>
              </a:r>
              <a:r>
                <a:rPr lang="en-US" sz="2800" baseline="-25000" dirty="0"/>
                <a:t>1</a:t>
              </a:r>
              <a:r>
                <a:rPr lang="en-US" sz="2800" dirty="0"/>
                <a:t> :=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20D368-E5EF-485D-8B50-2FAE8A121D3C}"/>
                </a:ext>
              </a:extLst>
            </p:cNvPr>
            <p:cNvSpPr txBox="1"/>
            <p:nvPr/>
          </p:nvSpPr>
          <p:spPr>
            <a:xfrm>
              <a:off x="7823923" y="3537451"/>
              <a:ext cx="26452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</a:t>
              </a:r>
              <a:r>
                <a:rPr lang="en-US" sz="2800" baseline="-25000" dirty="0"/>
                <a:t>1</a:t>
              </a:r>
              <a:r>
                <a:rPr lang="en-US" sz="2800" dirty="0"/>
                <a:t>:=x</a:t>
              </a:r>
              <a:r>
                <a:rPr lang="en-US" sz="2800" baseline="-25000" dirty="0"/>
                <a:t>1</a:t>
              </a:r>
              <a:r>
                <a:rPr lang="en-US" sz="2800" dirty="0"/>
                <a:t> ; x</a:t>
              </a:r>
              <a:r>
                <a:rPr lang="en-US" sz="2800" baseline="-25000" dirty="0"/>
                <a:t>1</a:t>
              </a:r>
              <a:r>
                <a:rPr lang="en-US" sz="2800" dirty="0"/>
                <a:t>:= in</a:t>
              </a:r>
              <a:r>
                <a:rPr lang="en-US" sz="2800" baseline="-25000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FD61F5-0EA7-4068-BEB7-4DED820E817D}"/>
              </a:ext>
            </a:extLst>
          </p:cNvPr>
          <p:cNvGrpSpPr/>
          <p:nvPr/>
        </p:nvGrpSpPr>
        <p:grpSpPr>
          <a:xfrm>
            <a:off x="5969517" y="1431212"/>
            <a:ext cx="5358679" cy="2833422"/>
            <a:chOff x="6592901" y="1792360"/>
            <a:chExt cx="5358679" cy="283342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B6BF38-F3BB-4CE5-9175-9770AD97E88A}"/>
                </a:ext>
              </a:extLst>
            </p:cNvPr>
            <p:cNvSpPr/>
            <p:nvPr/>
          </p:nvSpPr>
          <p:spPr>
            <a:xfrm>
              <a:off x="7855644" y="2005303"/>
              <a:ext cx="2590800" cy="26204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6898A40-1D84-41CC-B3C0-A636C2ECCE1D}"/>
                </a:ext>
              </a:extLst>
            </p:cNvPr>
            <p:cNvCxnSpPr/>
            <p:nvPr/>
          </p:nvCxnSpPr>
          <p:spPr>
            <a:xfrm>
              <a:off x="10446444" y="2462504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CC9E66-9213-49C4-9D9D-E0A7C84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78FE11-69DD-4F69-8F6A-1A38013858C4}"/>
                </a:ext>
              </a:extLst>
            </p:cNvPr>
            <p:cNvSpPr txBox="1"/>
            <p:nvPr/>
          </p:nvSpPr>
          <p:spPr>
            <a:xfrm>
              <a:off x="6592901" y="1792360"/>
              <a:ext cx="1146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bool in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C4E14B-7D15-46F7-9393-11E3AD6320BF}"/>
                </a:ext>
              </a:extLst>
            </p:cNvPr>
            <p:cNvSpPr txBox="1"/>
            <p:nvPr/>
          </p:nvSpPr>
          <p:spPr>
            <a:xfrm>
              <a:off x="10611148" y="1792360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bool out</a:t>
              </a:r>
              <a:r>
                <a:rPr lang="en-US" sz="2400" baseline="-25000" dirty="0"/>
                <a:t>2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CE8D04D-E599-4FD5-967A-E095DC0A2AD1}"/>
                </a:ext>
              </a:extLst>
            </p:cNvPr>
            <p:cNvCxnSpPr/>
            <p:nvPr/>
          </p:nvCxnSpPr>
          <p:spPr>
            <a:xfrm>
              <a:off x="7855644" y="2871039"/>
              <a:ext cx="25908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7938AA-F83F-4137-B0FA-7105CB916437}"/>
                </a:ext>
              </a:extLst>
            </p:cNvPr>
            <p:cNvSpPr txBox="1"/>
            <p:nvPr/>
          </p:nvSpPr>
          <p:spPr>
            <a:xfrm>
              <a:off x="8160444" y="2005304"/>
              <a:ext cx="18149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bool x</a:t>
              </a:r>
              <a:r>
                <a:rPr lang="en-US" sz="2800" baseline="-25000" dirty="0"/>
                <a:t>2</a:t>
              </a:r>
              <a:r>
                <a:rPr lang="en-US" sz="2800" dirty="0"/>
                <a:t> := 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235AF2-692F-403E-9610-CFB2B3B7FD6C}"/>
                </a:ext>
              </a:extLst>
            </p:cNvPr>
            <p:cNvSpPr txBox="1"/>
            <p:nvPr/>
          </p:nvSpPr>
          <p:spPr>
            <a:xfrm>
              <a:off x="7823923" y="3537451"/>
              <a:ext cx="26452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</a:t>
              </a:r>
              <a:r>
                <a:rPr lang="en-US" sz="2800" baseline="-25000" dirty="0"/>
                <a:t>2</a:t>
              </a:r>
              <a:r>
                <a:rPr lang="en-US" sz="2800" dirty="0"/>
                <a:t>:=x</a:t>
              </a:r>
              <a:r>
                <a:rPr lang="en-US" sz="2800" baseline="-25000" dirty="0"/>
                <a:t>2</a:t>
              </a:r>
              <a:r>
                <a:rPr lang="en-US" sz="2800" dirty="0"/>
                <a:t> ; x</a:t>
              </a:r>
              <a:r>
                <a:rPr lang="en-US" sz="2800" baseline="-25000" dirty="0"/>
                <a:t>2</a:t>
              </a:r>
              <a:r>
                <a:rPr lang="en-US" sz="2800" dirty="0"/>
                <a:t>:= in</a:t>
              </a:r>
              <a:r>
                <a:rPr lang="en-US" sz="2800" baseline="-25000" dirty="0"/>
                <a:t>2</a:t>
              </a:r>
            </a:p>
          </p:txBody>
        </p:sp>
      </p:grpSp>
      <p:grpSp>
        <p:nvGrpSpPr>
          <p:cNvPr id="23" name="Group 20">
            <a:extLst>
              <a:ext uri="{FF2B5EF4-FFF2-40B4-BE49-F238E27FC236}">
                <a16:creationId xmlns:a16="http://schemas.microsoft.com/office/drawing/2014/main" id="{C1AA365C-8E32-4C0E-9F56-9B817521F7C0}"/>
              </a:ext>
            </a:extLst>
          </p:cNvPr>
          <p:cNvGrpSpPr/>
          <p:nvPr/>
        </p:nvGrpSpPr>
        <p:grpSpPr>
          <a:xfrm>
            <a:off x="900147" y="4464181"/>
            <a:ext cx="924110" cy="628710"/>
            <a:chOff x="1676400" y="5638800"/>
            <a:chExt cx="924110" cy="6287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50FDFD-7350-44D7-A4DC-1368CF9A4191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/ 1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D5061CD-C849-456D-BD3B-0E66301EBBD1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992079-249C-4A66-AB6C-BBF89AD85877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28" name="Group 21">
            <a:extLst>
              <a:ext uri="{FF2B5EF4-FFF2-40B4-BE49-F238E27FC236}">
                <a16:creationId xmlns:a16="http://schemas.microsoft.com/office/drawing/2014/main" id="{E5EAE6E7-88CD-4099-93A8-F3414D626DC1}"/>
              </a:ext>
            </a:extLst>
          </p:cNvPr>
          <p:cNvGrpSpPr/>
          <p:nvPr/>
        </p:nvGrpSpPr>
        <p:grpSpPr>
          <a:xfrm>
            <a:off x="1890747" y="4464181"/>
            <a:ext cx="924110" cy="628710"/>
            <a:chOff x="1676400" y="5638800"/>
            <a:chExt cx="924110" cy="62871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A0C47C-1692-4BA9-BAA5-FE715E39F41A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 / 1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783F063-493B-43AA-9A2D-34DBAD0C1D70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3F49BA-59E2-46D7-B38B-59ECA77D0F1B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32" name="Group 26">
            <a:extLst>
              <a:ext uri="{FF2B5EF4-FFF2-40B4-BE49-F238E27FC236}">
                <a16:creationId xmlns:a16="http://schemas.microsoft.com/office/drawing/2014/main" id="{A4917CED-C568-418B-BB27-CADC2C4B4436}"/>
              </a:ext>
            </a:extLst>
          </p:cNvPr>
          <p:cNvGrpSpPr/>
          <p:nvPr/>
        </p:nvGrpSpPr>
        <p:grpSpPr>
          <a:xfrm>
            <a:off x="2881347" y="4464181"/>
            <a:ext cx="924110" cy="628710"/>
            <a:chOff x="1676400" y="5638800"/>
            <a:chExt cx="924110" cy="6287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8E0BC9-321B-4285-B1E5-702C5C5E10EB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 / 0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A4F2576-7123-4027-BB48-C9D592687419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58F188-CAF5-487D-B7C9-4958B1359DE7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36" name="Group 34">
            <a:extLst>
              <a:ext uri="{FF2B5EF4-FFF2-40B4-BE49-F238E27FC236}">
                <a16:creationId xmlns:a16="http://schemas.microsoft.com/office/drawing/2014/main" id="{786B4AD2-0626-4915-9D5A-375DBB3F075A}"/>
              </a:ext>
            </a:extLst>
          </p:cNvPr>
          <p:cNvGrpSpPr/>
          <p:nvPr/>
        </p:nvGrpSpPr>
        <p:grpSpPr>
          <a:xfrm>
            <a:off x="3948147" y="4464181"/>
            <a:ext cx="924110" cy="628710"/>
            <a:chOff x="1676400" y="5638800"/>
            <a:chExt cx="924110" cy="6287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45151B-1E4A-457A-8CFE-52264BC618B5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/ 0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6DD1E09-76F7-411D-B35B-13E655DD1A34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6C0D16-2FA6-4327-812D-5903EDC64D54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40" name="Group 45">
            <a:extLst>
              <a:ext uri="{FF2B5EF4-FFF2-40B4-BE49-F238E27FC236}">
                <a16:creationId xmlns:a16="http://schemas.microsoft.com/office/drawing/2014/main" id="{C2D16421-A640-4BE4-9616-90130E3EEFB7}"/>
              </a:ext>
            </a:extLst>
          </p:cNvPr>
          <p:cNvGrpSpPr/>
          <p:nvPr/>
        </p:nvGrpSpPr>
        <p:grpSpPr>
          <a:xfrm>
            <a:off x="4938747" y="4464181"/>
            <a:ext cx="924110" cy="628710"/>
            <a:chOff x="1676400" y="5638800"/>
            <a:chExt cx="924110" cy="62871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EE62C2-B48B-4A58-BC24-B863C477C249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/ 1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5F21288-5F18-4B70-B8EA-50056C017154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D385F6-BCA9-4F0A-A6F5-D8293F2F4481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F0ACF1-38E8-46DC-9FE6-22FD59960222}"/>
              </a:ext>
            </a:extLst>
          </p:cNvPr>
          <p:cNvCxnSpPr/>
          <p:nvPr/>
        </p:nvCxnSpPr>
        <p:spPr>
          <a:xfrm>
            <a:off x="6081747" y="4883281"/>
            <a:ext cx="990600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63CAEC5-E3EE-49B8-B3D7-6BA7A61F14F7}"/>
              </a:ext>
            </a:extLst>
          </p:cNvPr>
          <p:cNvSpPr txBox="1"/>
          <p:nvPr/>
        </p:nvSpPr>
        <p:spPr>
          <a:xfrm>
            <a:off x="514292" y="468322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grpSp>
        <p:nvGrpSpPr>
          <p:cNvPr id="68" name="Group 20">
            <a:extLst>
              <a:ext uri="{FF2B5EF4-FFF2-40B4-BE49-F238E27FC236}">
                <a16:creationId xmlns:a16="http://schemas.microsoft.com/office/drawing/2014/main" id="{1DD47C8B-53A5-46F8-8E1B-E3B9DD248252}"/>
              </a:ext>
            </a:extLst>
          </p:cNvPr>
          <p:cNvGrpSpPr/>
          <p:nvPr/>
        </p:nvGrpSpPr>
        <p:grpSpPr>
          <a:xfrm>
            <a:off x="930883" y="5101953"/>
            <a:ext cx="924110" cy="628710"/>
            <a:chOff x="1676400" y="5638800"/>
            <a:chExt cx="924110" cy="62871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70998CD-A493-429F-BC51-756B859B8703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/ 0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906E72B-34FA-40A9-806B-A98A123D1761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9C36A34-FC96-40AC-9D6E-5227854CA958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72" name="Group 21">
            <a:extLst>
              <a:ext uri="{FF2B5EF4-FFF2-40B4-BE49-F238E27FC236}">
                <a16:creationId xmlns:a16="http://schemas.microsoft.com/office/drawing/2014/main" id="{D37CDAFB-6249-48DA-99AF-A74EB535CA32}"/>
              </a:ext>
            </a:extLst>
          </p:cNvPr>
          <p:cNvGrpSpPr/>
          <p:nvPr/>
        </p:nvGrpSpPr>
        <p:grpSpPr>
          <a:xfrm>
            <a:off x="1921483" y="5101953"/>
            <a:ext cx="924110" cy="628710"/>
            <a:chOff x="1676400" y="5638800"/>
            <a:chExt cx="924110" cy="62871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293A6FE-D3A6-4A76-8246-CD1A39CD55CE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/ 1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5AD1E5D-CB23-4433-9004-7B50FBE4A1AB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AF06C1-C706-4011-891B-B1F623531808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76" name="Group 26">
            <a:extLst>
              <a:ext uri="{FF2B5EF4-FFF2-40B4-BE49-F238E27FC236}">
                <a16:creationId xmlns:a16="http://schemas.microsoft.com/office/drawing/2014/main" id="{D7C71FF0-A44F-4DB7-9774-BC768F279EA1}"/>
              </a:ext>
            </a:extLst>
          </p:cNvPr>
          <p:cNvGrpSpPr/>
          <p:nvPr/>
        </p:nvGrpSpPr>
        <p:grpSpPr>
          <a:xfrm>
            <a:off x="2912083" y="5101953"/>
            <a:ext cx="924110" cy="628710"/>
            <a:chOff x="1676400" y="5638800"/>
            <a:chExt cx="924110" cy="62871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42B1B5-EF07-4DE5-87F7-D6CB1A1317EB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 / 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8F612DA-0F92-4F97-A022-2E531ABF1340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AAA3F01-EBA8-4392-8D26-4BA466283E12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80" name="Group 34">
            <a:extLst>
              <a:ext uri="{FF2B5EF4-FFF2-40B4-BE49-F238E27FC236}">
                <a16:creationId xmlns:a16="http://schemas.microsoft.com/office/drawing/2014/main" id="{782F98C4-F6BB-447D-BC0F-B044F65DCC77}"/>
              </a:ext>
            </a:extLst>
          </p:cNvPr>
          <p:cNvGrpSpPr/>
          <p:nvPr/>
        </p:nvGrpSpPr>
        <p:grpSpPr>
          <a:xfrm>
            <a:off x="3978883" y="5101953"/>
            <a:ext cx="924110" cy="628710"/>
            <a:chOff x="1676400" y="5638800"/>
            <a:chExt cx="924110" cy="62871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7823760-880D-4838-95D4-712978552D7B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 / 0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4CD02C3-DEDF-498C-A557-93777BFE7005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D9B3BC8-FF85-4E69-9EA5-9617DD3A29F0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84" name="Group 45">
            <a:extLst>
              <a:ext uri="{FF2B5EF4-FFF2-40B4-BE49-F238E27FC236}">
                <a16:creationId xmlns:a16="http://schemas.microsoft.com/office/drawing/2014/main" id="{AEEA7C20-92C7-4F9F-A8D3-817EABE698D2}"/>
              </a:ext>
            </a:extLst>
          </p:cNvPr>
          <p:cNvGrpSpPr/>
          <p:nvPr/>
        </p:nvGrpSpPr>
        <p:grpSpPr>
          <a:xfrm>
            <a:off x="4969483" y="5101953"/>
            <a:ext cx="924110" cy="628710"/>
            <a:chOff x="1676400" y="5638800"/>
            <a:chExt cx="924110" cy="62871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866F2B9-2BA0-44B9-9098-A08C474AFB29}"/>
                </a:ext>
              </a:extLst>
            </p:cNvPr>
            <p:cNvSpPr txBox="1"/>
            <p:nvPr/>
          </p:nvSpPr>
          <p:spPr>
            <a:xfrm>
              <a:off x="1676400" y="5638800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 / 0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2A2E1E6-90EA-4998-AD1B-32B0F8A9CF10}"/>
                </a:ext>
              </a:extLst>
            </p:cNvPr>
            <p:cNvCxnSpPr/>
            <p:nvPr/>
          </p:nvCxnSpPr>
          <p:spPr>
            <a:xfrm>
              <a:off x="1676400" y="6019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C2CADE3-3AB9-4048-A681-B0BF04BE0299}"/>
                </a:ext>
              </a:extLst>
            </p:cNvPr>
            <p:cNvSpPr txBox="1"/>
            <p:nvPr/>
          </p:nvSpPr>
          <p:spPr>
            <a:xfrm>
              <a:off x="2286000" y="586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30ABDAA-02B1-46B2-B9D1-ABDC651BBDD1}"/>
              </a:ext>
            </a:extLst>
          </p:cNvPr>
          <p:cNvCxnSpPr/>
          <p:nvPr/>
        </p:nvCxnSpPr>
        <p:spPr>
          <a:xfrm>
            <a:off x="6112483" y="5521053"/>
            <a:ext cx="990600" cy="0"/>
          </a:xfrm>
          <a:prstGeom prst="straightConnector1">
            <a:avLst/>
          </a:prstGeom>
          <a:ln w="254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3A2D375-B936-4407-9340-67900FCEB3DD}"/>
              </a:ext>
            </a:extLst>
          </p:cNvPr>
          <p:cNvSpPr txBox="1"/>
          <p:nvPr/>
        </p:nvSpPr>
        <p:spPr>
          <a:xfrm>
            <a:off x="545028" y="532099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47109-2C14-4F72-AD15-63ABBC01A38C}"/>
              </a:ext>
            </a:extLst>
          </p:cNvPr>
          <p:cNvSpPr txBox="1"/>
          <p:nvPr/>
        </p:nvSpPr>
        <p:spPr>
          <a:xfrm>
            <a:off x="7340628" y="4633458"/>
            <a:ext cx="110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Delay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59B85F-D5D5-4620-B6B3-85C9FDC13F4A}"/>
              </a:ext>
            </a:extLst>
          </p:cNvPr>
          <p:cNvSpPr txBox="1"/>
          <p:nvPr/>
        </p:nvSpPr>
        <p:spPr>
          <a:xfrm>
            <a:off x="7340628" y="5202545"/>
            <a:ext cx="110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Delay 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A20FA9-1520-47EE-BCA7-B862B4F04021}"/>
              </a:ext>
            </a:extLst>
          </p:cNvPr>
          <p:cNvSpPr txBox="1"/>
          <p:nvPr/>
        </p:nvSpPr>
        <p:spPr>
          <a:xfrm>
            <a:off x="9877536" y="2668286"/>
            <a:ext cx="2198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Observe:</a:t>
            </a:r>
          </a:p>
          <a:p>
            <a:pPr marL="342900" indent="-342900">
              <a:buAutoNum type="arabicParenR"/>
            </a:pPr>
            <a:r>
              <a:rPr lang="en-US" dirty="0"/>
              <a:t>in</a:t>
            </a:r>
            <a:r>
              <a:rPr lang="en-US" baseline="-25000" dirty="0"/>
              <a:t>2 </a:t>
            </a:r>
            <a:r>
              <a:rPr lang="en-US" dirty="0"/>
              <a:t>is the same as out</a:t>
            </a:r>
            <a:r>
              <a:rPr lang="en-US" baseline="-25000" dirty="0"/>
              <a:t>1 </a:t>
            </a:r>
            <a:r>
              <a:rPr lang="en-US" dirty="0"/>
              <a:t>in every round</a:t>
            </a:r>
            <a:endParaRPr lang="en-US" baseline="-25000" dirty="0"/>
          </a:p>
          <a:p>
            <a:pPr marL="342900" indent="-342900">
              <a:buAutoNum type="arabicParenR"/>
            </a:pPr>
            <a:r>
              <a:rPr lang="en-US" dirty="0"/>
              <a:t>Ignoring first 2 rounds, outputs of d2 are the inputs to d1 delayed by 2 rounds </a:t>
            </a:r>
          </a:p>
        </p:txBody>
      </p:sp>
    </p:spTree>
    <p:extLst>
      <p:ext uri="{BB962C8B-B14F-4D97-AF65-F5344CB8AC3E}">
        <p14:creationId xmlns:p14="http://schemas.microsoft.com/office/powerpoint/2010/main" val="418881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EF4173-0D94-4597-A1E7-252F117E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model achieve?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04F83-398C-4AA6-B017-14A96A30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10D207-F3D1-4946-8731-5C24DC127E2D}"/>
              </a:ext>
            </a:extLst>
          </p:cNvPr>
          <p:cNvGrpSpPr/>
          <p:nvPr/>
        </p:nvGrpSpPr>
        <p:grpSpPr>
          <a:xfrm>
            <a:off x="1483019" y="1269846"/>
            <a:ext cx="4984522" cy="3002477"/>
            <a:chOff x="6592901" y="1792360"/>
            <a:chExt cx="4984522" cy="377856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D82440-0523-4019-8E7D-1A7D08E6BDAB}"/>
                </a:ext>
              </a:extLst>
            </p:cNvPr>
            <p:cNvSpPr/>
            <p:nvPr/>
          </p:nvSpPr>
          <p:spPr>
            <a:xfrm>
              <a:off x="7855644" y="2005303"/>
              <a:ext cx="2590800" cy="356561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E9BD7B-9B79-41C5-B369-A9D4770634AC}"/>
                </a:ext>
              </a:extLst>
            </p:cNvPr>
            <p:cNvCxnSpPr/>
            <p:nvPr/>
          </p:nvCxnSpPr>
          <p:spPr>
            <a:xfrm>
              <a:off x="10446444" y="2462504"/>
              <a:ext cx="9144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4BA674-FE74-41DE-8054-DFE0A84D927A}"/>
                </a:ext>
              </a:extLst>
            </p:cNvPr>
            <p:cNvCxnSpPr>
              <a:cxnSpLocks/>
            </p:cNvCxnSpPr>
            <p:nvPr/>
          </p:nvCxnSpPr>
          <p:spPr>
            <a:xfrm>
              <a:off x="6592901" y="2462504"/>
              <a:ext cx="126274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CFC78C-AB49-4181-A454-D5BCE3A88E87}"/>
                </a:ext>
              </a:extLst>
            </p:cNvPr>
            <p:cNvSpPr txBox="1"/>
            <p:nvPr/>
          </p:nvSpPr>
          <p:spPr>
            <a:xfrm>
              <a:off x="6592901" y="1792360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in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F743F9-E1CE-4863-B58A-37ECF2DEB3F3}"/>
                </a:ext>
              </a:extLst>
            </p:cNvPr>
            <p:cNvSpPr txBox="1"/>
            <p:nvPr/>
          </p:nvSpPr>
          <p:spPr>
            <a:xfrm>
              <a:off x="10424672" y="2430893"/>
              <a:ext cx="11527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int</a:t>
              </a:r>
              <a:r>
                <a:rPr lang="en-US" sz="2800" dirty="0"/>
                <a:t> out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7B4FDE-F74C-4870-B6E9-4B1AEDA69523}"/>
                </a:ext>
              </a:extLst>
            </p:cNvPr>
            <p:cNvCxnSpPr/>
            <p:nvPr/>
          </p:nvCxnSpPr>
          <p:spPr>
            <a:xfrm>
              <a:off x="7855644" y="2871039"/>
              <a:ext cx="25908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4884F7-43B1-4802-922C-739C79099C53}"/>
                </a:ext>
              </a:extLst>
            </p:cNvPr>
            <p:cNvSpPr txBox="1"/>
            <p:nvPr/>
          </p:nvSpPr>
          <p:spPr>
            <a:xfrm>
              <a:off x="8020348" y="1907997"/>
              <a:ext cx="2152032" cy="58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int</a:t>
              </a:r>
              <a:r>
                <a:rPr lang="en-US" sz="2400" dirty="0"/>
                <a:t> y:= 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916853-8CA9-46EC-B95F-3962D733917E}"/>
                </a:ext>
              </a:extLst>
            </p:cNvPr>
            <p:cNvSpPr txBox="1"/>
            <p:nvPr/>
          </p:nvSpPr>
          <p:spPr>
            <a:xfrm>
              <a:off x="7855644" y="2959483"/>
              <a:ext cx="2138727" cy="2440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out:=y ; </a:t>
              </a:r>
            </a:p>
            <a:p>
              <a:r>
                <a:rPr lang="en-US" sz="2400" dirty="0"/>
                <a:t>if (in==0) </a:t>
              </a:r>
            </a:p>
            <a:p>
              <a:r>
                <a:rPr lang="en-US" sz="2400" dirty="0"/>
                <a:t>	y:= y + 1</a:t>
              </a:r>
            </a:p>
            <a:p>
              <a:r>
                <a:rPr lang="en-US" sz="2400" dirty="0"/>
                <a:t>else</a:t>
              </a:r>
            </a:p>
            <a:p>
              <a:r>
                <a:rPr lang="en-US" sz="2400" dirty="0"/>
                <a:t>	y:=  y-1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8E40138-4A9A-4281-A543-AEC2F217D869}"/>
              </a:ext>
            </a:extLst>
          </p:cNvPr>
          <p:cNvSpPr/>
          <p:nvPr/>
        </p:nvSpPr>
        <p:spPr>
          <a:xfrm>
            <a:off x="7467600" y="1500104"/>
            <a:ext cx="2991476" cy="392242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AA9F71-A1A7-47D0-BEA7-C1B64E441176}"/>
              </a:ext>
            </a:extLst>
          </p:cNvPr>
          <p:cNvCxnSpPr>
            <a:cxnSpLocks/>
          </p:cNvCxnSpPr>
          <p:nvPr/>
        </p:nvCxnSpPr>
        <p:spPr>
          <a:xfrm>
            <a:off x="6204857" y="1802348"/>
            <a:ext cx="12627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226440-857B-443D-8648-D0D7965AB579}"/>
              </a:ext>
            </a:extLst>
          </p:cNvPr>
          <p:cNvSpPr txBox="1"/>
          <p:nvPr/>
        </p:nvSpPr>
        <p:spPr>
          <a:xfrm>
            <a:off x="6661097" y="1238494"/>
            <a:ext cx="806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365D9A-9856-42FF-A737-1940A664BB36}"/>
              </a:ext>
            </a:extLst>
          </p:cNvPr>
          <p:cNvSpPr txBox="1"/>
          <p:nvPr/>
        </p:nvSpPr>
        <p:spPr>
          <a:xfrm>
            <a:off x="7716119" y="1495493"/>
            <a:ext cx="2152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bool d</a:t>
            </a:r>
            <a:r>
              <a:rPr lang="en-US" sz="2400" baseline="-25000" dirty="0"/>
              <a:t> </a:t>
            </a:r>
            <a:r>
              <a:rPr lang="en-US" sz="2400" dirty="0"/>
              <a:t>:= 0</a:t>
            </a:r>
            <a:endParaRPr lang="en-US" sz="2400" baseline="-250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B8F26F0-389D-486F-BB80-A70216CD4823}"/>
              </a:ext>
            </a:extLst>
          </p:cNvPr>
          <p:cNvCxnSpPr>
            <a:cxnSpLocks/>
          </p:cNvCxnSpPr>
          <p:nvPr/>
        </p:nvCxnSpPr>
        <p:spPr>
          <a:xfrm>
            <a:off x="7467600" y="1985107"/>
            <a:ext cx="299147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E94950-7356-419C-8966-4AC5CA725CCF}"/>
              </a:ext>
            </a:extLst>
          </p:cNvPr>
          <p:cNvSpPr txBox="1"/>
          <p:nvPr/>
        </p:nvSpPr>
        <p:spPr>
          <a:xfrm>
            <a:off x="7729424" y="2032562"/>
            <a:ext cx="22138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(c &gt; 0)</a:t>
            </a:r>
          </a:p>
          <a:p>
            <a:r>
              <a:rPr lang="en-US" sz="2400" dirty="0"/>
              <a:t>    if (d != 0)</a:t>
            </a:r>
          </a:p>
          <a:p>
            <a:r>
              <a:rPr lang="en-US" sz="2400" dirty="0"/>
              <a:t>	warn:=1;</a:t>
            </a:r>
          </a:p>
          <a:p>
            <a:r>
              <a:rPr lang="en-US" sz="2400" dirty="0"/>
              <a:t>    else</a:t>
            </a:r>
          </a:p>
          <a:p>
            <a:r>
              <a:rPr lang="en-US" sz="2400" dirty="0"/>
              <a:t>	d := 1;</a:t>
            </a:r>
          </a:p>
          <a:p>
            <a:r>
              <a:rPr lang="en-US" sz="2400" dirty="0"/>
              <a:t>    end</a:t>
            </a:r>
          </a:p>
          <a:p>
            <a:r>
              <a:rPr lang="en-US" sz="2400" dirty="0"/>
              <a:t>else</a:t>
            </a:r>
          </a:p>
          <a:p>
            <a:r>
              <a:rPr lang="en-US" sz="2400" dirty="0"/>
              <a:t>	d := 0;</a:t>
            </a:r>
          </a:p>
          <a:p>
            <a:r>
              <a:rPr lang="en-US" sz="2400" dirty="0"/>
              <a:t>end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E70DF5-A9D1-42B8-A9E3-F72FD42E277B}"/>
              </a:ext>
            </a:extLst>
          </p:cNvPr>
          <p:cNvCxnSpPr>
            <a:cxnSpLocks/>
          </p:cNvCxnSpPr>
          <p:nvPr/>
        </p:nvCxnSpPr>
        <p:spPr>
          <a:xfrm>
            <a:off x="10459076" y="1761714"/>
            <a:ext cx="12627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13BE64A-71A5-45CE-973F-55D4D3F9E9D8}"/>
              </a:ext>
            </a:extLst>
          </p:cNvPr>
          <p:cNvSpPr txBox="1"/>
          <p:nvPr/>
        </p:nvSpPr>
        <p:spPr>
          <a:xfrm>
            <a:off x="10652632" y="1785554"/>
            <a:ext cx="1262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bool warn </a:t>
            </a:r>
          </a:p>
        </p:txBody>
      </p:sp>
    </p:spTree>
    <p:extLst>
      <p:ext uri="{BB962C8B-B14F-4D97-AF65-F5344CB8AC3E}">
        <p14:creationId xmlns:p14="http://schemas.microsoft.com/office/powerpoint/2010/main" val="188661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A237E6-6184-453C-9E12-3ED9FCD6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29" y="1253331"/>
            <a:ext cx="11699087" cy="4351338"/>
          </a:xfrm>
        </p:spPr>
        <p:txBody>
          <a:bodyPr/>
          <a:lstStyle/>
          <a:p>
            <a:r>
              <a:rPr lang="en-US" dirty="0"/>
              <a:t>Next class:</a:t>
            </a:r>
          </a:p>
          <a:p>
            <a:pPr lvl="1"/>
            <a:r>
              <a:rPr lang="en-US" dirty="0"/>
              <a:t>More on Synchronous Components and a preview of a simple semi-autonomous CPS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5024A-757A-4155-B786-491561C6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9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Development (MBD) or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98494"/>
            <a:ext cx="11699087" cy="4285547"/>
          </a:xfrm>
        </p:spPr>
        <p:txBody>
          <a:bodyPr>
            <a:normAutofit fontScale="92500"/>
          </a:bodyPr>
          <a:lstStyle/>
          <a:p>
            <a:r>
              <a:rPr lang="en-US" dirty="0"/>
              <a:t>Most popular paradigm in CPS software development</a:t>
            </a:r>
          </a:p>
          <a:p>
            <a:r>
              <a:rPr lang="en-US" dirty="0"/>
              <a:t>We will learn various aspects of MBD through this course</a:t>
            </a:r>
          </a:p>
          <a:p>
            <a:r>
              <a:rPr lang="en-US" dirty="0"/>
              <a:t>MBD when used for designing embedded software</a:t>
            </a:r>
            <a:r>
              <a:rPr lang="en-US" baseline="30000" dirty="0"/>
              <a:t>1</a:t>
            </a:r>
            <a:r>
              <a:rPr lang="en-US" dirty="0"/>
              <a:t> has 4 main steps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Model the physical components/environment (also known as a plant model)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Analyze the plant, and synthesize/design the control-software at a high-level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Co-Simulate the plant and control-software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Automatically generate code from the control-software model for deployment</a:t>
            </a:r>
          </a:p>
          <a:p>
            <a:r>
              <a:rPr lang="en-US" dirty="0"/>
              <a:t>Popular MBD frameworks such as Simulink®, LabView™, </a:t>
            </a:r>
            <a:r>
              <a:rPr lang="en-US" dirty="0" err="1"/>
              <a:t>RationalRose</a:t>
            </a:r>
            <a:r>
              <a:rPr lang="en-US" dirty="0"/>
              <a:t>, </a:t>
            </a:r>
            <a:r>
              <a:rPr lang="en-US" dirty="0" err="1"/>
              <a:t>DyMola</a:t>
            </a:r>
            <a:r>
              <a:rPr lang="en-US" dirty="0"/>
              <a:t>, </a:t>
            </a:r>
            <a:r>
              <a:rPr lang="en-US" dirty="0" err="1"/>
              <a:t>TargetLink</a:t>
            </a:r>
            <a:r>
              <a:rPr lang="en-US" dirty="0"/>
              <a:t>, </a:t>
            </a:r>
            <a:r>
              <a:rPr lang="en-US" dirty="0" err="1"/>
              <a:t>Scade</a:t>
            </a:r>
            <a:r>
              <a:rPr lang="en-US" dirty="0"/>
              <a:t>, etc.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6EF51E-1ED0-4E92-95DE-0931BDBAD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621852"/>
            <a:ext cx="11699087" cy="2062189"/>
          </a:xfrm>
        </p:spPr>
        <p:txBody>
          <a:bodyPr>
            <a:normAutofit/>
          </a:bodyPr>
          <a:lstStyle/>
          <a:p>
            <a:r>
              <a:rPr lang="en-US" dirty="0"/>
              <a:t>MBD languages are often visual and block-diagram based, e.g. Simulink</a:t>
            </a:r>
          </a:p>
          <a:p>
            <a:r>
              <a:rPr lang="en-US" dirty="0"/>
              <a:t>We know how to interpret a file containing C, Java, Python, Haskell, </a:t>
            </a:r>
            <a:r>
              <a:rPr lang="en-US" dirty="0" err="1"/>
              <a:t>Ocaml</a:t>
            </a:r>
            <a:r>
              <a:rPr lang="en-US" dirty="0"/>
              <a:t>, or any other imperative/functional program</a:t>
            </a:r>
          </a:p>
          <a:p>
            <a:r>
              <a:rPr lang="en-US" dirty="0"/>
              <a:t>How do we interpret MBD programs? What are their </a:t>
            </a:r>
            <a:r>
              <a:rPr lang="en-US" i="1" dirty="0"/>
              <a:t>execution semantics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95909A-5A17-4568-B75E-4277F8D2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Our programs will be MBD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85FC5-04E8-41EA-ABA7-4123ADC6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57FC4-C19D-4615-A078-F4F3B0182C42}"/>
              </a:ext>
            </a:extLst>
          </p:cNvPr>
          <p:cNvSpPr/>
          <p:nvPr/>
        </p:nvSpPr>
        <p:spPr>
          <a:xfrm>
            <a:off x="2733595" y="1950003"/>
            <a:ext cx="12192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54C7D-8EF6-405D-86DA-30E601998546}"/>
              </a:ext>
            </a:extLst>
          </p:cNvPr>
          <p:cNvSpPr/>
          <p:nvPr/>
        </p:nvSpPr>
        <p:spPr>
          <a:xfrm>
            <a:off x="4562395" y="1721403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4A6B71-F302-475A-8B81-CE9E9C0CEED9}"/>
              </a:ext>
            </a:extLst>
          </p:cNvPr>
          <p:cNvSpPr/>
          <p:nvPr/>
        </p:nvSpPr>
        <p:spPr>
          <a:xfrm>
            <a:off x="4562395" y="2559603"/>
            <a:ext cx="1219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EB5F5B-0C5F-4191-B6A0-78388130181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952795" y="1988103"/>
            <a:ext cx="609600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59A273-0019-477A-A0B4-76273C47CC52}"/>
              </a:ext>
            </a:extLst>
          </p:cNvPr>
          <p:cNvCxnSpPr/>
          <p:nvPr/>
        </p:nvCxnSpPr>
        <p:spPr>
          <a:xfrm>
            <a:off x="5781595" y="1873803"/>
            <a:ext cx="914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EFA470-09D9-4454-98AD-489AF96A19A3}"/>
              </a:ext>
            </a:extLst>
          </p:cNvPr>
          <p:cNvCxnSpPr/>
          <p:nvPr/>
        </p:nvCxnSpPr>
        <p:spPr>
          <a:xfrm>
            <a:off x="5781595" y="2102403"/>
            <a:ext cx="914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DE46B8-2AB9-4552-91BA-172929A613AE}"/>
              </a:ext>
            </a:extLst>
          </p:cNvPr>
          <p:cNvCxnSpPr/>
          <p:nvPr/>
        </p:nvCxnSpPr>
        <p:spPr>
          <a:xfrm>
            <a:off x="5781595" y="2788203"/>
            <a:ext cx="914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A3C376-8C35-411F-A36B-98B17076FFE4}"/>
              </a:ext>
            </a:extLst>
          </p:cNvPr>
          <p:cNvCxnSpPr>
            <a:endCxn id="7" idx="1"/>
          </p:cNvCxnSpPr>
          <p:nvPr/>
        </p:nvCxnSpPr>
        <p:spPr>
          <a:xfrm>
            <a:off x="3952795" y="2559603"/>
            <a:ext cx="609600" cy="266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B7B082-3B19-40B0-B76C-807C8157BAE4}"/>
              </a:ext>
            </a:extLst>
          </p:cNvPr>
          <p:cNvCxnSpPr/>
          <p:nvPr/>
        </p:nvCxnSpPr>
        <p:spPr>
          <a:xfrm>
            <a:off x="1819195" y="2178603"/>
            <a:ext cx="914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D4DC84-7B12-41EA-BBA8-6A5840C956D8}"/>
              </a:ext>
            </a:extLst>
          </p:cNvPr>
          <p:cNvCxnSpPr/>
          <p:nvPr/>
        </p:nvCxnSpPr>
        <p:spPr>
          <a:xfrm>
            <a:off x="1819195" y="2407203"/>
            <a:ext cx="9144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045176-A83D-43EF-BEEA-AF0E3EB0AB15}"/>
              </a:ext>
            </a:extLst>
          </p:cNvPr>
          <p:cNvCxnSpPr/>
          <p:nvPr/>
        </p:nvCxnSpPr>
        <p:spPr>
          <a:xfrm>
            <a:off x="2428795" y="2940603"/>
            <a:ext cx="2133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F32DE4-03F5-4960-B4A5-ADF7A820525A}"/>
              </a:ext>
            </a:extLst>
          </p:cNvPr>
          <p:cNvCxnSpPr/>
          <p:nvPr/>
        </p:nvCxnSpPr>
        <p:spPr>
          <a:xfrm>
            <a:off x="2428795" y="2407203"/>
            <a:ext cx="0" cy="53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2">
            <a:extLst>
              <a:ext uri="{FF2B5EF4-FFF2-40B4-BE49-F238E27FC236}">
                <a16:creationId xmlns:a16="http://schemas.microsoft.com/office/drawing/2014/main" id="{34E519DB-089B-4A1E-89B0-D999478D50D0}"/>
              </a:ext>
            </a:extLst>
          </p:cNvPr>
          <p:cNvGrpSpPr/>
          <p:nvPr/>
        </p:nvGrpSpPr>
        <p:grpSpPr>
          <a:xfrm>
            <a:off x="7686595" y="2026203"/>
            <a:ext cx="2819400" cy="914400"/>
            <a:chOff x="6096000" y="1828800"/>
            <a:chExt cx="2819400" cy="914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4757BF-909D-493C-940D-DF61ED5F1799}"/>
                </a:ext>
              </a:extLst>
            </p:cNvPr>
            <p:cNvSpPr/>
            <p:nvPr/>
          </p:nvSpPr>
          <p:spPr>
            <a:xfrm>
              <a:off x="6705600" y="1828800"/>
              <a:ext cx="16002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D8985F4-082F-4A98-8254-DD3D45B5D199}"/>
                </a:ext>
              </a:extLst>
            </p:cNvPr>
            <p:cNvCxnSpPr/>
            <p:nvPr/>
          </p:nvCxnSpPr>
          <p:spPr>
            <a:xfrm>
              <a:off x="8305800" y="19812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F500493-FC52-43B4-B227-463FB6A6AA20}"/>
                </a:ext>
              </a:extLst>
            </p:cNvPr>
            <p:cNvCxnSpPr/>
            <p:nvPr/>
          </p:nvCxnSpPr>
          <p:spPr>
            <a:xfrm>
              <a:off x="8305800" y="22860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001350F-E9A5-4DB6-A788-C16BB7C7CD1C}"/>
                </a:ext>
              </a:extLst>
            </p:cNvPr>
            <p:cNvCxnSpPr/>
            <p:nvPr/>
          </p:nvCxnSpPr>
          <p:spPr>
            <a:xfrm>
              <a:off x="8305800" y="25908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AFC5E9F-6714-4BC2-8866-9BCC5D65B43F}"/>
                </a:ext>
              </a:extLst>
            </p:cNvPr>
            <p:cNvCxnSpPr/>
            <p:nvPr/>
          </p:nvCxnSpPr>
          <p:spPr>
            <a:xfrm>
              <a:off x="6096000" y="21336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2535E4-798A-43CE-8240-8351E61BC51A}"/>
                </a:ext>
              </a:extLst>
            </p:cNvPr>
            <p:cNvCxnSpPr/>
            <p:nvPr/>
          </p:nvCxnSpPr>
          <p:spPr>
            <a:xfrm>
              <a:off x="6096000" y="2514600"/>
              <a:ext cx="609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C9954-F1F6-48E4-A16C-40CB321E1471}"/>
              </a:ext>
            </a:extLst>
          </p:cNvPr>
          <p:cNvSpPr/>
          <p:nvPr/>
        </p:nvSpPr>
        <p:spPr>
          <a:xfrm>
            <a:off x="2123995" y="1416603"/>
            <a:ext cx="40386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3C3A23-AB1B-4DE7-B8E6-ADCD51D0AA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6681" y="1332703"/>
            <a:ext cx="11699087" cy="332382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Most convenient model of computation for an Autonomous CPS is a</a:t>
            </a:r>
          </a:p>
          <a:p>
            <a:pPr marL="0" indent="0" algn="ctr">
              <a:buNone/>
            </a:pPr>
            <a:r>
              <a:rPr lang="en-US" b="1" i="1" dirty="0"/>
              <a:t>reactive and concurrent model of computation.</a:t>
            </a: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An autonomous CPS can be viewed as a </a:t>
            </a:r>
            <a:r>
              <a:rPr lang="en-US" b="1" i="1" dirty="0"/>
              <a:t>network of components </a:t>
            </a:r>
            <a:r>
              <a:rPr lang="en-US" i="1" dirty="0"/>
              <a:t>that communicate</a:t>
            </a:r>
          </a:p>
          <a:p>
            <a:pPr marL="0" indent="0" algn="ctr">
              <a:buNone/>
            </a:pPr>
            <a:r>
              <a:rPr lang="en-US" i="1" dirty="0"/>
              <a:t>either </a:t>
            </a:r>
            <a:r>
              <a:rPr lang="en-US" b="1" i="1" dirty="0"/>
              <a:t>synchronously</a:t>
            </a:r>
            <a:r>
              <a:rPr lang="en-US" i="1" dirty="0"/>
              <a:t> or </a:t>
            </a:r>
            <a:r>
              <a:rPr lang="en-US" b="1" i="1" dirty="0"/>
              <a:t>asynchronously.</a:t>
            </a:r>
          </a:p>
          <a:p>
            <a:pPr marL="0" indent="0" algn="ctr">
              <a:buNone/>
            </a:pP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C3CE-6F0D-4551-9827-D8FB6434F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8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Computation: Functional</a:t>
            </a:r>
          </a:p>
        </p:txBody>
      </p:sp>
      <p:pic>
        <p:nvPicPr>
          <p:cNvPr id="4" name="Picture 4" descr="Alan Turing">
            <a:extLst>
              <a:ext uri="{FF2B5EF4-FFF2-40B4-BE49-F238E27FC236}">
                <a16:creationId xmlns:a16="http://schemas.microsoft.com/office/drawing/2014/main" id="{59B0622A-A5FC-4C55-8B7B-6F6D6386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8202" y="1333889"/>
            <a:ext cx="1794602" cy="2262238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7539A66-BCD0-404F-8B81-0F6F2AEF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32" y="1341573"/>
            <a:ext cx="9046474" cy="42855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Classical </a:t>
            </a:r>
            <a:r>
              <a:rPr lang="en-US" dirty="0"/>
              <a:t>model of computation: Functional or Transformational Programs</a:t>
            </a:r>
          </a:p>
          <a:p>
            <a:pPr lvl="1"/>
            <a:r>
              <a:rPr lang="en-US" dirty="0"/>
              <a:t>Start from a given input, </a:t>
            </a:r>
          </a:p>
          <a:p>
            <a:pPr lvl="1"/>
            <a:r>
              <a:rPr lang="en-US" dirty="0"/>
              <a:t>Produce a certain output and then </a:t>
            </a:r>
            <a:r>
              <a:rPr lang="en-US" b="1" dirty="0"/>
              <a:t>terminate</a:t>
            </a:r>
          </a:p>
          <a:p>
            <a:pPr lvl="1"/>
            <a:r>
              <a:rPr lang="en-US" dirty="0"/>
              <a:t>Desired functionality can be described by a mathematical function</a:t>
            </a:r>
          </a:p>
          <a:p>
            <a:pPr lvl="1"/>
            <a:r>
              <a:rPr lang="en-US" dirty="0"/>
              <a:t>Emphasis is on data computation</a:t>
            </a:r>
          </a:p>
          <a:p>
            <a:pPr lvl="1"/>
            <a:r>
              <a:rPr lang="en-US" dirty="0"/>
              <a:t>Canonical model: Turing machines e.g. compute square-root, encrypt some text,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Computation: Reactive/Interactive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E16A3D-14D0-425C-BAB8-6A2B3AF5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4218C43-B4FD-44B4-A79E-8766BE7EF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3" y="1372309"/>
            <a:ext cx="9046474" cy="42855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Interactive Programs:</a:t>
            </a:r>
          </a:p>
          <a:p>
            <a:pPr lvl="1"/>
            <a:r>
              <a:rPr lang="en-US"/>
              <a:t>Interact with the user in their own time, i.e. react to user’s commands, but with no real-time constraints</a:t>
            </a:r>
          </a:p>
          <a:p>
            <a:pPr lvl="1"/>
            <a:r>
              <a:rPr lang="en-US"/>
              <a:t>Emphasis is on user-interaction; e.g. a web browsers, word processors, etc.</a:t>
            </a:r>
          </a:p>
          <a:p>
            <a:pPr marL="411480" lvl="1" indent="0">
              <a:buNone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r>
              <a:rPr lang="en-US"/>
              <a:t>Reactive Programs:</a:t>
            </a:r>
          </a:p>
          <a:p>
            <a:pPr lvl="1"/>
            <a:r>
              <a:rPr lang="en-US"/>
              <a:t>Continuously interact with the environment at a rate decided by the environment</a:t>
            </a:r>
          </a:p>
          <a:p>
            <a:pPr lvl="1"/>
            <a:r>
              <a:rPr lang="en-US"/>
              <a:t>Emphasis is on system-environment interaction; e.g. airline autopilot, mail-servers, etc.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3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845BEB-34D7-488C-A10E-31C9770B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vs. Concurrent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E2B3-9677-4092-9C53-5C4C0547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1B48607-99D4-440B-B805-99E60DEC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23" y="1395361"/>
            <a:ext cx="11424779" cy="4285547"/>
          </a:xfrm>
        </p:spPr>
        <p:txBody>
          <a:bodyPr>
            <a:normAutofit fontScale="92500"/>
          </a:bodyPr>
          <a:lstStyle/>
          <a:p>
            <a:r>
              <a:rPr lang="en-US" dirty="0"/>
              <a:t>Classical model: Sequential </a:t>
            </a:r>
          </a:p>
          <a:p>
            <a:pPr lvl="1"/>
            <a:r>
              <a:rPr lang="en-US" dirty="0"/>
              <a:t>Entire computation is a linear sequence of instructions executed one at a time</a:t>
            </a:r>
          </a:p>
          <a:p>
            <a:pPr lvl="1"/>
            <a:r>
              <a:rPr lang="en-US" dirty="0"/>
              <a:t>Program execution is </a:t>
            </a:r>
            <a:r>
              <a:rPr lang="en-US" b="1" i="1" dirty="0"/>
              <a:t>deterministic</a:t>
            </a:r>
          </a:p>
          <a:p>
            <a:r>
              <a:rPr lang="en-US" i="1" dirty="0"/>
              <a:t>Concurrent </a:t>
            </a:r>
            <a:r>
              <a:rPr lang="en-US" dirty="0"/>
              <a:t>computation</a:t>
            </a:r>
          </a:p>
          <a:p>
            <a:pPr lvl="1"/>
            <a:r>
              <a:rPr lang="en-US" dirty="0"/>
              <a:t>Multiple “threads” of execution, possibly exchanging information and evolving concurrently</a:t>
            </a:r>
          </a:p>
          <a:p>
            <a:pPr lvl="1"/>
            <a:r>
              <a:rPr lang="en-US" dirty="0"/>
              <a:t>Key distinction imposed by regime in which threads exchange information:</a:t>
            </a:r>
          </a:p>
          <a:p>
            <a:pPr lvl="2"/>
            <a:r>
              <a:rPr lang="en-US" sz="2400" dirty="0"/>
              <a:t>Synchronous: under a global “clocking” mechanism that forces lock-step computation</a:t>
            </a:r>
          </a:p>
          <a:p>
            <a:pPr lvl="2"/>
            <a:r>
              <a:rPr lang="en-US" sz="2400" dirty="0"/>
              <a:t>Asynchronous: No central coordination</a:t>
            </a:r>
          </a:p>
        </p:txBody>
      </p:sp>
    </p:spTree>
    <p:extLst>
      <p:ext uri="{BB962C8B-B14F-4D97-AF65-F5344CB8AC3E}">
        <p14:creationId xmlns:p14="http://schemas.microsoft.com/office/powerpoint/2010/main" val="154094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FF7392-C344-4648-BE3C-31A2BAB1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97320-311F-476B-8319-42886C74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38FA56-AB8A-4F95-B419-9143BFCF26F7}"/>
              </a:ext>
            </a:extLst>
          </p:cNvPr>
          <p:cNvGrpSpPr/>
          <p:nvPr/>
        </p:nvGrpSpPr>
        <p:grpSpPr>
          <a:xfrm>
            <a:off x="7075075" y="1332703"/>
            <a:ext cx="4876800" cy="1905000"/>
            <a:chOff x="6906026" y="2384791"/>
            <a:chExt cx="4876800" cy="1905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BB8AEF-DB23-41CF-B011-818626EF1DF7}"/>
                </a:ext>
              </a:extLst>
            </p:cNvPr>
            <p:cNvSpPr/>
            <p:nvPr/>
          </p:nvSpPr>
          <p:spPr>
            <a:xfrm>
              <a:off x="7820426" y="2918191"/>
              <a:ext cx="12192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1AB71B-5050-48B7-B63C-001441EF236E}"/>
                </a:ext>
              </a:extLst>
            </p:cNvPr>
            <p:cNvSpPr/>
            <p:nvPr/>
          </p:nvSpPr>
          <p:spPr>
            <a:xfrm>
              <a:off x="9649226" y="2689591"/>
              <a:ext cx="12192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EEFAEB-0294-44A6-9AB5-EE4DB3EBD161}"/>
                </a:ext>
              </a:extLst>
            </p:cNvPr>
            <p:cNvSpPr/>
            <p:nvPr/>
          </p:nvSpPr>
          <p:spPr>
            <a:xfrm>
              <a:off x="9649226" y="3527791"/>
              <a:ext cx="12192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C6E151B-A7FC-4223-8A16-AABC737C767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9039626" y="2956291"/>
              <a:ext cx="609600" cy="3048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104716-2405-48A6-AC8F-D7BDCC6B9C13}"/>
                </a:ext>
              </a:extLst>
            </p:cNvPr>
            <p:cNvCxnSpPr/>
            <p:nvPr/>
          </p:nvCxnSpPr>
          <p:spPr>
            <a:xfrm>
              <a:off x="10868426" y="2841991"/>
              <a:ext cx="9144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02C21EB-47F5-41E4-A1BA-07BD88F1B923}"/>
                </a:ext>
              </a:extLst>
            </p:cNvPr>
            <p:cNvCxnSpPr/>
            <p:nvPr/>
          </p:nvCxnSpPr>
          <p:spPr>
            <a:xfrm>
              <a:off x="10868426" y="3070591"/>
              <a:ext cx="9144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BB40130-E0A7-46B2-95D6-CABEF23019C0}"/>
                </a:ext>
              </a:extLst>
            </p:cNvPr>
            <p:cNvCxnSpPr/>
            <p:nvPr/>
          </p:nvCxnSpPr>
          <p:spPr>
            <a:xfrm>
              <a:off x="10868426" y="3756391"/>
              <a:ext cx="9144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B1A551-BEF7-4A2B-B0B3-A834092B0455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9039626" y="3527791"/>
              <a:ext cx="609600" cy="2667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0CE7CED-0B46-4172-83A8-52936EE1CD04}"/>
                </a:ext>
              </a:extLst>
            </p:cNvPr>
            <p:cNvCxnSpPr/>
            <p:nvPr/>
          </p:nvCxnSpPr>
          <p:spPr>
            <a:xfrm>
              <a:off x="6906026" y="3146791"/>
              <a:ext cx="9144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333A1E-E5F1-45DA-87FE-F99CE25CBA3D}"/>
                </a:ext>
              </a:extLst>
            </p:cNvPr>
            <p:cNvCxnSpPr/>
            <p:nvPr/>
          </p:nvCxnSpPr>
          <p:spPr>
            <a:xfrm>
              <a:off x="6906026" y="3375391"/>
              <a:ext cx="9144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0B9616-5D33-4F37-9E81-658ECDFB49FE}"/>
                </a:ext>
              </a:extLst>
            </p:cNvPr>
            <p:cNvCxnSpPr/>
            <p:nvPr/>
          </p:nvCxnSpPr>
          <p:spPr>
            <a:xfrm>
              <a:off x="7515626" y="3908791"/>
              <a:ext cx="21336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E8610A-BE09-48BD-B0C8-7C5F6586A78B}"/>
                </a:ext>
              </a:extLst>
            </p:cNvPr>
            <p:cNvCxnSpPr/>
            <p:nvPr/>
          </p:nvCxnSpPr>
          <p:spPr>
            <a:xfrm>
              <a:off x="7515626" y="3375391"/>
              <a:ext cx="0" cy="5334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0C9AE7-A253-4E4E-BA69-B6602A070EBC}"/>
                </a:ext>
              </a:extLst>
            </p:cNvPr>
            <p:cNvSpPr/>
            <p:nvPr/>
          </p:nvSpPr>
          <p:spPr>
            <a:xfrm>
              <a:off x="7210826" y="2384791"/>
              <a:ext cx="4038600" cy="1905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5D4F5D4D-86AF-4BFD-BD2A-DF64AFF84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97" y="1332703"/>
            <a:ext cx="6845734" cy="4285547"/>
          </a:xfrm>
        </p:spPr>
        <p:txBody>
          <a:bodyPr>
            <a:normAutofit/>
          </a:bodyPr>
          <a:lstStyle/>
          <a:p>
            <a:r>
              <a:rPr lang="en-US" dirty="0"/>
              <a:t>All components execute in a sequence of rounds in lock-step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Components in a digital hardware circuit with a central global clock</a:t>
            </a:r>
          </a:p>
          <a:p>
            <a:pPr lvl="1"/>
            <a:r>
              <a:rPr lang="en-US" dirty="0"/>
              <a:t>Fixed-step Simulation Models of Discrete Components in Simulink</a:t>
            </a:r>
          </a:p>
        </p:txBody>
      </p:sp>
    </p:spTree>
    <p:extLst>
      <p:ext uri="{BB962C8B-B14F-4D97-AF65-F5344CB8AC3E}">
        <p14:creationId xmlns:p14="http://schemas.microsoft.com/office/powerpoint/2010/main" val="323718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D34DF-765B-4725-A290-11A409260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class of languages called “synchronous dataflow”</a:t>
            </a:r>
          </a:p>
          <a:p>
            <a:r>
              <a:rPr lang="en-US" dirty="0"/>
              <a:t>Benefit: system design is simpler if we use a simple round-based computation</a:t>
            </a:r>
          </a:p>
          <a:p>
            <a:r>
              <a:rPr lang="en-US" dirty="0"/>
              <a:t>Challenge: How do we ensure synchronous execution when components may execute on different hardware?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21CF5A-5C3F-443B-85EE-72AA0B66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E351B-1A5D-4996-B702-2677142B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9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6449</TotalTime>
  <Words>1024</Words>
  <Application>Microsoft Office PowerPoint</Application>
  <PresentationFormat>Widescreen</PresentationFormat>
  <Paragraphs>190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Times New Roman</vt:lpstr>
      <vt:lpstr>Wingdings 3</vt:lpstr>
      <vt:lpstr>Office Theme</vt:lpstr>
      <vt:lpstr>Autonomous Cyber-Physical Systems: Model-based Design &amp; Synchronous Components</vt:lpstr>
      <vt:lpstr>Model-based Development (MBD) or design</vt:lpstr>
      <vt:lpstr>Our programs will be MBD models</vt:lpstr>
      <vt:lpstr>PowerPoint Presentation</vt:lpstr>
      <vt:lpstr>Models of Computation: Functional</vt:lpstr>
      <vt:lpstr>Models of Computation: Reactive/Interactive</vt:lpstr>
      <vt:lpstr>Sequential vs. Concurrent Processing</vt:lpstr>
      <vt:lpstr>Synchronous Models</vt:lpstr>
      <vt:lpstr>Synchronous languages</vt:lpstr>
      <vt:lpstr>Basic Layout of a Synchronous Component</vt:lpstr>
      <vt:lpstr>Simplest synchronous component: delay</vt:lpstr>
      <vt:lpstr>Execution of “Delay”</vt:lpstr>
      <vt:lpstr>Synchrony hypothesis</vt:lpstr>
      <vt:lpstr>Composition of Synchronous Components</vt:lpstr>
      <vt:lpstr>Composition of Synchronous Components</vt:lpstr>
      <vt:lpstr>What does this model achieve?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57</cp:revision>
  <dcterms:created xsi:type="dcterms:W3CDTF">2018-01-04T23:14:16Z</dcterms:created>
  <dcterms:modified xsi:type="dcterms:W3CDTF">2018-01-10T01:12:37Z</dcterms:modified>
</cp:coreProperties>
</file>