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434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12" r:id="rId15"/>
    <p:sldId id="413" r:id="rId16"/>
    <p:sldId id="414" r:id="rId17"/>
    <p:sldId id="416" r:id="rId18"/>
    <p:sldId id="418" r:id="rId19"/>
    <p:sldId id="420" r:id="rId20"/>
    <p:sldId id="464" r:id="rId21"/>
    <p:sldId id="421" r:id="rId22"/>
    <p:sldId id="422" r:id="rId23"/>
    <p:sldId id="465" r:id="rId24"/>
    <p:sldId id="4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16AD-1A31-4A5B-9B86-33819A1F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DF663-941C-41E7-9C6E-48FB8BA55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55BB-8751-411C-9712-644F547B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DAC1-38C4-4DD8-AF5F-A8F5185D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DE77-0F7D-4D48-84F6-1FDEBA15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86C-B63E-49A0-A718-7812795F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F1B50-BB13-4CD7-B88B-BCBDFD11C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309D-E6A4-428E-B07D-55CCBAC2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B755-7A1B-49DA-95E3-175767AD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531A-AFAA-494E-AEFE-BD6B73CE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F61EF-A776-4CE4-871A-E5CCEF695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DB4B5-3A36-4D14-8C41-5E4324D9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F7E2-857A-4C21-9ACA-7FCA26C0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5C0A-7953-4F49-B581-60525A89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AA8E-A4D4-49E1-B0BF-207FDBAB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E6472-F639-4466-B56C-1D9207B99FA6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747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23DE-F0F5-4DD8-B041-581A9FD2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4AD5-C8F3-4B68-80B3-61C3D37D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204B-396E-4339-91A2-9B1A453F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5649-00CE-4E15-9AAD-4D4A3ADD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9043-3C3E-4AF3-BCEA-DB8D3A6D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A4EA-E220-4162-88DC-E4C64F67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8F14-BE00-468B-AC12-05E1A04F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A65B-03EE-44E9-90DA-E002E49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25AC-6358-49C5-9F0F-54CFE706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09DB-0FD0-4D1C-AC3E-87AAC10D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A3FB-25B5-4A9E-A8AF-9FB7D25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B8544-B2F5-4435-BC3B-FF2355720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3F0E-76F1-4D09-82FE-5D647CF2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F1DA-9F6E-4260-80D9-A125119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52E7E-A34B-41E2-B681-08FFD627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95E8A-B466-4611-8E42-76F939CC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9DF-3709-48CE-A448-46263278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9BDC2-13A4-443D-BF38-3102EAE3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A66CB-12FA-4B16-A17E-A5DD2F99C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FE334-6A43-4D0B-9ECD-BB25E20C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5292E-CEE0-47E3-BCEC-41A93AD92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545E0-EDD9-4849-AFB3-21D2279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D9443-A58E-4F5E-BF47-0AEC0CDF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38D1B-D261-4E60-84CB-820D9DD9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634D-C3F7-4B7A-A71E-D72CB1BF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59B4E-DA0E-4C48-9947-06C7A1E1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EEE8-F363-4C3A-829C-BD7D3E2E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4D047-1C57-4E17-B1BC-19B3A9C2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2A4DC-D6FD-4090-974E-5DFC43FF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7E7BD-14D3-459F-AE66-B0128F90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97D00-2C17-4B89-B414-D1D0D213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32E3-0831-40F8-807E-9CC99474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6F89-9E97-4AA6-8DD9-611F2E8E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8D143-5F3B-493E-8DF6-0E3E1AD1B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EF470-B130-45F4-90C6-D68FA0A1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1FFA9-0970-430C-AA6C-F352031C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F6C59-5E4B-4CD6-8FEF-CF0BED6A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4C16-A9F4-4CC9-9A26-B1235C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23D81-42D9-4500-BE6F-2112B738D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87EAE-B41A-4547-8146-324562938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4812F-B421-42BD-8EA5-22A835FC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E91D-2AAB-4C59-AFC0-B05C4D97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AE0F-157E-45C5-A1C5-10B42231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6B79F-4576-4E72-B67A-8F45C8F5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5F673-3970-40BD-8AAE-8E0C470A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D946-9EB2-446C-AD8A-08A952F0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5A0F-9D0D-4C94-BBB5-E3837A8F354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6509-BB14-47B2-A528-EB2D07247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85A1-85E5-49C7-BE7D-51BEED92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1F5A-F218-445B-94B1-4F9DFACF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5CE5CC-E0B4-46FC-9580-A08758FBE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chain with a controller!</a:t>
                </a:r>
              </a:p>
              <a:p>
                <a:r>
                  <a:rPr lang="en-US" dirty="0"/>
                  <a:t>Represented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as before (can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the definition if needed)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transition probability function such that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reward function.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defines the immediate reward received for transitioning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discount factor representing diminishing rewards with time</a:t>
                </a:r>
              </a:p>
              <a:p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5CE5CC-E0B4-46FC-9580-A08758FBE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023F66-9B32-4C5B-BA4C-4D0768A4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2AEA-E5A3-4788-AC56-9A16DF4A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1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1A6E4-D41B-4E73-8A27-483824F7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compute the optimal policy?</a:t>
            </a:r>
          </a:p>
          <a:p>
            <a:r>
              <a:rPr lang="en-US" dirty="0"/>
              <a:t>Two algorithms:</a:t>
            </a:r>
          </a:p>
          <a:p>
            <a:pPr lvl="1"/>
            <a:r>
              <a:rPr lang="en-US" dirty="0"/>
              <a:t>Value iteration</a:t>
            </a:r>
          </a:p>
          <a:p>
            <a:pPr lvl="1"/>
            <a:r>
              <a:rPr lang="en-US" dirty="0"/>
              <a:t>Policy iteration</a:t>
            </a:r>
          </a:p>
          <a:p>
            <a:endParaRPr lang="en-US" dirty="0"/>
          </a:p>
          <a:p>
            <a:r>
              <a:rPr lang="en-US" dirty="0"/>
              <a:t>Value iteration: Repeatedly update estimated value function using Bellman equation</a:t>
            </a:r>
          </a:p>
          <a:p>
            <a:r>
              <a:rPr lang="en-US" dirty="0"/>
              <a:t>Policy iteration: Use value function of a given policy to improve the policy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1ED66B-47B5-43A8-A489-F9C8D515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in 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7CAA4-648A-4970-A15C-3F09354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39DA3-4400-49DA-B7EE-A62B8A754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Value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the beginning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iteration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be shown that after finite number of 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39DA3-4400-49DA-B7EE-A62B8A754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F6E235F-E705-4CB9-936C-16EED067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2CAB2-94E4-487A-9343-7BFF5B2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9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A6081E-01CA-4FFB-B4BF-D5BBB80F2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the policy at the beginning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iteration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randomly</a:t>
                </a:r>
              </a:p>
              <a:p>
                <a:pPr marL="0" indent="0">
                  <a:buNone/>
                </a:pPr>
                <a:r>
                  <a:rPr lang="en-US" dirty="0"/>
                  <a:t>	While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) {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b="0" dirty="0"/>
                  <a:t> /*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*/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}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Can be shown that this algorithm also converges to the optimal policy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A6081E-01CA-4FFB-B4BF-D5BBB80F2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308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B4E0D99-8C88-42C6-816A-DA3E4F37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BD33-BE55-452A-B7BF-1DFEA47F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379A-95AF-4EB8-BBE4-9C8F8C7B2697}"/>
              </a:ext>
            </a:extLst>
          </p:cNvPr>
          <p:cNvSpPr/>
          <p:nvPr/>
        </p:nvSpPr>
        <p:spPr>
          <a:xfrm>
            <a:off x="9838944" y="2487168"/>
            <a:ext cx="1960474" cy="1375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use the LP formulation to solve this, or an iterative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13452F-014A-4A5A-B5CE-8085D60F20EA}"/>
              </a:ext>
            </a:extLst>
          </p:cNvPr>
          <p:cNvCxnSpPr>
            <a:stCxn id="5" idx="1"/>
          </p:cNvCxnSpPr>
          <p:nvPr/>
        </p:nvCxnSpPr>
        <p:spPr>
          <a:xfrm flipH="1">
            <a:off x="7556602" y="3174797"/>
            <a:ext cx="2282342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3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4D234A-FCF3-4E29-B854-567581F80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using rewards for action-values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indicates the reward obtained by taking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following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thereafter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Optimal-action-value policy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previous formulas change a bit, as the reward depends on which action is taken (and is thus is subject to transition probability)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4D234A-FCF3-4E29-B854-567581F80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4CCBB0-A3A8-4D4F-BA50-9AE3DD72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state-action pairs for rewards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8CE1-CEFB-4ED1-864B-9D28E1F7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2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D58B45-76E9-4DB5-9895-D7FFC2D8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iteration and Policy iteration are both standard, and no agreement on which is better</a:t>
            </a:r>
          </a:p>
          <a:p>
            <a:r>
              <a:rPr lang="en-US" dirty="0"/>
              <a:t>In practice, value iteration is preferred over policy iteration as the latter requires solving linear equations, which scales ~cubically with the size of the state space</a:t>
            </a:r>
          </a:p>
          <a:p>
            <a:r>
              <a:rPr lang="en-US" dirty="0"/>
              <a:t>Real-world applications face challenges: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Curse of modeling: Where does the (probabilistic) environment model come from?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Curse of dimensionality: Even if you have a model, computing and storing expectations over large state-spaces is impractical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5764-4281-4B02-A99A-647BE2CD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23B20-FF6C-48C6-A3E4-EFD1551C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4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934DD7-B3F4-48BE-8225-917BC1520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data to estimate model</a:t>
                </a:r>
              </a:p>
              <a:p>
                <a:pPr lvl="1"/>
                <a:r>
                  <a:rPr lang="en-US" dirty="0"/>
                  <a:t>Run many simulations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Perform optimal policy search over the approximate model</a:t>
                </a:r>
              </a:p>
              <a:p>
                <a:r>
                  <a:rPr lang="en-US" dirty="0"/>
                  <a:t>Model converges asymptotically if all state-action pairs are visited infinitely often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934DD7-B3F4-48BE-8225-917BC1520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D2ACCF-FBA0-4C5B-BC1B-C592247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model (Indirect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C1033-04D5-49C6-A696-D8D45F0E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2F2646-0E61-441A-8F3D-C942B10D7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Called a model-free method, because it does not assume knowledge of a model of the environment</a:t>
                </a:r>
              </a:p>
              <a:p>
                <a:r>
                  <a:rPr lang="en-US" dirty="0"/>
                  <a:t>Learning agent tries to learn optimal policy from its history of interactions with the environment</a:t>
                </a:r>
              </a:p>
              <a:p>
                <a:r>
                  <a:rPr lang="en-US" dirty="0"/>
                  <a:t>Agent interaction described in tuples called “experience”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for each state and action returns the expected reward of that action (and all subsequent actions) at that state</a:t>
                </a:r>
              </a:p>
              <a:p>
                <a:r>
                  <a:rPr lang="en-US" dirty="0"/>
                  <a:t>Q-learning uses a technique called “temporal differences” to estimate optimal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in each state</a:t>
                </a:r>
              </a:p>
              <a:p>
                <a:r>
                  <a:rPr lang="en-US" dirty="0"/>
                  <a:t>Agent maintains a table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values 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2F2646-0E61-441A-8F3D-C942B10D7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3DD55B-610D-48E5-B80C-94395614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Q-learning: (Model-free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2BA8D-2F91-48E4-94E7-7C914956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9D7F70-4142-4B5E-AAF0-AB39D6F4D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Whenever the agent is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takes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we have new data about the reward that we get, we use this to update our estimate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 at that state</a:t>
                </a:r>
              </a:p>
              <a:p>
                <a:r>
                  <a:rPr lang="en-US" dirty="0"/>
                  <a:t>Agent updates its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using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controls how aggressively you update the 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means that you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 very slowly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means that you simple replace the old value with the new value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estimate of the optimal future value</a:t>
                </a:r>
              </a:p>
              <a:p>
                <a:r>
                  <a:rPr lang="en-US" dirty="0"/>
                  <a:t>Note that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learning, when we update the value of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we have some knowledge of what happens when we 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9D7F70-4142-4B5E-AAF0-AB39D6F4D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3226" r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9CAFEC-E6AC-4143-A297-0FB89490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9FC8-A3B6-48FE-BF48-885BC609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1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FE4BA6-B739-4F7A-953F-5004B086A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Q-learning learns an optimal policy no matter which policy you are following – hence it’s called an off-policy method</a:t>
                </a:r>
              </a:p>
              <a:p>
                <a:r>
                  <a:rPr lang="en-US" dirty="0"/>
                  <a:t>One issue in Q-learning (and more broadly in RL): How should an agent decide which actions to choose to explore?</a:t>
                </a:r>
              </a:p>
              <a:p>
                <a:pPr lvl="1"/>
                <a:r>
                  <a:rPr lang="en-US" dirty="0"/>
                  <a:t>Is it better to explore more actions, or exploit an action for which we got a good reward (i.e. pursue the chosen path deeper)?</a:t>
                </a:r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i="1" dirty="0"/>
                  <a:t>exploitation-exploration tradeoff, </a:t>
                </a:r>
                <a:r>
                  <a:rPr lang="en-US" dirty="0"/>
                  <a:t>a parameter to choose for many RL algorithms</a:t>
                </a:r>
              </a:p>
              <a:p>
                <a:r>
                  <a:rPr lang="en-US" dirty="0"/>
                  <a:t>One way to do this is using the Boltzmann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parameter (called temperature) controls probability of picking non-optimal actions.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large, all actions are chosen uniformly (explore),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small, then the best actions are chosen.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FE4BA6-B739-4F7A-953F-5004B086A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647" r="-365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2D5747-C46B-4244-B397-5FF42224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33E1-03E5-4035-A9DC-DB3A6182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10EA91-7FA7-415E-A917-CEFB949D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Uncertainty! </a:t>
            </a:r>
          </a:p>
          <a:p>
            <a:r>
              <a:rPr lang="en-US" dirty="0"/>
              <a:t>In all previous algorithms, we assume that all states are fully visible and precisely estimable</a:t>
            </a:r>
          </a:p>
          <a:p>
            <a:r>
              <a:rPr lang="en-US" dirty="0"/>
              <a:t>In CPS examples, there is uncertainty in states (sensor/actuation noise, state may not be observable but only estimated, etc.)</a:t>
            </a:r>
          </a:p>
          <a:p>
            <a:r>
              <a:rPr lang="en-US" dirty="0"/>
              <a:t>The approach is to model the underlying system as a Partially-Observable Markov Decision Process (POMDP)  -- pronounced POM-DPs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85483-E223-46DC-B884-6EF43F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more challenges for RL in autonomous CPS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1CDDA-E155-4084-B53D-1000EF98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2400E9-052F-4311-9AA9-D9C98156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209202"/>
            <a:ext cx="6031751" cy="4944710"/>
          </a:xfrm>
        </p:spPr>
        <p:txBody>
          <a:bodyPr>
            <a:normAutofit/>
          </a:bodyPr>
          <a:lstStyle/>
          <a:p>
            <a:r>
              <a:rPr lang="en-US" dirty="0"/>
              <a:t>Assume fixed target location</a:t>
            </a:r>
          </a:p>
          <a:p>
            <a:r>
              <a:rPr lang="en-US" dirty="0"/>
              <a:t>Reward for transitions going to target cell = 1, otherwise 0</a:t>
            </a:r>
          </a:p>
          <a:p>
            <a:r>
              <a:rPr lang="en-US" dirty="0"/>
              <a:t>Just part of the robot MDP showing two different actions, each action leading to next states with some probability</a:t>
            </a:r>
          </a:p>
          <a:p>
            <a:r>
              <a:rPr lang="en-US" dirty="0"/>
              <a:t>Which action to choose from each cell? </a:t>
            </a:r>
          </a:p>
          <a:p>
            <a:r>
              <a:rPr lang="en-US" dirty="0"/>
              <a:t>How do we find an optimal policy (that maximizes rewards)?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D44824-6728-4ECD-A6CF-F6933BA0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Robot controlling its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8CF3C-3A5A-40A6-9A53-7FFC1AE2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C9F15D-428A-447F-BA50-01EA6FA3C9CB}"/>
                  </a:ext>
                </a:extLst>
              </p:cNvPr>
              <p:cNvSpPr/>
              <p:nvPr/>
            </p:nvSpPr>
            <p:spPr>
              <a:xfrm>
                <a:off x="602974" y="2726636"/>
                <a:ext cx="121920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C9F15D-428A-447F-BA50-01EA6FA3C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4" y="2726636"/>
                <a:ext cx="1219200" cy="5002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A5392D-FDF1-404E-B159-6E0B4DE81AC2}"/>
                  </a:ext>
                </a:extLst>
              </p:cNvPr>
              <p:cNvSpPr/>
              <p:nvPr/>
            </p:nvSpPr>
            <p:spPr>
              <a:xfrm>
                <a:off x="4136019" y="1971262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A5392D-FDF1-404E-B159-6E0B4DE81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19" y="1971262"/>
                <a:ext cx="1490870" cy="5002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FAB99B-887F-48A5-92C7-D6F22072E61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643626" y="2471531"/>
            <a:ext cx="761644" cy="32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5970A-2EA8-4EC9-8C1F-9CF7862D4525}"/>
              </a:ext>
            </a:extLst>
          </p:cNvPr>
          <p:cNvSpPr/>
          <p:nvPr/>
        </p:nvSpPr>
        <p:spPr>
          <a:xfrm>
            <a:off x="2405270" y="2093843"/>
            <a:ext cx="523460" cy="434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8311E-EF15-4323-88A1-FEA00DEA39F6}"/>
                  </a:ext>
                </a:extLst>
              </p:cNvPr>
              <p:cNvSpPr/>
              <p:nvPr/>
            </p:nvSpPr>
            <p:spPr>
              <a:xfrm>
                <a:off x="4101547" y="2655786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8311E-EF15-4323-88A1-FEA00DEA3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2655786"/>
                <a:ext cx="1490870" cy="5002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85A865-0EE3-4620-B640-9F16B78D237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928730" y="2221396"/>
            <a:ext cx="1207289" cy="8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A8460-5AC2-4B5B-8975-CD2639EB431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34014" y="2374814"/>
            <a:ext cx="1167533" cy="53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719ED2-CF5B-4623-B959-E36E6D11965B}"/>
              </a:ext>
            </a:extLst>
          </p:cNvPr>
          <p:cNvSpPr txBox="1"/>
          <p:nvPr/>
        </p:nvSpPr>
        <p:spPr>
          <a:xfrm>
            <a:off x="3273620" y="1837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6AEB5-4041-4CA5-A369-011F108E3820}"/>
              </a:ext>
            </a:extLst>
          </p:cNvPr>
          <p:cNvSpPr txBox="1"/>
          <p:nvPr/>
        </p:nvSpPr>
        <p:spPr>
          <a:xfrm>
            <a:off x="3294168" y="26717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69024-302C-4971-9008-C4CEF9F9A6F3}"/>
              </a:ext>
            </a:extLst>
          </p:cNvPr>
          <p:cNvSpPr/>
          <p:nvPr/>
        </p:nvSpPr>
        <p:spPr>
          <a:xfrm>
            <a:off x="2405270" y="3404212"/>
            <a:ext cx="523460" cy="434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FC668-2B3D-4346-A840-DE92F8B291CC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>
            <a:off x="1643626" y="3153641"/>
            <a:ext cx="761644" cy="46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702B5B-7EED-4445-9C5C-237169A78087}"/>
                  </a:ext>
                </a:extLst>
              </p:cNvPr>
              <p:cNvSpPr/>
              <p:nvPr/>
            </p:nvSpPr>
            <p:spPr>
              <a:xfrm>
                <a:off x="4101547" y="3354567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702B5B-7EED-4445-9C5C-237169A78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3354567"/>
                <a:ext cx="1490870" cy="5002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93824C-FD57-4848-895E-D21509490E35}"/>
                  </a:ext>
                </a:extLst>
              </p:cNvPr>
              <p:cNvSpPr/>
              <p:nvPr/>
            </p:nvSpPr>
            <p:spPr>
              <a:xfrm>
                <a:off x="4067075" y="4039091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93824C-FD57-4848-895E-D2150949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75" y="4039091"/>
                <a:ext cx="1490870" cy="5002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D0F52-F3F8-4FE9-B723-79D9480301C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936657" y="3604701"/>
            <a:ext cx="1164890" cy="6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9C2981-9AEE-4D8B-98E4-AAE52B676CD5}"/>
              </a:ext>
            </a:extLst>
          </p:cNvPr>
          <p:cNvSpPr txBox="1"/>
          <p:nvPr/>
        </p:nvSpPr>
        <p:spPr>
          <a:xfrm>
            <a:off x="3281547" y="3200498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273026-A497-40B5-8F49-7D7AB67332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934014" y="3787046"/>
            <a:ext cx="1133061" cy="50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F3BE19-8C25-4331-9B49-1CA2436A6316}"/>
              </a:ext>
            </a:extLst>
          </p:cNvPr>
          <p:cNvSpPr txBox="1"/>
          <p:nvPr/>
        </p:nvSpPr>
        <p:spPr>
          <a:xfrm>
            <a:off x="3294168" y="4083945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99460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81E803-7951-408E-BFF0-43321642A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6-tuple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transition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gives the probability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transitioning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under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observation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probability of observing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if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taken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reward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a reward for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81E803-7951-408E-BFF0-43321642A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FBABBE-6EA6-4284-A4B2-8540A9BB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1846-4551-403E-A1F2-253948F1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67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E7E01D-B411-4F76-8AE4-2C306056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theory concerns with planning problems for discrete or continuous POMDPs</a:t>
            </a:r>
          </a:p>
          <a:p>
            <a:r>
              <a:rPr lang="en-US" dirty="0"/>
              <a:t>Strong assumptions required to get theoretical results of optimality</a:t>
            </a:r>
          </a:p>
          <a:p>
            <a:pPr lvl="1"/>
            <a:r>
              <a:rPr lang="en-US" dirty="0"/>
              <a:t>Underlying state-transitions correspond to a linear dynamical system with Gaussian probability distribution</a:t>
            </a:r>
          </a:p>
          <a:p>
            <a:pPr lvl="1"/>
            <a:r>
              <a:rPr lang="en-US" dirty="0"/>
              <a:t>Reward function is a negative quadratic loss</a:t>
            </a:r>
          </a:p>
          <a:p>
            <a:r>
              <a:rPr lang="en-US" dirty="0"/>
              <a:t>Solving generic discrete POMDP is intractable, finding tractable special cases is a hot topic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05644-0123-442C-800A-922C835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BA689-432A-4EFD-A222-3F59647F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4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92AA7B-3E47-4E43-82B4-445F3D0CF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Policies in POMDPs are mappings from </a:t>
                </a:r>
                <a:r>
                  <a:rPr lang="en-US" i="1" dirty="0"/>
                  <a:t>belief </a:t>
                </a:r>
                <a:r>
                  <a:rPr lang="en-US" dirty="0"/>
                  <a:t>states to actions</a:t>
                </a:r>
              </a:p>
              <a:p>
                <a:r>
                  <a:rPr lang="en-US" dirty="0"/>
                  <a:t>Instead of tracking arbitrarily long observation histories, we track belief states</a:t>
                </a:r>
              </a:p>
              <a:p>
                <a:r>
                  <a:rPr lang="en-US" dirty="0"/>
                  <a:t>A belief state is a distribution over states; in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assigned to being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belief states:</a:t>
                </a:r>
              </a:p>
              <a:p>
                <a:pPr lvl="1"/>
                <a:r>
                  <a:rPr lang="en-US" dirty="0"/>
                  <a:t>Start in some initial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prior to any observations</a:t>
                </a:r>
              </a:p>
              <a:p>
                <a:pPr lvl="1"/>
                <a:r>
                  <a:rPr lang="en-US" dirty="0"/>
                  <a:t>Compute new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based on current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, and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92AA7B-3E47-4E43-82B4-445F3D0CF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78A8A0-C46A-402C-9192-3E1FFDC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3E4AA-6B3D-49EC-BAFF-7B836256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F22FA0-C635-4DC4-A91C-A4E8D7675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Kalman filter: exact update of belief state for linear dynamical systems</a:t>
                </a:r>
              </a:p>
              <a:p>
                <a:r>
                  <a:rPr lang="en-US" dirty="0"/>
                  <a:t>Particle filter: approximate update for general systems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F22FA0-C635-4DC4-A91C-A4E8D7675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B798FD3-BC41-4BED-AF65-1AE3EF3A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258F9-3151-4941-9D1A-F2B3C11E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7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ACC40-56D4-4B85-A623-A467B499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literature, starting in 1960s</a:t>
            </a:r>
          </a:p>
          <a:p>
            <a:r>
              <a:rPr lang="en-US" dirty="0"/>
              <a:t>Point-based value iteration:</a:t>
            </a:r>
          </a:p>
          <a:p>
            <a:pPr lvl="1"/>
            <a:r>
              <a:rPr lang="en-US" dirty="0"/>
              <a:t>Select a small set of reachable belief points</a:t>
            </a:r>
          </a:p>
          <a:p>
            <a:pPr lvl="1"/>
            <a:r>
              <a:rPr lang="en-US" dirty="0"/>
              <a:t>Perform Bellman updates at those points, keeping value and gradient</a:t>
            </a:r>
          </a:p>
          <a:p>
            <a:r>
              <a:rPr lang="en-US" dirty="0"/>
              <a:t>Online search for POMDP solutions</a:t>
            </a:r>
          </a:p>
          <a:p>
            <a:pPr lvl="1"/>
            <a:r>
              <a:rPr lang="en-US" dirty="0"/>
              <a:t>Build AND/OR tree of the reachable belief states from current belief</a:t>
            </a:r>
          </a:p>
          <a:p>
            <a:pPr lvl="1"/>
            <a:r>
              <a:rPr lang="en-US" dirty="0"/>
              <a:t>Approaches like branch-and-bound, heuristic search, Monte Carlo Tree search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CC9B2-C544-41E8-A2E8-34A1AC4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planning in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3B9D3-EDCC-4F9A-88B7-4DE1E30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609342-075D-464E-8379-666E0CE14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MDP can be described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transition probability function such that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reward function. (Sometimes a reward function is written with actions as well,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 We will use only state-reward functions to make it easy.)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discount factor representing diminishing rewards with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609342-075D-464E-8379-666E0CE14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832239-70E4-49DC-BDE0-F3C3E24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9640-43F7-4108-83F9-A471A44B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in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Pick a new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Results in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...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payoff for this run: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9565CF6-30CA-41A1-9C63-33F8884F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D2A2-1B57-40E4-8C0B-9621FE7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5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06" y="1332703"/>
                <a:ext cx="1214079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starts in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player 1 (controller) chooses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player 2 (environment) picking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Player 1 picks a new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Player 2 picks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...</a:t>
                </a:r>
              </a:p>
              <a:p>
                <a:r>
                  <a:rPr lang="en-US" dirty="0"/>
                  <a:t>Total payoff for this run: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06" y="1332703"/>
                <a:ext cx="12140793" cy="4351338"/>
              </a:xfrm>
              <a:blipFill>
                <a:blip r:embed="rId2"/>
                <a:stretch>
                  <a:fillRect l="-602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9565CF6-30CA-41A1-9C63-33F8884F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as two-player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D2A2-1B57-40E4-8C0B-9621FE7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0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FE1C65-487F-4E2F-A045-B562875D6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22" y="1332703"/>
                <a:ext cx="11989611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Policy is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mapping states to actions</a:t>
                </a:r>
              </a:p>
              <a:p>
                <a:pPr lvl="1"/>
                <a:r>
                  <a:rPr lang="en-US" dirty="0"/>
                  <a:t>This is deterministic view of policies, later we will look at stochastic policies</a:t>
                </a:r>
              </a:p>
              <a:p>
                <a:r>
                  <a:rPr lang="en-US" dirty="0"/>
                  <a:t>Policy is basically the “implementation” of our controller. It tells the controller what action to take in each state.</a:t>
                </a:r>
              </a:p>
              <a:p>
                <a:r>
                  <a:rPr lang="en-US" dirty="0"/>
                  <a:t>If we are executing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we take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Value of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the expected payoff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following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thereafter</a:t>
                </a:r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given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policy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FE1C65-487F-4E2F-A045-B562875D6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2" y="1332703"/>
                <a:ext cx="11989611" cy="4351338"/>
              </a:xfrm>
              <a:blipFill>
                <a:blip r:embed="rId2"/>
                <a:stretch>
                  <a:fillRect l="-50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491AC3-C304-4680-B60F-333E6B0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Value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12BB-FBB6-4335-B2BC-F7D6D54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8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450271-9FCF-4AB9-B2E7-229F4035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Bellman showed that :</a:t>
            </a:r>
          </a:p>
          <a:p>
            <a:pPr lvl="1"/>
            <a:r>
              <a:rPr lang="en-US" dirty="0"/>
              <a:t>computing optimal reward/cost over several steps of </a:t>
            </a:r>
          </a:p>
          <a:p>
            <a:pPr lvl="1"/>
            <a:r>
              <a:rPr lang="en-US" dirty="0"/>
              <a:t>a dynamic discrete decision problem (i.e. computing the best decision in each discrete step)</a:t>
            </a:r>
          </a:p>
          <a:p>
            <a:pPr lvl="1"/>
            <a:r>
              <a:rPr lang="en-US" dirty="0"/>
              <a:t>can be stated in a recursive step-by-step form</a:t>
            </a:r>
          </a:p>
          <a:p>
            <a:pPr lvl="1"/>
            <a:r>
              <a:rPr lang="en-US" dirty="0"/>
              <a:t>by writing the relationship between the value functions in two successive iterations.</a:t>
            </a:r>
          </a:p>
          <a:p>
            <a:r>
              <a:rPr lang="en-US" dirty="0"/>
              <a:t>This relationship is called Bellman equation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46E38-C522-4BCF-AE0D-F90D2B96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D9AA8-5811-40F5-94EE-E2EE345B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51466D-23BF-416E-9E38-BC148A10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 expected sum of rewards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has two terms:</a:t>
                </a:r>
              </a:p>
              <a:p>
                <a:pPr lvl="1"/>
                <a:r>
                  <a:rPr lang="en-US" dirty="0"/>
                  <a:t>Immediate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sum of future discounted rewards</a:t>
                </a:r>
              </a:p>
              <a:p>
                <a:r>
                  <a:rPr lang="en-US" dirty="0"/>
                  <a:t>Note that above is the same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finite-state MDP, we can write one such equation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which gives 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linear equations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variables (the unknown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can be solved efficiently (Gaussian elimination).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51466D-23BF-416E-9E38-BC148A10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2EC76F-1A15-47C7-B4A6-D7A8D59F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satisfies Bellman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6A340-25CD-48D0-989A-68B96CFB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5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74E97D-23F2-4FC8-8753-452AE00280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now know how to compute the value for a given policy</a:t>
                </a:r>
              </a:p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Computing best/optimal policy: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 Bellman equation for optimal value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And optimal policy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make above equation hold,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74E97D-23F2-4FC8-8753-452AE0028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AF6553-5F7A-43F1-A890-887BCF65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value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B31D4-C920-4EB7-8255-19EB7E7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2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2103</Words>
  <Application>Microsoft Office PowerPoint</Application>
  <PresentationFormat>Widescreen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Markov Decision Process</vt:lpstr>
      <vt:lpstr>Autonomous Robot controlling its actions</vt:lpstr>
      <vt:lpstr>Markov Decision Process</vt:lpstr>
      <vt:lpstr>MDP run</vt:lpstr>
      <vt:lpstr>MDP as two-player game</vt:lpstr>
      <vt:lpstr>Policies and Value Functions</vt:lpstr>
      <vt:lpstr>Bellman Equation</vt:lpstr>
      <vt:lpstr>Value function satisfies Bellman equations</vt:lpstr>
      <vt:lpstr>Optimal value function</vt:lpstr>
      <vt:lpstr>Planning in MDPs</vt:lpstr>
      <vt:lpstr>Value iteration</vt:lpstr>
      <vt:lpstr>Policy iteration</vt:lpstr>
      <vt:lpstr>Using state-action pairs for rewards</vt:lpstr>
      <vt:lpstr>Challenges</vt:lpstr>
      <vt:lpstr>Approximate model (Indirect method)</vt:lpstr>
      <vt:lpstr>Q-learning: (Model-free method)</vt:lpstr>
      <vt:lpstr>Q-learning</vt:lpstr>
      <vt:lpstr>Q-learning</vt:lpstr>
      <vt:lpstr>Some more challenges for RL in autonomous CPS</vt:lpstr>
      <vt:lpstr>POMDPs</vt:lpstr>
      <vt:lpstr>RL for POMDPs</vt:lpstr>
      <vt:lpstr>RL for POMDPs</vt:lpstr>
      <vt:lpstr>RL for POMDPS</vt:lpstr>
      <vt:lpstr>Algorithms for planning in POMDPs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Decision Process</dc:title>
  <dc:creator>Jyotirmoy Vinay Deshmukh</dc:creator>
  <cp:lastModifiedBy>Jyotirmoy Vinay Deshmukh</cp:lastModifiedBy>
  <cp:revision>2</cp:revision>
  <dcterms:created xsi:type="dcterms:W3CDTF">2020-10-19T19:22:13Z</dcterms:created>
  <dcterms:modified xsi:type="dcterms:W3CDTF">2020-10-19T19:38:01Z</dcterms:modified>
</cp:coreProperties>
</file>