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1" r:id="rId3"/>
    <p:sldId id="479" r:id="rId4"/>
    <p:sldId id="480" r:id="rId5"/>
    <p:sldId id="481" r:id="rId6"/>
    <p:sldId id="482" r:id="rId7"/>
    <p:sldId id="472" r:id="rId8"/>
    <p:sldId id="478" r:id="rId9"/>
    <p:sldId id="473" r:id="rId10"/>
    <p:sldId id="474" r:id="rId11"/>
    <p:sldId id="475" r:id="rId12"/>
    <p:sldId id="476" r:id="rId13"/>
    <p:sldId id="477" r:id="rId14"/>
    <p:sldId id="483" r:id="rId15"/>
    <p:sldId id="493" r:id="rId16"/>
    <p:sldId id="485" r:id="rId17"/>
    <p:sldId id="486" r:id="rId18"/>
    <p:sldId id="487" r:id="rId19"/>
    <p:sldId id="488" r:id="rId20"/>
    <p:sldId id="489" r:id="rId21"/>
    <p:sldId id="484" r:id="rId22"/>
    <p:sldId id="490" r:id="rId23"/>
    <p:sldId id="491" r:id="rId24"/>
    <p:sldId id="492" r:id="rId25"/>
    <p:sldId id="454" r:id="rId26"/>
    <p:sldId id="455" r:id="rId27"/>
    <p:sldId id="456" r:id="rId28"/>
    <p:sldId id="368" r:id="rId29"/>
    <p:sldId id="370" r:id="rId30"/>
    <p:sldId id="371" r:id="rId31"/>
    <p:sldId id="372" r:id="rId32"/>
    <p:sldId id="373" r:id="rId33"/>
    <p:sldId id="374" r:id="rId34"/>
    <p:sldId id="463" r:id="rId35"/>
    <p:sldId id="464" r:id="rId36"/>
    <p:sldId id="465" r:id="rId37"/>
    <p:sldId id="466" r:id="rId38"/>
    <p:sldId id="467" r:id="rId39"/>
    <p:sldId id="468" r:id="rId40"/>
    <p:sldId id="469" r:id="rId41"/>
    <p:sldId id="470" r:id="rId42"/>
    <p:sldId id="362" r:id="rId43"/>
    <p:sldId id="360" r:id="rId44"/>
    <p:sldId id="356" r:id="rId45"/>
    <p:sldId id="358" r:id="rId46"/>
    <p:sldId id="384" r:id="rId47"/>
    <p:sldId id="385" r:id="rId48"/>
    <p:sldId id="386" r:id="rId49"/>
    <p:sldId id="387" r:id="rId50"/>
    <p:sldId id="388" r:id="rId51"/>
    <p:sldId id="389" r:id="rId52"/>
    <p:sldId id="383"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 id="405" r:id="rId66"/>
    <p:sldId id="403" r:id="rId67"/>
    <p:sldId id="404" r:id="rId68"/>
    <p:sldId id="39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7FCE-9C46-4686-A1B7-75BF3168F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C17DC-4251-40CA-B3AC-D5DCDCD6D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809CDF-BC58-4CFC-97BF-82611B0C8A01}"/>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ED40017B-8F7E-44C8-AC0E-7A5091ECF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ECB86-783F-45BA-8755-482D6CAE83AD}"/>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93716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D1A-4E01-4DB7-8DAF-73E2A947F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4D0B1-07F6-4620-8B56-C214D79DD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AFC52-965A-4928-B6E9-51105F1F39F2}"/>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FBDBE88D-E9E3-4757-93EB-2D278C1CE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86C17-D772-48FE-A0B4-A88841D6D9AA}"/>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54849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5F5C2-6231-489C-9F5C-3934C58B9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AD48F9-7BE5-4F3C-9F54-5691774A94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F155-BE89-4AC9-9206-2B758261D858}"/>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6409E108-1A65-4F2E-BC60-EE5D51378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09740-236E-4549-8449-67CD40F1F287}"/>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4213240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5" name="Rectangle 4">
            <a:extLst>
              <a:ext uri="{FF2B5EF4-FFF2-40B4-BE49-F238E27FC236}">
                <a16:creationId xmlns:a16="http://schemas.microsoft.com/office/drawing/2014/main" id="{4700B486-B3E0-4E61-B1F7-89AF1462692A}"/>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194931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201C-55D5-4FBE-9CC4-F11BBB44A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2B81C-E072-4435-97EE-F6A894BF02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B147B-16A5-4691-BCF9-628BC717644E}"/>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B3E808A7-0739-4453-B274-76AB3BB8B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76CA0-3AEE-45BC-B956-E5B17D600551}"/>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41121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1A8E-710F-41B6-89D3-C54F74F536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63FBC-D6E5-42D6-BF2B-82565DE9F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5EE63-0554-4BB0-AF61-0EE4E507AF1C}"/>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8EC82E62-84B5-4670-8C24-016EF63B6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8CB9B-2902-4219-90D5-427E7C4B627F}"/>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70764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BA15-43D9-4F30-9CC8-FD7011D34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082CB-7CA3-4473-976E-946B60DF04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DFF9-BC68-4267-8D3B-DCF0BABF5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E8AFB-EFF5-4ABD-B93E-0D141852A8B7}"/>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6" name="Footer Placeholder 5">
            <a:extLst>
              <a:ext uri="{FF2B5EF4-FFF2-40B4-BE49-F238E27FC236}">
                <a16:creationId xmlns:a16="http://schemas.microsoft.com/office/drawing/2014/main" id="{63C3FCC1-A9AD-49DC-8F50-B6CA0576F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51E3A-574E-41FB-8E4A-58EFEAA82A0B}"/>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72319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C376-FDFE-40CE-BB4D-AEE851607A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78AAA1-51F8-4E6C-8BCF-D0654DD6C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B834BE-62EF-4135-BA45-BB5D11EDF8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BB4FB8-1C6B-48C4-A40E-1C701217D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E74B3-BDFE-45BE-920E-C77F3F22C1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F2D071-EED3-420E-8C3C-3EEA3FF389EF}"/>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8" name="Footer Placeholder 7">
            <a:extLst>
              <a:ext uri="{FF2B5EF4-FFF2-40B4-BE49-F238E27FC236}">
                <a16:creationId xmlns:a16="http://schemas.microsoft.com/office/drawing/2014/main" id="{05DBB04C-EAD9-4C09-A5F5-AC778D5BF9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FF539-F967-46CF-903F-42AD7A554672}"/>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49326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409F-EC18-436F-A75B-2C3F31647D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6D2BE3-6134-4036-B2E4-DFBE8FACDF54}"/>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4" name="Footer Placeholder 3">
            <a:extLst>
              <a:ext uri="{FF2B5EF4-FFF2-40B4-BE49-F238E27FC236}">
                <a16:creationId xmlns:a16="http://schemas.microsoft.com/office/drawing/2014/main" id="{FCBEE67E-47C1-46A6-9F0D-51A17B1BA8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6E0699-7CB5-4D43-96CB-FC1AD4ED6339}"/>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56224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36D49-E385-4EDD-98A8-963E0857711A}"/>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3" name="Footer Placeholder 2">
            <a:extLst>
              <a:ext uri="{FF2B5EF4-FFF2-40B4-BE49-F238E27FC236}">
                <a16:creationId xmlns:a16="http://schemas.microsoft.com/office/drawing/2014/main" id="{B14177C4-52CD-4E82-B596-D651D407B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00A535-6C75-45BE-A653-80CCB920EB98}"/>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81826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E497-C05A-4179-B48F-B5AF1B292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A22EE5-8097-4C68-BA9B-A527C9C2F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A67F8-0B40-4E0F-900F-6084A954C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AB747-F842-48AC-AFEC-50F96B57DE1F}"/>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6" name="Footer Placeholder 5">
            <a:extLst>
              <a:ext uri="{FF2B5EF4-FFF2-40B4-BE49-F238E27FC236}">
                <a16:creationId xmlns:a16="http://schemas.microsoft.com/office/drawing/2014/main" id="{23360FDF-175E-4A65-8916-7BC8CEFDC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43778-7B4F-40FC-B59F-4120BFD8BBF7}"/>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85161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4AC5-8627-47C0-B920-06455FE74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DD4EDE-ABA2-431B-89C5-6DBD083C5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DBA39D-CC9A-4380-BCB3-C0C5819B5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D1015-61AC-4E3D-9ACF-8F349E0336C4}"/>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6" name="Footer Placeholder 5">
            <a:extLst>
              <a:ext uri="{FF2B5EF4-FFF2-40B4-BE49-F238E27FC236}">
                <a16:creationId xmlns:a16="http://schemas.microsoft.com/office/drawing/2014/main" id="{5ED248C3-8209-469C-A76D-42A1CAB49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D4206-3318-4A91-B264-85C37944499E}"/>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16446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B07CD-CFA2-44DA-949B-F807ECBF10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6BF46F-0D27-48E9-B2E3-EFC3ADB4C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0E1A7-7F32-4213-BBA9-0C2916646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67132E7C-C4C0-4DF3-B1EF-DEA40946DB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D09570-DF7C-4FD7-94EC-F39639066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0E1D6-CC6D-4E80-8645-DF532AAEF9B1}" type="slidenum">
              <a:rPr lang="en-US" smtClean="0"/>
              <a:t>‹#›</a:t>
            </a:fld>
            <a:endParaRPr lang="en-US"/>
          </a:p>
        </p:txBody>
      </p:sp>
    </p:spTree>
    <p:extLst>
      <p:ext uri="{BB962C8B-B14F-4D97-AF65-F5344CB8AC3E}">
        <p14:creationId xmlns:p14="http://schemas.microsoft.com/office/powerpoint/2010/main" val="3014757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1" Type="http://schemas.openxmlformats.org/officeDocument/2006/relationships/slideLayout" Target="../slideLayouts/slideLayout1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hyperlink" Target="http://publish.illinois.edu/science-of-security-lablet/files/2015/.../SoSCPSWeek_Tabuada.pdf" TargetMode="External"/><Relationship Id="rId2" Type="http://schemas.openxmlformats.org/officeDocument/2006/relationships/hyperlink" Target="http://www.sercuarc.org/publications-papers/technical-report-human-capital-development-resilient-cyber-physical-systems/"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Communication, Coordination, Security</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2020. CS 513.</a:t>
            </a:r>
          </a:p>
          <a:p>
            <a:r>
              <a:rPr lang="en-US" dirty="0"/>
              <a:t>Instructor: Jyo Deshmukh</a:t>
            </a:r>
          </a:p>
        </p:txBody>
      </p:sp>
      <p:sp>
        <p:nvSpPr>
          <p:cNvPr id="5" name="Rectangle 4">
            <a:extLst>
              <a:ext uri="{FF2B5EF4-FFF2-40B4-BE49-F238E27FC236}">
                <a16:creationId xmlns:a16="http://schemas.microsoft.com/office/drawing/2014/main" id="{1D6031B9-2A87-4FA8-B45E-A2C99B7A9043}"/>
              </a:ext>
            </a:extLst>
          </p:cNvPr>
          <p:cNvSpPr/>
          <p:nvPr/>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CB2773C2-76FF-416C-A1B4-7FD0B141E568}"/>
              </a:ext>
            </a:extLst>
          </p:cNvPr>
          <p:cNvSpPr txBox="1"/>
          <p:nvPr/>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1081030-655C-41BF-955B-19660CDCF898}"/>
                  </a:ext>
                </a:extLst>
              </p:cNvPr>
              <p:cNvSpPr>
                <a:spLocks noGrp="1"/>
              </p:cNvSpPr>
              <p:nvPr>
                <p:ph idx="1"/>
              </p:nvPr>
            </p:nvSpPr>
            <p:spPr/>
            <p:txBody>
              <a:bodyPr/>
              <a:lstStyle/>
              <a:p>
                <a:r>
                  <a:rPr lang="en-US" dirty="0"/>
                  <a:t>L</a:t>
                </a:r>
                <a14:m>
                  <m:oMath xmlns:m="http://schemas.openxmlformats.org/officeDocument/2006/math">
                    <m:r>
                      <m:rPr>
                        <m:sty m:val="p"/>
                      </m:rPr>
                      <a:rPr lang="en-US" b="0" i="0" smtClean="0">
                        <a:latin typeface="Cambria Math" panose="02040503050406030204" pitchFamily="18" charset="0"/>
                      </a:rPr>
                      <m:t>et</m:t>
                    </m:r>
                    <m:r>
                      <a:rPr lang="en-US" b="0" i="0" smtClean="0">
                        <a:latin typeface="Cambria Math" panose="02040503050406030204" pitchFamily="18" charset="0"/>
                      </a:rPr>
                      <m:t> </m:t>
                    </m:r>
                    <m:r>
                      <a:rPr lang="en-US" b="0" i="1" smtClean="0">
                        <a:latin typeface="Cambria Math" panose="02040503050406030204" pitchFamily="18" charset="0"/>
                      </a:rPr>
                      <m:t>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be a function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a:t>
                </a:r>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r>
                      <a:rPr lang="en-US" b="0" i="1" smtClean="0">
                        <a:latin typeface="Cambria Math" panose="02040503050406030204" pitchFamily="18" charset="0"/>
                      </a:rPr>
                      <m:t> </m:t>
                    </m:r>
                  </m:oMath>
                </a14:m>
                <a:r>
                  <a:rPr lang="en-US" dirty="0"/>
                  <a:t>is an initial state of the system, then</a:t>
                </a:r>
              </a:p>
              <a:p>
                <a14:m>
                  <m:oMath xmlns:m="http://schemas.openxmlformats.org/officeDocument/2006/math">
                    <m:r>
                      <a:rPr lang="en-US" b="0" i="1" smtClean="0">
                        <a:latin typeface="Cambria Math" panose="02040503050406030204" pitchFamily="18" charset="0"/>
                      </a:rPr>
                      <m:t>𝜒</m:t>
                    </m:r>
                  </m:oMath>
                </a14:m>
                <a:r>
                  <a:rPr lang="en-US" dirty="0"/>
                  <a:t>-consensus problem to </a:t>
                </a:r>
                <a:r>
                  <a:rPr lang="en-US" dirty="0" err="1"/>
                  <a:t>calculuate</a:t>
                </a:r>
                <a:r>
                  <a:rPr lang="en-US" dirty="0"/>
                  <a:t> </a:t>
                </a:r>
                <a14:m>
                  <m:oMath xmlns:m="http://schemas.openxmlformats.org/officeDocument/2006/math">
                    <m:r>
                      <a:rPr lang="en-US" b="0" i="1" smtClean="0">
                        <a:latin typeface="Cambria Math" panose="02040503050406030204" pitchFamily="18" charset="0"/>
                      </a:rPr>
                      <m:t>𝜒</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oMath>
                </a14:m>
                <a:r>
                  <a:rPr lang="en-US" dirty="0"/>
                  <a:t> by applying inputs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r>
                  <a:rPr lang="en-US" dirty="0"/>
                  <a:t> that only depend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and the neighbors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𝑚</m:t>
                                    </m:r>
                                  </m:sub>
                                </m:sSub>
                              </m:e>
                              <m:sub>
                                <m:r>
                                  <a:rPr lang="en-US" b="0" i="1" smtClean="0">
                                    <a:latin typeface="Cambria Math" panose="02040503050406030204" pitchFamily="18" charset="0"/>
                                  </a:rPr>
                                  <m:t>𝑖</m:t>
                                </m:r>
                              </m:sub>
                            </m:sSub>
                          </m:sub>
                        </m:sSub>
                      </m:e>
                    </m:d>
                  </m:oMath>
                </a14:m>
                <a:r>
                  <a:rPr lang="en-US" dirty="0"/>
                  <a:t> is called a protocol with topology </a:t>
                </a:r>
                <a14:m>
                  <m:oMath xmlns:m="http://schemas.openxmlformats.org/officeDocument/2006/math">
                    <m:r>
                      <a:rPr lang="en-US" b="0" i="1" smtClean="0">
                        <a:latin typeface="Cambria Math" panose="02040503050406030204" pitchFamily="18" charset="0"/>
                      </a:rPr>
                      <m:t>𝐺</m:t>
                    </m:r>
                  </m:oMath>
                </a14:m>
                <a:r>
                  <a:rPr lang="en-US" dirty="0"/>
                  <a:t> if the cluster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1</m:t>
                                </m:r>
                              </m:sub>
                            </m:sSub>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sub>
                            </m:sSub>
                          </m:sub>
                        </m:sSub>
                      </m:e>
                    </m:d>
                  </m:oMath>
                </a14:m>
                <a:r>
                  <a:rPr lang="en-US" dirty="0"/>
                  <a:t> satisfies the property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r>
                  <a:rPr lang="en-US" dirty="0"/>
                  <a:t> (i.e. if the feedback only uses a node and some subset of its neighbors)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r>
                  <a:rPr lang="en-US" dirty="0"/>
                  <a:t> above is called a distributed protocol: if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e>
                    </m:d>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m:t>
                    </m:r>
                  </m:oMath>
                </a14:m>
                <a:endParaRPr lang="en-US" dirty="0"/>
              </a:p>
              <a:p>
                <a:endParaRPr lang="en-US" dirty="0"/>
              </a:p>
            </p:txBody>
          </p:sp>
        </mc:Choice>
        <mc:Fallback>
          <p:sp>
            <p:nvSpPr>
              <p:cNvPr id="2" name="Content Placeholder 1">
                <a:extLst>
                  <a:ext uri="{FF2B5EF4-FFF2-40B4-BE49-F238E27FC236}">
                    <a16:creationId xmlns:a16="http://schemas.microsoft.com/office/drawing/2014/main" id="{F1081030-655C-41BF-955B-19660CDCF898}"/>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itle 2">
                <a:extLst>
                  <a:ext uri="{FF2B5EF4-FFF2-40B4-BE49-F238E27FC236}">
                    <a16:creationId xmlns:a16="http://schemas.microsoft.com/office/drawing/2014/main" id="{8BC9E556-ECBC-41AC-93BF-D18C544C58AF}"/>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𝜒</m:t>
                    </m:r>
                  </m:oMath>
                </a14:m>
                <a:r>
                  <a:rPr lang="en-US" dirty="0"/>
                  <a:t>-consensus problem</a:t>
                </a:r>
              </a:p>
            </p:txBody>
          </p:sp>
        </mc:Choice>
        <mc:Fallback>
          <p:sp>
            <p:nvSpPr>
              <p:cNvPr id="3" name="Title 2">
                <a:extLst>
                  <a:ext uri="{FF2B5EF4-FFF2-40B4-BE49-F238E27FC236}">
                    <a16:creationId xmlns:a16="http://schemas.microsoft.com/office/drawing/2014/main" id="{8BC9E556-ECBC-41AC-93BF-D18C544C58AF}"/>
                  </a:ext>
                </a:extLst>
              </p:cNvPr>
              <p:cNvSpPr>
                <a:spLocks noGrp="1" noRot="1" noChangeAspect="1" noMove="1" noResize="1" noEditPoints="1" noAdjustHandles="1" noChangeArrowheads="1" noChangeShapeType="1" noTextEdit="1"/>
              </p:cNvSpPr>
              <p:nvPr>
                <p:ph type="title"/>
              </p:nvPr>
            </p:nvSpPr>
            <p:spPr>
              <a:blipFill>
                <a:blip r:embed="rId3"/>
                <a:stretch>
                  <a:fillRect t="-19685" b="-32283"/>
                </a:stretch>
              </a:blipFill>
            </p:spPr>
            <p:txBody>
              <a:bodyPr/>
              <a:lstStyle/>
              <a:p>
                <a:r>
                  <a:rPr lang="en-US">
                    <a:noFill/>
                  </a:rPr>
                  <a:t> </a:t>
                </a:r>
              </a:p>
            </p:txBody>
          </p:sp>
        </mc:Fallback>
      </mc:AlternateContent>
    </p:spTree>
    <p:extLst>
      <p:ext uri="{BB962C8B-B14F-4D97-AF65-F5344CB8AC3E}">
        <p14:creationId xmlns:p14="http://schemas.microsoft.com/office/powerpoint/2010/main" val="96328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A245D93-B6C8-4861-8C23-B29DE482DFFC}"/>
                  </a:ext>
                </a:extLst>
              </p:cNvPr>
              <p:cNvSpPr>
                <a:spLocks noGrp="1"/>
              </p:cNvSpPr>
              <p:nvPr>
                <p:ph idx="1"/>
              </p:nvPr>
            </p:nvSpPr>
            <p:spPr/>
            <p:txBody>
              <a:bodyPr/>
              <a:lstStyle/>
              <a:p>
                <a:r>
                  <a:rPr lang="en-US" dirty="0"/>
                  <a:t>Protocol solves the </a:t>
                </a:r>
                <a14:m>
                  <m:oMath xmlns:m="http://schemas.openxmlformats.org/officeDocument/2006/math">
                    <m:r>
                      <a:rPr lang="en-US" b="0" i="1" smtClean="0">
                        <a:latin typeface="Cambria Math" panose="02040503050406030204" pitchFamily="18" charset="0"/>
                      </a:rPr>
                      <m:t>𝜒</m:t>
                    </m:r>
                  </m:oMath>
                </a14:m>
                <a:r>
                  <a:rPr lang="en-US" dirty="0"/>
                  <a:t>-consensus problem </a:t>
                </a:r>
                <a:r>
                  <a:rPr lang="en-US" dirty="0" err="1"/>
                  <a:t>iff</a:t>
                </a:r>
                <a:r>
                  <a:rPr lang="en-US" dirty="0"/>
                  <a:t> there exists an asymptotically stable equilibrium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r>
                  <a:rPr lang="en-US" dirty="0"/>
                  <a:t>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𝐹</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𝑘</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e>
                    </m:d>
                    <m:r>
                      <a:rPr lang="en-US" b="0" i="1" smtClean="0">
                        <a:latin typeface="Cambria Math" panose="02040503050406030204" pitchFamily="18" charset="0"/>
                      </a:rPr>
                      <m:t> </m:t>
                    </m:r>
                  </m:oMath>
                </a14:m>
                <a:r>
                  <a:rPr lang="en-US" dirty="0" err="1"/>
                  <a:t>satisfiying</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0" smtClean="0">
                        <a:latin typeface="Cambria Math" panose="02040503050406030204" pitchFamily="18" charset="0"/>
                      </a:rPr>
                      <m:t>=</m:t>
                    </m:r>
                    <m:r>
                      <a:rPr lang="en-US" b="0" i="1" smtClean="0">
                        <a:latin typeface="Cambria Math" panose="02040503050406030204" pitchFamily="18" charset="0"/>
                      </a:rPr>
                      <m:t>𝜒</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oMath>
                </a14:m>
                <a:r>
                  <a:rPr lang="en-US" dirty="0"/>
                  <a:t> for all </a:t>
                </a:r>
                <a14:m>
                  <m:oMath xmlns:m="http://schemas.openxmlformats.org/officeDocument/2006/math">
                    <m:r>
                      <a:rPr lang="en-US" b="0" i="1" smtClean="0">
                        <a:latin typeface="Cambria Math" panose="02040503050406030204" pitchFamily="18" charset="0"/>
                      </a:rPr>
                      <m:t>𝑖</m:t>
                    </m:r>
                  </m:oMath>
                </a14:m>
                <a:endParaRPr lang="en-US" dirty="0"/>
              </a:p>
              <a:p>
                <a:endParaRPr lang="en-US" dirty="0"/>
              </a:p>
              <a:p>
                <a:r>
                  <a:rPr lang="en-US" dirty="0"/>
                  <a:t>Some special cases:</a:t>
                </a:r>
              </a:p>
              <a:p>
                <a:pPr lvl="1"/>
                <a:r>
                  <a:rPr lang="en-US" sz="2800" b="0" dirty="0"/>
                  <a:t>Max-consensus: </a:t>
                </a:r>
                <a14:m>
                  <m:oMath xmlns:m="http://schemas.openxmlformats.org/officeDocument/2006/math">
                    <m:r>
                      <a:rPr lang="en-US" sz="2800" b="0" i="1" smtClean="0">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𝑖</m:t>
                            </m:r>
                          </m:lim>
                        </m:limLow>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func>
                  </m:oMath>
                </a14:m>
                <a:endParaRPr lang="en-US" sz="2800" b="0" dirty="0"/>
              </a:p>
              <a:p>
                <a:pPr lvl="1"/>
                <a:r>
                  <a:rPr lang="en-US" sz="2800" b="0" dirty="0"/>
                  <a:t>Min-consensus: </a:t>
                </a:r>
                <a14:m>
                  <m:oMath xmlns:m="http://schemas.openxmlformats.org/officeDocument/2006/math">
                    <m:r>
                      <a:rPr lang="en-US" sz="2800" b="0" i="1" smtClean="0">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r>
                              <a:rPr lang="en-US" sz="2800" b="0" i="1" smtClean="0">
                                <a:latin typeface="Cambria Math" panose="02040503050406030204" pitchFamily="18" charset="0"/>
                              </a:rPr>
                              <m:t>𝑖</m:t>
                            </m:r>
                          </m:lim>
                        </m:limLow>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func>
                  </m:oMath>
                </a14:m>
                <a:endParaRPr lang="en-US" sz="2800" b="0" i="1" dirty="0">
                  <a:latin typeface="Cambria Math" panose="02040503050406030204" pitchFamily="18" charset="0"/>
                </a:endParaRPr>
              </a:p>
              <a:p>
                <a:pPr lvl="1"/>
                <a:r>
                  <a:rPr lang="en-US" sz="2800" b="0" dirty="0"/>
                  <a:t>Average-consensus:</a:t>
                </a:r>
                <a14:m>
                  <m:oMath xmlns:m="http://schemas.openxmlformats.org/officeDocument/2006/math">
                    <m:r>
                      <a:rPr lang="en-US" sz="2800" i="1">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nary>
                  </m:oMath>
                </a14:m>
                <a:endParaRPr lang="en-US" sz="2800" b="0" dirty="0"/>
              </a:p>
              <a:p>
                <a:endParaRPr lang="en-US" b="0" dirty="0"/>
              </a:p>
              <a:p>
                <a:endParaRPr lang="en-US" dirty="0"/>
              </a:p>
            </p:txBody>
          </p:sp>
        </mc:Choice>
        <mc:Fallback>
          <p:sp>
            <p:nvSpPr>
              <p:cNvPr id="2" name="Content Placeholder 1">
                <a:extLst>
                  <a:ext uri="{FF2B5EF4-FFF2-40B4-BE49-F238E27FC236}">
                    <a16:creationId xmlns:a16="http://schemas.microsoft.com/office/drawing/2014/main" id="{BA245D93-B6C8-4861-8C23-B29DE482DF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itle 2">
                <a:extLst>
                  <a:ext uri="{FF2B5EF4-FFF2-40B4-BE49-F238E27FC236}">
                    <a16:creationId xmlns:a16="http://schemas.microsoft.com/office/drawing/2014/main" id="{FF6EA746-66A3-43A0-9DD1-47E319EB9133}"/>
                  </a:ext>
                </a:extLst>
              </p:cNvPr>
              <p:cNvSpPr>
                <a:spLocks noGrp="1"/>
              </p:cNvSpPr>
              <p:nvPr>
                <p:ph type="title"/>
              </p:nvPr>
            </p:nvSpPr>
            <p:spPr/>
            <p:txBody>
              <a:bodyPr/>
              <a:lstStyle/>
              <a:p>
                <a:r>
                  <a:rPr lang="en-US" dirty="0"/>
                  <a:t>Solving the </a:t>
                </a:r>
                <a14:m>
                  <m:oMath xmlns:m="http://schemas.openxmlformats.org/officeDocument/2006/math">
                    <m:r>
                      <a:rPr lang="en-US" b="0" i="1" smtClean="0">
                        <a:latin typeface="Cambria Math" panose="02040503050406030204" pitchFamily="18" charset="0"/>
                      </a:rPr>
                      <m:t>𝜒</m:t>
                    </m:r>
                  </m:oMath>
                </a14:m>
                <a:r>
                  <a:rPr lang="en-US" dirty="0"/>
                  <a:t>-consensus problem</a:t>
                </a:r>
              </a:p>
            </p:txBody>
          </p:sp>
        </mc:Choice>
        <mc:Fallback>
          <p:sp>
            <p:nvSpPr>
              <p:cNvPr id="3" name="Title 2">
                <a:extLst>
                  <a:ext uri="{FF2B5EF4-FFF2-40B4-BE49-F238E27FC236}">
                    <a16:creationId xmlns:a16="http://schemas.microsoft.com/office/drawing/2014/main" id="{FF6EA746-66A3-43A0-9DD1-47E319EB9133}"/>
                  </a:ext>
                </a:extLst>
              </p:cNvPr>
              <p:cNvSpPr>
                <a:spLocks noGrp="1" noRot="1" noChangeAspect="1" noMove="1" noResize="1" noEditPoints="1" noAdjustHandles="1" noChangeArrowheads="1" noChangeShapeType="1" noTextEdit="1"/>
              </p:cNvSpPr>
              <p:nvPr>
                <p:ph type="title"/>
              </p:nvPr>
            </p:nvSpPr>
            <p:spPr>
              <a:blipFill>
                <a:blip r:embed="rId3"/>
                <a:stretch>
                  <a:fillRect l="-2232" t="-19685" b="-32283"/>
                </a:stretch>
              </a:blipFill>
            </p:spPr>
            <p:txBody>
              <a:bodyPr/>
              <a:lstStyle/>
              <a:p>
                <a:r>
                  <a:rPr lang="en-US">
                    <a:noFill/>
                  </a:rPr>
                  <a:t> </a:t>
                </a:r>
              </a:p>
            </p:txBody>
          </p:sp>
        </mc:Fallback>
      </mc:AlternateContent>
    </p:spTree>
    <p:extLst>
      <p:ext uri="{BB962C8B-B14F-4D97-AF65-F5344CB8AC3E}">
        <p14:creationId xmlns:p14="http://schemas.microsoft.com/office/powerpoint/2010/main" val="107037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220FC0A-A81C-4E32-8AD5-A39273891CB6}"/>
                  </a:ext>
                </a:extLst>
              </p:cNvPr>
              <p:cNvSpPr>
                <a:spLocks noGrp="1"/>
              </p:cNvSpPr>
              <p:nvPr>
                <p:ph idx="1"/>
              </p:nvPr>
            </p:nvSpPr>
            <p:spPr/>
            <p:txBody>
              <a:bodyPr/>
              <a:lstStyle/>
              <a:p>
                <a:r>
                  <a:rPr lang="en-US" dirty="0"/>
                  <a:t>Imagine a network of agents with integrator dynamics</a:t>
                </a:r>
              </a:p>
              <a:p>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endParaRPr lang="en-US" dirty="0"/>
              </a:p>
              <a:p>
                <a:r>
                  <a:rPr lang="en-US" dirty="0"/>
                  <a:t>The protocol for fixed topology or switching topology (set of neighbors can change):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𝑣</m:t>
                            </m:r>
                          </m:e>
                          <m:sub>
                            <m:r>
                              <m:rPr>
                                <m:brk m:alnAt="7"/>
                              </m:rP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a14:m>
                <a:endParaRPr lang="en-US" dirty="0"/>
              </a:p>
              <a:p>
                <a:r>
                  <a:rPr lang="en-US" dirty="0"/>
                  <a:t>With time delay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oMath>
                </a14:m>
                <a:r>
                  <a:rPr lang="en-US" dirty="0"/>
                  <a:t> for each </a:t>
                </a:r>
                <a:r>
                  <a:rPr lang="en-US" dirty="0" err="1"/>
                  <a:t>each</a:t>
                </a:r>
                <a:r>
                  <a:rPr lang="en-US" dirty="0"/>
                  <a: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𝑣</m:t>
                            </m:r>
                          </m:e>
                          <m:sub>
                            <m:r>
                              <m:rPr>
                                <m:brk m:alnAt="7"/>
                              </m:rP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e>
                            </m:d>
                          </m:e>
                        </m:d>
                      </m:e>
                    </m:nary>
                  </m:oMath>
                </a14:m>
                <a:endParaRPr lang="en-US" dirty="0"/>
              </a:p>
              <a:p>
                <a:endParaRPr lang="en-US" dirty="0"/>
              </a:p>
            </p:txBody>
          </p:sp>
        </mc:Choice>
        <mc:Fallback>
          <p:sp>
            <p:nvSpPr>
              <p:cNvPr id="2" name="Content Placeholder 1">
                <a:extLst>
                  <a:ext uri="{FF2B5EF4-FFF2-40B4-BE49-F238E27FC236}">
                    <a16:creationId xmlns:a16="http://schemas.microsoft.com/office/drawing/2014/main" id="{7220FC0A-A81C-4E32-8AD5-A39273891CB6}"/>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21D0927-DA40-493A-B812-1E35F8D951EC}"/>
              </a:ext>
            </a:extLst>
          </p:cNvPr>
          <p:cNvSpPr>
            <a:spLocks noGrp="1"/>
          </p:cNvSpPr>
          <p:nvPr>
            <p:ph type="title"/>
          </p:nvPr>
        </p:nvSpPr>
        <p:spPr/>
        <p:txBody>
          <a:bodyPr/>
          <a:lstStyle/>
          <a:p>
            <a:r>
              <a:rPr lang="en-US" dirty="0"/>
              <a:t>Example of a consensus protocol</a:t>
            </a:r>
          </a:p>
        </p:txBody>
      </p:sp>
    </p:spTree>
    <p:extLst>
      <p:ext uri="{BB962C8B-B14F-4D97-AF65-F5344CB8AC3E}">
        <p14:creationId xmlns:p14="http://schemas.microsoft.com/office/powerpoint/2010/main" val="264216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1171C8-0888-40A9-A6C1-C6859F64280B}"/>
              </a:ext>
            </a:extLst>
          </p:cNvPr>
          <p:cNvSpPr>
            <a:spLocks noGrp="1"/>
          </p:cNvSpPr>
          <p:nvPr>
            <p:ph idx="1"/>
          </p:nvPr>
        </p:nvSpPr>
        <p:spPr>
          <a:xfrm>
            <a:off x="166681" y="1332703"/>
            <a:ext cx="11699087" cy="2967448"/>
          </a:xfrm>
        </p:spPr>
        <p:txBody>
          <a:bodyPr/>
          <a:lstStyle/>
          <a:p>
            <a:r>
              <a:rPr lang="en-US" dirty="0"/>
              <a:t>Different kinds of topologies</a:t>
            </a:r>
          </a:p>
          <a:p>
            <a:r>
              <a:rPr lang="en-US" dirty="0"/>
              <a:t>Different assumptions on structures of the graphs</a:t>
            </a:r>
          </a:p>
          <a:p>
            <a:r>
              <a:rPr lang="en-US" dirty="0"/>
              <a:t>Types of problems to solve (min/max/average)</a:t>
            </a:r>
          </a:p>
          <a:p>
            <a:r>
              <a:rPr lang="en-US" dirty="0"/>
              <a:t>How do you prove that the consensus algorithm actually converges?</a:t>
            </a:r>
          </a:p>
          <a:p>
            <a:pPr lvl="1"/>
            <a:r>
              <a:rPr lang="en-US" dirty="0"/>
              <a:t>Requires ideas similar to Lyapunov functions</a:t>
            </a:r>
          </a:p>
          <a:p>
            <a:pPr lvl="1"/>
            <a:r>
              <a:rPr lang="en-US" dirty="0"/>
              <a:t>Called disagreement functions that show that disagreement decreases over time</a:t>
            </a:r>
          </a:p>
          <a:p>
            <a:endParaRPr lang="en-US" dirty="0"/>
          </a:p>
        </p:txBody>
      </p:sp>
      <p:sp>
        <p:nvSpPr>
          <p:cNvPr id="3" name="Title 2">
            <a:extLst>
              <a:ext uri="{FF2B5EF4-FFF2-40B4-BE49-F238E27FC236}">
                <a16:creationId xmlns:a16="http://schemas.microsoft.com/office/drawing/2014/main" id="{E163D66B-D404-48B8-BB5F-55C948BE7C60}"/>
              </a:ext>
            </a:extLst>
          </p:cNvPr>
          <p:cNvSpPr>
            <a:spLocks noGrp="1"/>
          </p:cNvSpPr>
          <p:nvPr>
            <p:ph type="title"/>
          </p:nvPr>
        </p:nvSpPr>
        <p:spPr/>
        <p:txBody>
          <a:bodyPr/>
          <a:lstStyle/>
          <a:p>
            <a:r>
              <a:rPr lang="en-US" dirty="0"/>
              <a:t>Challenge problems in consensus</a:t>
            </a:r>
          </a:p>
        </p:txBody>
      </p:sp>
      <p:sp>
        <p:nvSpPr>
          <p:cNvPr id="5" name="TextBox 4">
            <a:extLst>
              <a:ext uri="{FF2B5EF4-FFF2-40B4-BE49-F238E27FC236}">
                <a16:creationId xmlns:a16="http://schemas.microsoft.com/office/drawing/2014/main" id="{C472FB94-712D-472B-966E-68C7F8A193DA}"/>
              </a:ext>
            </a:extLst>
          </p:cNvPr>
          <p:cNvSpPr txBox="1"/>
          <p:nvPr/>
        </p:nvSpPr>
        <p:spPr>
          <a:xfrm>
            <a:off x="166680" y="5400100"/>
            <a:ext cx="11197282" cy="523220"/>
          </a:xfrm>
          <a:prstGeom prst="rect">
            <a:avLst/>
          </a:prstGeom>
          <a:noFill/>
        </p:spPr>
        <p:txBody>
          <a:bodyPr wrap="square">
            <a:spAutoFit/>
          </a:bodyPr>
          <a:lstStyle/>
          <a:p>
            <a:r>
              <a:rPr lang="en-US" sz="1400" dirty="0" err="1">
                <a:solidFill>
                  <a:srgbClr val="FF0000"/>
                </a:solidFill>
              </a:rPr>
              <a:t>Olfati</a:t>
            </a:r>
            <a:r>
              <a:rPr lang="en-US" sz="1400" dirty="0">
                <a:solidFill>
                  <a:srgbClr val="FF0000"/>
                </a:solidFill>
              </a:rPr>
              <a:t>-Saber, Reza, and Richard M. Murray. "Consensus problems in networks of agents with switching topology and time-delays." </a:t>
            </a:r>
            <a:r>
              <a:rPr lang="en-US" sz="1400" i="1" dirty="0">
                <a:solidFill>
                  <a:srgbClr val="FF0000"/>
                </a:solidFill>
              </a:rPr>
              <a:t>IEEE Transactions on automatic control</a:t>
            </a:r>
            <a:r>
              <a:rPr lang="en-US" sz="1400" dirty="0">
                <a:solidFill>
                  <a:srgbClr val="FF0000"/>
                </a:solidFill>
              </a:rPr>
              <a:t> 49, no. 9 (2004): 1520-1533.</a:t>
            </a:r>
          </a:p>
        </p:txBody>
      </p:sp>
    </p:spTree>
    <p:extLst>
      <p:ext uri="{BB962C8B-B14F-4D97-AF65-F5344CB8AC3E}">
        <p14:creationId xmlns:p14="http://schemas.microsoft.com/office/powerpoint/2010/main" val="229609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EECE1-4B7D-4E3C-88F9-36E3C04F389C}"/>
              </a:ext>
            </a:extLst>
          </p:cNvPr>
          <p:cNvSpPr>
            <a:spLocks noGrp="1"/>
          </p:cNvSpPr>
          <p:nvPr>
            <p:ph idx="1"/>
          </p:nvPr>
        </p:nvSpPr>
        <p:spPr>
          <a:xfrm>
            <a:off x="246457" y="1253331"/>
            <a:ext cx="11699087" cy="4351338"/>
          </a:xfrm>
        </p:spPr>
        <p:txBody>
          <a:bodyPr anchor="ctr"/>
          <a:lstStyle/>
          <a:p>
            <a:pPr marL="0" indent="0" algn="ctr">
              <a:buNone/>
            </a:pPr>
            <a:r>
              <a:rPr lang="en-US" dirty="0"/>
              <a:t>Vehicle to Vehicle (V2V) and Vehicle to Everything(V2X)</a:t>
            </a:r>
          </a:p>
        </p:txBody>
      </p:sp>
    </p:spTree>
    <p:extLst>
      <p:ext uri="{BB962C8B-B14F-4D97-AF65-F5344CB8AC3E}">
        <p14:creationId xmlns:p14="http://schemas.microsoft.com/office/powerpoint/2010/main" val="1402423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51FE0F-797C-48E8-89FE-FC10B417A459}"/>
              </a:ext>
            </a:extLst>
          </p:cNvPr>
          <p:cNvSpPr>
            <a:spLocks noGrp="1"/>
          </p:cNvSpPr>
          <p:nvPr>
            <p:ph idx="1"/>
          </p:nvPr>
        </p:nvSpPr>
        <p:spPr>
          <a:xfrm>
            <a:off x="288758" y="1705232"/>
            <a:ext cx="11577010" cy="3978809"/>
          </a:xfrm>
        </p:spPr>
        <p:txBody>
          <a:bodyPr>
            <a:normAutofit/>
          </a:bodyPr>
          <a:lstStyle/>
          <a:p>
            <a:r>
              <a:rPr lang="en-US" dirty="0"/>
              <a:t>Single hop: Vehicle communicates directly with another vehicle</a:t>
            </a:r>
          </a:p>
          <a:p>
            <a:r>
              <a:rPr lang="en-US" dirty="0"/>
              <a:t>Multi-hop: Vehicle uses intermediate nodes for communication</a:t>
            </a:r>
          </a:p>
          <a:p>
            <a:r>
              <a:rPr lang="en-US" dirty="0"/>
              <a:t>Consensus around DSRC (Dedicated Short-Range Communication) using IEEE 802.11p/WAVE standards</a:t>
            </a:r>
          </a:p>
          <a:p>
            <a:r>
              <a:rPr lang="en-US" dirty="0"/>
              <a:t>Increasing use of 5G</a:t>
            </a:r>
          </a:p>
        </p:txBody>
      </p:sp>
      <p:sp>
        <p:nvSpPr>
          <p:cNvPr id="3" name="Title 2">
            <a:extLst>
              <a:ext uri="{FF2B5EF4-FFF2-40B4-BE49-F238E27FC236}">
                <a16:creationId xmlns:a16="http://schemas.microsoft.com/office/drawing/2014/main" id="{94363307-1BFF-4CB7-98B6-C3EA47E7DD2C}"/>
              </a:ext>
            </a:extLst>
          </p:cNvPr>
          <p:cNvSpPr>
            <a:spLocks noGrp="1"/>
          </p:cNvSpPr>
          <p:nvPr>
            <p:ph type="title"/>
          </p:nvPr>
        </p:nvSpPr>
        <p:spPr/>
        <p:txBody>
          <a:bodyPr/>
          <a:lstStyle/>
          <a:p>
            <a:r>
              <a:rPr lang="en-US" dirty="0"/>
              <a:t>V2V communication</a:t>
            </a:r>
          </a:p>
        </p:txBody>
      </p:sp>
      <p:sp>
        <p:nvSpPr>
          <p:cNvPr id="4" name="Slide Number Placeholder 3">
            <a:extLst>
              <a:ext uri="{FF2B5EF4-FFF2-40B4-BE49-F238E27FC236}">
                <a16:creationId xmlns:a16="http://schemas.microsoft.com/office/drawing/2014/main" id="{15C4F43F-6B34-4A5F-A264-42A98E286881}"/>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872795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AFEAB-2EF8-4A18-941B-0DDABFFE83EA}"/>
              </a:ext>
            </a:extLst>
          </p:cNvPr>
          <p:cNvSpPr>
            <a:spLocks noGrp="1"/>
          </p:cNvSpPr>
          <p:nvPr>
            <p:ph idx="1"/>
          </p:nvPr>
        </p:nvSpPr>
        <p:spPr>
          <a:xfrm>
            <a:off x="166681" y="1332703"/>
            <a:ext cx="11699087" cy="3659427"/>
          </a:xfrm>
        </p:spPr>
        <p:txBody>
          <a:bodyPr>
            <a:normAutofit/>
          </a:bodyPr>
          <a:lstStyle/>
          <a:p>
            <a:r>
              <a:rPr lang="en-US" sz="3600" dirty="0"/>
              <a:t>Based on taxonomy by Wilke</a:t>
            </a:r>
            <a:r>
              <a:rPr lang="en-US" sz="3600" baseline="30000" dirty="0"/>
              <a:t>1</a:t>
            </a:r>
            <a:r>
              <a:rPr lang="en-US" sz="3600" dirty="0"/>
              <a:t>:</a:t>
            </a:r>
          </a:p>
          <a:p>
            <a:pPr lvl="1"/>
            <a:r>
              <a:rPr lang="en-US" sz="3600" dirty="0"/>
              <a:t>Information services</a:t>
            </a:r>
          </a:p>
          <a:p>
            <a:pPr lvl="1"/>
            <a:r>
              <a:rPr lang="en-US" sz="3200" dirty="0"/>
              <a:t>Safety services</a:t>
            </a:r>
          </a:p>
          <a:p>
            <a:pPr lvl="1"/>
            <a:r>
              <a:rPr lang="en-US" sz="3200" dirty="0"/>
              <a:t>Individual motion control</a:t>
            </a:r>
          </a:p>
          <a:p>
            <a:pPr lvl="1"/>
            <a:r>
              <a:rPr lang="en-US" sz="3200" dirty="0"/>
              <a:t>Group motion control</a:t>
            </a:r>
          </a:p>
        </p:txBody>
      </p:sp>
      <p:sp>
        <p:nvSpPr>
          <p:cNvPr id="3" name="Title 2">
            <a:extLst>
              <a:ext uri="{FF2B5EF4-FFF2-40B4-BE49-F238E27FC236}">
                <a16:creationId xmlns:a16="http://schemas.microsoft.com/office/drawing/2014/main" id="{5864E809-63E3-412C-B217-9EB6CFEF9362}"/>
              </a:ext>
            </a:extLst>
          </p:cNvPr>
          <p:cNvSpPr>
            <a:spLocks noGrp="1"/>
          </p:cNvSpPr>
          <p:nvPr>
            <p:ph type="title"/>
          </p:nvPr>
        </p:nvSpPr>
        <p:spPr/>
        <p:txBody>
          <a:bodyPr/>
          <a:lstStyle/>
          <a:p>
            <a:r>
              <a:rPr lang="en-US" dirty="0"/>
              <a:t>Taxonomy of applications for V2V/V2I</a:t>
            </a:r>
          </a:p>
        </p:txBody>
      </p:sp>
      <p:sp>
        <p:nvSpPr>
          <p:cNvPr id="5" name="TextBox 4">
            <a:extLst>
              <a:ext uri="{FF2B5EF4-FFF2-40B4-BE49-F238E27FC236}">
                <a16:creationId xmlns:a16="http://schemas.microsoft.com/office/drawing/2014/main" id="{E8931DB5-684E-43C3-8469-EB4708B5073B}"/>
              </a:ext>
            </a:extLst>
          </p:cNvPr>
          <p:cNvSpPr txBox="1"/>
          <p:nvPr/>
        </p:nvSpPr>
        <p:spPr>
          <a:xfrm>
            <a:off x="439752" y="5525297"/>
            <a:ext cx="11426016" cy="461665"/>
          </a:xfrm>
          <a:prstGeom prst="rect">
            <a:avLst/>
          </a:prstGeom>
          <a:noFill/>
        </p:spPr>
        <p:txBody>
          <a:bodyPr wrap="square">
            <a:spAutoFit/>
          </a:bodyPr>
          <a:lstStyle/>
          <a:p>
            <a:r>
              <a:rPr lang="en-US" sz="1200" dirty="0">
                <a:solidFill>
                  <a:srgbClr val="FF0000"/>
                </a:solidFill>
              </a:rPr>
              <a:t>1. T.  L.  Willke,  P.  </a:t>
            </a:r>
            <a:r>
              <a:rPr lang="en-US" sz="1200" dirty="0" err="1">
                <a:solidFill>
                  <a:srgbClr val="FF0000"/>
                </a:solidFill>
              </a:rPr>
              <a:t>Tientrakool</a:t>
            </a:r>
            <a:r>
              <a:rPr lang="en-US" sz="1200" dirty="0">
                <a:solidFill>
                  <a:srgbClr val="FF0000"/>
                </a:solidFill>
              </a:rPr>
              <a:t>,  and  N.  F.  </a:t>
            </a:r>
            <a:r>
              <a:rPr lang="en-US" sz="1200" dirty="0" err="1">
                <a:solidFill>
                  <a:srgbClr val="FF0000"/>
                </a:solidFill>
              </a:rPr>
              <a:t>Maxemchuk</a:t>
            </a:r>
            <a:r>
              <a:rPr lang="en-US" sz="1200" dirty="0">
                <a:solidFill>
                  <a:srgbClr val="FF0000"/>
                </a:solidFill>
              </a:rPr>
              <a:t>,  “A  survey  </a:t>
            </a:r>
            <a:r>
              <a:rPr lang="en-US" sz="1200" dirty="0" err="1">
                <a:solidFill>
                  <a:srgbClr val="FF0000"/>
                </a:solidFill>
              </a:rPr>
              <a:t>ofinter</a:t>
            </a:r>
            <a:r>
              <a:rPr lang="en-US" sz="1200" dirty="0">
                <a:solidFill>
                  <a:srgbClr val="FF0000"/>
                </a:solidFill>
              </a:rPr>
              <a:t>-vehicle  communication  protocols  and  their  applications,”</a:t>
            </a:r>
            <a:r>
              <a:rPr lang="en-US" sz="1200" dirty="0" err="1">
                <a:solidFill>
                  <a:srgbClr val="FF0000"/>
                </a:solidFill>
              </a:rPr>
              <a:t>IEEECommun</a:t>
            </a:r>
            <a:r>
              <a:rPr lang="en-US" sz="1200" dirty="0">
                <a:solidFill>
                  <a:srgbClr val="FF0000"/>
                </a:solidFill>
              </a:rPr>
              <a:t>. Surveys  Tuts., vol. 11, no. 2, pp. 3–20, 2nd Quart., 2009.</a:t>
            </a:r>
          </a:p>
        </p:txBody>
      </p:sp>
      <p:sp>
        <p:nvSpPr>
          <p:cNvPr id="7" name="TextBox 6">
            <a:extLst>
              <a:ext uri="{FF2B5EF4-FFF2-40B4-BE49-F238E27FC236}">
                <a16:creationId xmlns:a16="http://schemas.microsoft.com/office/drawing/2014/main" id="{C613EAA1-5BB4-4B7F-A80B-73FEEFDFDDB9}"/>
              </a:ext>
            </a:extLst>
          </p:cNvPr>
          <p:cNvSpPr txBox="1"/>
          <p:nvPr/>
        </p:nvSpPr>
        <p:spPr>
          <a:xfrm>
            <a:off x="6045668" y="2423752"/>
            <a:ext cx="5717964" cy="1754326"/>
          </a:xfrm>
          <a:prstGeom prst="rect">
            <a:avLst/>
          </a:prstGeom>
          <a:noFill/>
        </p:spPr>
        <p:txBody>
          <a:bodyPr wrap="square">
            <a:spAutoFit/>
          </a:bodyPr>
          <a:lstStyle/>
          <a:p>
            <a:r>
              <a:rPr lang="en-US" dirty="0">
                <a:solidFill>
                  <a:srgbClr val="FF0000"/>
                </a:solidFill>
              </a:rPr>
              <a:t>Material from:</a:t>
            </a:r>
          </a:p>
          <a:p>
            <a:r>
              <a:rPr lang="en-US" dirty="0">
                <a:solidFill>
                  <a:srgbClr val="FF0000"/>
                </a:solidFill>
              </a:rPr>
              <a:t>Siegel, J.E., </a:t>
            </a:r>
            <a:r>
              <a:rPr lang="en-US" dirty="0" err="1">
                <a:solidFill>
                  <a:srgbClr val="FF0000"/>
                </a:solidFill>
              </a:rPr>
              <a:t>Erb</a:t>
            </a:r>
            <a:r>
              <a:rPr lang="en-US" dirty="0">
                <a:solidFill>
                  <a:srgbClr val="FF0000"/>
                </a:solidFill>
              </a:rPr>
              <a:t>, D.C. and </a:t>
            </a:r>
            <a:r>
              <a:rPr lang="en-US" dirty="0" err="1">
                <a:solidFill>
                  <a:srgbClr val="FF0000"/>
                </a:solidFill>
              </a:rPr>
              <a:t>Sarma</a:t>
            </a:r>
            <a:r>
              <a:rPr lang="en-US" dirty="0">
                <a:solidFill>
                  <a:srgbClr val="FF0000"/>
                </a:solidFill>
              </a:rPr>
              <a:t>, S.E., 2017. A survey of the connected vehicle landscape—Architectures, enabling technologies, applications, and development areas. </a:t>
            </a:r>
            <a:r>
              <a:rPr lang="en-US" i="1" dirty="0">
                <a:solidFill>
                  <a:srgbClr val="FF0000"/>
                </a:solidFill>
              </a:rPr>
              <a:t>IEEE Transactions on Intelligent Transportation Systems</a:t>
            </a:r>
            <a:r>
              <a:rPr lang="en-US" dirty="0">
                <a:solidFill>
                  <a:srgbClr val="FF0000"/>
                </a:solidFill>
              </a:rPr>
              <a:t>, </a:t>
            </a:r>
            <a:r>
              <a:rPr lang="en-US" i="1" dirty="0">
                <a:solidFill>
                  <a:srgbClr val="FF0000"/>
                </a:solidFill>
              </a:rPr>
              <a:t>19</a:t>
            </a:r>
            <a:r>
              <a:rPr lang="en-US" dirty="0">
                <a:solidFill>
                  <a:srgbClr val="FF0000"/>
                </a:solidFill>
              </a:rPr>
              <a:t>(8), pp.2391-2406.</a:t>
            </a:r>
          </a:p>
        </p:txBody>
      </p:sp>
    </p:spTree>
    <p:extLst>
      <p:ext uri="{BB962C8B-B14F-4D97-AF65-F5344CB8AC3E}">
        <p14:creationId xmlns:p14="http://schemas.microsoft.com/office/powerpoint/2010/main" val="247546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6AAE18-7C27-4DCA-A639-A1E8AC02CDFF}"/>
              </a:ext>
            </a:extLst>
          </p:cNvPr>
          <p:cNvSpPr>
            <a:spLocks noGrp="1"/>
          </p:cNvSpPr>
          <p:nvPr>
            <p:ph idx="1"/>
          </p:nvPr>
        </p:nvSpPr>
        <p:spPr/>
        <p:txBody>
          <a:bodyPr/>
          <a:lstStyle/>
          <a:p>
            <a:r>
              <a:rPr lang="en-US" dirty="0"/>
              <a:t>Fault prediction and response (diagnostics, prognostics)</a:t>
            </a:r>
          </a:p>
          <a:p>
            <a:r>
              <a:rPr lang="en-US" dirty="0"/>
              <a:t>Data collection and generation (digital mapping, collision avoidance, path prediction, driving behavior optimization)</a:t>
            </a:r>
          </a:p>
          <a:p>
            <a:r>
              <a:rPr lang="en-US" dirty="0"/>
              <a:t>Data dissemination and distribution (streaming entertainment systems, music-sharing, gaming)</a:t>
            </a:r>
          </a:p>
          <a:p>
            <a:r>
              <a:rPr lang="en-US" dirty="0"/>
              <a:t>Efficiency improvement (improving traffic flow, reducing congestion traffic density estimation, optimal route planning)</a:t>
            </a:r>
          </a:p>
          <a:p>
            <a:r>
              <a:rPr lang="en-US" dirty="0"/>
              <a:t>Convenience services (Automated routing, tolling, tracking, parking vehicle locator)</a:t>
            </a:r>
          </a:p>
          <a:p>
            <a:endParaRPr lang="en-US" dirty="0"/>
          </a:p>
        </p:txBody>
      </p:sp>
      <p:sp>
        <p:nvSpPr>
          <p:cNvPr id="3" name="Title 2">
            <a:extLst>
              <a:ext uri="{FF2B5EF4-FFF2-40B4-BE49-F238E27FC236}">
                <a16:creationId xmlns:a16="http://schemas.microsoft.com/office/drawing/2014/main" id="{FAEE21AF-2EB8-4078-9909-7C9E15A2BBCC}"/>
              </a:ext>
            </a:extLst>
          </p:cNvPr>
          <p:cNvSpPr>
            <a:spLocks noGrp="1"/>
          </p:cNvSpPr>
          <p:nvPr>
            <p:ph type="title"/>
          </p:nvPr>
        </p:nvSpPr>
        <p:spPr/>
        <p:txBody>
          <a:bodyPr>
            <a:normAutofit/>
          </a:bodyPr>
          <a:lstStyle/>
          <a:p>
            <a:r>
              <a:rPr lang="en-US" dirty="0"/>
              <a:t>Information services</a:t>
            </a:r>
          </a:p>
        </p:txBody>
      </p:sp>
    </p:spTree>
    <p:extLst>
      <p:ext uri="{BB962C8B-B14F-4D97-AF65-F5344CB8AC3E}">
        <p14:creationId xmlns:p14="http://schemas.microsoft.com/office/powerpoint/2010/main" val="378940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A3E893-B8D8-4CFF-AA9B-15F15F0771A4}"/>
              </a:ext>
            </a:extLst>
          </p:cNvPr>
          <p:cNvSpPr>
            <a:spLocks noGrp="1"/>
          </p:cNvSpPr>
          <p:nvPr>
            <p:ph idx="1"/>
          </p:nvPr>
        </p:nvSpPr>
        <p:spPr>
          <a:xfrm>
            <a:off x="166681" y="2236573"/>
            <a:ext cx="11699087" cy="3447468"/>
          </a:xfrm>
        </p:spPr>
        <p:txBody>
          <a:bodyPr/>
          <a:lstStyle/>
          <a:p>
            <a:r>
              <a:rPr lang="en-US" dirty="0"/>
              <a:t>Collision avoidance (visual cues like brake lights, </a:t>
            </a:r>
            <a:r>
              <a:rPr lang="en-US" dirty="0" err="1"/>
              <a:t>blindspot</a:t>
            </a:r>
            <a:r>
              <a:rPr lang="en-US" dirty="0"/>
              <a:t> elimination, 360</a:t>
            </a:r>
            <a:r>
              <a:rPr lang="en-US" baseline="30000" dirty="0"/>
              <a:t>o</a:t>
            </a:r>
            <a:r>
              <a:rPr lang="en-US" dirty="0"/>
              <a:t> situational awareness)</a:t>
            </a:r>
          </a:p>
          <a:p>
            <a:r>
              <a:rPr lang="en-US" dirty="0"/>
              <a:t>Hazard reporting (enhanced perception, sense weather, disabled vehicles notifying other vehicles)</a:t>
            </a:r>
          </a:p>
          <a:p>
            <a:r>
              <a:rPr lang="en-US" dirty="0"/>
              <a:t>Driver monitoring (monitor impaired drivers)</a:t>
            </a:r>
          </a:p>
          <a:p>
            <a:endParaRPr lang="en-US" dirty="0"/>
          </a:p>
        </p:txBody>
      </p:sp>
      <p:sp>
        <p:nvSpPr>
          <p:cNvPr id="3" name="Title 2">
            <a:extLst>
              <a:ext uri="{FF2B5EF4-FFF2-40B4-BE49-F238E27FC236}">
                <a16:creationId xmlns:a16="http://schemas.microsoft.com/office/drawing/2014/main" id="{DAD5E1BD-05B0-4DF0-A94E-C256A628FD47}"/>
              </a:ext>
            </a:extLst>
          </p:cNvPr>
          <p:cNvSpPr>
            <a:spLocks noGrp="1"/>
          </p:cNvSpPr>
          <p:nvPr>
            <p:ph type="title"/>
          </p:nvPr>
        </p:nvSpPr>
        <p:spPr/>
        <p:txBody>
          <a:bodyPr/>
          <a:lstStyle/>
          <a:p>
            <a:r>
              <a:rPr lang="en-US" dirty="0"/>
              <a:t>Safety services</a:t>
            </a:r>
          </a:p>
        </p:txBody>
      </p:sp>
    </p:spTree>
    <p:extLst>
      <p:ext uri="{BB962C8B-B14F-4D97-AF65-F5344CB8AC3E}">
        <p14:creationId xmlns:p14="http://schemas.microsoft.com/office/powerpoint/2010/main" val="3664098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CCD719-A8DE-4F94-B3D6-604F643A4ED4}"/>
              </a:ext>
            </a:extLst>
          </p:cNvPr>
          <p:cNvSpPr>
            <a:spLocks noGrp="1"/>
          </p:cNvSpPr>
          <p:nvPr>
            <p:ph idx="1"/>
          </p:nvPr>
        </p:nvSpPr>
        <p:spPr/>
        <p:txBody>
          <a:bodyPr/>
          <a:lstStyle/>
          <a:p>
            <a:r>
              <a:rPr lang="en-US" dirty="0"/>
              <a:t>Uses connectivity to issue warnings to vehicle operator or directly control actuators</a:t>
            </a:r>
          </a:p>
          <a:p>
            <a:r>
              <a:rPr lang="en-US" dirty="0"/>
              <a:t>For safety: collision avoidance</a:t>
            </a:r>
          </a:p>
          <a:p>
            <a:r>
              <a:rPr lang="en-US" dirty="0"/>
              <a:t>For efficiency: automated drafting</a:t>
            </a:r>
          </a:p>
          <a:p>
            <a:r>
              <a:rPr lang="en-US" dirty="0"/>
              <a:t>For both: assisted lane switching</a:t>
            </a:r>
          </a:p>
          <a:p>
            <a:endParaRPr lang="en-US" dirty="0"/>
          </a:p>
        </p:txBody>
      </p:sp>
      <p:sp>
        <p:nvSpPr>
          <p:cNvPr id="3" name="Title 2">
            <a:extLst>
              <a:ext uri="{FF2B5EF4-FFF2-40B4-BE49-F238E27FC236}">
                <a16:creationId xmlns:a16="http://schemas.microsoft.com/office/drawing/2014/main" id="{C662DBE0-72E1-4610-8A35-F93ECE33C118}"/>
              </a:ext>
            </a:extLst>
          </p:cNvPr>
          <p:cNvSpPr>
            <a:spLocks noGrp="1"/>
          </p:cNvSpPr>
          <p:nvPr>
            <p:ph type="title"/>
          </p:nvPr>
        </p:nvSpPr>
        <p:spPr/>
        <p:txBody>
          <a:bodyPr/>
          <a:lstStyle/>
          <a:p>
            <a:r>
              <a:rPr lang="en-US" dirty="0"/>
              <a:t>Individual motion control</a:t>
            </a:r>
          </a:p>
        </p:txBody>
      </p:sp>
    </p:spTree>
    <p:extLst>
      <p:ext uri="{BB962C8B-B14F-4D97-AF65-F5344CB8AC3E}">
        <p14:creationId xmlns:p14="http://schemas.microsoft.com/office/powerpoint/2010/main" val="83770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2CD2B1-AFB3-4968-BCA5-695446E707E2}"/>
              </a:ext>
            </a:extLst>
          </p:cNvPr>
          <p:cNvSpPr>
            <a:spLocks noGrp="1"/>
          </p:cNvSpPr>
          <p:nvPr>
            <p:ph idx="1"/>
          </p:nvPr>
        </p:nvSpPr>
        <p:spPr/>
        <p:txBody>
          <a:bodyPr/>
          <a:lstStyle/>
          <a:p>
            <a:r>
              <a:rPr lang="en-US" dirty="0"/>
              <a:t>Consensus</a:t>
            </a:r>
          </a:p>
          <a:p>
            <a:r>
              <a:rPr lang="en-US" dirty="0"/>
              <a:t>Coordination</a:t>
            </a:r>
          </a:p>
          <a:p>
            <a:r>
              <a:rPr lang="en-US" dirty="0"/>
              <a:t>Co-operation</a:t>
            </a:r>
          </a:p>
          <a:p>
            <a:r>
              <a:rPr lang="en-US" dirty="0"/>
              <a:t>Case studies</a:t>
            </a:r>
          </a:p>
          <a:p>
            <a:pPr marL="0" indent="0">
              <a:buNone/>
            </a:pPr>
            <a:endParaRPr lang="en-US" dirty="0"/>
          </a:p>
          <a:p>
            <a:endParaRPr lang="en-US" dirty="0"/>
          </a:p>
        </p:txBody>
      </p:sp>
      <p:sp>
        <p:nvSpPr>
          <p:cNvPr id="3" name="Title 2">
            <a:extLst>
              <a:ext uri="{FF2B5EF4-FFF2-40B4-BE49-F238E27FC236}">
                <a16:creationId xmlns:a16="http://schemas.microsoft.com/office/drawing/2014/main" id="{935CF44D-647D-43A9-80D1-923DD1CF4DA0}"/>
              </a:ext>
            </a:extLst>
          </p:cNvPr>
          <p:cNvSpPr>
            <a:spLocks noGrp="1"/>
          </p:cNvSpPr>
          <p:nvPr>
            <p:ph type="title"/>
          </p:nvPr>
        </p:nvSpPr>
        <p:spPr/>
        <p:txBody>
          <a:bodyPr/>
          <a:lstStyle/>
          <a:p>
            <a:r>
              <a:rPr lang="en-US" dirty="0"/>
              <a:t>Multi-agent Autonomous Systems</a:t>
            </a:r>
          </a:p>
        </p:txBody>
      </p:sp>
    </p:spTree>
    <p:extLst>
      <p:ext uri="{BB962C8B-B14F-4D97-AF65-F5344CB8AC3E}">
        <p14:creationId xmlns:p14="http://schemas.microsoft.com/office/powerpoint/2010/main" val="130908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6EDC96-1A6B-40C2-9B05-DBEC360166C3}"/>
              </a:ext>
            </a:extLst>
          </p:cNvPr>
          <p:cNvSpPr>
            <a:spLocks noGrp="1"/>
          </p:cNvSpPr>
          <p:nvPr>
            <p:ph idx="1"/>
          </p:nvPr>
        </p:nvSpPr>
        <p:spPr/>
        <p:txBody>
          <a:bodyPr/>
          <a:lstStyle/>
          <a:p>
            <a:r>
              <a:rPr lang="en-US" dirty="0"/>
              <a:t>Platooning (reduces fuel consumption)</a:t>
            </a:r>
          </a:p>
          <a:p>
            <a:r>
              <a:rPr lang="en-US" dirty="0"/>
              <a:t>High-speed co-operative merging</a:t>
            </a:r>
          </a:p>
          <a:p>
            <a:r>
              <a:rPr lang="en-US" dirty="0"/>
              <a:t>Assisted obstacle avoidance</a:t>
            </a:r>
          </a:p>
          <a:p>
            <a:r>
              <a:rPr lang="en-US" dirty="0"/>
              <a:t>Intersection control (eliminating stop lights)</a:t>
            </a:r>
          </a:p>
        </p:txBody>
      </p:sp>
      <p:sp>
        <p:nvSpPr>
          <p:cNvPr id="3" name="Title 2">
            <a:extLst>
              <a:ext uri="{FF2B5EF4-FFF2-40B4-BE49-F238E27FC236}">
                <a16:creationId xmlns:a16="http://schemas.microsoft.com/office/drawing/2014/main" id="{FAC71646-A9AC-4046-B7EF-54C4311A6A3C}"/>
              </a:ext>
            </a:extLst>
          </p:cNvPr>
          <p:cNvSpPr>
            <a:spLocks noGrp="1"/>
          </p:cNvSpPr>
          <p:nvPr>
            <p:ph type="title"/>
          </p:nvPr>
        </p:nvSpPr>
        <p:spPr/>
        <p:txBody>
          <a:bodyPr/>
          <a:lstStyle/>
          <a:p>
            <a:r>
              <a:rPr lang="en-US" dirty="0"/>
              <a:t>Group motion control</a:t>
            </a:r>
          </a:p>
        </p:txBody>
      </p:sp>
    </p:spTree>
    <p:extLst>
      <p:ext uri="{BB962C8B-B14F-4D97-AF65-F5344CB8AC3E}">
        <p14:creationId xmlns:p14="http://schemas.microsoft.com/office/powerpoint/2010/main" val="317136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FFABCC-733A-4459-BB4A-7370332B46AA}"/>
              </a:ext>
            </a:extLst>
          </p:cNvPr>
          <p:cNvSpPr>
            <a:spLocks noGrp="1"/>
          </p:cNvSpPr>
          <p:nvPr>
            <p:ph idx="1"/>
          </p:nvPr>
        </p:nvSpPr>
        <p:spPr/>
        <p:txBody>
          <a:bodyPr/>
          <a:lstStyle/>
          <a:p>
            <a:r>
              <a:rPr lang="en-US" dirty="0"/>
              <a:t>Forward crash avoidance</a:t>
            </a:r>
          </a:p>
          <a:p>
            <a:r>
              <a:rPr lang="en-US" dirty="0"/>
              <a:t>Cooperative Adaptive Cruise Control</a:t>
            </a:r>
          </a:p>
          <a:p>
            <a:r>
              <a:rPr lang="en-US" dirty="0"/>
              <a:t>Cooperative Collision Avoidance</a:t>
            </a:r>
          </a:p>
          <a:p>
            <a:r>
              <a:rPr lang="en-US" dirty="0"/>
              <a:t>Cooperative Merging</a:t>
            </a:r>
          </a:p>
          <a:p>
            <a:endParaRPr lang="en-US" dirty="0"/>
          </a:p>
        </p:txBody>
      </p:sp>
      <p:sp>
        <p:nvSpPr>
          <p:cNvPr id="3" name="Title 2">
            <a:extLst>
              <a:ext uri="{FF2B5EF4-FFF2-40B4-BE49-F238E27FC236}">
                <a16:creationId xmlns:a16="http://schemas.microsoft.com/office/drawing/2014/main" id="{002E5EBB-BD98-4C85-8139-35BD2DAE8347}"/>
              </a:ext>
            </a:extLst>
          </p:cNvPr>
          <p:cNvSpPr>
            <a:spLocks noGrp="1"/>
          </p:cNvSpPr>
          <p:nvPr>
            <p:ph type="title"/>
          </p:nvPr>
        </p:nvSpPr>
        <p:spPr/>
        <p:txBody>
          <a:bodyPr/>
          <a:lstStyle/>
          <a:p>
            <a:r>
              <a:rPr lang="en-US" dirty="0"/>
              <a:t>V2V algorithms</a:t>
            </a:r>
          </a:p>
        </p:txBody>
      </p:sp>
      <p:sp>
        <p:nvSpPr>
          <p:cNvPr id="4" name="TextBox 3">
            <a:extLst>
              <a:ext uri="{FF2B5EF4-FFF2-40B4-BE49-F238E27FC236}">
                <a16:creationId xmlns:a16="http://schemas.microsoft.com/office/drawing/2014/main" id="{F4775CC5-0820-4421-A5CF-BC731828CE7B}"/>
              </a:ext>
            </a:extLst>
          </p:cNvPr>
          <p:cNvSpPr txBox="1"/>
          <p:nvPr/>
        </p:nvSpPr>
        <p:spPr>
          <a:xfrm>
            <a:off x="469556" y="5684041"/>
            <a:ext cx="7074501" cy="369332"/>
          </a:xfrm>
          <a:prstGeom prst="rect">
            <a:avLst/>
          </a:prstGeom>
          <a:noFill/>
        </p:spPr>
        <p:txBody>
          <a:bodyPr wrap="none" rtlCol="0">
            <a:spAutoFit/>
          </a:bodyPr>
          <a:lstStyle/>
          <a:p>
            <a:r>
              <a:rPr lang="en-US" dirty="0">
                <a:solidFill>
                  <a:srgbClr val="FF0000"/>
                </a:solidFill>
              </a:rPr>
              <a:t>https://www.its.dot.gov/research_archives/safety/v2v_comm_safety.htm</a:t>
            </a:r>
          </a:p>
        </p:txBody>
      </p:sp>
    </p:spTree>
    <p:extLst>
      <p:ext uri="{BB962C8B-B14F-4D97-AF65-F5344CB8AC3E}">
        <p14:creationId xmlns:p14="http://schemas.microsoft.com/office/powerpoint/2010/main" val="48835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2521F87-9064-4FE3-8957-604E7E85710F}"/>
                  </a:ext>
                </a:extLst>
              </p:cNvPr>
              <p:cNvSpPr>
                <a:spLocks noGrp="1"/>
              </p:cNvSpPr>
              <p:nvPr>
                <p:ph idx="1"/>
              </p:nvPr>
            </p:nvSpPr>
            <p:spPr/>
            <p:txBody>
              <a:bodyPr/>
              <a:lstStyle/>
              <a:p>
                <a:r>
                  <a:rPr lang="en-US" dirty="0"/>
                  <a:t>Two main problems:</a:t>
                </a:r>
              </a:p>
              <a:p>
                <a:pPr lvl="1"/>
                <a:r>
                  <a:rPr lang="en-US" dirty="0"/>
                  <a:t>Signal detection</a:t>
                </a:r>
              </a:p>
              <a:p>
                <a:pPr lvl="1"/>
                <a:r>
                  <a:rPr lang="en-US" dirty="0"/>
                  <a:t>Decision-making</a:t>
                </a:r>
              </a:p>
              <a:p>
                <a:r>
                  <a:rPr lang="en-US" dirty="0"/>
                  <a:t>Use own velocity, lead velocity, relative distance, acceleration, rate of change of relative distance to identify parameter values that are safe </a:t>
                </a:r>
                <a14:m>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r>
                          <m:rPr>
                            <m:sty m:val="p"/>
                          </m:rPr>
                          <a:rPr lang="en-US" b="0" i="0" smtClean="0">
                            <a:latin typeface="Cambria Math" panose="02040503050406030204" pitchFamily="18" charset="0"/>
                          </a:rPr>
                          <m:t>Θ</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dirty="0"/>
                  <a:t> or unsafe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Θ</m:t>
                            </m:r>
                          </m:e>
                          <m:sub>
                            <m:r>
                              <a:rPr lang="en-US" b="0" i="1" smtClean="0">
                                <a:latin typeface="Cambria Math" panose="02040503050406030204" pitchFamily="18" charset="0"/>
                              </a:rPr>
                              <m:t>1</m:t>
                            </m:r>
                          </m:sub>
                        </m:sSub>
                      </m:e>
                    </m:d>
                  </m:oMath>
                </a14:m>
                <a:endParaRPr lang="en-US" dirty="0"/>
              </a:p>
            </p:txBody>
          </p:sp>
        </mc:Choice>
        <mc:Fallback>
          <p:sp>
            <p:nvSpPr>
              <p:cNvPr id="2" name="Content Placeholder 1">
                <a:extLst>
                  <a:ext uri="{FF2B5EF4-FFF2-40B4-BE49-F238E27FC236}">
                    <a16:creationId xmlns:a16="http://schemas.microsoft.com/office/drawing/2014/main" id="{D2521F87-9064-4FE3-8957-604E7E85710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BC9128D-F5E5-4786-8B4B-DD2672FE2E6D}"/>
              </a:ext>
            </a:extLst>
          </p:cNvPr>
          <p:cNvSpPr>
            <a:spLocks noGrp="1"/>
          </p:cNvSpPr>
          <p:nvPr>
            <p:ph type="title"/>
          </p:nvPr>
        </p:nvSpPr>
        <p:spPr/>
        <p:txBody>
          <a:bodyPr/>
          <a:lstStyle/>
          <a:p>
            <a:r>
              <a:rPr lang="en-US" dirty="0"/>
              <a:t>Collision warning/avoidance</a:t>
            </a:r>
          </a:p>
        </p:txBody>
      </p:sp>
      <p:sp>
        <p:nvSpPr>
          <p:cNvPr id="5" name="TextBox 4">
            <a:extLst>
              <a:ext uri="{FF2B5EF4-FFF2-40B4-BE49-F238E27FC236}">
                <a16:creationId xmlns:a16="http://schemas.microsoft.com/office/drawing/2014/main" id="{3CCBD366-B638-4882-888E-CAEFB38733AD}"/>
              </a:ext>
            </a:extLst>
          </p:cNvPr>
          <p:cNvSpPr txBox="1"/>
          <p:nvPr/>
        </p:nvSpPr>
        <p:spPr>
          <a:xfrm>
            <a:off x="6357551" y="5063632"/>
            <a:ext cx="6166020" cy="923330"/>
          </a:xfrm>
          <a:prstGeom prst="rect">
            <a:avLst/>
          </a:prstGeom>
          <a:noFill/>
        </p:spPr>
        <p:txBody>
          <a:bodyPr wrap="square">
            <a:spAutoFit/>
          </a:bodyPr>
          <a:lstStyle/>
          <a:p>
            <a:r>
              <a:rPr lang="en-US" dirty="0">
                <a:solidFill>
                  <a:srgbClr val="FF0000"/>
                </a:solidFill>
              </a:rPr>
              <a:t>Lee, K. and Peng, H., 2005. Evaluation of automotive forward collision warning and collision avoidance algorithms. </a:t>
            </a:r>
            <a:r>
              <a:rPr lang="en-US" i="1" dirty="0">
                <a:solidFill>
                  <a:srgbClr val="FF0000"/>
                </a:solidFill>
              </a:rPr>
              <a:t>Vehicle system dynamics</a:t>
            </a:r>
            <a:r>
              <a:rPr lang="en-US" dirty="0">
                <a:solidFill>
                  <a:srgbClr val="FF0000"/>
                </a:solidFill>
              </a:rPr>
              <a:t>, </a:t>
            </a:r>
            <a:r>
              <a:rPr lang="en-US" i="1" dirty="0">
                <a:solidFill>
                  <a:srgbClr val="FF0000"/>
                </a:solidFill>
              </a:rPr>
              <a:t>43</a:t>
            </a:r>
            <a:r>
              <a:rPr lang="en-US" dirty="0">
                <a:solidFill>
                  <a:srgbClr val="FF0000"/>
                </a:solidFill>
              </a:rPr>
              <a:t>(10), pp.735-751.</a:t>
            </a:r>
          </a:p>
        </p:txBody>
      </p:sp>
    </p:spTree>
    <p:extLst>
      <p:ext uri="{BB962C8B-B14F-4D97-AF65-F5344CB8AC3E}">
        <p14:creationId xmlns:p14="http://schemas.microsoft.com/office/powerpoint/2010/main" val="1183275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2A1A19-EAE2-4C0C-A2CD-378353772F5B}"/>
              </a:ext>
            </a:extLst>
          </p:cNvPr>
          <p:cNvPicPr>
            <a:picLocks noGrp="1" noChangeAspect="1"/>
          </p:cNvPicPr>
          <p:nvPr>
            <p:ph idx="1"/>
          </p:nvPr>
        </p:nvPicPr>
        <p:blipFill>
          <a:blip r:embed="rId2"/>
          <a:stretch>
            <a:fillRect/>
          </a:stretch>
        </p:blipFill>
        <p:spPr>
          <a:xfrm>
            <a:off x="166680" y="1421029"/>
            <a:ext cx="6490944" cy="4315276"/>
          </a:xfrm>
        </p:spPr>
      </p:pic>
      <p:sp>
        <p:nvSpPr>
          <p:cNvPr id="3" name="Title 2">
            <a:extLst>
              <a:ext uri="{FF2B5EF4-FFF2-40B4-BE49-F238E27FC236}">
                <a16:creationId xmlns:a16="http://schemas.microsoft.com/office/drawing/2014/main" id="{4A09EE56-4443-4559-9431-F17EDCFE77A1}"/>
              </a:ext>
            </a:extLst>
          </p:cNvPr>
          <p:cNvSpPr>
            <a:spLocks noGrp="1"/>
          </p:cNvSpPr>
          <p:nvPr>
            <p:ph type="title"/>
          </p:nvPr>
        </p:nvSpPr>
        <p:spPr/>
        <p:txBody>
          <a:bodyPr/>
          <a:lstStyle/>
          <a:p>
            <a:r>
              <a:rPr lang="en-US" dirty="0"/>
              <a:t>Safe/Unsafe sets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ECCEB0C-3A9B-47CE-86BE-F4F41110D9E3}"/>
                  </a:ext>
                </a:extLst>
              </p:cNvPr>
              <p:cNvSpPr txBox="1"/>
              <p:nvPr/>
            </p:nvSpPr>
            <p:spPr>
              <a:xfrm>
                <a:off x="5738099" y="2842057"/>
                <a:ext cx="6136743" cy="830997"/>
              </a:xfrm>
              <a:prstGeom prst="rect">
                <a:avLst/>
              </a:prstGeom>
              <a:noFill/>
            </p:spPr>
            <p:txBody>
              <a:bodyPr wrap="square" rtlCol="0">
                <a:spAutoFit/>
              </a:bodyPr>
              <a:lstStyle/>
              <a:p>
                <a:r>
                  <a:rPr lang="en-US" sz="2400" dirty="0"/>
                  <a:t>PDFs indicate probability of hypothesis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1</m:t>
                        </m:r>
                      </m:sub>
                    </m:sSub>
                  </m:oMath>
                </a14:m>
                <a:r>
                  <a:rPr lang="en-US" sz="2400" dirty="0"/>
                  <a:t> being true </a:t>
                </a:r>
              </a:p>
            </p:txBody>
          </p:sp>
        </mc:Choice>
        <mc:Fallback>
          <p:sp>
            <p:nvSpPr>
              <p:cNvPr id="6" name="TextBox 5">
                <a:extLst>
                  <a:ext uri="{FF2B5EF4-FFF2-40B4-BE49-F238E27FC236}">
                    <a16:creationId xmlns:a16="http://schemas.microsoft.com/office/drawing/2014/main" id="{3ECCEB0C-3A9B-47CE-86BE-F4F41110D9E3}"/>
                  </a:ext>
                </a:extLst>
              </p:cNvPr>
              <p:cNvSpPr txBox="1">
                <a:spLocks noRot="1" noChangeAspect="1" noMove="1" noResize="1" noEditPoints="1" noAdjustHandles="1" noChangeArrowheads="1" noChangeShapeType="1" noTextEdit="1"/>
              </p:cNvSpPr>
              <p:nvPr/>
            </p:nvSpPr>
            <p:spPr>
              <a:xfrm>
                <a:off x="5738099" y="2842057"/>
                <a:ext cx="6136743" cy="830997"/>
              </a:xfrm>
              <a:prstGeom prst="rect">
                <a:avLst/>
              </a:prstGeom>
              <a:blipFill>
                <a:blip r:embed="rId3"/>
                <a:stretch>
                  <a:fillRect l="-1490"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191655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348B61-8027-4AF7-B443-A9D2306E5ED0}"/>
              </a:ext>
            </a:extLst>
          </p:cNvPr>
          <p:cNvPicPr>
            <a:picLocks noGrp="1" noChangeAspect="1"/>
          </p:cNvPicPr>
          <p:nvPr>
            <p:ph idx="1"/>
          </p:nvPr>
        </p:nvPicPr>
        <p:blipFill>
          <a:blip r:embed="rId2"/>
          <a:stretch>
            <a:fillRect/>
          </a:stretch>
        </p:blipFill>
        <p:spPr>
          <a:xfrm>
            <a:off x="326870" y="2297391"/>
            <a:ext cx="4991100" cy="2000250"/>
          </a:xfrm>
        </p:spPr>
      </p:pic>
      <p:sp>
        <p:nvSpPr>
          <p:cNvPr id="3" name="Title 2">
            <a:extLst>
              <a:ext uri="{FF2B5EF4-FFF2-40B4-BE49-F238E27FC236}">
                <a16:creationId xmlns:a16="http://schemas.microsoft.com/office/drawing/2014/main" id="{0EE690B3-33EE-419C-A153-E4CFB7B3B261}"/>
              </a:ext>
            </a:extLst>
          </p:cNvPr>
          <p:cNvSpPr>
            <a:spLocks noGrp="1"/>
          </p:cNvSpPr>
          <p:nvPr>
            <p:ph type="title"/>
          </p:nvPr>
        </p:nvSpPr>
        <p:spPr/>
        <p:txBody>
          <a:bodyPr/>
          <a:lstStyle/>
          <a:p>
            <a:r>
              <a:rPr lang="en-US" dirty="0"/>
              <a:t>Using a threshold criterion</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05F61A8-B070-48F5-884D-FA1772D9CA6A}"/>
                  </a:ext>
                </a:extLst>
              </p:cNvPr>
              <p:cNvSpPr txBox="1"/>
              <p:nvPr/>
            </p:nvSpPr>
            <p:spPr>
              <a:xfrm>
                <a:off x="5728387" y="2882017"/>
                <a:ext cx="6136743" cy="830997"/>
              </a:xfrm>
              <a:prstGeom prst="rect">
                <a:avLst/>
              </a:prstGeom>
              <a:noFill/>
            </p:spPr>
            <p:txBody>
              <a:bodyPr wrap="square" rtlCol="0">
                <a:spAutoFit/>
              </a:bodyPr>
              <a:lstStyle/>
              <a:p>
                <a:r>
                  <a:rPr lang="en-US" sz="2400" i="0" dirty="0"/>
                  <a:t>V</a:t>
                </a:r>
                <a:r>
                  <a:rPr lang="en-US" sz="2400" b="0" i="0" dirty="0"/>
                  <a:t>alue of </a:t>
                </a:r>
                <a14:m>
                  <m:oMath xmlns:m="http://schemas.openxmlformats.org/officeDocument/2006/math">
                    <m:r>
                      <a:rPr lang="en-US" sz="2400" b="0" i="1" smtClean="0">
                        <a:latin typeface="Cambria Math" panose="02040503050406030204" pitchFamily="18" charset="0"/>
                      </a:rPr>
                      <m:t>𝜂</m:t>
                    </m:r>
                    <m:r>
                      <a:rPr lang="en-US" sz="2400" b="0" i="1" smtClean="0">
                        <a:latin typeface="Cambria Math" panose="02040503050406030204" pitchFamily="18" charset="0"/>
                      </a:rPr>
                      <m:t> </m:t>
                    </m:r>
                  </m:oMath>
                </a14:m>
                <a:r>
                  <a:rPr lang="en-US" sz="2400" dirty="0"/>
                  <a:t>should be picked to minimize false alarms and miss rate</a:t>
                </a:r>
              </a:p>
            </p:txBody>
          </p:sp>
        </mc:Choice>
        <mc:Fallback>
          <p:sp>
            <p:nvSpPr>
              <p:cNvPr id="7" name="TextBox 6">
                <a:extLst>
                  <a:ext uri="{FF2B5EF4-FFF2-40B4-BE49-F238E27FC236}">
                    <a16:creationId xmlns:a16="http://schemas.microsoft.com/office/drawing/2014/main" id="{A05F61A8-B070-48F5-884D-FA1772D9CA6A}"/>
                  </a:ext>
                </a:extLst>
              </p:cNvPr>
              <p:cNvSpPr txBox="1">
                <a:spLocks noRot="1" noChangeAspect="1" noMove="1" noResize="1" noEditPoints="1" noAdjustHandles="1" noChangeArrowheads="1" noChangeShapeType="1" noTextEdit="1"/>
              </p:cNvSpPr>
              <p:nvPr/>
            </p:nvSpPr>
            <p:spPr>
              <a:xfrm>
                <a:off x="5728387" y="2882017"/>
                <a:ext cx="6136743" cy="830997"/>
              </a:xfrm>
              <a:prstGeom prst="rect">
                <a:avLst/>
              </a:prstGeom>
              <a:blipFill>
                <a:blip r:embed="rId3"/>
                <a:stretch>
                  <a:fillRect l="-1590"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3859006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9C8F4-FEE5-4C70-BAE7-C3DA3EAEA6C5}"/>
              </a:ext>
            </a:extLst>
          </p:cNvPr>
          <p:cNvSpPr>
            <a:spLocks noGrp="1"/>
          </p:cNvSpPr>
          <p:nvPr>
            <p:ph idx="1"/>
          </p:nvPr>
        </p:nvSpPr>
        <p:spPr/>
        <p:txBody>
          <a:bodyPr/>
          <a:lstStyle/>
          <a:p>
            <a:r>
              <a:rPr lang="en-US" dirty="0"/>
              <a:t>Used for platoons of vehicles (e.g. trucks)</a:t>
            </a:r>
          </a:p>
          <a:p>
            <a:r>
              <a:rPr lang="en-US" dirty="0"/>
              <a:t>Several goals:</a:t>
            </a:r>
          </a:p>
          <a:p>
            <a:pPr lvl="1"/>
            <a:r>
              <a:rPr lang="en-US" dirty="0"/>
              <a:t>Improve safety</a:t>
            </a:r>
          </a:p>
          <a:p>
            <a:pPr lvl="1"/>
            <a:r>
              <a:rPr lang="en-US" dirty="0"/>
              <a:t>Improve traffic flow dynamics by damping disturbances (new cars, braking, bumps in the road)</a:t>
            </a:r>
          </a:p>
          <a:p>
            <a:pPr lvl="1"/>
            <a:r>
              <a:rPr lang="en-US" dirty="0"/>
              <a:t>Increasing highway capacity by shorter following gaps</a:t>
            </a:r>
          </a:p>
          <a:p>
            <a:pPr lvl="1"/>
            <a:r>
              <a:rPr lang="en-US" dirty="0"/>
              <a:t>Saving energy and pollution through aerodynamic drafting</a:t>
            </a:r>
          </a:p>
          <a:p>
            <a:pPr lvl="1"/>
            <a:r>
              <a:rPr lang="en-US" dirty="0"/>
              <a:t>Improving driver comfort and convenience</a:t>
            </a:r>
          </a:p>
          <a:p>
            <a:pPr lvl="1"/>
            <a:endParaRPr lang="en-US" dirty="0"/>
          </a:p>
        </p:txBody>
      </p:sp>
      <p:sp>
        <p:nvSpPr>
          <p:cNvPr id="3" name="Title 2">
            <a:extLst>
              <a:ext uri="{FF2B5EF4-FFF2-40B4-BE49-F238E27FC236}">
                <a16:creationId xmlns:a16="http://schemas.microsoft.com/office/drawing/2014/main" id="{9F82581D-C94C-4342-9AD7-F1AB1C948BCD}"/>
              </a:ext>
            </a:extLst>
          </p:cNvPr>
          <p:cNvSpPr>
            <a:spLocks noGrp="1"/>
          </p:cNvSpPr>
          <p:nvPr>
            <p:ph type="title"/>
          </p:nvPr>
        </p:nvSpPr>
        <p:spPr/>
        <p:txBody>
          <a:bodyPr/>
          <a:lstStyle/>
          <a:p>
            <a:r>
              <a:rPr lang="en-US" dirty="0"/>
              <a:t>Cooperative Adaptive Cruise Control (CACC)</a:t>
            </a:r>
          </a:p>
        </p:txBody>
      </p:sp>
      <p:sp>
        <p:nvSpPr>
          <p:cNvPr id="4" name="Slide Number Placeholder 3">
            <a:extLst>
              <a:ext uri="{FF2B5EF4-FFF2-40B4-BE49-F238E27FC236}">
                <a16:creationId xmlns:a16="http://schemas.microsoft.com/office/drawing/2014/main" id="{F85788B5-C3B1-428A-AB16-0DDB10E0247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319958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509E5-2EB4-4365-8C8B-D139029880FA}"/>
              </a:ext>
            </a:extLst>
          </p:cNvPr>
          <p:cNvSpPr>
            <a:spLocks noGrp="1"/>
          </p:cNvSpPr>
          <p:nvPr>
            <p:ph idx="1"/>
          </p:nvPr>
        </p:nvSpPr>
        <p:spPr/>
        <p:txBody>
          <a:bodyPr/>
          <a:lstStyle/>
          <a:p>
            <a:r>
              <a:rPr lang="en-US" dirty="0"/>
              <a:t>Many V2V variants based on where information comes from</a:t>
            </a:r>
          </a:p>
          <a:p>
            <a:pPr lvl="1"/>
            <a:r>
              <a:rPr lang="en-US" sz="2400" dirty="0"/>
              <a:t>Immediate leader or/and follower or/and the overall Platoon Leader or/and any vehicle in range</a:t>
            </a:r>
          </a:p>
          <a:p>
            <a:r>
              <a:rPr lang="en-US" dirty="0"/>
              <a:t>Simplest scheme: Pairwise sharing between vehicle and immediate leader</a:t>
            </a:r>
          </a:p>
          <a:p>
            <a:r>
              <a:rPr lang="en-US" dirty="0"/>
              <a:t>V2I schemes: communicate with traffic management center/roadside devices either statically or dynamically</a:t>
            </a:r>
          </a:p>
          <a:p>
            <a:pPr lvl="1"/>
            <a:r>
              <a:rPr lang="en-US" dirty="0"/>
              <a:t>Can help with intersections</a:t>
            </a:r>
          </a:p>
          <a:p>
            <a:pPr lvl="1"/>
            <a:r>
              <a:rPr lang="en-US" dirty="0"/>
              <a:t>Can help with green-driving or eco-driving</a:t>
            </a:r>
          </a:p>
        </p:txBody>
      </p:sp>
      <p:sp>
        <p:nvSpPr>
          <p:cNvPr id="3" name="Title 2">
            <a:extLst>
              <a:ext uri="{FF2B5EF4-FFF2-40B4-BE49-F238E27FC236}">
                <a16:creationId xmlns:a16="http://schemas.microsoft.com/office/drawing/2014/main" id="{E6DF1CB1-D85E-4476-8DF8-5C3D86CD89B6}"/>
              </a:ext>
            </a:extLst>
          </p:cNvPr>
          <p:cNvSpPr>
            <a:spLocks noGrp="1"/>
          </p:cNvSpPr>
          <p:nvPr>
            <p:ph type="title"/>
          </p:nvPr>
        </p:nvSpPr>
        <p:spPr/>
        <p:txBody>
          <a:bodyPr/>
          <a:lstStyle/>
          <a:p>
            <a:r>
              <a:rPr lang="en-US" dirty="0"/>
              <a:t>CACC with V2X</a:t>
            </a:r>
          </a:p>
        </p:txBody>
      </p:sp>
      <p:sp>
        <p:nvSpPr>
          <p:cNvPr id="4" name="Slide Number Placeholder 3">
            <a:extLst>
              <a:ext uri="{FF2B5EF4-FFF2-40B4-BE49-F238E27FC236}">
                <a16:creationId xmlns:a16="http://schemas.microsoft.com/office/drawing/2014/main" id="{47414E8B-0C77-4013-A538-FD9F8D7A3FB2}"/>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147020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CDDA0D-4225-4D6D-AB62-14CF8AD9032A}"/>
              </a:ext>
            </a:extLst>
          </p:cNvPr>
          <p:cNvSpPr>
            <a:spLocks noGrp="1"/>
          </p:cNvSpPr>
          <p:nvPr>
            <p:ph idx="1"/>
          </p:nvPr>
        </p:nvSpPr>
        <p:spPr>
          <a:xfrm>
            <a:off x="166681" y="1915297"/>
            <a:ext cx="11699087" cy="3768744"/>
          </a:xfrm>
        </p:spPr>
        <p:txBody>
          <a:bodyPr/>
          <a:lstStyle/>
          <a:p>
            <a:r>
              <a:rPr lang="en-US" dirty="0"/>
              <a:t>Constant clearance or constant distance gap (CDG)</a:t>
            </a:r>
          </a:p>
          <a:p>
            <a:pPr lvl="1"/>
            <a:r>
              <a:rPr lang="en-US" dirty="0"/>
              <a:t>Separation does not change with vehicle velocity</a:t>
            </a:r>
          </a:p>
          <a:p>
            <a:pPr lvl="1"/>
            <a:r>
              <a:rPr lang="en-US" dirty="0"/>
              <a:t>Gives experience of mechanical linkage between vehicles</a:t>
            </a:r>
          </a:p>
          <a:p>
            <a:pPr lvl="1"/>
            <a:r>
              <a:rPr lang="en-US" dirty="0"/>
              <a:t>Requires more formal platoon architecture and tight communication between platoon leader and followers</a:t>
            </a:r>
          </a:p>
          <a:p>
            <a:pPr lvl="1"/>
            <a:r>
              <a:rPr lang="en-US" dirty="0"/>
              <a:t>Communication interruption can cause safety hazards</a:t>
            </a:r>
          </a:p>
          <a:p>
            <a:pPr lvl="1"/>
            <a:r>
              <a:rPr lang="en-US" dirty="0"/>
              <a:t>Need larger gaps to ensure safety of platoon</a:t>
            </a:r>
          </a:p>
          <a:p>
            <a:pPr lvl="1"/>
            <a:r>
              <a:rPr lang="en-US" dirty="0"/>
              <a:t>(Emergency brake by leader can cause domino effect)</a:t>
            </a:r>
          </a:p>
          <a:p>
            <a:pPr marL="0" indent="0">
              <a:buNone/>
            </a:pPr>
            <a:endParaRPr lang="en-US" dirty="0"/>
          </a:p>
        </p:txBody>
      </p:sp>
      <p:sp>
        <p:nvSpPr>
          <p:cNvPr id="3" name="Title 2">
            <a:extLst>
              <a:ext uri="{FF2B5EF4-FFF2-40B4-BE49-F238E27FC236}">
                <a16:creationId xmlns:a16="http://schemas.microsoft.com/office/drawing/2014/main" id="{E4B35E78-46A9-44CD-8C9E-31191F5DE739}"/>
              </a:ext>
            </a:extLst>
          </p:cNvPr>
          <p:cNvSpPr>
            <a:spLocks noGrp="1"/>
          </p:cNvSpPr>
          <p:nvPr>
            <p:ph type="title"/>
          </p:nvPr>
        </p:nvSpPr>
        <p:spPr/>
        <p:txBody>
          <a:bodyPr/>
          <a:lstStyle/>
          <a:p>
            <a:r>
              <a:rPr lang="en-US" dirty="0"/>
              <a:t>CACC uses different gap regulation strategies</a:t>
            </a:r>
          </a:p>
        </p:txBody>
      </p:sp>
      <p:sp>
        <p:nvSpPr>
          <p:cNvPr id="4" name="Slide Number Placeholder 3">
            <a:extLst>
              <a:ext uri="{FF2B5EF4-FFF2-40B4-BE49-F238E27FC236}">
                <a16:creationId xmlns:a16="http://schemas.microsoft.com/office/drawing/2014/main" id="{AAC5ED33-BDC4-4733-B40A-AC8588387783}"/>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349399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EC9CF-6AEE-43EB-83D9-3A2F36ECE26F}"/>
              </a:ext>
            </a:extLst>
          </p:cNvPr>
          <p:cNvSpPr>
            <a:spLocks noGrp="1"/>
          </p:cNvSpPr>
          <p:nvPr>
            <p:ph idx="1"/>
          </p:nvPr>
        </p:nvSpPr>
        <p:spPr/>
        <p:txBody>
          <a:bodyPr>
            <a:normAutofit lnSpcReduction="10000"/>
          </a:bodyPr>
          <a:lstStyle/>
          <a:p>
            <a:r>
              <a:rPr lang="en-US" dirty="0"/>
              <a:t>Resembles how normal human drivers drive (except on 110 in LA </a:t>
            </a:r>
            <a:r>
              <a:rPr lang="en-US" dirty="0">
                <a:sym typeface="Wingdings" panose="05000000000000000000" pitchFamily="2" charset="2"/>
              </a:rPr>
              <a:t>)</a:t>
            </a:r>
            <a:endParaRPr lang="en-US" dirty="0"/>
          </a:p>
          <a:p>
            <a:r>
              <a:rPr lang="en-US" dirty="0"/>
              <a:t>Distance between vehicles is proportional to their speed + a small fixed offset distance</a:t>
            </a:r>
          </a:p>
          <a:p>
            <a:r>
              <a:rPr lang="en-US" dirty="0"/>
              <a:t>E.g. doubling of speed causes doubling of gap between vehicles</a:t>
            </a:r>
          </a:p>
          <a:p>
            <a:r>
              <a:rPr lang="en-US" dirty="0"/>
              <a:t>Time gap criterion described in terms of time between rear bumper of leading vehicle and front bumper of trailing vehicle pass a fixed point on </a:t>
            </a:r>
            <a:r>
              <a:rPr lang="en-US" dirty="0" err="1"/>
              <a:t>te</a:t>
            </a:r>
            <a:r>
              <a:rPr lang="en-US" dirty="0"/>
              <a:t> roadway</a:t>
            </a:r>
          </a:p>
          <a:p>
            <a:r>
              <a:rPr lang="en-US" dirty="0"/>
              <a:t>Often described as headway or time headway</a:t>
            </a:r>
          </a:p>
          <a:p>
            <a:r>
              <a:rPr lang="en-US" dirty="0"/>
              <a:t>Vehicles in CTG CACC are often called a “string of vehicles” rather than platoon</a:t>
            </a:r>
          </a:p>
        </p:txBody>
      </p:sp>
      <p:sp>
        <p:nvSpPr>
          <p:cNvPr id="3" name="Title 2">
            <a:extLst>
              <a:ext uri="{FF2B5EF4-FFF2-40B4-BE49-F238E27FC236}">
                <a16:creationId xmlns:a16="http://schemas.microsoft.com/office/drawing/2014/main" id="{35F375FD-05C1-4AE9-9EC1-B969EAF78287}"/>
              </a:ext>
            </a:extLst>
          </p:cNvPr>
          <p:cNvSpPr>
            <a:spLocks noGrp="1"/>
          </p:cNvSpPr>
          <p:nvPr>
            <p:ph type="title"/>
          </p:nvPr>
        </p:nvSpPr>
        <p:spPr/>
        <p:txBody>
          <a:bodyPr/>
          <a:lstStyle/>
          <a:p>
            <a:r>
              <a:rPr lang="en-US" dirty="0"/>
              <a:t>Constant Time Gap</a:t>
            </a:r>
          </a:p>
        </p:txBody>
      </p:sp>
      <p:sp>
        <p:nvSpPr>
          <p:cNvPr id="4" name="Slide Number Placeholder 3">
            <a:extLst>
              <a:ext uri="{FF2B5EF4-FFF2-40B4-BE49-F238E27FC236}">
                <a16:creationId xmlns:a16="http://schemas.microsoft.com/office/drawing/2014/main" id="{5B4AAF99-F6B5-4246-BB82-CCABA50C5857}"/>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1276923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BB9084-1BD1-462B-8D1A-EACA34E70C2A}"/>
              </a:ext>
            </a:extLst>
          </p:cNvPr>
          <p:cNvSpPr>
            <a:spLocks noGrp="1"/>
          </p:cNvSpPr>
          <p:nvPr>
            <p:ph idx="1"/>
          </p:nvPr>
        </p:nvSpPr>
        <p:spPr/>
        <p:txBody>
          <a:bodyPr>
            <a:normAutofit fontScale="92500" lnSpcReduction="10000"/>
          </a:bodyPr>
          <a:lstStyle/>
          <a:p>
            <a:r>
              <a:rPr lang="en-US" dirty="0"/>
              <a:t>One or more truck drivers activate CACC and set desired speed and gap</a:t>
            </a:r>
          </a:p>
          <a:p>
            <a:pPr lvl="1"/>
            <a:r>
              <a:rPr lang="en-US" dirty="0"/>
              <a:t>May set preference for leader or follower when forming a new string</a:t>
            </a:r>
          </a:p>
          <a:p>
            <a:r>
              <a:rPr lang="en-US" dirty="0"/>
              <a:t>CACC local coordination feature searches for additional trucks or existing strings to couple with</a:t>
            </a:r>
          </a:p>
          <a:p>
            <a:r>
              <a:rPr lang="en-US" dirty="0"/>
              <a:t>Joining driver is displayed list of nearby trucks or strings (graphically or textually)</a:t>
            </a:r>
          </a:p>
          <a:p>
            <a:r>
              <a:rPr lang="en-US" dirty="0"/>
              <a:t>Once joining driver selects a platoon to couple with, local coordination will confirm with platoon leader and instruct leader to slow down and joining truck to speed up</a:t>
            </a:r>
          </a:p>
          <a:p>
            <a:r>
              <a:rPr lang="en-US" dirty="0"/>
              <a:t>Lead driver and joining driver are shown a target speed and lane in which to travel</a:t>
            </a:r>
          </a:p>
          <a:p>
            <a:r>
              <a:rPr lang="en-US" dirty="0"/>
              <a:t>Once joining truck is behind the leader or string, CACC’s vehicle-following mode will engage, and lead truck’s speed will be restored and relayed</a:t>
            </a:r>
          </a:p>
          <a:p>
            <a:pPr lvl="1"/>
            <a:endParaRPr lang="en-US" dirty="0"/>
          </a:p>
          <a:p>
            <a:pPr lvl="1"/>
            <a:endParaRPr lang="en-US" dirty="0"/>
          </a:p>
        </p:txBody>
      </p:sp>
      <p:sp>
        <p:nvSpPr>
          <p:cNvPr id="3" name="Title 2">
            <a:extLst>
              <a:ext uri="{FF2B5EF4-FFF2-40B4-BE49-F238E27FC236}">
                <a16:creationId xmlns:a16="http://schemas.microsoft.com/office/drawing/2014/main" id="{6FEF5406-8F82-4AAB-9EF3-0E2B61AF5ACB}"/>
              </a:ext>
            </a:extLst>
          </p:cNvPr>
          <p:cNvSpPr>
            <a:spLocks noGrp="1"/>
          </p:cNvSpPr>
          <p:nvPr>
            <p:ph type="title"/>
          </p:nvPr>
        </p:nvSpPr>
        <p:spPr/>
        <p:txBody>
          <a:bodyPr/>
          <a:lstStyle/>
          <a:p>
            <a:r>
              <a:rPr lang="en-US" dirty="0"/>
              <a:t>CACC String formation in trucks</a:t>
            </a:r>
          </a:p>
        </p:txBody>
      </p:sp>
      <p:sp>
        <p:nvSpPr>
          <p:cNvPr id="4" name="Slide Number Placeholder 3">
            <a:extLst>
              <a:ext uri="{FF2B5EF4-FFF2-40B4-BE49-F238E27FC236}">
                <a16:creationId xmlns:a16="http://schemas.microsoft.com/office/drawing/2014/main" id="{FBC6ED8E-C4A3-4F61-BF49-49FA1F509085}"/>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114941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DD44D2-2D56-40AD-94E1-68019E4A58D0}"/>
              </a:ext>
            </a:extLst>
          </p:cNvPr>
          <p:cNvSpPr>
            <a:spLocks noGrp="1"/>
          </p:cNvSpPr>
          <p:nvPr>
            <p:ph idx="1"/>
          </p:nvPr>
        </p:nvSpPr>
        <p:spPr>
          <a:xfrm>
            <a:off x="166681" y="1519881"/>
            <a:ext cx="11699087" cy="4164160"/>
          </a:xfrm>
        </p:spPr>
        <p:txBody>
          <a:bodyPr/>
          <a:lstStyle/>
          <a:p>
            <a:r>
              <a:rPr lang="en-US" dirty="0"/>
              <a:t>Each individual:</a:t>
            </a:r>
          </a:p>
          <a:p>
            <a:pPr lvl="1"/>
            <a:r>
              <a:rPr lang="en-US" dirty="0"/>
              <a:t>Senses its immediate environment</a:t>
            </a:r>
          </a:p>
          <a:p>
            <a:pPr lvl="1"/>
            <a:r>
              <a:rPr lang="en-US" dirty="0"/>
              <a:t>Communicates with others</a:t>
            </a:r>
          </a:p>
          <a:p>
            <a:pPr lvl="1"/>
            <a:r>
              <a:rPr lang="en-US" dirty="0"/>
              <a:t>Processes gathered information</a:t>
            </a:r>
          </a:p>
          <a:p>
            <a:pPr lvl="1"/>
            <a:r>
              <a:rPr lang="en-US" dirty="0"/>
              <a:t>Takes local actions in response</a:t>
            </a:r>
          </a:p>
          <a:p>
            <a:endParaRPr lang="en-US" dirty="0"/>
          </a:p>
        </p:txBody>
      </p:sp>
      <p:sp>
        <p:nvSpPr>
          <p:cNvPr id="3" name="Title 2">
            <a:extLst>
              <a:ext uri="{FF2B5EF4-FFF2-40B4-BE49-F238E27FC236}">
                <a16:creationId xmlns:a16="http://schemas.microsoft.com/office/drawing/2014/main" id="{6BD8C6CA-1953-4012-A2F9-ED6F175C30F9}"/>
              </a:ext>
            </a:extLst>
          </p:cNvPr>
          <p:cNvSpPr>
            <a:spLocks noGrp="1"/>
          </p:cNvSpPr>
          <p:nvPr>
            <p:ph type="title"/>
          </p:nvPr>
        </p:nvSpPr>
        <p:spPr/>
        <p:txBody>
          <a:bodyPr/>
          <a:lstStyle/>
          <a:p>
            <a:r>
              <a:rPr lang="en-US" dirty="0"/>
              <a:t>Co-operative multi-agent systems</a:t>
            </a:r>
          </a:p>
        </p:txBody>
      </p:sp>
      <p:pic>
        <p:nvPicPr>
          <p:cNvPr id="4" name="Picture 3">
            <a:extLst>
              <a:ext uri="{FF2B5EF4-FFF2-40B4-BE49-F238E27FC236}">
                <a16:creationId xmlns:a16="http://schemas.microsoft.com/office/drawing/2014/main" id="{9944A59B-6026-44F0-9AF8-5FC8EDFFDD70}"/>
              </a:ext>
            </a:extLst>
          </p:cNvPr>
          <p:cNvPicPr>
            <a:picLocks noChangeAspect="1"/>
          </p:cNvPicPr>
          <p:nvPr/>
        </p:nvPicPr>
        <p:blipFill>
          <a:blip r:embed="rId2"/>
          <a:stretch>
            <a:fillRect/>
          </a:stretch>
        </p:blipFill>
        <p:spPr>
          <a:xfrm>
            <a:off x="6096000" y="1887461"/>
            <a:ext cx="5486400" cy="3429000"/>
          </a:xfrm>
          <a:prstGeom prst="rect">
            <a:avLst/>
          </a:prstGeom>
        </p:spPr>
      </p:pic>
      <p:sp>
        <p:nvSpPr>
          <p:cNvPr id="5" name="TextBox 4">
            <a:extLst>
              <a:ext uri="{FF2B5EF4-FFF2-40B4-BE49-F238E27FC236}">
                <a16:creationId xmlns:a16="http://schemas.microsoft.com/office/drawing/2014/main" id="{D766AE61-18F0-4EA1-A2F8-A9561450BA0E}"/>
              </a:ext>
            </a:extLst>
          </p:cNvPr>
          <p:cNvSpPr txBox="1"/>
          <p:nvPr/>
        </p:nvSpPr>
        <p:spPr>
          <a:xfrm>
            <a:off x="7599405" y="5325695"/>
            <a:ext cx="2051524" cy="461665"/>
          </a:xfrm>
          <a:prstGeom prst="rect">
            <a:avLst/>
          </a:prstGeom>
          <a:noFill/>
        </p:spPr>
        <p:txBody>
          <a:bodyPr wrap="none" rtlCol="0">
            <a:spAutoFit/>
          </a:bodyPr>
          <a:lstStyle/>
          <a:p>
            <a:r>
              <a:rPr lang="en-US" sz="2400" dirty="0"/>
              <a:t>Swarm of birds</a:t>
            </a:r>
          </a:p>
        </p:txBody>
      </p:sp>
    </p:spTree>
    <p:extLst>
      <p:ext uri="{BB962C8B-B14F-4D97-AF65-F5344CB8AC3E}">
        <p14:creationId xmlns:p14="http://schemas.microsoft.com/office/powerpoint/2010/main" val="248515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3933E-B2EA-415F-919C-4F51422FCC4A}"/>
              </a:ext>
            </a:extLst>
          </p:cNvPr>
          <p:cNvSpPr>
            <a:spLocks noGrp="1"/>
          </p:cNvSpPr>
          <p:nvPr>
            <p:ph idx="1"/>
          </p:nvPr>
        </p:nvSpPr>
        <p:spPr/>
        <p:txBody>
          <a:bodyPr/>
          <a:lstStyle/>
          <a:p>
            <a:r>
              <a:rPr lang="en-US" dirty="0"/>
              <a:t>Steady-state cruising is what hopefully happens most of the time</a:t>
            </a:r>
          </a:p>
          <a:p>
            <a:r>
              <a:rPr lang="en-US" dirty="0"/>
              <a:t>Drivers still have to actively steer (unless they have lane-tracking-control) and monitor traffic</a:t>
            </a:r>
          </a:p>
          <a:p>
            <a:r>
              <a:rPr lang="en-US" dirty="0"/>
              <a:t>Steady-state cruising interrupted when trucks join or split strings, or when a non-platoon vehicle intervenes</a:t>
            </a:r>
          </a:p>
          <a:p>
            <a:r>
              <a:rPr lang="en-US" dirty="0"/>
              <a:t>Cut-ins can be handled by dynamically splitting the string and commanding a new leader and dynamically merging strings when the disturbing vehicle goes away</a:t>
            </a:r>
          </a:p>
        </p:txBody>
      </p:sp>
      <p:sp>
        <p:nvSpPr>
          <p:cNvPr id="3" name="Title 2">
            <a:extLst>
              <a:ext uri="{FF2B5EF4-FFF2-40B4-BE49-F238E27FC236}">
                <a16:creationId xmlns:a16="http://schemas.microsoft.com/office/drawing/2014/main" id="{9C954D59-364F-49A9-94FA-1DBE0D13B5B6}"/>
              </a:ext>
            </a:extLst>
          </p:cNvPr>
          <p:cNvSpPr>
            <a:spLocks noGrp="1"/>
          </p:cNvSpPr>
          <p:nvPr>
            <p:ph type="title"/>
          </p:nvPr>
        </p:nvSpPr>
        <p:spPr/>
        <p:txBody>
          <a:bodyPr/>
          <a:lstStyle/>
          <a:p>
            <a:r>
              <a:rPr lang="en-US" dirty="0"/>
              <a:t>CACC steady-state cruising</a:t>
            </a:r>
          </a:p>
        </p:txBody>
      </p:sp>
      <p:sp>
        <p:nvSpPr>
          <p:cNvPr id="4" name="Slide Number Placeholder 3">
            <a:extLst>
              <a:ext uri="{FF2B5EF4-FFF2-40B4-BE49-F238E27FC236}">
                <a16:creationId xmlns:a16="http://schemas.microsoft.com/office/drawing/2014/main" id="{010CF47E-ECA1-4FBB-9ADF-12B374112498}"/>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2475833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C9A8FC-D191-437C-AF2F-860722A6E84C}"/>
              </a:ext>
            </a:extLst>
          </p:cNvPr>
          <p:cNvSpPr>
            <a:spLocks noGrp="1"/>
          </p:cNvSpPr>
          <p:nvPr>
            <p:ph idx="1"/>
          </p:nvPr>
        </p:nvSpPr>
        <p:spPr/>
        <p:txBody>
          <a:bodyPr>
            <a:normAutofit fontScale="92500"/>
          </a:bodyPr>
          <a:lstStyle/>
          <a:p>
            <a:r>
              <a:rPr lang="en-US" dirty="0"/>
              <a:t>CACC needs to handle trucks leaving string</a:t>
            </a:r>
          </a:p>
          <a:p>
            <a:r>
              <a:rPr lang="en-US" dirty="0"/>
              <a:t>Ideally, departing truck signals intent and remaining string close gaps to maintain platoon structure</a:t>
            </a:r>
          </a:p>
          <a:p>
            <a:r>
              <a:rPr lang="en-US" dirty="0"/>
              <a:t>In some cases may require string to be split while the truck in the middle departs</a:t>
            </a:r>
          </a:p>
          <a:p>
            <a:r>
              <a:rPr lang="en-US" dirty="0"/>
              <a:t>As you can see, the above protocols have NUMEROUS fault conditions, errors and abnormal operating conditions (obstacle in the road, accidents, etc.)</a:t>
            </a:r>
          </a:p>
          <a:p>
            <a:r>
              <a:rPr lang="en-US" dirty="0"/>
              <a:t>Safety: model each truck as an asynchronous process and reason about composition of asynchronous processes!</a:t>
            </a:r>
          </a:p>
          <a:p>
            <a:r>
              <a:rPr lang="en-US" dirty="0"/>
              <a:t>Specifications: Safety and String stability</a:t>
            </a:r>
          </a:p>
          <a:p>
            <a:pPr marL="0" indent="0">
              <a:buNone/>
            </a:pPr>
            <a:endParaRPr lang="en-US" dirty="0"/>
          </a:p>
          <a:p>
            <a:endParaRPr lang="en-US" dirty="0"/>
          </a:p>
        </p:txBody>
      </p:sp>
      <p:sp>
        <p:nvSpPr>
          <p:cNvPr id="3" name="Title 2">
            <a:extLst>
              <a:ext uri="{FF2B5EF4-FFF2-40B4-BE49-F238E27FC236}">
                <a16:creationId xmlns:a16="http://schemas.microsoft.com/office/drawing/2014/main" id="{3BD87A18-6287-4D1C-9384-1EFD38640F94}"/>
              </a:ext>
            </a:extLst>
          </p:cNvPr>
          <p:cNvSpPr>
            <a:spLocks noGrp="1"/>
          </p:cNvSpPr>
          <p:nvPr>
            <p:ph type="title"/>
          </p:nvPr>
        </p:nvSpPr>
        <p:spPr/>
        <p:txBody>
          <a:bodyPr/>
          <a:lstStyle/>
          <a:p>
            <a:r>
              <a:rPr lang="en-US" dirty="0"/>
              <a:t>CACC string splits and faults</a:t>
            </a:r>
          </a:p>
        </p:txBody>
      </p:sp>
      <p:sp>
        <p:nvSpPr>
          <p:cNvPr id="4" name="Slide Number Placeholder 3">
            <a:extLst>
              <a:ext uri="{FF2B5EF4-FFF2-40B4-BE49-F238E27FC236}">
                <a16:creationId xmlns:a16="http://schemas.microsoft.com/office/drawing/2014/main" id="{8EC2F5FF-1347-4F67-A3F9-B42D6B0A8194}"/>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417174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3386425-C6D6-4917-9007-C7BC0FBE1342}"/>
                  </a:ext>
                </a:extLst>
              </p:cNvPr>
              <p:cNvSpPr>
                <a:spLocks noGrp="1"/>
              </p:cNvSpPr>
              <p:nvPr>
                <p:ph idx="1"/>
              </p:nvPr>
            </p:nvSpPr>
            <p:spPr/>
            <p:txBody>
              <a:bodyPr>
                <a:normAutofit/>
              </a:bodyPr>
              <a:lstStyle/>
              <a:p>
                <a:r>
                  <a:rPr lang="en-US" dirty="0"/>
                  <a:t>Suppose each vehicle looks only at vehicle in front, and for any pair of vehicles, the one with smaller index is the leader</a:t>
                </a:r>
              </a:p>
              <a:p>
                <a:r>
                  <a:rPr lang="en-US" b="0" dirty="0"/>
                  <a:t>We define two errors: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𝑣𝑖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b="0" dirty="0"/>
              </a:p>
              <a:p>
                <a:r>
                  <a:rPr lang="en-US" dirty="0"/>
                  <a:t>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oMath>
                </a14:m>
                <a:r>
                  <a:rPr lang="en-US" b="0" dirty="0"/>
                  <a:t> is the range error, or the error from trying to maintain desired range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𝑣𝑖</m:t>
                        </m:r>
                      </m:sub>
                    </m:sSub>
                  </m:oMath>
                </a14:m>
                <a:r>
                  <a:rPr lang="en-US" b="0" dirty="0"/>
                  <a:t> is the range rate error</a:t>
                </a:r>
              </a:p>
              <a:p>
                <a:r>
                  <a:rPr lang="en-US" dirty="0"/>
                  <a:t>Assuming constant time-headway,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is the constant time head-way for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vehicle, range error can be written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m:oMathPara>
                </a14:m>
                <a:endParaRPr lang="en-US" dirty="0"/>
              </a:p>
            </p:txBody>
          </p:sp>
        </mc:Choice>
        <mc:Fallback>
          <p:sp>
            <p:nvSpPr>
              <p:cNvPr id="2" name="Content Placeholder 1">
                <a:extLst>
                  <a:ext uri="{FF2B5EF4-FFF2-40B4-BE49-F238E27FC236}">
                    <a16:creationId xmlns:a16="http://schemas.microsoft.com/office/drawing/2014/main" id="{63386425-C6D6-4917-9007-C7BC0FBE1342}"/>
                  </a:ext>
                </a:extLst>
              </p:cNvPr>
              <p:cNvSpPr>
                <a:spLocks noGrp="1" noRot="1" noChangeAspect="1" noMove="1" noResize="1" noEditPoints="1" noAdjustHandles="1" noChangeArrowheads="1" noChangeShapeType="1" noTextEdit="1"/>
              </p:cNvSpPr>
              <p:nvPr>
                <p:ph idx="1"/>
              </p:nvPr>
            </p:nvSpPr>
            <p:spPr>
              <a:blipFill>
                <a:blip r:embed="rId2"/>
                <a:stretch>
                  <a:fillRect l="-625" t="-2384" r="-1355"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F904137-9FDA-49A9-AD4B-35D5FFB9B9A4}"/>
              </a:ext>
            </a:extLst>
          </p:cNvPr>
          <p:cNvSpPr>
            <a:spLocks noGrp="1"/>
          </p:cNvSpPr>
          <p:nvPr>
            <p:ph type="title"/>
          </p:nvPr>
        </p:nvSpPr>
        <p:spPr/>
        <p:txBody>
          <a:bodyPr/>
          <a:lstStyle/>
          <a:p>
            <a:r>
              <a:rPr lang="en-US" dirty="0"/>
              <a:t>String stability</a:t>
            </a:r>
          </a:p>
        </p:txBody>
      </p:sp>
      <p:sp>
        <p:nvSpPr>
          <p:cNvPr id="4" name="Slide Number Placeholder 3">
            <a:extLst>
              <a:ext uri="{FF2B5EF4-FFF2-40B4-BE49-F238E27FC236}">
                <a16:creationId xmlns:a16="http://schemas.microsoft.com/office/drawing/2014/main" id="{3B2253F9-DB42-4E6D-B1BF-3C1588A4AA1B}"/>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113890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C0842D-9E80-4215-9343-BE2863203220}"/>
                  </a:ext>
                </a:extLst>
              </p:cNvPr>
              <p:cNvSpPr>
                <a:spLocks noGrp="1"/>
              </p:cNvSpPr>
              <p:nvPr>
                <p:ph idx="1"/>
              </p:nvPr>
            </p:nvSpPr>
            <p:spPr/>
            <p:txBody>
              <a:bodyPr/>
              <a:lstStyle/>
              <a:p>
                <a:r>
                  <a:rPr lang="en-US" dirty="0"/>
                  <a:t>For a uniform vehicle string,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h</m:t>
                    </m:r>
                  </m:oMath>
                </a14:m>
                <a:endParaRPr lang="en-US" dirty="0"/>
              </a:p>
              <a:p>
                <a:r>
                  <a:rPr lang="en-US" dirty="0"/>
                  <a:t>A uniform vehicle string is </a:t>
                </a:r>
                <a:r>
                  <a:rPr lang="en-US" i="1" dirty="0"/>
                  <a:t>string stable </a:t>
                </a:r>
                <a:r>
                  <a:rPr lang="en-US" dirty="0"/>
                  <a:t>if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2</m:t>
                        </m:r>
                      </m:sub>
                    </m:sSub>
                  </m:oMath>
                </a14:m>
                <a:endParaRPr lang="en-US" dirty="0"/>
              </a:p>
              <a:p>
                <a:r>
                  <a:rPr lang="en-US" dirty="0"/>
                  <a:t>Assume each car’s following algorithm is represented by a linear system, then this translates to the overall system having the L-infinity gain being less than 1</a:t>
                </a:r>
              </a:p>
              <a:p>
                <a:r>
                  <a:rPr lang="en-US" dirty="0"/>
                  <a:t>If you create a new platooning algorithm, string stability may be an important property to prove</a:t>
                </a:r>
              </a:p>
            </p:txBody>
          </p:sp>
        </mc:Choice>
        <mc:Fallback xmlns="">
          <p:sp>
            <p:nvSpPr>
              <p:cNvPr id="2" name="Content Placeholder 1">
                <a:extLst>
                  <a:ext uri="{FF2B5EF4-FFF2-40B4-BE49-F238E27FC236}">
                    <a16:creationId xmlns:a16="http://schemas.microsoft.com/office/drawing/2014/main" id="{BDC0842D-9E80-4215-9343-BE2863203220}"/>
                  </a:ext>
                </a:extLst>
              </p:cNvPr>
              <p:cNvSpPr>
                <a:spLocks noGrp="1" noRot="1" noChangeAspect="1" noMove="1" noResize="1" noEditPoints="1" noAdjustHandles="1" noChangeArrowheads="1" noChangeShapeType="1" noTextEdit="1"/>
              </p:cNvSpPr>
              <p:nvPr>
                <p:ph idx="1"/>
              </p:nvPr>
            </p:nvSpPr>
            <p:spPr>
              <a:blipFill>
                <a:blip r:embed="rId2"/>
                <a:stretch>
                  <a:fillRect l="-625" t="-2384" r="-9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C6A987F-11A8-47CB-819F-30F9B310CC0C}"/>
              </a:ext>
            </a:extLst>
          </p:cNvPr>
          <p:cNvSpPr>
            <a:spLocks noGrp="1"/>
          </p:cNvSpPr>
          <p:nvPr>
            <p:ph type="title"/>
          </p:nvPr>
        </p:nvSpPr>
        <p:spPr/>
        <p:txBody>
          <a:bodyPr/>
          <a:lstStyle/>
          <a:p>
            <a:r>
              <a:rPr lang="en-US" dirty="0"/>
              <a:t>String stability definition</a:t>
            </a:r>
          </a:p>
        </p:txBody>
      </p:sp>
      <p:sp>
        <p:nvSpPr>
          <p:cNvPr id="4" name="Slide Number Placeholder 3">
            <a:extLst>
              <a:ext uri="{FF2B5EF4-FFF2-40B4-BE49-F238E27FC236}">
                <a16:creationId xmlns:a16="http://schemas.microsoft.com/office/drawing/2014/main" id="{A1324B2C-0DD5-45B8-88A4-E456B6AE941B}"/>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708541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18AFA1-2496-447A-80BA-E49FD57AC7E5}"/>
              </a:ext>
            </a:extLst>
          </p:cNvPr>
          <p:cNvSpPr>
            <a:spLocks noGrp="1"/>
          </p:cNvSpPr>
          <p:nvPr>
            <p:ph idx="1"/>
          </p:nvPr>
        </p:nvSpPr>
        <p:spPr>
          <a:xfrm>
            <a:off x="166681" y="1713297"/>
            <a:ext cx="11699087" cy="3970744"/>
          </a:xfrm>
        </p:spPr>
        <p:txBody>
          <a:bodyPr/>
          <a:lstStyle/>
          <a:p>
            <a:r>
              <a:rPr lang="en-US" dirty="0"/>
              <a:t>AIM protocol and its variants proposed based on V2I communication</a:t>
            </a:r>
          </a:p>
          <a:p>
            <a:r>
              <a:rPr lang="en-US" dirty="0"/>
              <a:t>Main idea :</a:t>
            </a:r>
          </a:p>
          <a:p>
            <a:pPr lvl="1"/>
            <a:r>
              <a:rPr lang="en-US" dirty="0"/>
              <a:t>Each car equipped with a driver agent</a:t>
            </a:r>
          </a:p>
          <a:p>
            <a:pPr lvl="1"/>
            <a:r>
              <a:rPr lang="en-US" dirty="0"/>
              <a:t>Each intersection equipped with an intersection manager</a:t>
            </a:r>
          </a:p>
          <a:p>
            <a:pPr lvl="1"/>
            <a:r>
              <a:rPr lang="en-US" dirty="0"/>
              <a:t>Driver agents call ahead to reserve space-time in an intersection</a:t>
            </a:r>
          </a:p>
          <a:p>
            <a:pPr lvl="1"/>
            <a:r>
              <a:rPr lang="en-US" dirty="0"/>
              <a:t>Intersection manager decides to grant or reject reservation requests according to an intersection control policy</a:t>
            </a:r>
          </a:p>
          <a:p>
            <a:pPr lvl="1"/>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2E784E62-AE85-439E-9924-E62276D769EA}"/>
              </a:ext>
            </a:extLst>
          </p:cNvPr>
          <p:cNvSpPr>
            <a:spLocks noGrp="1"/>
          </p:cNvSpPr>
          <p:nvPr>
            <p:ph type="title"/>
          </p:nvPr>
        </p:nvSpPr>
        <p:spPr/>
        <p:txBody>
          <a:bodyPr/>
          <a:lstStyle/>
          <a:p>
            <a:r>
              <a:rPr lang="en-US" dirty="0"/>
              <a:t>Autonomous Intersection Management</a:t>
            </a:r>
          </a:p>
        </p:txBody>
      </p:sp>
      <p:sp>
        <p:nvSpPr>
          <p:cNvPr id="4" name="Slide Number Placeholder 3">
            <a:extLst>
              <a:ext uri="{FF2B5EF4-FFF2-40B4-BE49-F238E27FC236}">
                <a16:creationId xmlns:a16="http://schemas.microsoft.com/office/drawing/2014/main" id="{911C532F-6A63-48DB-B609-F17426722F6A}"/>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2649600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60D3C-6910-430B-BD1F-0747DDC965E8}"/>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Approach vehicle announces arrival to manager</a:t>
            </a:r>
          </a:p>
          <a:p>
            <a:pPr marL="514350" indent="-514350">
              <a:buFont typeface="+mj-lt"/>
              <a:buAutoNum type="arabicPeriod"/>
            </a:pPr>
            <a:r>
              <a:rPr lang="en-US" dirty="0"/>
              <a:t>Vehicle indicates its size, predicted arrival time, velocity, acceleration, arrival and departure lanes</a:t>
            </a:r>
          </a:p>
          <a:p>
            <a:pPr marL="514350" indent="-514350">
              <a:buFont typeface="+mj-lt"/>
              <a:buAutoNum type="arabicPeriod"/>
            </a:pPr>
            <a:r>
              <a:rPr lang="en-US" dirty="0"/>
              <a:t>Intersection manager simulates vehicle’s path through the intersection, checking for conflicts with paths of previously processed vehicles</a:t>
            </a:r>
          </a:p>
          <a:p>
            <a:pPr marL="514350" indent="-514350">
              <a:buFont typeface="+mj-lt"/>
              <a:buAutoNum type="arabicPeriod"/>
            </a:pPr>
            <a:r>
              <a:rPr lang="en-US" dirty="0"/>
              <a:t>If there are no conflicts, issues a reservation</a:t>
            </a:r>
          </a:p>
          <a:p>
            <a:pPr marL="514350" indent="-514350">
              <a:buFont typeface="+mj-lt"/>
              <a:buAutoNum type="arabicPeriod"/>
            </a:pPr>
            <a:r>
              <a:rPr lang="en-US" dirty="0"/>
              <a:t>It is the vehicle’s responsibility to arrive at and travel through the reserved space-time block within some range of error tolerance</a:t>
            </a:r>
          </a:p>
          <a:p>
            <a:pPr marL="514350" indent="-514350">
              <a:buFont typeface="+mj-lt"/>
              <a:buAutoNum type="arabicPeriod"/>
            </a:pPr>
            <a:r>
              <a:rPr lang="en-US" dirty="0"/>
              <a:t>In case of conflict, intersection manager suggests an alternate later reservation</a:t>
            </a:r>
          </a:p>
          <a:p>
            <a:pPr marL="514350" indent="-514350">
              <a:buFont typeface="+mj-lt"/>
              <a:buAutoNum type="arabicPeriod"/>
            </a:pPr>
            <a:r>
              <a:rPr lang="en-US" dirty="0"/>
              <a:t>Car enters intersection only if reservation successful</a:t>
            </a:r>
          </a:p>
          <a:p>
            <a:pPr marL="514350" indent="-514350">
              <a:buFont typeface="+mj-lt"/>
              <a:buAutoNum type="arabicPeriod"/>
            </a:pPr>
            <a:r>
              <a:rPr lang="en-US" dirty="0"/>
              <a:t>Upon leaving intersection, car conveys successful passage to the manager</a:t>
            </a:r>
          </a:p>
        </p:txBody>
      </p:sp>
      <p:sp>
        <p:nvSpPr>
          <p:cNvPr id="3" name="Title 2">
            <a:extLst>
              <a:ext uri="{FF2B5EF4-FFF2-40B4-BE49-F238E27FC236}">
                <a16:creationId xmlns:a16="http://schemas.microsoft.com/office/drawing/2014/main" id="{96B15B7D-5E5D-4C81-836B-D5007D0FBA9E}"/>
              </a:ext>
            </a:extLst>
          </p:cNvPr>
          <p:cNvSpPr>
            <a:spLocks noGrp="1"/>
          </p:cNvSpPr>
          <p:nvPr>
            <p:ph type="title"/>
          </p:nvPr>
        </p:nvSpPr>
        <p:spPr/>
        <p:txBody>
          <a:bodyPr/>
          <a:lstStyle/>
          <a:p>
            <a:r>
              <a:rPr lang="en-US" dirty="0"/>
              <a:t>AIM protocol</a:t>
            </a:r>
            <a:r>
              <a:rPr lang="en-US" baseline="30000" dirty="0"/>
              <a:t>4</a:t>
            </a:r>
            <a:r>
              <a:rPr lang="en-US" dirty="0"/>
              <a:t> </a:t>
            </a:r>
          </a:p>
        </p:txBody>
      </p:sp>
      <p:sp>
        <p:nvSpPr>
          <p:cNvPr id="4" name="Slide Number Placeholder 3">
            <a:extLst>
              <a:ext uri="{FF2B5EF4-FFF2-40B4-BE49-F238E27FC236}">
                <a16:creationId xmlns:a16="http://schemas.microsoft.com/office/drawing/2014/main" id="{B6CF7728-375A-4766-B2FB-3B333E4EEED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3762856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DAA81F-8DC0-4988-811E-A2A608912FEB}"/>
              </a:ext>
            </a:extLst>
          </p:cNvPr>
          <p:cNvSpPr>
            <a:spLocks noGrp="1"/>
          </p:cNvSpPr>
          <p:nvPr>
            <p:ph idx="1"/>
          </p:nvPr>
        </p:nvSpPr>
        <p:spPr>
          <a:xfrm>
            <a:off x="166681" y="1332703"/>
            <a:ext cx="11699087" cy="534598"/>
          </a:xfrm>
        </p:spPr>
        <p:txBody>
          <a:bodyPr/>
          <a:lstStyle/>
          <a:p>
            <a:r>
              <a:rPr lang="en-US" dirty="0"/>
              <a:t>Divide intersection into grid of reservation tiles</a:t>
            </a:r>
          </a:p>
        </p:txBody>
      </p:sp>
      <p:sp>
        <p:nvSpPr>
          <p:cNvPr id="3" name="Title 2">
            <a:extLst>
              <a:ext uri="{FF2B5EF4-FFF2-40B4-BE49-F238E27FC236}">
                <a16:creationId xmlns:a16="http://schemas.microsoft.com/office/drawing/2014/main" id="{3E1879C0-5E8B-4D7B-B126-DAE3CCB86656}"/>
              </a:ext>
            </a:extLst>
          </p:cNvPr>
          <p:cNvSpPr>
            <a:spLocks noGrp="1"/>
          </p:cNvSpPr>
          <p:nvPr>
            <p:ph type="title"/>
          </p:nvPr>
        </p:nvSpPr>
        <p:spPr/>
        <p:txBody>
          <a:bodyPr/>
          <a:lstStyle/>
          <a:p>
            <a:r>
              <a:rPr lang="en-US" dirty="0"/>
              <a:t>Intersection control policies</a:t>
            </a:r>
          </a:p>
        </p:txBody>
      </p:sp>
      <p:sp>
        <p:nvSpPr>
          <p:cNvPr id="4" name="Slide Number Placeholder 3">
            <a:extLst>
              <a:ext uri="{FF2B5EF4-FFF2-40B4-BE49-F238E27FC236}">
                <a16:creationId xmlns:a16="http://schemas.microsoft.com/office/drawing/2014/main" id="{FA795194-0182-4422-9316-CE9EEFB453CD}"/>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36</a:t>
            </a:fld>
            <a:endParaRPr lang="en-US" dirty="0"/>
          </a:p>
        </p:txBody>
      </p:sp>
      <p:pic>
        <p:nvPicPr>
          <p:cNvPr id="5" name="Picture 4">
            <a:extLst>
              <a:ext uri="{FF2B5EF4-FFF2-40B4-BE49-F238E27FC236}">
                <a16:creationId xmlns:a16="http://schemas.microsoft.com/office/drawing/2014/main" id="{45DD2FA3-747B-4DEC-9FC1-11C2CB6360F6}"/>
              </a:ext>
            </a:extLst>
          </p:cNvPr>
          <p:cNvPicPr>
            <a:picLocks noChangeAspect="1"/>
          </p:cNvPicPr>
          <p:nvPr/>
        </p:nvPicPr>
        <p:blipFill>
          <a:blip r:embed="rId2"/>
          <a:stretch>
            <a:fillRect/>
          </a:stretch>
        </p:blipFill>
        <p:spPr>
          <a:xfrm>
            <a:off x="2199026" y="1990802"/>
            <a:ext cx="6855725" cy="3068328"/>
          </a:xfrm>
          <a:prstGeom prst="rect">
            <a:avLst/>
          </a:prstGeom>
        </p:spPr>
      </p:pic>
    </p:spTree>
    <p:extLst>
      <p:ext uri="{BB962C8B-B14F-4D97-AF65-F5344CB8AC3E}">
        <p14:creationId xmlns:p14="http://schemas.microsoft.com/office/powerpoint/2010/main" val="2206512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65A476-716A-45A3-9EFF-1714C8BD63BB}"/>
              </a:ext>
            </a:extLst>
          </p:cNvPr>
          <p:cNvSpPr>
            <a:spLocks noGrp="1"/>
          </p:cNvSpPr>
          <p:nvPr>
            <p:ph idx="1"/>
          </p:nvPr>
        </p:nvSpPr>
        <p:spPr/>
        <p:txBody>
          <a:bodyPr>
            <a:normAutofit lnSpcReduction="10000"/>
          </a:bodyPr>
          <a:lstStyle/>
          <a:p>
            <a:r>
              <a:rPr lang="en-US" dirty="0"/>
              <a:t>Decentralized (vehicles coordinating among themselves) vs. Centralized (manager)</a:t>
            </a:r>
          </a:p>
          <a:p>
            <a:r>
              <a:rPr lang="en-US" dirty="0"/>
              <a:t>Deliberative (planning entire trajectories) vs. reactive (planning trajectories in real-time)</a:t>
            </a:r>
          </a:p>
          <a:p>
            <a:r>
              <a:rPr lang="en-US" dirty="0"/>
              <a:t>Robust (Safety margins) vs. efficient (more throughput at the intersection)</a:t>
            </a:r>
          </a:p>
          <a:p>
            <a:r>
              <a:rPr lang="en-US" dirty="0"/>
              <a:t>Cooperative (optimizing overall traffic flow) vs. Egoistic (optimizing your own speed/time)</a:t>
            </a:r>
          </a:p>
          <a:p>
            <a:r>
              <a:rPr lang="en-US" dirty="0"/>
              <a:t>Homogenous (all vehicles treated the same) vs. Heterogeneous </a:t>
            </a:r>
          </a:p>
          <a:p>
            <a:endParaRPr lang="en-US" dirty="0"/>
          </a:p>
          <a:p>
            <a:r>
              <a:rPr lang="en-US" dirty="0"/>
              <a:t>Modeling AIM: asynchronous, timed, &amp; hybrid process models used!</a:t>
            </a:r>
          </a:p>
        </p:txBody>
      </p:sp>
      <p:sp>
        <p:nvSpPr>
          <p:cNvPr id="3" name="Title 2">
            <a:extLst>
              <a:ext uri="{FF2B5EF4-FFF2-40B4-BE49-F238E27FC236}">
                <a16:creationId xmlns:a16="http://schemas.microsoft.com/office/drawing/2014/main" id="{B57FE1B7-5A82-4D60-A4A3-242C1D7D921C}"/>
              </a:ext>
            </a:extLst>
          </p:cNvPr>
          <p:cNvSpPr>
            <a:spLocks noGrp="1"/>
          </p:cNvSpPr>
          <p:nvPr>
            <p:ph type="title"/>
          </p:nvPr>
        </p:nvSpPr>
        <p:spPr/>
        <p:txBody>
          <a:bodyPr>
            <a:normAutofit/>
          </a:bodyPr>
          <a:lstStyle/>
          <a:p>
            <a:r>
              <a:rPr lang="en-US" dirty="0"/>
              <a:t>Many AIM</a:t>
            </a:r>
            <a:r>
              <a:rPr lang="en-US" baseline="30000" dirty="0"/>
              <a:t>5 </a:t>
            </a:r>
            <a:r>
              <a:rPr lang="en-US" dirty="0"/>
              <a:t>variants with different concerns</a:t>
            </a:r>
          </a:p>
        </p:txBody>
      </p:sp>
      <p:sp>
        <p:nvSpPr>
          <p:cNvPr id="4" name="Slide Number Placeholder 3">
            <a:extLst>
              <a:ext uri="{FF2B5EF4-FFF2-40B4-BE49-F238E27FC236}">
                <a16:creationId xmlns:a16="http://schemas.microsoft.com/office/drawing/2014/main" id="{7BB2284B-D01B-49A4-B223-399D272D698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37</a:t>
            </a:fld>
            <a:endParaRPr lang="en-US" dirty="0"/>
          </a:p>
        </p:txBody>
      </p:sp>
    </p:spTree>
    <p:extLst>
      <p:ext uri="{BB962C8B-B14F-4D97-AF65-F5344CB8AC3E}">
        <p14:creationId xmlns:p14="http://schemas.microsoft.com/office/powerpoint/2010/main" val="648059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70768-6FAE-4004-9F5E-02EC3F54659D}"/>
              </a:ext>
            </a:extLst>
          </p:cNvPr>
          <p:cNvSpPr>
            <a:spLocks noGrp="1"/>
          </p:cNvSpPr>
          <p:nvPr>
            <p:ph idx="1"/>
          </p:nvPr>
        </p:nvSpPr>
        <p:spPr>
          <a:xfrm>
            <a:off x="5888403" y="1332703"/>
            <a:ext cx="5977365" cy="4351338"/>
          </a:xfrm>
        </p:spPr>
        <p:txBody>
          <a:bodyPr>
            <a:normAutofit lnSpcReduction="10000"/>
          </a:bodyPr>
          <a:lstStyle/>
          <a:p>
            <a:r>
              <a:rPr lang="en-US" dirty="0"/>
              <a:t>Purpose: allow vehicles merging onto a freeway from a ramp to do so in safe fashion</a:t>
            </a:r>
          </a:p>
          <a:p>
            <a:r>
              <a:rPr lang="en-US" dirty="0"/>
              <a:t>Can be formulated as a specific case in autonomous intersection management</a:t>
            </a:r>
          </a:p>
          <a:p>
            <a:r>
              <a:rPr lang="en-US" dirty="0"/>
              <a:t>Specialized approaches based on highway ramp metering have existed for some time (these do not utilize V2V capability, and do not guarantee safety)</a:t>
            </a:r>
          </a:p>
        </p:txBody>
      </p:sp>
      <p:sp>
        <p:nvSpPr>
          <p:cNvPr id="3" name="Title 2">
            <a:extLst>
              <a:ext uri="{FF2B5EF4-FFF2-40B4-BE49-F238E27FC236}">
                <a16:creationId xmlns:a16="http://schemas.microsoft.com/office/drawing/2014/main" id="{018BA77C-C08A-4AAF-AFF1-8B153F8D8BEA}"/>
              </a:ext>
            </a:extLst>
          </p:cNvPr>
          <p:cNvSpPr>
            <a:spLocks noGrp="1"/>
          </p:cNvSpPr>
          <p:nvPr>
            <p:ph type="title"/>
          </p:nvPr>
        </p:nvSpPr>
        <p:spPr/>
        <p:txBody>
          <a:bodyPr/>
          <a:lstStyle/>
          <a:p>
            <a:r>
              <a:rPr lang="en-US" dirty="0"/>
              <a:t>Collaborative merge</a:t>
            </a:r>
          </a:p>
        </p:txBody>
      </p:sp>
      <p:sp>
        <p:nvSpPr>
          <p:cNvPr id="4" name="Slide Number Placeholder 3">
            <a:extLst>
              <a:ext uri="{FF2B5EF4-FFF2-40B4-BE49-F238E27FC236}">
                <a16:creationId xmlns:a16="http://schemas.microsoft.com/office/drawing/2014/main" id="{F2299249-9C21-4F45-B3CA-FB06FFF1FA0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38</a:t>
            </a:fld>
            <a:endParaRPr lang="en-US" dirty="0"/>
          </a:p>
        </p:txBody>
      </p:sp>
      <p:pic>
        <p:nvPicPr>
          <p:cNvPr id="6" name="Picture 5">
            <a:extLst>
              <a:ext uri="{FF2B5EF4-FFF2-40B4-BE49-F238E27FC236}">
                <a16:creationId xmlns:a16="http://schemas.microsoft.com/office/drawing/2014/main" id="{79B711DB-8E6A-47D7-93FA-6F4BB70EDD82}"/>
              </a:ext>
            </a:extLst>
          </p:cNvPr>
          <p:cNvPicPr>
            <a:picLocks noChangeAspect="1"/>
          </p:cNvPicPr>
          <p:nvPr/>
        </p:nvPicPr>
        <p:blipFill>
          <a:blip r:embed="rId2"/>
          <a:stretch>
            <a:fillRect/>
          </a:stretch>
        </p:blipFill>
        <p:spPr>
          <a:xfrm>
            <a:off x="195430" y="1537421"/>
            <a:ext cx="5692973" cy="3389422"/>
          </a:xfrm>
          <a:prstGeom prst="rect">
            <a:avLst/>
          </a:prstGeom>
        </p:spPr>
      </p:pic>
    </p:spTree>
    <p:extLst>
      <p:ext uri="{BB962C8B-B14F-4D97-AF65-F5344CB8AC3E}">
        <p14:creationId xmlns:p14="http://schemas.microsoft.com/office/powerpoint/2010/main" val="1928823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55AA430-087C-4C84-8339-074FF846AC22}"/>
                  </a:ext>
                </a:extLst>
              </p:cNvPr>
              <p:cNvSpPr>
                <a:spLocks noGrp="1"/>
              </p:cNvSpPr>
              <p:nvPr>
                <p:ph idx="1"/>
              </p:nvPr>
            </p:nvSpPr>
            <p:spPr>
              <a:xfrm>
                <a:off x="5783133" y="1332703"/>
                <a:ext cx="6082635" cy="4351338"/>
              </a:xfrm>
            </p:spPr>
            <p:txBody>
              <a:bodyPr>
                <a:normAutofit/>
              </a:bodyPr>
              <a:lstStyle/>
              <a:p>
                <a:r>
                  <a:rPr lang="en-US" dirty="0"/>
                  <a:t>Region at center of intersection called merging zone with length </a:t>
                </a:r>
                <a14:m>
                  <m:oMath xmlns:m="http://schemas.openxmlformats.org/officeDocument/2006/math">
                    <m:r>
                      <a:rPr lang="en-US" b="0" i="1" smtClean="0">
                        <a:latin typeface="Cambria Math" panose="02040503050406030204" pitchFamily="18" charset="0"/>
                      </a:rPr>
                      <m:t>𝑆</m:t>
                    </m:r>
                  </m:oMath>
                </a14:m>
                <a:endParaRPr lang="en-US" dirty="0"/>
              </a:p>
              <a:p>
                <a:r>
                  <a:rPr lang="en-US" dirty="0"/>
                  <a:t>Control zone of length </a:t>
                </a:r>
                <a14:m>
                  <m:oMath xmlns:m="http://schemas.openxmlformats.org/officeDocument/2006/math">
                    <m:r>
                      <a:rPr lang="en-US" i="1" dirty="0" smtClean="0">
                        <a:latin typeface="Cambria Math" panose="02040503050406030204" pitchFamily="18" charset="0"/>
                      </a:rPr>
                      <m:t>𝐿</m:t>
                    </m:r>
                  </m:oMath>
                </a14:m>
                <a:r>
                  <a:rPr lang="en-US" dirty="0"/>
                  <a:t> where vehicles can communicate</a:t>
                </a:r>
              </a:p>
              <a:p>
                <a:r>
                  <a:rPr lang="en-US" dirty="0"/>
                  <a:t>Each vehicle modeled with simple second-order dynamics (position, velocity, acceleration)</a:t>
                </a:r>
              </a:p>
              <a:p>
                <a:r>
                  <a:rPr lang="en-US" dirty="0"/>
                  <a:t>Centralized solution based on layered control approaches</a:t>
                </a:r>
              </a:p>
            </p:txBody>
          </p:sp>
        </mc:Choice>
        <mc:Fallback xmlns="">
          <p:sp>
            <p:nvSpPr>
              <p:cNvPr id="2" name="Content Placeholder 1">
                <a:extLst>
                  <a:ext uri="{FF2B5EF4-FFF2-40B4-BE49-F238E27FC236}">
                    <a16:creationId xmlns:a16="http://schemas.microsoft.com/office/drawing/2014/main" id="{F55AA430-087C-4C84-8339-074FF846AC22}"/>
                  </a:ext>
                </a:extLst>
              </p:cNvPr>
              <p:cNvSpPr>
                <a:spLocks noGrp="1" noRot="1" noChangeAspect="1" noMove="1" noResize="1" noEditPoints="1" noAdjustHandles="1" noChangeArrowheads="1" noChangeShapeType="1" noTextEdit="1"/>
              </p:cNvSpPr>
              <p:nvPr>
                <p:ph idx="1"/>
              </p:nvPr>
            </p:nvSpPr>
            <p:spPr>
              <a:xfrm>
                <a:off x="5783133" y="1332703"/>
                <a:ext cx="6082635" cy="4351338"/>
              </a:xfrm>
              <a:blipFill>
                <a:blip r:embed="rId2"/>
                <a:stretch>
                  <a:fillRect l="-1304" t="-2384" r="-27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60F6D17-692F-45F0-B1C8-723217AD89D8}"/>
              </a:ext>
            </a:extLst>
          </p:cNvPr>
          <p:cNvSpPr>
            <a:spLocks noGrp="1"/>
          </p:cNvSpPr>
          <p:nvPr>
            <p:ph type="title"/>
          </p:nvPr>
        </p:nvSpPr>
        <p:spPr/>
        <p:txBody>
          <a:bodyPr/>
          <a:lstStyle/>
          <a:p>
            <a:r>
              <a:rPr lang="en-US" dirty="0"/>
              <a:t>Collaborative merge</a:t>
            </a:r>
          </a:p>
        </p:txBody>
      </p:sp>
      <p:sp>
        <p:nvSpPr>
          <p:cNvPr id="4" name="Slide Number Placeholder 3">
            <a:extLst>
              <a:ext uri="{FF2B5EF4-FFF2-40B4-BE49-F238E27FC236}">
                <a16:creationId xmlns:a16="http://schemas.microsoft.com/office/drawing/2014/main" id="{1D4579FE-F4BE-41BF-86E1-1DFAD0829FEF}"/>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39</a:t>
            </a:fld>
            <a:endParaRPr lang="en-US" dirty="0"/>
          </a:p>
        </p:txBody>
      </p:sp>
      <p:pic>
        <p:nvPicPr>
          <p:cNvPr id="5" name="Picture 4">
            <a:extLst>
              <a:ext uri="{FF2B5EF4-FFF2-40B4-BE49-F238E27FC236}">
                <a16:creationId xmlns:a16="http://schemas.microsoft.com/office/drawing/2014/main" id="{E2FDF92A-387F-440F-A6A1-F73DE925F802}"/>
              </a:ext>
            </a:extLst>
          </p:cNvPr>
          <p:cNvPicPr>
            <a:picLocks noChangeAspect="1"/>
          </p:cNvPicPr>
          <p:nvPr/>
        </p:nvPicPr>
        <p:blipFill>
          <a:blip r:embed="rId3"/>
          <a:stretch>
            <a:fillRect/>
          </a:stretch>
        </p:blipFill>
        <p:spPr>
          <a:xfrm>
            <a:off x="326232" y="1723596"/>
            <a:ext cx="5456901" cy="3248872"/>
          </a:xfrm>
          <a:prstGeom prst="rect">
            <a:avLst/>
          </a:prstGeom>
        </p:spPr>
      </p:pic>
    </p:spTree>
    <p:extLst>
      <p:ext uri="{BB962C8B-B14F-4D97-AF65-F5344CB8AC3E}">
        <p14:creationId xmlns:p14="http://schemas.microsoft.com/office/powerpoint/2010/main" val="142417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69F023-32BA-4462-95CE-548C2A388E1E}"/>
              </a:ext>
            </a:extLst>
          </p:cNvPr>
          <p:cNvSpPr>
            <a:spLocks noGrp="1"/>
          </p:cNvSpPr>
          <p:nvPr>
            <p:ph idx="1"/>
          </p:nvPr>
        </p:nvSpPr>
        <p:spPr/>
        <p:txBody>
          <a:bodyPr/>
          <a:lstStyle/>
          <a:p>
            <a:r>
              <a:rPr lang="en-US" dirty="0"/>
              <a:t>Networks of vehicles</a:t>
            </a:r>
          </a:p>
          <a:p>
            <a:r>
              <a:rPr lang="en-US" dirty="0"/>
              <a:t>Drone swarms for biological applications, surveillance</a:t>
            </a:r>
          </a:p>
          <a:p>
            <a:r>
              <a:rPr lang="en-US" dirty="0"/>
              <a:t>Environment monitoring</a:t>
            </a:r>
          </a:p>
          <a:p>
            <a:r>
              <a:rPr lang="en-US" dirty="0"/>
              <a:t>Military applications</a:t>
            </a:r>
          </a:p>
          <a:p>
            <a:r>
              <a:rPr lang="en-US" dirty="0"/>
              <a:t>Warehouse robots</a:t>
            </a:r>
          </a:p>
          <a:p>
            <a:r>
              <a:rPr lang="en-US" dirty="0"/>
              <a:t>Industrial manufacturing robots</a:t>
            </a:r>
          </a:p>
        </p:txBody>
      </p:sp>
      <p:sp>
        <p:nvSpPr>
          <p:cNvPr id="3" name="Title 2">
            <a:extLst>
              <a:ext uri="{FF2B5EF4-FFF2-40B4-BE49-F238E27FC236}">
                <a16:creationId xmlns:a16="http://schemas.microsoft.com/office/drawing/2014/main" id="{3DE3722B-1B7D-4FB5-8973-A95AA9DA1794}"/>
              </a:ext>
            </a:extLst>
          </p:cNvPr>
          <p:cNvSpPr>
            <a:spLocks noGrp="1"/>
          </p:cNvSpPr>
          <p:nvPr>
            <p:ph type="title"/>
          </p:nvPr>
        </p:nvSpPr>
        <p:spPr/>
        <p:txBody>
          <a:bodyPr/>
          <a:lstStyle/>
          <a:p>
            <a:r>
              <a:rPr lang="en-US" dirty="0"/>
              <a:t>Multi-agent robotic systems</a:t>
            </a:r>
          </a:p>
        </p:txBody>
      </p:sp>
    </p:spTree>
    <p:extLst>
      <p:ext uri="{BB962C8B-B14F-4D97-AF65-F5344CB8AC3E}">
        <p14:creationId xmlns:p14="http://schemas.microsoft.com/office/powerpoint/2010/main" val="1680143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318D3-370F-41F5-9E8B-1DB76AF0EBE3}"/>
              </a:ext>
            </a:extLst>
          </p:cNvPr>
          <p:cNvSpPr>
            <a:spLocks noGrp="1"/>
          </p:cNvSpPr>
          <p:nvPr>
            <p:ph idx="1"/>
          </p:nvPr>
        </p:nvSpPr>
        <p:spPr/>
        <p:txBody>
          <a:bodyPr>
            <a:normAutofit lnSpcReduction="10000"/>
          </a:bodyPr>
          <a:lstStyle/>
          <a:p>
            <a:r>
              <a:rPr lang="en-US" dirty="0"/>
              <a:t>Centralized approach (V2I only)</a:t>
            </a:r>
          </a:p>
          <a:p>
            <a:r>
              <a:rPr lang="en-US" dirty="0"/>
              <a:t>First layer</a:t>
            </a:r>
          </a:p>
          <a:p>
            <a:pPr lvl="1"/>
            <a:r>
              <a:rPr lang="en-US" dirty="0"/>
              <a:t>Assumes each vehicle is traveling at constant speed</a:t>
            </a:r>
          </a:p>
          <a:p>
            <a:pPr lvl="1"/>
            <a:r>
              <a:rPr lang="en-US" dirty="0"/>
              <a:t>Computes time for each vehicle to merge into the control zone based on this assumption</a:t>
            </a:r>
          </a:p>
          <a:p>
            <a:r>
              <a:rPr lang="en-US" dirty="0"/>
              <a:t>Second layer</a:t>
            </a:r>
          </a:p>
          <a:p>
            <a:pPr lvl="1"/>
            <a:r>
              <a:rPr lang="en-US" dirty="0"/>
              <a:t>Determines conflicts in merging sequence</a:t>
            </a:r>
          </a:p>
          <a:p>
            <a:pPr lvl="1"/>
            <a:r>
              <a:rPr lang="en-US" dirty="0"/>
              <a:t>Computes required acceleration value  based on heuristic rules</a:t>
            </a:r>
          </a:p>
          <a:p>
            <a:r>
              <a:rPr lang="en-US" dirty="0"/>
              <a:t>Generalization with different layers of control has been proposed</a:t>
            </a:r>
          </a:p>
          <a:p>
            <a:r>
              <a:rPr lang="en-US" dirty="0"/>
              <a:t>Optimization: minimizing vehicle overlap (crash!) and travel time</a:t>
            </a:r>
          </a:p>
        </p:txBody>
      </p:sp>
      <p:sp>
        <p:nvSpPr>
          <p:cNvPr id="3" name="Title 2">
            <a:extLst>
              <a:ext uri="{FF2B5EF4-FFF2-40B4-BE49-F238E27FC236}">
                <a16:creationId xmlns:a16="http://schemas.microsoft.com/office/drawing/2014/main" id="{26EA2FAD-9E93-4C45-8520-7A1596C49E0B}"/>
              </a:ext>
            </a:extLst>
          </p:cNvPr>
          <p:cNvSpPr>
            <a:spLocks noGrp="1"/>
          </p:cNvSpPr>
          <p:nvPr>
            <p:ph type="title"/>
          </p:nvPr>
        </p:nvSpPr>
        <p:spPr/>
        <p:txBody>
          <a:bodyPr>
            <a:normAutofit/>
          </a:bodyPr>
          <a:lstStyle/>
          <a:p>
            <a:r>
              <a:rPr lang="en-US" dirty="0"/>
              <a:t>Two-layered control approach for merging</a:t>
            </a:r>
          </a:p>
        </p:txBody>
      </p:sp>
      <p:sp>
        <p:nvSpPr>
          <p:cNvPr id="4" name="Slide Number Placeholder 3">
            <a:extLst>
              <a:ext uri="{FF2B5EF4-FFF2-40B4-BE49-F238E27FC236}">
                <a16:creationId xmlns:a16="http://schemas.microsoft.com/office/drawing/2014/main" id="{43EC428E-B350-4C5C-ADCF-70A5A659A6C0}"/>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801115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FE83BB-3D0A-492F-9D28-33406C669BFF}"/>
              </a:ext>
            </a:extLst>
          </p:cNvPr>
          <p:cNvSpPr>
            <a:spLocks noGrp="1"/>
          </p:cNvSpPr>
          <p:nvPr>
            <p:ph idx="1"/>
          </p:nvPr>
        </p:nvSpPr>
        <p:spPr>
          <a:xfrm>
            <a:off x="166682" y="1332703"/>
            <a:ext cx="7110018" cy="4351338"/>
          </a:xfrm>
        </p:spPr>
        <p:txBody>
          <a:bodyPr/>
          <a:lstStyle/>
          <a:p>
            <a:r>
              <a:rPr lang="en-US" dirty="0"/>
              <a:t>Virtual vehicle mapped onto the freeway before actual merging occurs</a:t>
            </a:r>
          </a:p>
          <a:p>
            <a:r>
              <a:rPr lang="en-US" dirty="0"/>
              <a:t>Allows vehicles to perform smoother and safer control actions</a:t>
            </a:r>
          </a:p>
          <a:p>
            <a:r>
              <a:rPr lang="en-US" dirty="0"/>
              <a:t>Uses slot-based traffic management (vehicles drive into a virtual slot)</a:t>
            </a:r>
          </a:p>
          <a:p>
            <a:r>
              <a:rPr lang="en-US" dirty="0"/>
              <a:t>Vehicles use V2V and V2I communication with vehicles in range</a:t>
            </a:r>
          </a:p>
          <a:p>
            <a:r>
              <a:rPr lang="en-US" dirty="0"/>
              <a:t>Other approaches based on MPC also exist</a:t>
            </a:r>
          </a:p>
        </p:txBody>
      </p:sp>
      <p:sp>
        <p:nvSpPr>
          <p:cNvPr id="3" name="Title 2">
            <a:extLst>
              <a:ext uri="{FF2B5EF4-FFF2-40B4-BE49-F238E27FC236}">
                <a16:creationId xmlns:a16="http://schemas.microsoft.com/office/drawing/2014/main" id="{5462C13B-C9FB-4CFA-B35C-B81CDEDECE94}"/>
              </a:ext>
            </a:extLst>
          </p:cNvPr>
          <p:cNvSpPr>
            <a:spLocks noGrp="1"/>
          </p:cNvSpPr>
          <p:nvPr>
            <p:ph type="title"/>
          </p:nvPr>
        </p:nvSpPr>
        <p:spPr/>
        <p:txBody>
          <a:bodyPr/>
          <a:lstStyle/>
          <a:p>
            <a:r>
              <a:rPr lang="en-US" dirty="0"/>
              <a:t>Decentralized approach</a:t>
            </a:r>
          </a:p>
        </p:txBody>
      </p:sp>
      <p:sp>
        <p:nvSpPr>
          <p:cNvPr id="4" name="Slide Number Placeholder 3">
            <a:extLst>
              <a:ext uri="{FF2B5EF4-FFF2-40B4-BE49-F238E27FC236}">
                <a16:creationId xmlns:a16="http://schemas.microsoft.com/office/drawing/2014/main" id="{96AD43F9-9866-4C5D-8F4E-24D6D7A60DB1}"/>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41</a:t>
            </a:fld>
            <a:endParaRPr lang="en-US" dirty="0"/>
          </a:p>
        </p:txBody>
      </p:sp>
      <p:pic>
        <p:nvPicPr>
          <p:cNvPr id="5" name="Picture 4">
            <a:extLst>
              <a:ext uri="{FF2B5EF4-FFF2-40B4-BE49-F238E27FC236}">
                <a16:creationId xmlns:a16="http://schemas.microsoft.com/office/drawing/2014/main" id="{81CDFE39-C2DF-4B84-94C0-1E00AC0C7DB9}"/>
              </a:ext>
            </a:extLst>
          </p:cNvPr>
          <p:cNvPicPr>
            <a:picLocks noChangeAspect="1"/>
          </p:cNvPicPr>
          <p:nvPr/>
        </p:nvPicPr>
        <p:blipFill>
          <a:blip r:embed="rId2"/>
          <a:stretch>
            <a:fillRect/>
          </a:stretch>
        </p:blipFill>
        <p:spPr>
          <a:xfrm>
            <a:off x="6930115" y="1723596"/>
            <a:ext cx="5245125" cy="3163726"/>
          </a:xfrm>
          <a:prstGeom prst="rect">
            <a:avLst/>
          </a:prstGeom>
        </p:spPr>
      </p:pic>
    </p:spTree>
    <p:extLst>
      <p:ext uri="{BB962C8B-B14F-4D97-AF65-F5344CB8AC3E}">
        <p14:creationId xmlns:p14="http://schemas.microsoft.com/office/powerpoint/2010/main" val="1678190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C7B75E-409A-4B57-A681-8E6288C485D1}"/>
              </a:ext>
            </a:extLst>
          </p:cNvPr>
          <p:cNvSpPr>
            <a:spLocks noGrp="1"/>
          </p:cNvSpPr>
          <p:nvPr>
            <p:ph idx="1"/>
          </p:nvPr>
        </p:nvSpPr>
        <p:spPr/>
        <p:txBody>
          <a:bodyPr/>
          <a:lstStyle/>
          <a:p>
            <a:r>
              <a:rPr lang="en-US" dirty="0"/>
              <a:t>Vehicle to Infrastructure communication</a:t>
            </a:r>
          </a:p>
          <a:p>
            <a:r>
              <a:rPr lang="en-US" dirty="0"/>
              <a:t>Applications:</a:t>
            </a:r>
          </a:p>
          <a:p>
            <a:pPr lvl="1"/>
            <a:r>
              <a:rPr lang="en-US" dirty="0"/>
              <a:t>Electronic Toll Collection</a:t>
            </a:r>
          </a:p>
          <a:p>
            <a:pPr lvl="1"/>
            <a:r>
              <a:rPr lang="en-US" dirty="0"/>
              <a:t>Intersection safety with Smart traffic lights</a:t>
            </a:r>
          </a:p>
          <a:p>
            <a:pPr marL="914400" lvl="2" indent="0">
              <a:buNone/>
            </a:pPr>
            <a:r>
              <a:rPr lang="en-US" dirty="0"/>
              <a:t>(Cooperative Intersection Collision Avoidance System)</a:t>
            </a:r>
          </a:p>
          <a:p>
            <a:pPr lvl="1"/>
            <a:r>
              <a:rPr lang="en-US" dirty="0"/>
              <a:t>Better route-planning with a traffic-congestion aware cloud system</a:t>
            </a:r>
          </a:p>
          <a:p>
            <a:pPr lvl="1"/>
            <a:r>
              <a:rPr lang="en-US" dirty="0"/>
              <a:t>Computing on the cloud for complex optimization situations</a:t>
            </a:r>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46F7F52F-D1B5-4D38-A1F0-B1F8AECD5117}"/>
              </a:ext>
            </a:extLst>
          </p:cNvPr>
          <p:cNvSpPr>
            <a:spLocks noGrp="1"/>
          </p:cNvSpPr>
          <p:nvPr>
            <p:ph type="title"/>
          </p:nvPr>
        </p:nvSpPr>
        <p:spPr/>
        <p:txBody>
          <a:bodyPr/>
          <a:lstStyle/>
          <a:p>
            <a:r>
              <a:rPr lang="en-US" dirty="0"/>
              <a:t>V2I communication</a:t>
            </a:r>
          </a:p>
        </p:txBody>
      </p:sp>
      <p:sp>
        <p:nvSpPr>
          <p:cNvPr id="4" name="Slide Number Placeholder 3">
            <a:extLst>
              <a:ext uri="{FF2B5EF4-FFF2-40B4-BE49-F238E27FC236}">
                <a16:creationId xmlns:a16="http://schemas.microsoft.com/office/drawing/2014/main" id="{7DCD02FF-643B-44C7-A3C3-C3EA2C64737E}"/>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934825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3B31DB-0053-4ACA-AB07-FAA5BE56F4D4}"/>
              </a:ext>
            </a:extLst>
          </p:cNvPr>
          <p:cNvSpPr>
            <a:spLocks noGrp="1"/>
          </p:cNvSpPr>
          <p:nvPr>
            <p:ph idx="1"/>
          </p:nvPr>
        </p:nvSpPr>
        <p:spPr/>
        <p:txBody>
          <a:bodyPr>
            <a:normAutofit fontScale="92500" lnSpcReduction="10000"/>
          </a:bodyPr>
          <a:lstStyle/>
          <a:p>
            <a:pPr marL="0" indent="0">
              <a:buNone/>
            </a:pPr>
            <a:r>
              <a:rPr lang="en-US" sz="2000" dirty="0"/>
              <a:t>[1] </a:t>
            </a:r>
            <a:r>
              <a:rPr lang="en-US" sz="2000" dirty="0" err="1"/>
              <a:t>Shladover</a:t>
            </a:r>
            <a:r>
              <a:rPr lang="en-US" sz="2000" dirty="0"/>
              <a:t>, Steven E., et al. "Cooperative adaptive cruise control: Definitions and operating concepts." </a:t>
            </a:r>
            <a:r>
              <a:rPr lang="en-US" sz="2000" i="1" dirty="0"/>
              <a:t>Transportation Research Record: Journal of the Transportation Research Board</a:t>
            </a:r>
            <a:r>
              <a:rPr lang="en-US" sz="2000" dirty="0"/>
              <a:t> 2489 (2015): 145-152.</a:t>
            </a:r>
          </a:p>
          <a:p>
            <a:pPr marL="0" indent="0">
              <a:buNone/>
            </a:pPr>
            <a:r>
              <a:rPr lang="en-US" sz="2000" dirty="0"/>
              <a:t>[2] ibid., https://escholarship.org/uc/item/7jf9n5wm</a:t>
            </a:r>
          </a:p>
          <a:p>
            <a:pPr marL="0" indent="0">
              <a:buNone/>
            </a:pPr>
            <a:r>
              <a:rPr lang="en-US" sz="2000" dirty="0"/>
              <a:t>[3] Liang, Chi-Ying, and </a:t>
            </a:r>
            <a:r>
              <a:rPr lang="en-US" sz="2000" dirty="0" err="1"/>
              <a:t>Huei</a:t>
            </a:r>
            <a:r>
              <a:rPr lang="en-US" sz="2000" dirty="0"/>
              <a:t> Peng. "String stability analysis of adaptive cruise controlled vehicles." </a:t>
            </a:r>
            <a:r>
              <a:rPr lang="en-US" sz="2000" i="1" dirty="0"/>
              <a:t>JSME International Journal Series C Mechanical Systems, Machine Elements and Manufacturing</a:t>
            </a:r>
            <a:r>
              <a:rPr lang="en-US" sz="2000" dirty="0"/>
              <a:t> 43.3 (2000): 671-677.</a:t>
            </a:r>
          </a:p>
          <a:p>
            <a:pPr marL="0" indent="0">
              <a:buNone/>
            </a:pPr>
            <a:r>
              <a:rPr lang="en-US" sz="2000" dirty="0"/>
              <a:t>[4] Stone, Peter, Shun Zhang, and Tsz-Chiu Au. "Autonomous intersection management for semi-autonomous vehicles." </a:t>
            </a:r>
            <a:r>
              <a:rPr lang="en-US" sz="2000" i="1" dirty="0"/>
              <a:t>Routledge Handbook of Transportation</a:t>
            </a:r>
            <a:r>
              <a:rPr lang="en-US" sz="2000" dirty="0"/>
              <a:t>. Routledge, 2015. 116-132.</a:t>
            </a:r>
          </a:p>
          <a:p>
            <a:pPr marL="0" indent="0">
              <a:buNone/>
            </a:pPr>
            <a:r>
              <a:rPr lang="en-US" sz="2000" dirty="0"/>
              <a:t>[5] Qian, </a:t>
            </a:r>
            <a:r>
              <a:rPr lang="en-US" sz="2000" dirty="0" err="1"/>
              <a:t>Xiangjun</a:t>
            </a:r>
            <a:r>
              <a:rPr lang="en-US" sz="2000" dirty="0"/>
              <a:t>, et al. "Autonomous Intersection Management systems: criteria, implementation and evaluation." </a:t>
            </a:r>
            <a:r>
              <a:rPr lang="en-US" sz="2000" i="1" dirty="0"/>
              <a:t>IET Intelligent Transport Systems</a:t>
            </a:r>
            <a:r>
              <a:rPr lang="en-US" sz="2000" dirty="0"/>
              <a:t> 11.3 (2017): 182-189.</a:t>
            </a:r>
          </a:p>
          <a:p>
            <a:pPr marL="0" indent="0">
              <a:buNone/>
            </a:pPr>
            <a:r>
              <a:rPr lang="en-US" sz="2000" dirty="0"/>
              <a:t>[6] de Campos, Gabriel Rodrigues, et al. "Traffic coordination at road intersections: Autonomous decision-making algorithms using model-based heuristics." </a:t>
            </a:r>
            <a:r>
              <a:rPr lang="en-US" sz="2000" i="1" dirty="0"/>
              <a:t>IEEE Intelligent Transportation Systems Magazine</a:t>
            </a:r>
            <a:r>
              <a:rPr lang="en-US" sz="2000" dirty="0"/>
              <a:t> 9.1 (2017): 8-21.</a:t>
            </a:r>
          </a:p>
          <a:p>
            <a:pPr marL="0" indent="0">
              <a:buNone/>
            </a:pPr>
            <a:r>
              <a:rPr lang="en-US" sz="2000" dirty="0"/>
              <a:t>[7] Rios-Torres, Jackeline, and Andreas A. </a:t>
            </a:r>
            <a:r>
              <a:rPr lang="en-US" sz="2000" dirty="0" err="1"/>
              <a:t>Malikopoulos</a:t>
            </a:r>
            <a:r>
              <a:rPr lang="en-US" sz="2000" dirty="0"/>
              <a:t>. "A survey on the coordination of connected and automated vehicles at intersections and merging at highway on-ramps." </a:t>
            </a:r>
            <a:r>
              <a:rPr lang="en-US" sz="2000" i="1" dirty="0"/>
              <a:t>IEEE Transactions on Intelligent Transportation Systems</a:t>
            </a:r>
            <a:r>
              <a:rPr lang="en-US" sz="2000" dirty="0"/>
              <a:t> 18.5 (2017): 1066-1077.</a:t>
            </a:r>
          </a:p>
          <a:p>
            <a:pPr marL="0" indent="0">
              <a:buNone/>
            </a:pPr>
            <a:endParaRPr lang="en-US" sz="2000" dirty="0"/>
          </a:p>
        </p:txBody>
      </p:sp>
      <p:sp>
        <p:nvSpPr>
          <p:cNvPr id="3" name="Title 2">
            <a:extLst>
              <a:ext uri="{FF2B5EF4-FFF2-40B4-BE49-F238E27FC236}">
                <a16:creationId xmlns:a16="http://schemas.microsoft.com/office/drawing/2014/main" id="{13374E1B-00F2-4169-9F7C-626F4E5E3162}"/>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38F04E8A-17D2-42D9-B301-4FED92AA8752}"/>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58268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73222-414A-48C3-BC03-1C07D8C9D092}"/>
              </a:ext>
            </a:extLst>
          </p:cNvPr>
          <p:cNvSpPr>
            <a:spLocks noGrp="1"/>
          </p:cNvSpPr>
          <p:nvPr>
            <p:ph idx="1"/>
          </p:nvPr>
        </p:nvSpPr>
        <p:spPr/>
        <p:txBody>
          <a:bodyPr anchor="ctr">
            <a:normAutofit/>
          </a:bodyPr>
          <a:lstStyle/>
          <a:p>
            <a:r>
              <a:rPr lang="en-US" dirty="0"/>
              <a:t>Security, Privacy are must-know!</a:t>
            </a:r>
          </a:p>
        </p:txBody>
      </p:sp>
      <p:sp>
        <p:nvSpPr>
          <p:cNvPr id="3" name="Title 2">
            <a:extLst>
              <a:ext uri="{FF2B5EF4-FFF2-40B4-BE49-F238E27FC236}">
                <a16:creationId xmlns:a16="http://schemas.microsoft.com/office/drawing/2014/main" id="{7ADFD202-F063-4070-BE93-5F9A11CBE6B8}"/>
              </a:ext>
            </a:extLst>
          </p:cNvPr>
          <p:cNvSpPr>
            <a:spLocks noGrp="1"/>
          </p:cNvSpPr>
          <p:nvPr>
            <p:ph type="title"/>
          </p:nvPr>
        </p:nvSpPr>
        <p:spPr/>
        <p:txBody>
          <a:bodyPr>
            <a:normAutofit fontScale="90000"/>
          </a:bodyPr>
          <a:lstStyle/>
          <a:p>
            <a:r>
              <a:rPr lang="en-US" dirty="0"/>
              <a:t>Now that you know how to design autonomous CPS</a:t>
            </a:r>
          </a:p>
        </p:txBody>
      </p:sp>
      <p:sp>
        <p:nvSpPr>
          <p:cNvPr id="4" name="Slide Number Placeholder 3">
            <a:extLst>
              <a:ext uri="{FF2B5EF4-FFF2-40B4-BE49-F238E27FC236}">
                <a16:creationId xmlns:a16="http://schemas.microsoft.com/office/drawing/2014/main" id="{131205A6-B129-4F69-BA87-CF59AE9D5B51}"/>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3757343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5ED4A3-07A1-4799-9295-6159AC9C7408}"/>
              </a:ext>
            </a:extLst>
          </p:cNvPr>
          <p:cNvSpPr>
            <a:spLocks noGrp="1"/>
          </p:cNvSpPr>
          <p:nvPr>
            <p:ph idx="1"/>
          </p:nvPr>
        </p:nvSpPr>
        <p:spPr>
          <a:xfrm>
            <a:off x="166681" y="1332703"/>
            <a:ext cx="11699087" cy="4351338"/>
          </a:xfrm>
        </p:spPr>
        <p:txBody>
          <a:bodyPr>
            <a:normAutofit/>
          </a:bodyPr>
          <a:lstStyle/>
          <a:p>
            <a:r>
              <a:rPr lang="en-US" dirty="0">
                <a:solidFill>
                  <a:srgbClr val="FF0000"/>
                </a:solidFill>
              </a:rPr>
              <a:t>Confidentiality</a:t>
            </a:r>
            <a:r>
              <a:rPr lang="en-US" dirty="0"/>
              <a:t>: Ability to maintain secrecy from unauthorized users</a:t>
            </a:r>
          </a:p>
          <a:p>
            <a:pPr lvl="1"/>
            <a:r>
              <a:rPr lang="en-US" dirty="0"/>
              <a:t>Eavesdropper should not be able to intercept and read messages sent between an Autonomous CPS agent and another agent, system or human</a:t>
            </a:r>
          </a:p>
          <a:p>
            <a:r>
              <a:rPr lang="en-US" dirty="0">
                <a:solidFill>
                  <a:srgbClr val="FF0000"/>
                </a:solidFill>
              </a:rPr>
              <a:t>Integrity</a:t>
            </a:r>
            <a:r>
              <a:rPr lang="en-US" dirty="0"/>
              <a:t>: Trustworthiness of received data</a:t>
            </a:r>
          </a:p>
          <a:p>
            <a:pPr lvl="1"/>
            <a:r>
              <a:rPr lang="en-US" dirty="0"/>
              <a:t>If the V2X-enabled car receives a message from the cloud indicating that there is no traffic or obstacle in the next 500 meters, is the message trustworthy?</a:t>
            </a:r>
          </a:p>
          <a:p>
            <a:r>
              <a:rPr lang="en-US" dirty="0">
                <a:solidFill>
                  <a:srgbClr val="FF0000"/>
                </a:solidFill>
              </a:rPr>
              <a:t>Availability</a:t>
            </a:r>
            <a:r>
              <a:rPr lang="en-US" dirty="0"/>
              <a:t>: Ability of the system to be accessible</a:t>
            </a:r>
          </a:p>
          <a:p>
            <a:pPr lvl="1"/>
            <a:r>
              <a:rPr lang="en-US" dirty="0"/>
              <a:t>Is it possible to make the self-driving car unresponsive by overwhelming its sensors with data?</a:t>
            </a:r>
          </a:p>
          <a:p>
            <a:pPr marL="914400" lvl="2" indent="0">
              <a:buNone/>
            </a:pPr>
            <a:endParaRPr lang="en-US" dirty="0"/>
          </a:p>
        </p:txBody>
      </p:sp>
      <p:sp>
        <p:nvSpPr>
          <p:cNvPr id="3" name="Title 2">
            <a:extLst>
              <a:ext uri="{FF2B5EF4-FFF2-40B4-BE49-F238E27FC236}">
                <a16:creationId xmlns:a16="http://schemas.microsoft.com/office/drawing/2014/main" id="{25CF79AA-9E8C-4F3F-9E90-FAC9E0EE73AB}"/>
              </a:ext>
            </a:extLst>
          </p:cNvPr>
          <p:cNvSpPr>
            <a:spLocks noGrp="1"/>
          </p:cNvSpPr>
          <p:nvPr>
            <p:ph type="title"/>
          </p:nvPr>
        </p:nvSpPr>
        <p:spPr>
          <a:xfrm>
            <a:off x="166680" y="430374"/>
            <a:ext cx="10920419" cy="778828"/>
          </a:xfrm>
        </p:spPr>
        <p:txBody>
          <a:bodyPr/>
          <a:lstStyle/>
          <a:p>
            <a:r>
              <a:rPr lang="en-US" dirty="0"/>
              <a:t>Security/Privacy for Autonomous CPS</a:t>
            </a:r>
          </a:p>
        </p:txBody>
      </p:sp>
      <p:sp>
        <p:nvSpPr>
          <p:cNvPr id="4" name="Slide Number Placeholder 3">
            <a:extLst>
              <a:ext uri="{FF2B5EF4-FFF2-40B4-BE49-F238E27FC236}">
                <a16:creationId xmlns:a16="http://schemas.microsoft.com/office/drawing/2014/main" id="{A082ADA8-9D82-4208-865B-878065EF99A3}"/>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990429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5ED4A3-07A1-4799-9295-6159AC9C7408}"/>
              </a:ext>
            </a:extLst>
          </p:cNvPr>
          <p:cNvSpPr>
            <a:spLocks noGrp="1"/>
          </p:cNvSpPr>
          <p:nvPr>
            <p:ph idx="1"/>
          </p:nvPr>
        </p:nvSpPr>
        <p:spPr>
          <a:xfrm>
            <a:off x="166681" y="1332703"/>
            <a:ext cx="11699087" cy="4351338"/>
          </a:xfrm>
        </p:spPr>
        <p:txBody>
          <a:bodyPr>
            <a:normAutofit lnSpcReduction="10000"/>
          </a:bodyPr>
          <a:lstStyle/>
          <a:p>
            <a:r>
              <a:rPr lang="en-US" dirty="0">
                <a:solidFill>
                  <a:srgbClr val="FF0000"/>
                </a:solidFill>
              </a:rPr>
              <a:t>Timeliness</a:t>
            </a:r>
            <a:r>
              <a:rPr lang="en-US" dirty="0"/>
              <a:t>: Responsiveness, how recent is the data</a:t>
            </a:r>
          </a:p>
          <a:p>
            <a:pPr lvl="1"/>
            <a:r>
              <a:rPr lang="en-US" dirty="0"/>
              <a:t>If an adversary keeps sending messages to the UAV, can it become unresponsive to the point that its basic control abilities are compromised?</a:t>
            </a:r>
          </a:p>
          <a:p>
            <a:r>
              <a:rPr lang="en-US" dirty="0">
                <a:solidFill>
                  <a:srgbClr val="FF0000"/>
                </a:solidFill>
              </a:rPr>
              <a:t>Graceful Degradation</a:t>
            </a:r>
            <a:r>
              <a:rPr lang="en-US" dirty="0"/>
              <a:t>: Can the system recover to successively reduced levels of operation in steps?</a:t>
            </a:r>
          </a:p>
          <a:p>
            <a:pPr lvl="1"/>
            <a:r>
              <a:rPr lang="en-US" dirty="0"/>
              <a:t>If a sensor is compromised because of a malicious attack (e.g. an adversary flashing light into the camera, or producing fake ultrasonic pulses), can the system gracefully reach a safe state?</a:t>
            </a:r>
          </a:p>
          <a:p>
            <a:r>
              <a:rPr lang="en-US" dirty="0">
                <a:solidFill>
                  <a:srgbClr val="FF0000"/>
                </a:solidFill>
              </a:rPr>
              <a:t>Privacy</a:t>
            </a:r>
            <a:r>
              <a:rPr lang="en-US" dirty="0"/>
              <a:t>: Preventing unwanted transfer of information (through inference or correlation)</a:t>
            </a:r>
          </a:p>
          <a:p>
            <a:pPr lvl="1"/>
            <a:r>
              <a:rPr lang="en-US" dirty="0"/>
              <a:t>Can the self-driving car leak information about the driver’s sensitive information to the infrastructure?</a:t>
            </a:r>
          </a:p>
          <a:p>
            <a:pPr marL="914400" lvl="2" indent="0">
              <a:buNone/>
            </a:pPr>
            <a:endParaRPr lang="en-US" dirty="0"/>
          </a:p>
        </p:txBody>
      </p:sp>
      <p:sp>
        <p:nvSpPr>
          <p:cNvPr id="3" name="Title 2">
            <a:extLst>
              <a:ext uri="{FF2B5EF4-FFF2-40B4-BE49-F238E27FC236}">
                <a16:creationId xmlns:a16="http://schemas.microsoft.com/office/drawing/2014/main" id="{25CF79AA-9E8C-4F3F-9E90-FAC9E0EE73AB}"/>
              </a:ext>
            </a:extLst>
          </p:cNvPr>
          <p:cNvSpPr>
            <a:spLocks noGrp="1"/>
          </p:cNvSpPr>
          <p:nvPr>
            <p:ph type="title"/>
          </p:nvPr>
        </p:nvSpPr>
        <p:spPr>
          <a:xfrm>
            <a:off x="166680" y="430374"/>
            <a:ext cx="10920419" cy="778828"/>
          </a:xfrm>
        </p:spPr>
        <p:txBody>
          <a:bodyPr/>
          <a:lstStyle/>
          <a:p>
            <a:r>
              <a:rPr lang="en-US" dirty="0"/>
              <a:t>Security/Privacy for Autonomous CPS</a:t>
            </a:r>
          </a:p>
        </p:txBody>
      </p:sp>
      <p:sp>
        <p:nvSpPr>
          <p:cNvPr id="4" name="Slide Number Placeholder 3">
            <a:extLst>
              <a:ext uri="{FF2B5EF4-FFF2-40B4-BE49-F238E27FC236}">
                <a16:creationId xmlns:a16="http://schemas.microsoft.com/office/drawing/2014/main" id="{A082ADA8-9D82-4208-865B-878065EF99A3}"/>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3274802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07FF0-7765-41AD-8B50-6FBC21FFEACA}"/>
              </a:ext>
            </a:extLst>
          </p:cNvPr>
          <p:cNvSpPr>
            <a:spLocks noGrp="1"/>
          </p:cNvSpPr>
          <p:nvPr>
            <p:ph idx="1"/>
          </p:nvPr>
        </p:nvSpPr>
        <p:spPr/>
        <p:txBody>
          <a:bodyPr>
            <a:normAutofit/>
          </a:bodyPr>
          <a:lstStyle/>
          <a:p>
            <a:r>
              <a:rPr lang="en-US" dirty="0"/>
              <a:t>Attack model: kind of access the adversary has to the system</a:t>
            </a:r>
          </a:p>
          <a:p>
            <a:pPr lvl="1"/>
            <a:r>
              <a:rPr lang="en-US" dirty="0"/>
              <a:t>Autonomous CPS applications offer a diverse set of possible attacks</a:t>
            </a:r>
          </a:p>
          <a:p>
            <a:r>
              <a:rPr lang="en-US" dirty="0"/>
              <a:t>Attack surface: the sum of all entry points with which the attacker can enter breach the system</a:t>
            </a:r>
          </a:p>
          <a:p>
            <a:pPr lvl="1"/>
            <a:r>
              <a:rPr lang="en-US" dirty="0"/>
              <a:t>Sensors, actuators, communication present different kinds of attack vectors, rendering a large attack surface for an autonomous CPS</a:t>
            </a:r>
          </a:p>
          <a:p>
            <a:r>
              <a:rPr lang="en-US" dirty="0"/>
              <a:t>CPS systems are liable to:</a:t>
            </a:r>
          </a:p>
          <a:p>
            <a:pPr lvl="1"/>
            <a:r>
              <a:rPr lang="en-US" dirty="0"/>
              <a:t>Cyber attacks</a:t>
            </a:r>
          </a:p>
          <a:p>
            <a:pPr lvl="1"/>
            <a:r>
              <a:rPr lang="en-US" dirty="0"/>
              <a:t>Physical attacks</a:t>
            </a:r>
          </a:p>
          <a:p>
            <a:pPr lvl="1"/>
            <a:r>
              <a:rPr lang="en-US" dirty="0"/>
              <a:t>Cyber-Physical attacks</a:t>
            </a:r>
          </a:p>
        </p:txBody>
      </p:sp>
      <p:sp>
        <p:nvSpPr>
          <p:cNvPr id="3" name="Title 2">
            <a:extLst>
              <a:ext uri="{FF2B5EF4-FFF2-40B4-BE49-F238E27FC236}">
                <a16:creationId xmlns:a16="http://schemas.microsoft.com/office/drawing/2014/main" id="{6ED4BE5C-0844-4C2D-976D-DC54D0385EE9}"/>
              </a:ext>
            </a:extLst>
          </p:cNvPr>
          <p:cNvSpPr>
            <a:spLocks noGrp="1"/>
          </p:cNvSpPr>
          <p:nvPr>
            <p:ph type="title"/>
          </p:nvPr>
        </p:nvSpPr>
        <p:spPr/>
        <p:txBody>
          <a:bodyPr/>
          <a:lstStyle/>
          <a:p>
            <a:r>
              <a:rPr lang="en-US" dirty="0"/>
              <a:t>Attacks and Attack Models</a:t>
            </a:r>
          </a:p>
        </p:txBody>
      </p:sp>
      <p:sp>
        <p:nvSpPr>
          <p:cNvPr id="4" name="Slide Number Placeholder 3">
            <a:extLst>
              <a:ext uri="{FF2B5EF4-FFF2-40B4-BE49-F238E27FC236}">
                <a16:creationId xmlns:a16="http://schemas.microsoft.com/office/drawing/2014/main" id="{7C942048-255D-48E9-B900-DE038E4A4D14}"/>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152588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136C2-165F-44DB-8FD1-EADC7EEA2355}"/>
              </a:ext>
            </a:extLst>
          </p:cNvPr>
          <p:cNvSpPr>
            <a:spLocks noGrp="1"/>
          </p:cNvSpPr>
          <p:nvPr>
            <p:ph idx="1"/>
          </p:nvPr>
        </p:nvSpPr>
        <p:spPr>
          <a:xfrm>
            <a:off x="166682" y="1332703"/>
            <a:ext cx="5576893" cy="4351338"/>
          </a:xfrm>
        </p:spPr>
        <p:txBody>
          <a:bodyPr>
            <a:normAutofit lnSpcReduction="10000"/>
          </a:bodyPr>
          <a:lstStyle/>
          <a:p>
            <a:r>
              <a:rPr lang="en-US" dirty="0"/>
              <a:t>Cyber attacks</a:t>
            </a:r>
          </a:p>
          <a:p>
            <a:pPr lvl="1"/>
            <a:r>
              <a:rPr lang="en-US" dirty="0"/>
              <a:t>Network DDS</a:t>
            </a:r>
          </a:p>
          <a:p>
            <a:pPr lvl="1"/>
            <a:r>
              <a:rPr lang="en-US" dirty="0"/>
              <a:t>Malware</a:t>
            </a:r>
          </a:p>
          <a:p>
            <a:pPr lvl="1"/>
            <a:r>
              <a:rPr lang="en-US" dirty="0"/>
              <a:t>Exploiting software vulnerabilities: buffer overflows, code injection attacks, etc.</a:t>
            </a:r>
          </a:p>
          <a:p>
            <a:r>
              <a:rPr lang="en-US" dirty="0"/>
              <a:t>Physical attacks</a:t>
            </a:r>
          </a:p>
          <a:p>
            <a:pPr lvl="1"/>
            <a:r>
              <a:rPr lang="en-US" dirty="0"/>
              <a:t>Sensor spoofing</a:t>
            </a:r>
          </a:p>
          <a:p>
            <a:pPr lvl="1"/>
            <a:r>
              <a:rPr lang="en-US" dirty="0"/>
              <a:t>Sensor jamming</a:t>
            </a:r>
          </a:p>
          <a:p>
            <a:pPr lvl="1"/>
            <a:r>
              <a:rPr lang="en-US" dirty="0"/>
              <a:t>Timing attacks</a:t>
            </a:r>
          </a:p>
          <a:p>
            <a:pPr lvl="1"/>
            <a:r>
              <a:rPr lang="en-US" dirty="0"/>
              <a:t>Physical damage</a:t>
            </a:r>
          </a:p>
        </p:txBody>
      </p:sp>
      <p:sp>
        <p:nvSpPr>
          <p:cNvPr id="3" name="Title 2">
            <a:extLst>
              <a:ext uri="{FF2B5EF4-FFF2-40B4-BE49-F238E27FC236}">
                <a16:creationId xmlns:a16="http://schemas.microsoft.com/office/drawing/2014/main" id="{26C78750-7332-4E31-BBD8-7A139C7B863B}"/>
              </a:ext>
            </a:extLst>
          </p:cNvPr>
          <p:cNvSpPr>
            <a:spLocks noGrp="1"/>
          </p:cNvSpPr>
          <p:nvPr>
            <p:ph type="title"/>
          </p:nvPr>
        </p:nvSpPr>
        <p:spPr/>
        <p:txBody>
          <a:bodyPr/>
          <a:lstStyle/>
          <a:p>
            <a:r>
              <a:rPr lang="en-US" dirty="0"/>
              <a:t>Taxonomy of attacks</a:t>
            </a:r>
          </a:p>
        </p:txBody>
      </p:sp>
      <p:sp>
        <p:nvSpPr>
          <p:cNvPr id="4" name="Slide Number Placeholder 3">
            <a:extLst>
              <a:ext uri="{FF2B5EF4-FFF2-40B4-BE49-F238E27FC236}">
                <a16:creationId xmlns:a16="http://schemas.microsoft.com/office/drawing/2014/main" id="{0E8F475D-AB46-4ACF-88CF-AA0D6645DFE8}"/>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5" name="Content Placeholder 1">
            <a:extLst>
              <a:ext uri="{FF2B5EF4-FFF2-40B4-BE49-F238E27FC236}">
                <a16:creationId xmlns:a16="http://schemas.microsoft.com/office/drawing/2014/main" id="{B56948C5-10CD-4500-A137-B31A0FF97D3B}"/>
              </a:ext>
            </a:extLst>
          </p:cNvPr>
          <p:cNvSpPr txBox="1">
            <a:spLocks/>
          </p:cNvSpPr>
          <p:nvPr/>
        </p:nvSpPr>
        <p:spPr>
          <a:xfrm>
            <a:off x="5998363" y="1332703"/>
            <a:ext cx="5576893"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CPS attacks</a:t>
            </a:r>
          </a:p>
          <a:p>
            <a:pPr lvl="1"/>
            <a:r>
              <a:rPr lang="en-US" sz="2600" dirty="0"/>
              <a:t>Replay attacks</a:t>
            </a:r>
          </a:p>
          <a:p>
            <a:pPr lvl="1"/>
            <a:r>
              <a:rPr lang="en-US" sz="2600" dirty="0"/>
              <a:t>State observation/inference</a:t>
            </a:r>
          </a:p>
          <a:p>
            <a:pPr lvl="1"/>
            <a:r>
              <a:rPr lang="en-US" sz="2600" dirty="0"/>
              <a:t>Side-channel attacks</a:t>
            </a:r>
          </a:p>
          <a:p>
            <a:pPr lvl="1"/>
            <a:r>
              <a:rPr lang="en-US" sz="2600" dirty="0"/>
              <a:t>Non-technical attacks (social engineering, phishing, etc.)</a:t>
            </a:r>
          </a:p>
          <a:p>
            <a:pPr lvl="1"/>
            <a:endParaRPr lang="en-US" sz="2600" dirty="0"/>
          </a:p>
        </p:txBody>
      </p:sp>
    </p:spTree>
    <p:extLst>
      <p:ext uri="{BB962C8B-B14F-4D97-AF65-F5344CB8AC3E}">
        <p14:creationId xmlns:p14="http://schemas.microsoft.com/office/powerpoint/2010/main" val="2759930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D737E5-B009-4566-B5AA-86D60B47AB0F}"/>
              </a:ext>
            </a:extLst>
          </p:cNvPr>
          <p:cNvSpPr>
            <a:spLocks noGrp="1"/>
          </p:cNvSpPr>
          <p:nvPr>
            <p:ph idx="1"/>
          </p:nvPr>
        </p:nvSpPr>
        <p:spPr/>
        <p:txBody>
          <a:bodyPr/>
          <a:lstStyle/>
          <a:p>
            <a:r>
              <a:rPr lang="en-US" dirty="0"/>
              <a:t>Sensor spoofing attack: Attacker provides fake sensor data</a:t>
            </a:r>
          </a:p>
          <a:p>
            <a:pPr lvl="1"/>
            <a:r>
              <a:rPr lang="en-US" dirty="0"/>
              <a:t>Spoofing GPS signals </a:t>
            </a:r>
          </a:p>
          <a:p>
            <a:pPr lvl="1"/>
            <a:r>
              <a:rPr lang="en-US" dirty="0"/>
              <a:t>Present a UAV/self-driving car with a doctored image that causes perception/decision layers to behave incorrectly</a:t>
            </a:r>
          </a:p>
          <a:p>
            <a:pPr lvl="1"/>
            <a:r>
              <a:rPr lang="en-US" dirty="0"/>
              <a:t>Physical access to sensors permits masking or subtly changing sensor signals</a:t>
            </a:r>
          </a:p>
          <a:p>
            <a:r>
              <a:rPr lang="en-US" dirty="0"/>
              <a:t>Replay attack: Attacker intercepts insecure commands and replays them</a:t>
            </a:r>
          </a:p>
          <a:p>
            <a:pPr lvl="1"/>
            <a:r>
              <a:rPr lang="en-US" dirty="0"/>
              <a:t>A malicious adversary could intercept messages sent in a V2X protocol, and replay the message, “safe to merge” when it is not safe to merge.</a:t>
            </a:r>
          </a:p>
        </p:txBody>
      </p:sp>
      <p:sp>
        <p:nvSpPr>
          <p:cNvPr id="3" name="Title 2">
            <a:extLst>
              <a:ext uri="{FF2B5EF4-FFF2-40B4-BE49-F238E27FC236}">
                <a16:creationId xmlns:a16="http://schemas.microsoft.com/office/drawing/2014/main" id="{69A5D7CC-DF5D-417F-BD8E-28231E186CEE}"/>
              </a:ext>
            </a:extLst>
          </p:cNvPr>
          <p:cNvSpPr>
            <a:spLocks noGrp="1"/>
          </p:cNvSpPr>
          <p:nvPr>
            <p:ph type="title"/>
          </p:nvPr>
        </p:nvSpPr>
        <p:spPr/>
        <p:txBody>
          <a:bodyPr>
            <a:normAutofit fontScale="90000"/>
          </a:bodyPr>
          <a:lstStyle/>
          <a:p>
            <a:r>
              <a:rPr lang="en-US" dirty="0"/>
              <a:t>Some interesting attacks from a CPS perspective</a:t>
            </a:r>
          </a:p>
        </p:txBody>
      </p:sp>
      <p:sp>
        <p:nvSpPr>
          <p:cNvPr id="4" name="Slide Number Placeholder 3">
            <a:extLst>
              <a:ext uri="{FF2B5EF4-FFF2-40B4-BE49-F238E27FC236}">
                <a16:creationId xmlns:a16="http://schemas.microsoft.com/office/drawing/2014/main" id="{AA0ABEFE-C56A-4F71-9AC8-AC4C1F4BCC42}"/>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291132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91C6E-C040-4361-976B-625FE44D9AF1}"/>
              </a:ext>
            </a:extLst>
          </p:cNvPr>
          <p:cNvSpPr>
            <a:spLocks noGrp="1"/>
          </p:cNvSpPr>
          <p:nvPr>
            <p:ph idx="1"/>
          </p:nvPr>
        </p:nvSpPr>
        <p:spPr>
          <a:xfrm>
            <a:off x="166681" y="1927653"/>
            <a:ext cx="11699087" cy="3756387"/>
          </a:xfrm>
        </p:spPr>
        <p:txBody>
          <a:bodyPr/>
          <a:lstStyle/>
          <a:p>
            <a:r>
              <a:rPr lang="en-US" dirty="0"/>
              <a:t>Logic-based: Consensus, Synchronization, Team-</a:t>
            </a:r>
            <a:r>
              <a:rPr lang="en-US" dirty="0" err="1"/>
              <a:t>Formin</a:t>
            </a:r>
            <a:endParaRPr lang="en-US" dirty="0"/>
          </a:p>
          <a:p>
            <a:r>
              <a:rPr lang="en-US" dirty="0"/>
              <a:t>Motion-based: Gather, Flock, Form a pattern</a:t>
            </a:r>
          </a:p>
          <a:p>
            <a:r>
              <a:rPr lang="en-US" dirty="0"/>
              <a:t>Sensor-based: Search, Estimate, Identify, Track, Map</a:t>
            </a:r>
          </a:p>
        </p:txBody>
      </p:sp>
      <p:sp>
        <p:nvSpPr>
          <p:cNvPr id="3" name="Title 2">
            <a:extLst>
              <a:ext uri="{FF2B5EF4-FFF2-40B4-BE49-F238E27FC236}">
                <a16:creationId xmlns:a16="http://schemas.microsoft.com/office/drawing/2014/main" id="{919DCBA8-65D1-4765-AAEC-8C37D3CE2868}"/>
              </a:ext>
            </a:extLst>
          </p:cNvPr>
          <p:cNvSpPr>
            <a:spLocks noGrp="1"/>
          </p:cNvSpPr>
          <p:nvPr>
            <p:ph type="title"/>
          </p:nvPr>
        </p:nvSpPr>
        <p:spPr/>
        <p:txBody>
          <a:bodyPr/>
          <a:lstStyle/>
          <a:p>
            <a:r>
              <a:rPr lang="en-US" dirty="0"/>
              <a:t>Coordination tasks</a:t>
            </a:r>
          </a:p>
        </p:txBody>
      </p:sp>
    </p:spTree>
    <p:extLst>
      <p:ext uri="{BB962C8B-B14F-4D97-AF65-F5344CB8AC3E}">
        <p14:creationId xmlns:p14="http://schemas.microsoft.com/office/powerpoint/2010/main" val="2117535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8FF92B-08FC-4D00-BADE-184D2BB412AA}"/>
              </a:ext>
            </a:extLst>
          </p:cNvPr>
          <p:cNvSpPr>
            <a:spLocks noGrp="1"/>
          </p:cNvSpPr>
          <p:nvPr>
            <p:ph idx="1"/>
          </p:nvPr>
        </p:nvSpPr>
        <p:spPr/>
        <p:txBody>
          <a:bodyPr/>
          <a:lstStyle/>
          <a:p>
            <a:r>
              <a:rPr lang="en-US" dirty="0"/>
              <a:t>Sensor jamming</a:t>
            </a:r>
          </a:p>
          <a:p>
            <a:pPr lvl="1"/>
            <a:r>
              <a:rPr lang="en-US" dirty="0"/>
              <a:t>Signals sent using DSRC will critically influence autonomous vehicle coordination and cooperation, if these signals are jammed, autonomy will suffer</a:t>
            </a:r>
          </a:p>
          <a:p>
            <a:r>
              <a:rPr lang="en-US" dirty="0"/>
              <a:t>Timing attacks</a:t>
            </a:r>
          </a:p>
          <a:p>
            <a:pPr lvl="1"/>
            <a:r>
              <a:rPr lang="en-US" dirty="0"/>
              <a:t>Information can be leaked by measuring the time required for a particular operation to be executed</a:t>
            </a:r>
          </a:p>
          <a:p>
            <a:pPr lvl="1"/>
            <a:r>
              <a:rPr lang="en-US" dirty="0"/>
              <a:t>Many CPS applications use online optimization, path planning etc., and the time required to compute a decision may reveal secret information about internal state</a:t>
            </a:r>
          </a:p>
        </p:txBody>
      </p:sp>
      <p:sp>
        <p:nvSpPr>
          <p:cNvPr id="3" name="Title 2">
            <a:extLst>
              <a:ext uri="{FF2B5EF4-FFF2-40B4-BE49-F238E27FC236}">
                <a16:creationId xmlns:a16="http://schemas.microsoft.com/office/drawing/2014/main" id="{AFD23BED-BA6B-465C-A060-636011A27225}"/>
              </a:ext>
            </a:extLst>
          </p:cNvPr>
          <p:cNvSpPr>
            <a:spLocks noGrp="1"/>
          </p:cNvSpPr>
          <p:nvPr>
            <p:ph type="title"/>
          </p:nvPr>
        </p:nvSpPr>
        <p:spPr/>
        <p:txBody>
          <a:bodyPr/>
          <a:lstStyle/>
          <a:p>
            <a:r>
              <a:rPr lang="en-US" dirty="0"/>
              <a:t>Relevant attacks in CPS examples</a:t>
            </a:r>
          </a:p>
        </p:txBody>
      </p:sp>
      <p:sp>
        <p:nvSpPr>
          <p:cNvPr id="4" name="Slide Number Placeholder 3">
            <a:extLst>
              <a:ext uri="{FF2B5EF4-FFF2-40B4-BE49-F238E27FC236}">
                <a16:creationId xmlns:a16="http://schemas.microsoft.com/office/drawing/2014/main" id="{17D8629B-03E4-45D3-8042-750E50D58CC3}"/>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17330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3A1F1B-D610-4CDE-A2F3-012EDCBFF9D6}"/>
              </a:ext>
            </a:extLst>
          </p:cNvPr>
          <p:cNvSpPr>
            <a:spLocks noGrp="1"/>
          </p:cNvSpPr>
          <p:nvPr>
            <p:ph idx="1"/>
          </p:nvPr>
        </p:nvSpPr>
        <p:spPr/>
        <p:txBody>
          <a:bodyPr/>
          <a:lstStyle/>
          <a:p>
            <a:r>
              <a:rPr lang="en-US" dirty="0"/>
              <a:t>Side-channel attacks</a:t>
            </a:r>
          </a:p>
          <a:p>
            <a:pPr lvl="1"/>
            <a:r>
              <a:rPr lang="en-US" dirty="0"/>
              <a:t>These attacks involve monitoring a physical quantity such as the power consumption, electromagnetic leaks, etc. to discover secret information about the system (e.g. can be used to guess a password based on the power profile of the CPU while it is decrypting the string). </a:t>
            </a:r>
          </a:p>
          <a:p>
            <a:pPr lvl="1"/>
            <a:r>
              <a:rPr lang="en-US" dirty="0"/>
              <a:t>Timing attacks are a subclass of side-channel attacks</a:t>
            </a:r>
          </a:p>
          <a:p>
            <a:r>
              <a:rPr lang="en-US" dirty="0"/>
              <a:t>Information leakage/state inference</a:t>
            </a:r>
          </a:p>
          <a:p>
            <a:pPr lvl="1"/>
            <a:r>
              <a:rPr lang="en-US" dirty="0"/>
              <a:t>By observing a CPS system, the attacker can create a state estimator for internal state of the system, which may be undesirable</a:t>
            </a:r>
          </a:p>
        </p:txBody>
      </p:sp>
      <p:sp>
        <p:nvSpPr>
          <p:cNvPr id="3" name="Title 2">
            <a:extLst>
              <a:ext uri="{FF2B5EF4-FFF2-40B4-BE49-F238E27FC236}">
                <a16:creationId xmlns:a16="http://schemas.microsoft.com/office/drawing/2014/main" id="{BED4FC35-E8F9-4A27-ADA6-21A399CFEDFA}"/>
              </a:ext>
            </a:extLst>
          </p:cNvPr>
          <p:cNvSpPr>
            <a:spLocks noGrp="1"/>
          </p:cNvSpPr>
          <p:nvPr>
            <p:ph type="title"/>
          </p:nvPr>
        </p:nvSpPr>
        <p:spPr/>
        <p:txBody>
          <a:bodyPr/>
          <a:lstStyle/>
          <a:p>
            <a:r>
              <a:rPr lang="en-US" dirty="0"/>
              <a:t>Relevant attacks in CPS</a:t>
            </a:r>
          </a:p>
        </p:txBody>
      </p:sp>
      <p:sp>
        <p:nvSpPr>
          <p:cNvPr id="4" name="Slide Number Placeholder 3">
            <a:extLst>
              <a:ext uri="{FF2B5EF4-FFF2-40B4-BE49-F238E27FC236}">
                <a16:creationId xmlns:a16="http://schemas.microsoft.com/office/drawing/2014/main" id="{4B68CC94-DD5A-4532-937B-262ABF2E2CE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2118690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CDFC31-A9F5-4E6E-A1BD-5D3473FE1E39}"/>
              </a:ext>
            </a:extLst>
          </p:cNvPr>
          <p:cNvSpPr>
            <a:spLocks noGrp="1"/>
          </p:cNvSpPr>
          <p:nvPr>
            <p:ph idx="1"/>
          </p:nvPr>
        </p:nvSpPr>
        <p:spPr/>
        <p:txBody>
          <a:bodyPr/>
          <a:lstStyle/>
          <a:p>
            <a:r>
              <a:rPr lang="en-US" dirty="0"/>
              <a:t>Attack detection</a:t>
            </a:r>
          </a:p>
          <a:p>
            <a:r>
              <a:rPr lang="en-US" dirty="0"/>
              <a:t>Attack monitoring</a:t>
            </a:r>
          </a:p>
          <a:p>
            <a:r>
              <a:rPr lang="en-US" dirty="0"/>
              <a:t>Secure estimation/control</a:t>
            </a:r>
          </a:p>
          <a:p>
            <a:r>
              <a:rPr lang="en-US" dirty="0"/>
              <a:t>Privacy</a:t>
            </a:r>
          </a:p>
          <a:p>
            <a:endParaRPr lang="en-US" dirty="0"/>
          </a:p>
        </p:txBody>
      </p:sp>
      <p:sp>
        <p:nvSpPr>
          <p:cNvPr id="3" name="Title 2">
            <a:extLst>
              <a:ext uri="{FF2B5EF4-FFF2-40B4-BE49-F238E27FC236}">
                <a16:creationId xmlns:a16="http://schemas.microsoft.com/office/drawing/2014/main" id="{574FC65B-2008-4FE9-ABC4-F4E443330295}"/>
              </a:ext>
            </a:extLst>
          </p:cNvPr>
          <p:cNvSpPr>
            <a:spLocks noGrp="1"/>
          </p:cNvSpPr>
          <p:nvPr>
            <p:ph type="title"/>
          </p:nvPr>
        </p:nvSpPr>
        <p:spPr/>
        <p:txBody>
          <a:bodyPr/>
          <a:lstStyle/>
          <a:p>
            <a:r>
              <a:rPr lang="en-US" dirty="0"/>
              <a:t>Themes in CPS security</a:t>
            </a:r>
          </a:p>
        </p:txBody>
      </p:sp>
      <p:sp>
        <p:nvSpPr>
          <p:cNvPr id="4" name="Slide Number Placeholder 3">
            <a:extLst>
              <a:ext uri="{FF2B5EF4-FFF2-40B4-BE49-F238E27FC236}">
                <a16:creationId xmlns:a16="http://schemas.microsoft.com/office/drawing/2014/main" id="{F847D1B8-720A-4893-A327-B468D26E3B87}"/>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806591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7E712C-A65D-465D-87CF-6F55DB7C9D12}"/>
              </a:ext>
            </a:extLst>
          </p:cNvPr>
          <p:cNvSpPr>
            <a:spLocks noGrp="1"/>
          </p:cNvSpPr>
          <p:nvPr>
            <p:ph idx="1"/>
          </p:nvPr>
        </p:nvSpPr>
        <p:spPr/>
        <p:txBody>
          <a:bodyPr>
            <a:normAutofit fontScale="92500" lnSpcReduction="10000"/>
          </a:bodyPr>
          <a:lstStyle/>
          <a:p>
            <a:r>
              <a:rPr lang="en-US" dirty="0"/>
              <a:t>Attack models:</a:t>
            </a:r>
          </a:p>
          <a:p>
            <a:pPr lvl="1"/>
            <a:r>
              <a:rPr lang="en-US" dirty="0"/>
              <a:t>False data/Sensor spoofing attacks</a:t>
            </a:r>
          </a:p>
          <a:p>
            <a:pPr lvl="1"/>
            <a:r>
              <a:rPr lang="en-US" dirty="0"/>
              <a:t>Replay attacks</a:t>
            </a:r>
          </a:p>
          <a:p>
            <a:pPr lvl="1"/>
            <a:r>
              <a:rPr lang="en-US" dirty="0"/>
              <a:t>Fault data injection attacks</a:t>
            </a:r>
          </a:p>
          <a:p>
            <a:r>
              <a:rPr lang="en-US" dirty="0"/>
              <a:t>Few main ideas:</a:t>
            </a:r>
          </a:p>
          <a:p>
            <a:pPr lvl="1"/>
            <a:r>
              <a:rPr lang="en-US" dirty="0"/>
              <a:t>Design intrusion detection systems that detect anomalous traffic and flag alarms (for mostly cyber attacks)</a:t>
            </a:r>
          </a:p>
          <a:p>
            <a:pPr lvl="1"/>
            <a:r>
              <a:rPr lang="en-US" dirty="0"/>
              <a:t>Construct appropriate observers that can detect and locate an attack</a:t>
            </a:r>
          </a:p>
          <a:p>
            <a:pPr lvl="2"/>
            <a:r>
              <a:rPr lang="en-US" dirty="0"/>
              <a:t>Compute difference between estimated and measured quantities</a:t>
            </a:r>
          </a:p>
          <a:p>
            <a:pPr lvl="2"/>
            <a:r>
              <a:rPr lang="en-US" dirty="0"/>
              <a:t>Using the state estimation Jacobian matrix</a:t>
            </a:r>
          </a:p>
          <a:p>
            <a:pPr lvl="1"/>
            <a:r>
              <a:rPr lang="en-US" dirty="0"/>
              <a:t>Using game theoretic reasoning (attacker is player 2, system is player 1)</a:t>
            </a:r>
          </a:p>
          <a:p>
            <a:pPr lvl="1"/>
            <a:r>
              <a:rPr lang="en-US" dirty="0"/>
              <a:t>In a networked setting: which sensors/nodes to choose for monitoring?</a:t>
            </a:r>
          </a:p>
        </p:txBody>
      </p:sp>
      <p:sp>
        <p:nvSpPr>
          <p:cNvPr id="3" name="Title 2">
            <a:extLst>
              <a:ext uri="{FF2B5EF4-FFF2-40B4-BE49-F238E27FC236}">
                <a16:creationId xmlns:a16="http://schemas.microsoft.com/office/drawing/2014/main" id="{B96DA92D-E2E7-4540-896C-3211E0552F66}"/>
              </a:ext>
            </a:extLst>
          </p:cNvPr>
          <p:cNvSpPr>
            <a:spLocks noGrp="1"/>
          </p:cNvSpPr>
          <p:nvPr>
            <p:ph type="title"/>
          </p:nvPr>
        </p:nvSpPr>
        <p:spPr/>
        <p:txBody>
          <a:bodyPr/>
          <a:lstStyle/>
          <a:p>
            <a:r>
              <a:rPr lang="en-US" dirty="0"/>
              <a:t>Attack detection</a:t>
            </a:r>
          </a:p>
        </p:txBody>
      </p:sp>
      <p:sp>
        <p:nvSpPr>
          <p:cNvPr id="4" name="Slide Number Placeholder 3">
            <a:extLst>
              <a:ext uri="{FF2B5EF4-FFF2-40B4-BE49-F238E27FC236}">
                <a16:creationId xmlns:a16="http://schemas.microsoft.com/office/drawing/2014/main" id="{127842B3-AC64-40A9-9BDE-58B7C1AFD13B}"/>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4017326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AF38B88-4F21-4B43-84BF-8AA4ED433FBF}"/>
                  </a:ext>
                </a:extLst>
              </p:cNvPr>
              <p:cNvSpPr>
                <a:spLocks noGrp="1"/>
              </p:cNvSpPr>
              <p:nvPr>
                <p:ph idx="1"/>
              </p:nvPr>
            </p:nvSpPr>
            <p:spPr/>
            <p:txBody>
              <a:bodyPr/>
              <a:lstStyle/>
              <a:p>
                <a:r>
                  <a:rPr lang="en-US" dirty="0"/>
                  <a:t>Model of a CPS under attack</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r>
                        <a:rPr lang="en-US" b="1" i="0" dirty="0" smtClean="0">
                          <a:latin typeface="Cambria Math" panose="02040503050406030204" pitchFamily="18" charset="0"/>
                        </a:rPr>
                        <m:t>(</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r>
                        <a:rPr lang="en-US" b="1" i="0" dirty="0" smtClean="0">
                          <a:latin typeface="Cambria Math" panose="02040503050406030204" pitchFamily="18" charset="0"/>
                        </a:rPr>
                        <m:t>)</m:t>
                      </m:r>
                    </m:oMath>
                  </m:oMathPara>
                </a14:m>
                <a:endParaRPr lang="en-US" b="1" dirty="0"/>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m:oMathPara>
                </a14:m>
                <a:endParaRPr lang="en-US" b="1" dirty="0"/>
              </a:p>
              <a:p>
                <a14:m>
                  <m:oMath xmlns:m="http://schemas.openxmlformats.org/officeDocument/2006/math">
                    <m:r>
                      <a:rPr lang="en-US" b="1" i="0" smtClean="0">
                        <a:latin typeface="Cambria Math" panose="02040503050406030204" pitchFamily="18" charset="0"/>
                      </a:rPr>
                      <m:t>𝐱</m:t>
                    </m:r>
                  </m:oMath>
                </a14:m>
                <a:r>
                  <a:rPr lang="en-US" b="1" dirty="0"/>
                  <a:t> </a:t>
                </a:r>
                <a:r>
                  <a:rPr lang="en-US" dirty="0"/>
                  <a:t>: state of the system</a:t>
                </a:r>
              </a:p>
              <a:p>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 </m:t>
                    </m:r>
                  </m:oMath>
                </a14:m>
                <a:r>
                  <a:rPr lang="en-US" dirty="0"/>
                  <a:t>: unknown disturbance </a:t>
                </a:r>
              </a:p>
              <a:p>
                <a:r>
                  <a:rPr lang="en-US" dirty="0"/>
                  <a:t>Typical assumption: </a:t>
                </a:r>
                <a14:m>
                  <m:oMath xmlns:m="http://schemas.openxmlformats.org/officeDocument/2006/math">
                    <m:r>
                      <a:rPr lang="en-US" b="0" i="1" smtClean="0">
                        <a:latin typeface="Cambria Math" panose="02040503050406030204" pitchFamily="18" charset="0"/>
                      </a:rPr>
                      <m:t>𝑓</m:t>
                    </m:r>
                    <m:r>
                      <a:rPr lang="en-US" b="0" i="0" smtClean="0">
                        <a:latin typeface="Cambria Math" panose="02040503050406030204" pitchFamily="18" charset="0"/>
                      </a:rPr>
                      <m:t>,</m:t>
                    </m:r>
                    <m:r>
                      <m:rPr>
                        <m:sty m:val="p"/>
                      </m:rPr>
                      <a:rPr lang="en-US" b="0" i="0" smtClean="0">
                        <a:latin typeface="Cambria Math" panose="02040503050406030204" pitchFamily="18" charset="0"/>
                      </a:rPr>
                      <m:t>g</m:t>
                    </m:r>
                    <m:r>
                      <a:rPr lang="en-US" b="0" i="0" smtClean="0">
                        <a:latin typeface="Cambria Math" panose="02040503050406030204" pitchFamily="18" charset="0"/>
                      </a:rPr>
                      <m:t> </m:t>
                    </m:r>
                  </m:oMath>
                </a14:m>
                <a:r>
                  <a:rPr lang="en-US" dirty="0"/>
                  <a:t>are linear functions described by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a14:m>
                <a:endParaRPr lang="en-US" b="0" dirty="0"/>
              </a:p>
              <a:p>
                <a14:m>
                  <m:oMath xmlns:m="http://schemas.openxmlformats.org/officeDocument/2006/math">
                    <m:r>
                      <a:rPr lang="en-US" b="1" i="0" smtClean="0">
                        <a:latin typeface="Cambria Math" panose="02040503050406030204" pitchFamily="18" charset="0"/>
                      </a:rPr>
                      <m:t>𝐮</m:t>
                    </m:r>
                  </m:oMath>
                </a14:m>
                <a:r>
                  <a:rPr lang="en-US" b="1" dirty="0"/>
                  <a:t> </a:t>
                </a:r>
                <a:r>
                  <a:rPr lang="en-US" dirty="0"/>
                  <a:t>is generally a multi-dimensional signal attacking any number of states of the system</a:t>
                </a:r>
              </a:p>
              <a:p>
                <a:r>
                  <a:rPr lang="en-US" dirty="0"/>
                  <a:t>Which states of the system are being attacked defines the attack signature</a:t>
                </a:r>
              </a:p>
            </p:txBody>
          </p:sp>
        </mc:Choice>
        <mc:Fallback xmlns="">
          <p:sp>
            <p:nvSpPr>
              <p:cNvPr id="2" name="Content Placeholder 1">
                <a:extLst>
                  <a:ext uri="{FF2B5EF4-FFF2-40B4-BE49-F238E27FC236}">
                    <a16:creationId xmlns:a16="http://schemas.microsoft.com/office/drawing/2014/main" id="{9AF38B88-4F21-4B43-84BF-8AA4ED433FBF}"/>
                  </a:ext>
                </a:extLst>
              </p:cNvPr>
              <p:cNvSpPr>
                <a:spLocks noGrp="1" noRot="1" noChangeAspect="1" noMove="1" noResize="1" noEditPoints="1" noAdjustHandles="1" noChangeArrowheads="1" noChangeShapeType="1" noTextEdit="1"/>
              </p:cNvSpPr>
              <p:nvPr>
                <p:ph idx="1"/>
              </p:nvPr>
            </p:nvSpPr>
            <p:spPr>
              <a:blipFill>
                <a:blip r:embed="rId2"/>
                <a:stretch>
                  <a:fillRect l="-625"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354B65-7A22-44B9-AA4A-A30DC9AE8657}"/>
              </a:ext>
            </a:extLst>
          </p:cNvPr>
          <p:cNvSpPr>
            <a:spLocks noGrp="1"/>
          </p:cNvSpPr>
          <p:nvPr>
            <p:ph type="title"/>
          </p:nvPr>
        </p:nvSpPr>
        <p:spPr/>
        <p:txBody>
          <a:bodyPr/>
          <a:lstStyle/>
          <a:p>
            <a:r>
              <a:rPr lang="en-US" dirty="0"/>
              <a:t>Basic attack detection</a:t>
            </a:r>
          </a:p>
        </p:txBody>
      </p:sp>
      <p:sp>
        <p:nvSpPr>
          <p:cNvPr id="4" name="Slide Number Placeholder 3">
            <a:extLst>
              <a:ext uri="{FF2B5EF4-FFF2-40B4-BE49-F238E27FC236}">
                <a16:creationId xmlns:a16="http://schemas.microsoft.com/office/drawing/2014/main" id="{B4CB4733-0EA4-47B5-A321-572ED80919FE}"/>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24477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50665A-A046-4042-AFFB-4291B4252C66}"/>
              </a:ext>
            </a:extLst>
          </p:cNvPr>
          <p:cNvSpPr>
            <a:spLocks noGrp="1"/>
          </p:cNvSpPr>
          <p:nvPr>
            <p:ph idx="1"/>
          </p:nvPr>
        </p:nvSpPr>
        <p:spPr/>
        <p:txBody>
          <a:bodyPr/>
          <a:lstStyle/>
          <a:p>
            <a:r>
              <a:rPr lang="en-US" dirty="0"/>
              <a:t>Monitor is a deterministic algorithm that has access to continuous-time measurements and knowledge of system dynamics</a:t>
            </a:r>
          </a:p>
          <a:p>
            <a:r>
              <a:rPr lang="en-US" dirty="0"/>
              <a:t>Monitor raises a flag/alarm indicating presence or absence of an attack in addition to the set of sensors being attacked</a:t>
            </a:r>
          </a:p>
          <a:p>
            <a:r>
              <a:rPr lang="en-US" dirty="0"/>
              <a:t>An attack is detectable if the monitor raises an alarm</a:t>
            </a:r>
          </a:p>
          <a:p>
            <a:r>
              <a:rPr lang="en-US" dirty="0"/>
              <a:t>An attack is identifiable if the monitor is able to accurately identify which states are being attacked</a:t>
            </a:r>
          </a:p>
          <a:p>
            <a:r>
              <a:rPr lang="en-US" dirty="0"/>
              <a:t>An attack is undetectable if no monitor identifies an attack</a:t>
            </a:r>
          </a:p>
          <a:p>
            <a:r>
              <a:rPr lang="en-US" dirty="0"/>
              <a:t>Obviously, an undetectable attack is unidentifiable</a:t>
            </a:r>
          </a:p>
        </p:txBody>
      </p:sp>
      <p:sp>
        <p:nvSpPr>
          <p:cNvPr id="3" name="Title 2">
            <a:extLst>
              <a:ext uri="{FF2B5EF4-FFF2-40B4-BE49-F238E27FC236}">
                <a16:creationId xmlns:a16="http://schemas.microsoft.com/office/drawing/2014/main" id="{68DE6050-0402-4E2B-B4C9-B3CF49930F5A}"/>
              </a:ext>
            </a:extLst>
          </p:cNvPr>
          <p:cNvSpPr>
            <a:spLocks noGrp="1"/>
          </p:cNvSpPr>
          <p:nvPr>
            <p:ph type="title"/>
          </p:nvPr>
        </p:nvSpPr>
        <p:spPr/>
        <p:txBody>
          <a:bodyPr/>
          <a:lstStyle/>
          <a:p>
            <a:r>
              <a:rPr lang="en-US" dirty="0"/>
              <a:t>Attack monitors</a:t>
            </a:r>
            <a:r>
              <a:rPr lang="en-US" baseline="30000" dirty="0"/>
              <a:t>2</a:t>
            </a:r>
          </a:p>
        </p:txBody>
      </p:sp>
      <p:sp>
        <p:nvSpPr>
          <p:cNvPr id="4" name="Slide Number Placeholder 3">
            <a:extLst>
              <a:ext uri="{FF2B5EF4-FFF2-40B4-BE49-F238E27FC236}">
                <a16:creationId xmlns:a16="http://schemas.microsoft.com/office/drawing/2014/main" id="{4C64DB2F-DEDB-492D-8232-B48F00AC91CE}"/>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2384331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A4B87CF-E117-4B4C-93E1-827CC955EEEC}"/>
                  </a:ext>
                </a:extLst>
              </p:cNvPr>
              <p:cNvSpPr>
                <a:spLocks noGrp="1"/>
              </p:cNvSpPr>
              <p:nvPr>
                <p:ph idx="1"/>
              </p:nvPr>
            </p:nvSpPr>
            <p:spPr/>
            <p:txBody>
              <a:bodyPr>
                <a:normAutofit/>
              </a:bodyPr>
              <a:lstStyle/>
              <a:p>
                <a:r>
                  <a:rPr lang="en-US" dirty="0"/>
                  <a:t>Let </a:t>
                </a:r>
                <a14:m>
                  <m:oMath xmlns:m="http://schemas.openxmlformats.org/officeDocument/2006/math">
                    <m:r>
                      <a:rPr lang="en-US" b="0" i="1" smtClean="0">
                        <a:latin typeface="Cambria Math" panose="02040503050406030204" pitchFamily="18" charset="0"/>
                      </a:rPr>
                      <m:t>𝑣</m:t>
                    </m:r>
                  </m:oMath>
                </a14:m>
                <a:r>
                  <a:rPr lang="en-US" dirty="0"/>
                  <a:t> and </a:t>
                </a:r>
                <a14:m>
                  <m:oMath xmlns:m="http://schemas.openxmlformats.org/officeDocument/2006/math">
                    <m:r>
                      <a:rPr lang="en-US" b="0" i="1" smtClean="0">
                        <a:latin typeface="Cambria Math" panose="02040503050406030204" pitchFamily="18" charset="0"/>
                      </a:rPr>
                      <m:t>𝑤</m:t>
                    </m:r>
                  </m:oMath>
                </a14:m>
                <a:r>
                  <a:rPr lang="en-US" dirty="0"/>
                  <a:t> be two different initial states of a system. </a:t>
                </a:r>
              </a:p>
              <a:p>
                <a:r>
                  <a:rPr lang="en-US" dirty="0"/>
                  <a:t>An attack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undetectable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𝑡</m:t>
                        </m:r>
                      </m:e>
                    </m:d>
                  </m:oMath>
                </a14:m>
                <a:endParaRPr lang="en-US" dirty="0"/>
              </a:p>
              <a:p>
                <a:pPr lvl="1"/>
                <a:r>
                  <a:rPr lang="en-US" dirty="0"/>
                  <a:t>I.e. output seen when system starts in state </a:t>
                </a:r>
                <a14:m>
                  <m:oMath xmlns:m="http://schemas.openxmlformats.org/officeDocument/2006/math">
                    <m:r>
                      <a:rPr lang="en-US" b="0" i="1" smtClean="0">
                        <a:latin typeface="Cambria Math" panose="02040503050406030204" pitchFamily="18" charset="0"/>
                      </a:rPr>
                      <m:t>𝑣</m:t>
                    </m:r>
                  </m:oMath>
                </a14:m>
                <a:r>
                  <a:rPr lang="en-US" dirty="0"/>
                  <a:t> while under attack is the same as the output seen when the system starts in state </a:t>
                </a:r>
                <a14:m>
                  <m:oMath xmlns:m="http://schemas.openxmlformats.org/officeDocument/2006/math">
                    <m:r>
                      <a:rPr lang="en-US" b="0" i="1" smtClean="0">
                        <a:latin typeface="Cambria Math" panose="02040503050406030204" pitchFamily="18" charset="0"/>
                      </a:rPr>
                      <m:t>𝑤</m:t>
                    </m:r>
                  </m:oMath>
                </a14:m>
                <a:r>
                  <a:rPr lang="en-US" dirty="0"/>
                  <a:t> (when not under attack)</a:t>
                </a:r>
              </a:p>
              <a:p>
                <a:r>
                  <a:rPr lang="en-US" dirty="0"/>
                  <a:t>An attack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unidentifiable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𝑅</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an attack that uses either a lesser number of sensors or a different set of sensors than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oMath>
                </a14:m>
                <a:r>
                  <a:rPr lang="en-US" dirty="0"/>
                  <a:t> and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𝐾</m:t>
                    </m:r>
                  </m:oMath>
                </a14:m>
                <a:r>
                  <a:rPr lang="en-US" dirty="0"/>
                  <a:t>)</a:t>
                </a:r>
              </a:p>
              <a:p>
                <a:r>
                  <a:rPr lang="en-US" dirty="0"/>
                  <a:t>Technical conditions can be derived on detectability and identifiability of attacks for linear systems</a:t>
                </a:r>
              </a:p>
            </p:txBody>
          </p:sp>
        </mc:Choice>
        <mc:Fallback>
          <p:sp>
            <p:nvSpPr>
              <p:cNvPr id="2" name="Content Placeholder 1">
                <a:extLst>
                  <a:ext uri="{FF2B5EF4-FFF2-40B4-BE49-F238E27FC236}">
                    <a16:creationId xmlns:a16="http://schemas.microsoft.com/office/drawing/2014/main" id="{5A4B87CF-E117-4B4C-93E1-827CC955EEEC}"/>
                  </a:ext>
                </a:extLst>
              </p:cNvPr>
              <p:cNvSpPr>
                <a:spLocks noGrp="1" noRot="1" noChangeAspect="1" noMove="1" noResize="1" noEditPoints="1" noAdjustHandles="1" noChangeArrowheads="1" noChangeShapeType="1" noTextEdit="1"/>
              </p:cNvSpPr>
              <p:nvPr>
                <p:ph idx="1"/>
              </p:nvPr>
            </p:nvSpPr>
            <p:spPr>
              <a:blipFill>
                <a:blip r:embed="rId2"/>
                <a:stretch>
                  <a:fillRect l="-625" t="-2384" r="-151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C855E0C-6D23-49E4-99F1-5BCEFA06A02F}"/>
              </a:ext>
            </a:extLst>
          </p:cNvPr>
          <p:cNvSpPr>
            <a:spLocks noGrp="1"/>
          </p:cNvSpPr>
          <p:nvPr>
            <p:ph type="title"/>
          </p:nvPr>
        </p:nvSpPr>
        <p:spPr/>
        <p:txBody>
          <a:bodyPr/>
          <a:lstStyle/>
          <a:p>
            <a:r>
              <a:rPr lang="en-US" dirty="0"/>
              <a:t>Undetectable &amp; Unidentifiable attacks</a:t>
            </a:r>
          </a:p>
        </p:txBody>
      </p:sp>
      <p:sp>
        <p:nvSpPr>
          <p:cNvPr id="4" name="Slide Number Placeholder 3">
            <a:extLst>
              <a:ext uri="{FF2B5EF4-FFF2-40B4-BE49-F238E27FC236}">
                <a16:creationId xmlns:a16="http://schemas.microsoft.com/office/drawing/2014/main" id="{B0CB7AAA-9D75-4D15-AECA-D28CE6F56E31}"/>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3566682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74266C-1835-49A0-8A8C-25BD1043AD89}"/>
              </a:ext>
            </a:extLst>
          </p:cNvPr>
          <p:cNvSpPr>
            <a:spLocks noGrp="1"/>
          </p:cNvSpPr>
          <p:nvPr>
            <p:ph idx="1"/>
          </p:nvPr>
        </p:nvSpPr>
        <p:spPr/>
        <p:txBody>
          <a:bodyPr>
            <a:normAutofit/>
          </a:bodyPr>
          <a:lstStyle/>
          <a:p>
            <a:r>
              <a:rPr lang="en-US" dirty="0"/>
              <a:t>Static monitors: verifies consistency of measurements without utilizing system dynamics or exploiting measurements taken at different times</a:t>
            </a:r>
          </a:p>
          <a:p>
            <a:r>
              <a:rPr lang="en-US" dirty="0"/>
              <a:t>Dynamic monitors: Make use of the knowledge of system dynamics</a:t>
            </a:r>
          </a:p>
          <a:p>
            <a:r>
              <a:rPr lang="en-US" dirty="0"/>
              <a:t>Active monitors: Injects an auxiliary input to reveal attacks</a:t>
            </a:r>
          </a:p>
          <a:p>
            <a:endParaRPr lang="en-US" dirty="0"/>
          </a:p>
          <a:p>
            <a:r>
              <a:rPr lang="en-US" dirty="0"/>
              <a:t>Centralized vs. distributed:</a:t>
            </a:r>
          </a:p>
          <a:p>
            <a:pPr lvl="1"/>
            <a:r>
              <a:rPr lang="en-US" dirty="0"/>
              <a:t>In a networked system, a centralized attack detector can see all nodes in the system at once and use that for attack detection (not ideal because of central point of failure)</a:t>
            </a:r>
          </a:p>
        </p:txBody>
      </p:sp>
      <p:sp>
        <p:nvSpPr>
          <p:cNvPr id="3" name="Title 2">
            <a:extLst>
              <a:ext uri="{FF2B5EF4-FFF2-40B4-BE49-F238E27FC236}">
                <a16:creationId xmlns:a16="http://schemas.microsoft.com/office/drawing/2014/main" id="{A02327C1-A4E2-4D9C-9393-EC469324A335}"/>
              </a:ext>
            </a:extLst>
          </p:cNvPr>
          <p:cNvSpPr>
            <a:spLocks noGrp="1"/>
          </p:cNvSpPr>
          <p:nvPr>
            <p:ph type="title"/>
          </p:nvPr>
        </p:nvSpPr>
        <p:spPr/>
        <p:txBody>
          <a:bodyPr/>
          <a:lstStyle/>
          <a:p>
            <a:r>
              <a:rPr lang="en-US" dirty="0"/>
              <a:t>Types of monitors</a:t>
            </a:r>
          </a:p>
        </p:txBody>
      </p:sp>
      <p:sp>
        <p:nvSpPr>
          <p:cNvPr id="4" name="Slide Number Placeholder 3">
            <a:extLst>
              <a:ext uri="{FF2B5EF4-FFF2-40B4-BE49-F238E27FC236}">
                <a16:creationId xmlns:a16="http://schemas.microsoft.com/office/drawing/2014/main" id="{65DB4A7D-76EC-46D8-AE75-EC99382901F0}"/>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269697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E55919D-2223-46DE-B488-575C5B7244DD}"/>
                  </a:ext>
                </a:extLst>
              </p:cNvPr>
              <p:cNvSpPr>
                <a:spLocks noGrp="1"/>
              </p:cNvSpPr>
              <p:nvPr>
                <p:ph idx="1"/>
              </p:nvPr>
            </p:nvSpPr>
            <p:spPr/>
            <p:txBody>
              <a:bodyPr>
                <a:normAutofit/>
              </a:bodyPr>
              <a:lstStyle/>
              <a:p>
                <a:r>
                  <a:rPr lang="en-US" dirty="0"/>
                  <a:t>Assume that the observations of a process at each time follow some probability distribution (common assumption: multivariate normal distribution) </a:t>
                </a:r>
              </a:p>
              <a:p>
                <a:r>
                  <a:rPr lang="en-US" dirty="0"/>
                  <a:t>Use sample mean and sample covariance to define a statistic on new observed data</a:t>
                </a:r>
              </a:p>
              <a:p>
                <a:r>
                  <a:rPr lang="en-US" dirty="0"/>
                  <a:t>If the statistic shows large (or small values) then the observed data is anomalous and could indicate an attack</a:t>
                </a:r>
              </a:p>
              <a:p>
                <a:pPr lvl="1"/>
                <a:r>
                  <a:rPr lang="en-US" dirty="0" err="1"/>
                  <a:t>Hotelling’s</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2</m:t>
                        </m:r>
                      </m:sup>
                    </m:sSup>
                  </m:oMath>
                </a14:m>
                <a:r>
                  <a:rPr lang="en-US" dirty="0"/>
                  <a:t> statistic =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oMath>
                </a14:m>
                <a:r>
                  <a:rPr lang="en-US" dirty="0"/>
                  <a:t>, 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and </a:t>
                </a:r>
                <a14:m>
                  <m:oMath xmlns:m="http://schemas.openxmlformats.org/officeDocument/2006/math">
                    <m:r>
                      <a:rPr lang="en-US" b="0" i="1" smtClean="0">
                        <a:latin typeface="Cambria Math" panose="02040503050406030204" pitchFamily="18" charset="0"/>
                      </a:rPr>
                      <m:t>𝑆</m:t>
                    </m:r>
                  </m:oMath>
                </a14:m>
                <a:r>
                  <a:rPr lang="en-US" dirty="0"/>
                  <a:t> are sample mean and covariance resp.</a:t>
                </a:r>
              </a:p>
              <a:p>
                <a:pPr marL="411480" lvl="1" indent="0">
                  <a:buNone/>
                </a:pPr>
                <a:endParaRPr lang="en-US" dirty="0"/>
              </a:p>
            </p:txBody>
          </p:sp>
        </mc:Choice>
        <mc:Fallback xmlns="">
          <p:sp>
            <p:nvSpPr>
              <p:cNvPr id="2" name="Content Placeholder 1">
                <a:extLst>
                  <a:ext uri="{FF2B5EF4-FFF2-40B4-BE49-F238E27FC236}">
                    <a16:creationId xmlns:a16="http://schemas.microsoft.com/office/drawing/2014/main" id="{0E55919D-2223-46DE-B488-575C5B7244DD}"/>
                  </a:ext>
                </a:extLst>
              </p:cNvPr>
              <p:cNvSpPr>
                <a:spLocks noGrp="1" noRot="1" noChangeAspect="1" noMove="1" noResize="1" noEditPoints="1" noAdjustHandles="1" noChangeArrowheads="1" noChangeShapeType="1" noTextEdit="1"/>
              </p:cNvSpPr>
              <p:nvPr>
                <p:ph idx="1"/>
              </p:nvPr>
            </p:nvSpPr>
            <p:spPr>
              <a:blipFill>
                <a:blip r:embed="rId2"/>
                <a:stretch>
                  <a:fillRect l="-625" t="-2384" r="-156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ED0EC95-0639-4C61-A171-70D5A6B40C02}"/>
              </a:ext>
            </a:extLst>
          </p:cNvPr>
          <p:cNvSpPr>
            <a:spLocks noGrp="1"/>
          </p:cNvSpPr>
          <p:nvPr>
            <p:ph type="title"/>
          </p:nvPr>
        </p:nvSpPr>
        <p:spPr/>
        <p:txBody>
          <a:bodyPr/>
          <a:lstStyle/>
          <a:p>
            <a:r>
              <a:rPr lang="en-US" dirty="0"/>
              <a:t>Intrusion detection using statistical techniques</a:t>
            </a:r>
          </a:p>
        </p:txBody>
      </p:sp>
      <p:sp>
        <p:nvSpPr>
          <p:cNvPr id="4" name="Slide Number Placeholder 3">
            <a:extLst>
              <a:ext uri="{FF2B5EF4-FFF2-40B4-BE49-F238E27FC236}">
                <a16:creationId xmlns:a16="http://schemas.microsoft.com/office/drawing/2014/main" id="{49903BD6-1771-4F1B-87D0-8FFFC697A2DF}"/>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090572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9F9DBE4-9F3F-49EC-B01E-366227C801ED}"/>
                  </a:ext>
                </a:extLst>
              </p:cNvPr>
              <p:cNvSpPr>
                <a:spLocks noGrp="1"/>
              </p:cNvSpPr>
              <p:nvPr>
                <p:ph idx="1"/>
              </p:nvPr>
            </p:nvSpPr>
            <p:spPr/>
            <p:txBody>
              <a:bodyPr/>
              <a:lstStyle/>
              <a:p>
                <a:r>
                  <a:rPr lang="en-US" dirty="0"/>
                  <a:t>Residue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a14:m>
                <a:r>
                  <a:rPr lang="en-US" dirty="0"/>
                  <a:t> of a Kalman filter: Difference between observed value and estimated value at time step </a:t>
                </a:r>
                <a14:m>
                  <m:oMath xmlns:m="http://schemas.openxmlformats.org/officeDocument/2006/math">
                    <m:r>
                      <a:rPr lang="en-US" b="0" i="1" smtClean="0">
                        <a:latin typeface="Cambria Math" panose="02040503050406030204" pitchFamily="18" charset="0"/>
                      </a:rPr>
                      <m:t>𝑖</m:t>
                    </m:r>
                  </m:oMath>
                </a14:m>
                <a:endParaRPr lang="en-US" dirty="0"/>
              </a:p>
              <a:p>
                <a:r>
                  <a:rPr lang="en-US" dirty="0"/>
                  <a:t>If residues of Kalman filter are </a:t>
                </a:r>
                <a:r>
                  <a:rPr lang="en-US" dirty="0" err="1"/>
                  <a:t>i.i.d</a:t>
                </a:r>
                <a:r>
                  <a:rPr lang="en-US" dirty="0"/>
                  <a:t>. with mean </a:t>
                </a:r>
                <a14:m>
                  <m:oMath xmlns:m="http://schemas.openxmlformats.org/officeDocument/2006/math">
                    <m:r>
                      <a:rPr lang="en-US" b="0" i="1" smtClean="0">
                        <a:latin typeface="Cambria Math" panose="02040503050406030204" pitchFamily="18" charset="0"/>
                      </a:rPr>
                      <m:t>0</m:t>
                    </m:r>
                  </m:oMath>
                </a14:m>
                <a:r>
                  <a:rPr lang="en-US" dirty="0"/>
                  <a:t> and covariance </a:t>
                </a:r>
                <a14:m>
                  <m:oMath xmlns:m="http://schemas.openxmlformats.org/officeDocument/2006/math">
                    <m:r>
                      <m:rPr>
                        <m:sty m:val="p"/>
                      </m:rPr>
                      <a:rPr lang="en-US" b="0" i="0" smtClean="0">
                        <a:latin typeface="Cambria Math" panose="02040503050406030204" pitchFamily="18" charset="0"/>
                      </a:rPr>
                      <m:t>Σ</m:t>
                    </m:r>
                  </m:oMath>
                </a14:m>
                <a:r>
                  <a:rPr lang="en-US" dirty="0"/>
                  <a:t>, then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detector is defined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0" smtClean="0">
                              <a:latin typeface="Cambria Math" panose="02040503050406030204" pitchFamily="18" charset="0"/>
                            </a:rPr>
                            <m:t> </m:t>
                          </m:r>
                          <m:r>
                            <m:rPr>
                              <m:sty m:val="p"/>
                            </m:rPr>
                            <a:rPr lang="en-US" b="0" i="0" smtClean="0">
                              <a:latin typeface="Cambria Math" panose="02040503050406030204" pitchFamily="18" charset="0"/>
                            </a:rPr>
                            <m:t>Σ</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&gt;</m:t>
                          </m:r>
                          <m:r>
                            <a:rPr lang="en-US" b="0" i="1" smtClean="0">
                              <a:latin typeface="Cambria Math" panose="02040503050406030204" pitchFamily="18" charset="0"/>
                            </a:rPr>
                            <m:t>𝑡h𝑟𝑒𝑠h𝑜𝑙𝑑</m:t>
                          </m:r>
                        </m:e>
                      </m:nary>
                    </m:oMath>
                  </m:oMathPara>
                </a14:m>
                <a:endParaRPr lang="en-US" dirty="0"/>
              </a:p>
              <a:p>
                <a:r>
                  <a:rPr lang="en-US" dirty="0"/>
                  <a:t>Here, </a:t>
                </a:r>
                <a14:m>
                  <m:oMath xmlns:m="http://schemas.openxmlformats.org/officeDocument/2006/math">
                    <m:r>
                      <a:rPr lang="en-US" b="0" i="1" smtClean="0">
                        <a:latin typeface="Cambria Math" panose="02040503050406030204" pitchFamily="18" charset="0"/>
                      </a:rPr>
                      <m:t>𝑤</m:t>
                    </m:r>
                  </m:oMath>
                </a14:m>
                <a:r>
                  <a:rPr lang="en-US" dirty="0"/>
                  <a:t> is the size of the window over which we are interested in detecting faults</a:t>
                </a:r>
              </a:p>
            </p:txBody>
          </p:sp>
        </mc:Choice>
        <mc:Fallback xmlns="">
          <p:sp>
            <p:nvSpPr>
              <p:cNvPr id="2" name="Content Placeholder 1">
                <a:extLst>
                  <a:ext uri="{FF2B5EF4-FFF2-40B4-BE49-F238E27FC236}">
                    <a16:creationId xmlns:a16="http://schemas.microsoft.com/office/drawing/2014/main" id="{B9F9DBE4-9F3F-49EC-B01E-366227C801ED}"/>
                  </a:ext>
                </a:extLst>
              </p:cNvPr>
              <p:cNvSpPr>
                <a:spLocks noGrp="1" noRot="1" noChangeAspect="1" noMove="1" noResize="1" noEditPoints="1" noAdjustHandles="1" noChangeArrowheads="1" noChangeShapeType="1" noTextEdit="1"/>
              </p:cNvSpPr>
              <p:nvPr>
                <p:ph idx="1"/>
              </p:nvPr>
            </p:nvSpPr>
            <p:spPr>
              <a:blipFill>
                <a:blip r:embed="rId2"/>
                <a:stretch>
                  <a:fillRect l="-625" t="-2384" r="-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08C8B3B-CCB3-4D0C-B78F-A269FE6D2778}"/>
              </a:ext>
            </a:extLst>
          </p:cNvPr>
          <p:cNvSpPr>
            <a:spLocks noGrp="1"/>
          </p:cNvSpPr>
          <p:nvPr>
            <p:ph type="title"/>
          </p:nvPr>
        </p:nvSpPr>
        <p:spPr/>
        <p:txBody>
          <a:bodyPr/>
          <a:lstStyle/>
          <a:p>
            <a:r>
              <a:rPr lang="en-US" dirty="0"/>
              <a:t>Chi-squared detector</a:t>
            </a:r>
          </a:p>
        </p:txBody>
      </p:sp>
      <p:sp>
        <p:nvSpPr>
          <p:cNvPr id="4" name="Slide Number Placeholder 3">
            <a:extLst>
              <a:ext uri="{FF2B5EF4-FFF2-40B4-BE49-F238E27FC236}">
                <a16:creationId xmlns:a16="http://schemas.microsoft.com/office/drawing/2014/main" id="{F22780A8-664A-49F1-A530-05B92D9FCF1F}"/>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304938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B39895A-5B79-4D49-BC00-BD1615BDEED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rPr>
                          <m:t>𝑁</m:t>
                        </m:r>
                      </m:e>
                    </m:d>
                    <m:r>
                      <a:rPr lang="en-US" b="0" i="1" smtClean="0">
                        <a:latin typeface="Cambria Math" panose="02040503050406030204" pitchFamily="18" charset="0"/>
                      </a:rPr>
                      <m:t> </m:t>
                    </m:r>
                  </m:oMath>
                </a14:m>
                <a:r>
                  <a:rPr lang="en-US" dirty="0"/>
                  <a:t>set of unique identifiers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oMath>
                </a14:m>
                <a:r>
                  <a:rPr lang="en-US" dirty="0"/>
                  <a:t> set of physical agents (states/inputs/dynamics)</a:t>
                </a:r>
              </a:p>
              <a:p>
                <a:r>
                  <a:rPr lang="en-US" dirty="0"/>
                  <a:t>Interaction graphs</a:t>
                </a:r>
              </a:p>
            </p:txBody>
          </p:sp>
        </mc:Choice>
        <mc:Fallback>
          <p:sp>
            <p:nvSpPr>
              <p:cNvPr id="2" name="Content Placeholder 1">
                <a:extLst>
                  <a:ext uri="{FF2B5EF4-FFF2-40B4-BE49-F238E27FC236}">
                    <a16:creationId xmlns:a16="http://schemas.microsoft.com/office/drawing/2014/main" id="{6B39895A-5B79-4D49-BC00-BD1615BDEED2}"/>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DADA685-07E4-4165-91DC-9F4DB0D2BB6F}"/>
              </a:ext>
            </a:extLst>
          </p:cNvPr>
          <p:cNvSpPr>
            <a:spLocks noGrp="1"/>
          </p:cNvSpPr>
          <p:nvPr>
            <p:ph type="title"/>
          </p:nvPr>
        </p:nvSpPr>
        <p:spPr/>
        <p:txBody>
          <a:bodyPr/>
          <a:lstStyle/>
          <a:p>
            <a:r>
              <a:rPr lang="en-US" dirty="0"/>
              <a:t>Types of multi-agent networks</a:t>
            </a:r>
          </a:p>
        </p:txBody>
      </p:sp>
      <p:pic>
        <p:nvPicPr>
          <p:cNvPr id="5" name="Picture 4">
            <a:extLst>
              <a:ext uri="{FF2B5EF4-FFF2-40B4-BE49-F238E27FC236}">
                <a16:creationId xmlns:a16="http://schemas.microsoft.com/office/drawing/2014/main" id="{4CBBB24E-9459-4D91-92AD-26009E96AB8C}"/>
              </a:ext>
            </a:extLst>
          </p:cNvPr>
          <p:cNvPicPr>
            <a:picLocks noChangeAspect="1"/>
          </p:cNvPicPr>
          <p:nvPr/>
        </p:nvPicPr>
        <p:blipFill rotWithShape="1">
          <a:blip r:embed="rId3"/>
          <a:srcRect t="17298" b="11292"/>
          <a:stretch/>
        </p:blipFill>
        <p:spPr>
          <a:xfrm>
            <a:off x="502647" y="2792626"/>
            <a:ext cx="11027154" cy="2522083"/>
          </a:xfrm>
          <a:prstGeom prst="rect">
            <a:avLst/>
          </a:prstGeom>
        </p:spPr>
      </p:pic>
      <p:sp>
        <p:nvSpPr>
          <p:cNvPr id="6" name="TextBox 5">
            <a:extLst>
              <a:ext uri="{FF2B5EF4-FFF2-40B4-BE49-F238E27FC236}">
                <a16:creationId xmlns:a16="http://schemas.microsoft.com/office/drawing/2014/main" id="{1797C98A-F4A5-4EBC-9A46-2A685DB06B79}"/>
              </a:ext>
            </a:extLst>
          </p:cNvPr>
          <p:cNvSpPr txBox="1"/>
          <p:nvPr/>
        </p:nvSpPr>
        <p:spPr>
          <a:xfrm>
            <a:off x="1147842" y="5622876"/>
            <a:ext cx="8958093" cy="369332"/>
          </a:xfrm>
          <a:prstGeom prst="rect">
            <a:avLst/>
          </a:prstGeom>
          <a:noFill/>
        </p:spPr>
        <p:txBody>
          <a:bodyPr wrap="none" rtlCol="0">
            <a:spAutoFit/>
          </a:bodyPr>
          <a:lstStyle/>
          <a:p>
            <a:r>
              <a:rPr lang="en-US" dirty="0">
                <a:solidFill>
                  <a:srgbClr val="FF0000"/>
                </a:solidFill>
              </a:rPr>
              <a:t>From: http://coordinationbook.info/pdfs/SIAMDSminitutorial-DCRN-BulloCortesMartinez.pdf </a:t>
            </a:r>
          </a:p>
        </p:txBody>
      </p:sp>
    </p:spTree>
    <p:extLst>
      <p:ext uri="{BB962C8B-B14F-4D97-AF65-F5344CB8AC3E}">
        <p14:creationId xmlns:p14="http://schemas.microsoft.com/office/powerpoint/2010/main" val="34677620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482CE7B-373F-4FFF-8423-F3BFEFB1C3C2}"/>
                  </a:ext>
                </a:extLst>
              </p:cNvPr>
              <p:cNvSpPr>
                <a:spLocks noGrp="1"/>
              </p:cNvSpPr>
              <p:nvPr>
                <p:ph idx="1"/>
              </p:nvPr>
            </p:nvSpPr>
            <p:spPr/>
            <p:txBody>
              <a:bodyPr/>
              <a:lstStyle/>
              <a:p>
                <a:r>
                  <a:rPr lang="en-US" dirty="0"/>
                  <a:t>Given dynamical system:</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oMath>
                  </m:oMathPara>
                </a14:m>
                <a:endParaRPr lang="en-US" b="0" dirty="0"/>
              </a:p>
              <a:p>
                <a:r>
                  <a:rPr lang="en-US" dirty="0"/>
                  <a:t>And a total of </a:t>
                </a:r>
                <a14:m>
                  <m:oMath xmlns:m="http://schemas.openxmlformats.org/officeDocument/2006/math">
                    <m:r>
                      <a:rPr lang="en-US" b="0" i="1" smtClean="0">
                        <a:latin typeface="Cambria Math" panose="02040503050406030204" pitchFamily="18" charset="0"/>
                      </a:rPr>
                      <m:t>𝑝</m:t>
                    </m:r>
                  </m:oMath>
                </a14:m>
                <a:r>
                  <a:rPr lang="en-US" b="0" dirty="0"/>
                  <a:t> sensors monitoring the system</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b="0" dirty="0"/>
              </a:p>
              <a:p>
                <a:r>
                  <a:rPr lang="en-US" dirty="0"/>
                  <a:t>Can we design a controller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oMath>
                </a14:m>
                <a:r>
                  <a:rPr lang="en-US" b="0" dirty="0"/>
                  <a:t> that :</a:t>
                </a:r>
              </a:p>
              <a:p>
                <a:pPr marL="1200150" lvl="2" indent="-514350">
                  <a:buFont typeface="+mj-lt"/>
                  <a:buAutoNum type="arabicPeriod"/>
                </a:pPr>
                <a:r>
                  <a:rPr lang="en-US" b="0" dirty="0"/>
                  <a:t>Makes the closed-loop system stable/exponentially</a:t>
                </a:r>
                <a:r>
                  <a:rPr lang="en-US" dirty="0"/>
                  <a:t> stable</a:t>
                </a:r>
                <a:r>
                  <a:rPr lang="en-US" b="0" dirty="0"/>
                  <a:t>?</a:t>
                </a:r>
              </a:p>
              <a:p>
                <a:pPr marL="1200150" lvl="2" indent="-514350">
                  <a:buFont typeface="+mj-lt"/>
                  <a:buAutoNum type="arabicPeriod"/>
                </a:pPr>
                <a:r>
                  <a:rPr lang="en-US" dirty="0"/>
                  <a:t>While facing an attack on </a:t>
                </a:r>
                <a14:m>
                  <m:oMath xmlns:m="http://schemas.openxmlformats.org/officeDocument/2006/math">
                    <m:r>
                      <a:rPr lang="en-US" b="0" i="1" smtClean="0">
                        <a:latin typeface="Cambria Math" panose="02040503050406030204" pitchFamily="18" charset="0"/>
                      </a:rPr>
                      <m:t>𝑞</m:t>
                    </m:r>
                  </m:oMath>
                </a14:m>
                <a:r>
                  <a:rPr lang="en-US" b="0" dirty="0"/>
                  <a:t> sensors</a:t>
                </a:r>
              </a:p>
              <a:p>
                <a:pPr marL="0" indent="0">
                  <a:buNone/>
                </a:pPr>
                <a:endParaRPr lang="en-US" b="0" dirty="0"/>
              </a:p>
              <a:p>
                <a:r>
                  <a:rPr lang="en-US" dirty="0"/>
                  <a:t>For linear systems,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rPr>
                      <m:t>𝐵𝑢</m:t>
                    </m:r>
                    <m:r>
                      <a:rPr lang="en-US" b="0" i="1" smtClean="0">
                        <a:latin typeface="Cambria Math" panose="02040503050406030204" pitchFamily="18" charset="0"/>
                      </a:rPr>
                      <m:t>, </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0" i="1" smtClean="0">
                        <a:latin typeface="Cambria Math" panose="02040503050406030204" pitchFamily="18" charset="0"/>
                      </a:rPr>
                      <m:t>𝐶𝑥</m:t>
                    </m:r>
                    <m:r>
                      <a:rPr lang="en-US" b="0" i="1" smtClean="0">
                        <a:latin typeface="Cambria Math" panose="02040503050406030204" pitchFamily="18" charset="0"/>
                      </a:rPr>
                      <m:t>+</m:t>
                    </m:r>
                    <m:r>
                      <a:rPr lang="en-US" b="0" i="1" smtClean="0">
                        <a:latin typeface="Cambria Math" panose="02040503050406030204" pitchFamily="18" charset="0"/>
                      </a:rPr>
                      <m:t>𝑒</m:t>
                    </m:r>
                  </m:oMath>
                </a14:m>
                <a:r>
                  <a:rPr lang="en-US" b="0"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b="0" dirty="0"/>
                  <a:t> matrix</a:t>
                </a:r>
              </a:p>
              <a:p>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C482CE7B-373F-4FFF-8423-F3BFEFB1C3C2}"/>
                  </a:ext>
                </a:extLst>
              </p:cNvPr>
              <p:cNvSpPr>
                <a:spLocks noGrp="1" noRot="1" noChangeAspect="1" noMove="1" noResize="1" noEditPoints="1" noAdjustHandles="1" noChangeArrowheads="1" noChangeShapeType="1" noTextEdit="1"/>
              </p:cNvSpPr>
              <p:nvPr>
                <p:ph idx="1"/>
              </p:nvPr>
            </p:nvSpPr>
            <p:spPr>
              <a:blipFill>
                <a:blip r:embed="rId2"/>
                <a:stretch>
                  <a:fillRect l="-625" t="-2384" b="-140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78A1130-3478-4DDB-9833-08CA537CD8CA}"/>
              </a:ext>
            </a:extLst>
          </p:cNvPr>
          <p:cNvSpPr>
            <a:spLocks noGrp="1"/>
          </p:cNvSpPr>
          <p:nvPr>
            <p:ph type="title"/>
          </p:nvPr>
        </p:nvSpPr>
        <p:spPr/>
        <p:txBody>
          <a:bodyPr/>
          <a:lstStyle/>
          <a:p>
            <a:r>
              <a:rPr lang="en-US" dirty="0"/>
              <a:t>Secure control</a:t>
            </a:r>
            <a:r>
              <a:rPr lang="en-US" baseline="30000" dirty="0"/>
              <a:t>3</a:t>
            </a:r>
          </a:p>
        </p:txBody>
      </p:sp>
      <p:sp>
        <p:nvSpPr>
          <p:cNvPr id="4" name="Slide Number Placeholder 3">
            <a:extLst>
              <a:ext uri="{FF2B5EF4-FFF2-40B4-BE49-F238E27FC236}">
                <a16:creationId xmlns:a16="http://schemas.microsoft.com/office/drawing/2014/main" id="{9FE5602C-F20B-4833-A282-62D5F711AEE2}"/>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1219494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007F3A-09C5-4EBF-9A4A-AF76136F6557}"/>
              </a:ext>
            </a:extLst>
          </p:cNvPr>
          <p:cNvSpPr>
            <a:spLocks noGrp="1"/>
          </p:cNvSpPr>
          <p:nvPr>
            <p:ph idx="1"/>
          </p:nvPr>
        </p:nvSpPr>
        <p:spPr/>
        <p:txBody>
          <a:bodyPr/>
          <a:lstStyle/>
          <a:p>
            <a:r>
              <a:rPr lang="en-US" dirty="0"/>
              <a:t>For linear systems, you can show that the system can be secured by a controller if there exists a decoder (i.e. observer) that can reconstruct the state within some number of steps</a:t>
            </a:r>
          </a:p>
          <a:p>
            <a:r>
              <a:rPr lang="en-US" dirty="0"/>
              <a:t>Several technical conditions for linear systems that characterize when such observers can be constructed, how many sensors can be attacked but the system withstands the attacks, etc.</a:t>
            </a:r>
          </a:p>
          <a:p>
            <a:r>
              <a:rPr lang="en-US" dirty="0"/>
              <a:t>Several other bodies of work which utilize strategies such as : robust control, falling back to a sub-optimal controller, etc.</a:t>
            </a:r>
          </a:p>
        </p:txBody>
      </p:sp>
      <p:sp>
        <p:nvSpPr>
          <p:cNvPr id="3" name="Title 2">
            <a:extLst>
              <a:ext uri="{FF2B5EF4-FFF2-40B4-BE49-F238E27FC236}">
                <a16:creationId xmlns:a16="http://schemas.microsoft.com/office/drawing/2014/main" id="{154E739D-FDBE-48AD-A369-9D08B12C3CAA}"/>
              </a:ext>
            </a:extLst>
          </p:cNvPr>
          <p:cNvSpPr>
            <a:spLocks noGrp="1"/>
          </p:cNvSpPr>
          <p:nvPr>
            <p:ph type="title"/>
          </p:nvPr>
        </p:nvSpPr>
        <p:spPr/>
        <p:txBody>
          <a:bodyPr/>
          <a:lstStyle/>
          <a:p>
            <a:r>
              <a:rPr lang="en-US" dirty="0"/>
              <a:t>Accomplishing secure control</a:t>
            </a:r>
          </a:p>
        </p:txBody>
      </p:sp>
      <p:sp>
        <p:nvSpPr>
          <p:cNvPr id="4" name="Slide Number Placeholder 3">
            <a:extLst>
              <a:ext uri="{FF2B5EF4-FFF2-40B4-BE49-F238E27FC236}">
                <a16:creationId xmlns:a16="http://schemas.microsoft.com/office/drawing/2014/main" id="{DD845C49-ECA7-4CAF-950E-3642E42A3D53}"/>
              </a:ext>
            </a:extLst>
          </p:cNvPr>
          <p:cNvSpPr>
            <a:spLocks noGrp="1"/>
          </p:cNvSpPr>
          <p:nvPr>
            <p:ph type="sldNum" sz="quarter" idx="12"/>
          </p:nvPr>
        </p:nvSpPr>
        <p:spPr/>
        <p:txBody>
          <a:bodyPr/>
          <a:lstStyle/>
          <a:p>
            <a:fld id="{29AAD378-655A-49C6-813C-9FD132EF7440}" type="slidenum">
              <a:rPr lang="en-US" smtClean="0"/>
              <a:pPr/>
              <a:t>61</a:t>
            </a:fld>
            <a:endParaRPr lang="en-US" dirty="0"/>
          </a:p>
        </p:txBody>
      </p:sp>
    </p:spTree>
    <p:extLst>
      <p:ext uri="{BB962C8B-B14F-4D97-AF65-F5344CB8AC3E}">
        <p14:creationId xmlns:p14="http://schemas.microsoft.com/office/powerpoint/2010/main" val="2570463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2BD10E-207B-4BA9-A5C6-7071B4F2D580}"/>
              </a:ext>
            </a:extLst>
          </p:cNvPr>
          <p:cNvSpPr>
            <a:spLocks noGrp="1"/>
          </p:cNvSpPr>
          <p:nvPr>
            <p:ph idx="1"/>
          </p:nvPr>
        </p:nvSpPr>
        <p:spPr/>
        <p:txBody>
          <a:bodyPr>
            <a:normAutofit lnSpcReduction="10000"/>
          </a:bodyPr>
          <a:lstStyle/>
          <a:p>
            <a:r>
              <a:rPr lang="en-US" dirty="0"/>
              <a:t>Privacy focuses on information flow properties between systems</a:t>
            </a:r>
          </a:p>
          <a:p>
            <a:r>
              <a:rPr lang="en-US" i="1" dirty="0"/>
              <a:t>Can my secret information</a:t>
            </a:r>
            <a:r>
              <a:rPr lang="en-US" dirty="0"/>
              <a:t> flow to the adversary?</a:t>
            </a:r>
          </a:p>
          <a:p>
            <a:r>
              <a:rPr lang="en-US" i="1" dirty="0"/>
              <a:t>Can the adversary learn my private information </a:t>
            </a:r>
            <a:r>
              <a:rPr lang="en-US" dirty="0"/>
              <a:t>through my public information?</a:t>
            </a:r>
            <a:endParaRPr lang="en-US" i="1" dirty="0"/>
          </a:p>
          <a:p>
            <a:r>
              <a:rPr lang="en-US" dirty="0"/>
              <a:t>Became a big issue for smart meter systems:</a:t>
            </a:r>
          </a:p>
          <a:p>
            <a:pPr lvl="1"/>
            <a:r>
              <a:rPr lang="en-US" dirty="0"/>
              <a:t>Utility companies can infer presence or absence in the house based on the electricity consumption</a:t>
            </a:r>
          </a:p>
          <a:p>
            <a:pPr lvl="1"/>
            <a:r>
              <a:rPr lang="en-US" dirty="0"/>
              <a:t>But, we want to share data with the utility company so that it can optimize some higher-level resource usage!</a:t>
            </a:r>
          </a:p>
          <a:p>
            <a:r>
              <a:rPr lang="en-US" dirty="0"/>
              <a:t>CPS privacy is usually a tradeoff between marginal utility gained by sharing information vs. loss of secrecy</a:t>
            </a:r>
          </a:p>
        </p:txBody>
      </p:sp>
      <p:sp>
        <p:nvSpPr>
          <p:cNvPr id="3" name="Title 2">
            <a:extLst>
              <a:ext uri="{FF2B5EF4-FFF2-40B4-BE49-F238E27FC236}">
                <a16:creationId xmlns:a16="http://schemas.microsoft.com/office/drawing/2014/main" id="{C0122F2C-1CA5-4148-8A31-7B1D50E92920}"/>
              </a:ext>
            </a:extLst>
          </p:cNvPr>
          <p:cNvSpPr>
            <a:spLocks noGrp="1"/>
          </p:cNvSpPr>
          <p:nvPr>
            <p:ph type="title"/>
          </p:nvPr>
        </p:nvSpPr>
        <p:spPr/>
        <p:txBody>
          <a:bodyPr/>
          <a:lstStyle/>
          <a:p>
            <a:r>
              <a:rPr lang="en-US" dirty="0"/>
              <a:t>Privacy in CPS</a:t>
            </a:r>
          </a:p>
        </p:txBody>
      </p:sp>
      <p:sp>
        <p:nvSpPr>
          <p:cNvPr id="4" name="Slide Number Placeholder 3">
            <a:extLst>
              <a:ext uri="{FF2B5EF4-FFF2-40B4-BE49-F238E27FC236}">
                <a16:creationId xmlns:a16="http://schemas.microsoft.com/office/drawing/2014/main" id="{64281599-7A05-4BF2-9F4C-6B679DA512F0}"/>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97788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B7999D-3915-4E7B-B279-8DE41D074CEA}"/>
                  </a:ext>
                </a:extLst>
              </p:cNvPr>
              <p:cNvSpPr>
                <a:spLocks noGrp="1"/>
              </p:cNvSpPr>
              <p:nvPr>
                <p:ph idx="1"/>
              </p:nvPr>
            </p:nvSpPr>
            <p:spPr/>
            <p:txBody>
              <a:bodyPr/>
              <a:lstStyle/>
              <a:p>
                <a:r>
                  <a:rPr lang="en-US" dirty="0"/>
                  <a:t>Advanced encryption schemes such as </a:t>
                </a:r>
                <a:r>
                  <a:rPr lang="en-US" i="1" dirty="0"/>
                  <a:t>partially homomorphic encryption </a:t>
                </a:r>
                <a:r>
                  <a:rPr lang="en-US" dirty="0"/>
                  <a:t>can help share encrypted data (i.e. keeping your secrets, secret), while using a service provider like a cloud to do computationally heavy operations</a:t>
                </a:r>
              </a:p>
              <a:p>
                <a:r>
                  <a:rPr lang="en-US" dirty="0"/>
                  <a:t>Key idea: define an encryption scheme </a:t>
                </a:r>
                <a14:m>
                  <m:oMath xmlns:m="http://schemas.openxmlformats.org/officeDocument/2006/math">
                    <m:r>
                      <a:rPr lang="en-US" b="0" i="1" smtClean="0">
                        <a:latin typeface="Cambria Math" panose="02040503050406030204" pitchFamily="18" charset="0"/>
                      </a:rPr>
                      <m:t>𝐸</m:t>
                    </m:r>
                  </m:oMath>
                </a14:m>
                <a:r>
                  <a:rPr lang="en-US" dirty="0"/>
                  <a:t> and an operation </a:t>
                </a:r>
                <a14:m>
                  <m:oMath xmlns:m="http://schemas.openxmlformats.org/officeDocument/2006/math">
                    <m:r>
                      <a:rPr lang="en-US" b="0" i="1" smtClean="0">
                        <a:latin typeface="Cambria Math" panose="02040503050406030204" pitchFamily="18" charset="0"/>
                      </a:rPr>
                      <m:t>⊕</m:t>
                    </m:r>
                  </m:oMath>
                </a14:m>
                <a:r>
                  <a:rPr lang="en-US" dirty="0"/>
                  <a:t> such that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a:p>
                <a:r>
                  <a:rPr lang="en-US" dirty="0"/>
                  <a:t>Advantage: the cloud can do operations directly on the encrypted data, and send the encrypted result back. Since the ego system is the only one with the decryption key, this adds security</a:t>
                </a:r>
              </a:p>
              <a:p>
                <a:r>
                  <a:rPr lang="en-US" dirty="0"/>
                  <a:t>E.g. convex optimization on the cloud</a:t>
                </a:r>
                <a:r>
                  <a:rPr lang="en-US" baseline="30000" dirty="0"/>
                  <a:t>4</a:t>
                </a:r>
              </a:p>
            </p:txBody>
          </p:sp>
        </mc:Choice>
        <mc:Fallback xmlns="">
          <p:sp>
            <p:nvSpPr>
              <p:cNvPr id="2" name="Content Placeholder 1">
                <a:extLst>
                  <a:ext uri="{FF2B5EF4-FFF2-40B4-BE49-F238E27FC236}">
                    <a16:creationId xmlns:a16="http://schemas.microsoft.com/office/drawing/2014/main" id="{7CB7999D-3915-4E7B-B279-8DE41D074CEA}"/>
                  </a:ext>
                </a:extLst>
              </p:cNvPr>
              <p:cNvSpPr>
                <a:spLocks noGrp="1" noRot="1" noChangeAspect="1" noMove="1" noResize="1" noEditPoints="1" noAdjustHandles="1" noChangeArrowheads="1" noChangeShapeType="1" noTextEdit="1"/>
              </p:cNvSpPr>
              <p:nvPr>
                <p:ph idx="1"/>
              </p:nvPr>
            </p:nvSpPr>
            <p:spPr>
              <a:blipFill>
                <a:blip r:embed="rId2"/>
                <a:stretch>
                  <a:fillRect l="-625" t="-2384"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532D93F-A721-478D-A2D4-9EECB0A41397}"/>
              </a:ext>
            </a:extLst>
          </p:cNvPr>
          <p:cNvSpPr>
            <a:spLocks noGrp="1"/>
          </p:cNvSpPr>
          <p:nvPr>
            <p:ph type="title"/>
          </p:nvPr>
        </p:nvSpPr>
        <p:spPr/>
        <p:txBody>
          <a:bodyPr/>
          <a:lstStyle/>
          <a:p>
            <a:r>
              <a:rPr lang="en-US" dirty="0"/>
              <a:t>Privacy while using the cloud</a:t>
            </a:r>
          </a:p>
        </p:txBody>
      </p:sp>
      <p:sp>
        <p:nvSpPr>
          <p:cNvPr id="4" name="Slide Number Placeholder 3">
            <a:extLst>
              <a:ext uri="{FF2B5EF4-FFF2-40B4-BE49-F238E27FC236}">
                <a16:creationId xmlns:a16="http://schemas.microsoft.com/office/drawing/2014/main" id="{7D273666-8181-4DD8-9B7E-471AC4CD3B24}"/>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109308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A8EF1D-615F-40AB-A529-A4AC7A44D233}"/>
              </a:ext>
            </a:extLst>
          </p:cNvPr>
          <p:cNvSpPr>
            <a:spLocks noGrp="1"/>
          </p:cNvSpPr>
          <p:nvPr>
            <p:ph idx="1"/>
          </p:nvPr>
        </p:nvSpPr>
        <p:spPr/>
        <p:txBody>
          <a:bodyPr/>
          <a:lstStyle/>
          <a:p>
            <a:r>
              <a:rPr lang="en-US" dirty="0"/>
              <a:t>New logics such as </a:t>
            </a:r>
            <a:r>
              <a:rPr lang="en-US" dirty="0" err="1"/>
              <a:t>HyperLTL</a:t>
            </a:r>
            <a:r>
              <a:rPr lang="en-US" dirty="0"/>
              <a:t> and its invariants</a:t>
            </a:r>
          </a:p>
          <a:p>
            <a:pPr lvl="1"/>
            <a:r>
              <a:rPr lang="en-US" dirty="0"/>
              <a:t>LTL: property of single traces</a:t>
            </a:r>
          </a:p>
          <a:p>
            <a:pPr lvl="1"/>
            <a:r>
              <a:rPr lang="en-US" dirty="0" err="1"/>
              <a:t>HyperLTL</a:t>
            </a:r>
            <a:r>
              <a:rPr lang="en-US" dirty="0"/>
              <a:t>: properties of sets of traces</a:t>
            </a:r>
          </a:p>
          <a:p>
            <a:endParaRPr lang="en-US" dirty="0"/>
          </a:p>
        </p:txBody>
      </p:sp>
      <p:sp>
        <p:nvSpPr>
          <p:cNvPr id="3" name="Title 2">
            <a:extLst>
              <a:ext uri="{FF2B5EF4-FFF2-40B4-BE49-F238E27FC236}">
                <a16:creationId xmlns:a16="http://schemas.microsoft.com/office/drawing/2014/main" id="{C54159FF-DFE8-4A17-AFB3-FE024F7214DF}"/>
              </a:ext>
            </a:extLst>
          </p:cNvPr>
          <p:cNvSpPr>
            <a:spLocks noGrp="1"/>
          </p:cNvSpPr>
          <p:nvPr>
            <p:ph type="title"/>
          </p:nvPr>
        </p:nvSpPr>
        <p:spPr/>
        <p:txBody>
          <a:bodyPr/>
          <a:lstStyle/>
          <a:p>
            <a:r>
              <a:rPr lang="en-US" dirty="0"/>
              <a:t>Using logics to analyze information flow</a:t>
            </a:r>
          </a:p>
        </p:txBody>
      </p:sp>
      <p:sp>
        <p:nvSpPr>
          <p:cNvPr id="4" name="Slide Number Placeholder 3">
            <a:extLst>
              <a:ext uri="{FF2B5EF4-FFF2-40B4-BE49-F238E27FC236}">
                <a16:creationId xmlns:a16="http://schemas.microsoft.com/office/drawing/2014/main" id="{732E8C32-3BF8-4EDA-BC9B-BB102ADF54C9}"/>
              </a:ext>
            </a:extLst>
          </p:cNvPr>
          <p:cNvSpPr>
            <a:spLocks noGrp="1"/>
          </p:cNvSpPr>
          <p:nvPr>
            <p:ph type="sldNum" sz="quarter" idx="12"/>
          </p:nvPr>
        </p:nvSpPr>
        <p:spPr/>
        <p:txBody>
          <a:bodyPr/>
          <a:lstStyle/>
          <a:p>
            <a:fld id="{29AAD378-655A-49C6-813C-9FD132EF7440}" type="slidenum">
              <a:rPr lang="en-US" smtClean="0"/>
              <a:pPr/>
              <a:t>64</a:t>
            </a:fld>
            <a:endParaRPr lang="en-US" dirty="0"/>
          </a:p>
        </p:txBody>
      </p:sp>
    </p:spTree>
    <p:extLst>
      <p:ext uri="{BB962C8B-B14F-4D97-AF65-F5344CB8AC3E}">
        <p14:creationId xmlns:p14="http://schemas.microsoft.com/office/powerpoint/2010/main" val="396373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E42B1C-EEC6-494D-8DF3-6DFFD385438A}"/>
              </a:ext>
            </a:extLst>
          </p:cNvPr>
          <p:cNvSpPr>
            <a:spLocks noGrp="1"/>
          </p:cNvSpPr>
          <p:nvPr>
            <p:ph type="title"/>
          </p:nvPr>
        </p:nvSpPr>
        <p:spPr/>
        <p:txBody>
          <a:bodyPr/>
          <a:lstStyle/>
          <a:p>
            <a:r>
              <a:rPr lang="en-US" dirty="0"/>
              <a:t>What is a </a:t>
            </a:r>
            <a:r>
              <a:rPr lang="en-US" dirty="0" err="1"/>
              <a:t>hyperproperty</a:t>
            </a:r>
            <a:r>
              <a:rPr lang="en-US" dirty="0"/>
              <a:t>?</a:t>
            </a:r>
          </a:p>
        </p:txBody>
      </p:sp>
      <p:sp>
        <p:nvSpPr>
          <p:cNvPr id="4" name="Slide Number Placeholder 3">
            <a:extLst>
              <a:ext uri="{FF2B5EF4-FFF2-40B4-BE49-F238E27FC236}">
                <a16:creationId xmlns:a16="http://schemas.microsoft.com/office/drawing/2014/main" id="{201C3E00-B57A-4A9C-AD22-301CFBC763DA}"/>
              </a:ext>
            </a:extLst>
          </p:cNvPr>
          <p:cNvSpPr>
            <a:spLocks noGrp="1"/>
          </p:cNvSpPr>
          <p:nvPr>
            <p:ph type="sldNum" sz="quarter" idx="12"/>
          </p:nvPr>
        </p:nvSpPr>
        <p:spPr/>
        <p:txBody>
          <a:bodyPr/>
          <a:lstStyle/>
          <a:p>
            <a:fld id="{29AAD378-655A-49C6-813C-9FD132EF7440}" type="slidenum">
              <a:rPr lang="en-US" smtClean="0"/>
              <a:pPr/>
              <a:t>65</a:t>
            </a:fld>
            <a:endParaRPr lang="en-US" dirty="0"/>
          </a:p>
        </p:txBody>
      </p:sp>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88D80A28-D209-4AD4-8DA0-9C2C77036E6D}"/>
                  </a:ext>
                </a:extLst>
              </p:cNvPr>
              <p:cNvSpPr>
                <a:spLocks noGrp="1"/>
              </p:cNvSpPr>
              <p:nvPr>
                <p:ph idx="1"/>
              </p:nvPr>
            </p:nvSpPr>
            <p:spPr>
              <a:xfrm>
                <a:off x="1021080" y="935341"/>
                <a:ext cx="10515600" cy="1281112"/>
              </a:xfrm>
            </p:spPr>
            <p:txBody>
              <a:bodyPr>
                <a:normAutofit/>
              </a:bodyPr>
              <a:lstStyle/>
              <a:p>
                <a:pPr marL="0" indent="0">
                  <a:buNone/>
                </a:pPr>
                <a:r>
                  <a:rPr lang="en-US" dirty="0"/>
                  <a:t>Logical formula that </a:t>
                </a:r>
                <a:r>
                  <a:rPr lang="en-US" i="1" dirty="0"/>
                  <a:t>can be evaluated on two or more traces</a:t>
                </a:r>
              </a:p>
              <a:p>
                <a:pPr marL="0" indent="0">
                  <a:buNone/>
                </a:pPr>
                <a:r>
                  <a:rPr lang="en-US" dirty="0"/>
                  <a:t>(E.g. in Hyper-LTL):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m:t>
                        </m:r>
                      </m:sup>
                    </m:sSup>
                    <m:r>
                      <m:rPr>
                        <m:sty m:val="p"/>
                      </m:rPr>
                      <a:rPr lang="en-US" b="0" i="0" smtClean="0">
                        <a:latin typeface="Cambria Math" panose="02040503050406030204" pitchFamily="18" charset="0"/>
                      </a:rPr>
                      <m:t>G</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m:t>
                                    </m:r>
                                  </m:sup>
                                </m:sSup>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𝑞</m:t>
                                </m:r>
                              </m:e>
                              <m:sub>
                                <m:r>
                                  <a:rPr lang="en-US" i="1">
                                    <a:latin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m:t>
                                    </m:r>
                                  </m:sup>
                                </m:sSup>
                              </m:sub>
                            </m:sSub>
                          </m:e>
                        </m:d>
                      </m:e>
                    </m:d>
                  </m:oMath>
                </a14:m>
                <a:endParaRPr lang="en-US" dirty="0"/>
              </a:p>
            </p:txBody>
          </p:sp>
        </mc:Choice>
        <mc:Fallback xmlns="">
          <p:sp>
            <p:nvSpPr>
              <p:cNvPr id="69" name="Content Placeholder 2">
                <a:extLst>
                  <a:ext uri="{FF2B5EF4-FFF2-40B4-BE49-F238E27FC236}">
                    <a16:creationId xmlns:a16="http://schemas.microsoft.com/office/drawing/2014/main" id="{88D80A28-D209-4AD4-8DA0-9C2C77036E6D}"/>
                  </a:ext>
                </a:extLst>
              </p:cNvPr>
              <p:cNvSpPr>
                <a:spLocks noGrp="1" noRot="1" noChangeAspect="1" noMove="1" noResize="1" noEditPoints="1" noAdjustHandles="1" noChangeArrowheads="1" noChangeShapeType="1" noTextEdit="1"/>
              </p:cNvSpPr>
              <p:nvPr>
                <p:ph idx="1"/>
              </p:nvPr>
            </p:nvSpPr>
            <p:spPr>
              <a:xfrm>
                <a:off x="1021080" y="935341"/>
                <a:ext cx="10515600" cy="1281112"/>
              </a:xfrm>
              <a:blipFill>
                <a:blip r:embed="rId2"/>
                <a:stretch>
                  <a:fillRect l="-1217" t="-7583"/>
                </a:stretch>
              </a:blipFill>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73A614C6-CF8A-4E5F-AE1C-627FF31D0C38}"/>
              </a:ext>
            </a:extLst>
          </p:cNvPr>
          <p:cNvGrpSpPr/>
          <p:nvPr/>
        </p:nvGrpSpPr>
        <p:grpSpPr>
          <a:xfrm>
            <a:off x="356230" y="2386075"/>
            <a:ext cx="11598376" cy="3204497"/>
            <a:chOff x="356230" y="2386075"/>
            <a:chExt cx="12123889" cy="4319525"/>
          </a:xfrm>
        </p:grpSpPr>
        <p:sp>
          <p:nvSpPr>
            <p:cNvPr id="71" name="Left Brace 70">
              <a:extLst>
                <a:ext uri="{FF2B5EF4-FFF2-40B4-BE49-F238E27FC236}">
                  <a16:creationId xmlns:a16="http://schemas.microsoft.com/office/drawing/2014/main" id="{5AA1B7D0-553A-4759-9FAB-9465C3504443}"/>
                </a:ext>
              </a:extLst>
            </p:cNvPr>
            <p:cNvSpPr/>
            <p:nvPr/>
          </p:nvSpPr>
          <p:spPr>
            <a:xfrm>
              <a:off x="356230" y="2400245"/>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2" name="Group 71">
              <a:extLst>
                <a:ext uri="{FF2B5EF4-FFF2-40B4-BE49-F238E27FC236}">
                  <a16:creationId xmlns:a16="http://schemas.microsoft.com/office/drawing/2014/main" id="{73491C6D-E4EF-4955-9A5F-37764FD99B91}"/>
                </a:ext>
              </a:extLst>
            </p:cNvPr>
            <p:cNvGrpSpPr/>
            <p:nvPr/>
          </p:nvGrpSpPr>
          <p:grpSpPr>
            <a:xfrm>
              <a:off x="381000" y="2386075"/>
              <a:ext cx="12099119" cy="4319525"/>
              <a:chOff x="381000" y="2386075"/>
              <a:chExt cx="12099119" cy="4319525"/>
            </a:xfrm>
          </p:grpSpPr>
          <p:grpSp>
            <p:nvGrpSpPr>
              <p:cNvPr id="73" name="Group 72">
                <a:extLst>
                  <a:ext uri="{FF2B5EF4-FFF2-40B4-BE49-F238E27FC236}">
                    <a16:creationId xmlns:a16="http://schemas.microsoft.com/office/drawing/2014/main" id="{F9A3F451-592F-43F6-B823-4C41DAEA40D8}"/>
                  </a:ext>
                </a:extLst>
              </p:cNvPr>
              <p:cNvGrpSpPr/>
              <p:nvPr/>
            </p:nvGrpSpPr>
            <p:grpSpPr>
              <a:xfrm>
                <a:off x="381000" y="2386075"/>
                <a:ext cx="10287000" cy="4319525"/>
                <a:chOff x="381000" y="2386075"/>
                <a:chExt cx="10287000" cy="4319525"/>
              </a:xfrm>
            </p:grpSpPr>
            <p:grpSp>
              <p:nvGrpSpPr>
                <p:cNvPr id="76" name="Group 75">
                  <a:extLst>
                    <a:ext uri="{FF2B5EF4-FFF2-40B4-BE49-F238E27FC236}">
                      <a16:creationId xmlns:a16="http://schemas.microsoft.com/office/drawing/2014/main" id="{FD14425C-220B-4431-9516-8E131A00CA37}"/>
                    </a:ext>
                  </a:extLst>
                </p:cNvPr>
                <p:cNvGrpSpPr/>
                <p:nvPr/>
              </p:nvGrpSpPr>
              <p:grpSpPr>
                <a:xfrm>
                  <a:off x="838200" y="2484071"/>
                  <a:ext cx="9448800" cy="921054"/>
                  <a:chOff x="838200" y="2947925"/>
                  <a:chExt cx="9448800" cy="921054"/>
                </a:xfrm>
              </p:grpSpPr>
              <p:sp>
                <p:nvSpPr>
                  <p:cNvPr id="122" name="Rectangle 121">
                    <a:extLst>
                      <a:ext uri="{FF2B5EF4-FFF2-40B4-BE49-F238E27FC236}">
                        <a16:creationId xmlns:a16="http://schemas.microsoft.com/office/drawing/2014/main" id="{808EF871-F7AF-45BF-A811-E4A95EE5F47B}"/>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123" name="Line 9">
                    <a:extLst>
                      <a:ext uri="{FF2B5EF4-FFF2-40B4-BE49-F238E27FC236}">
                        <a16:creationId xmlns:a16="http://schemas.microsoft.com/office/drawing/2014/main" id="{AD7BE79E-10D4-48A9-AAB6-16391E09FD61}"/>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4" name="Oval 123">
                    <a:extLst>
                      <a:ext uri="{FF2B5EF4-FFF2-40B4-BE49-F238E27FC236}">
                        <a16:creationId xmlns:a16="http://schemas.microsoft.com/office/drawing/2014/main" id="{E15ABF61-246C-47A1-B830-CD08F2E59C16}"/>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25" name="Oval 124">
                    <a:extLst>
                      <a:ext uri="{FF2B5EF4-FFF2-40B4-BE49-F238E27FC236}">
                        <a16:creationId xmlns:a16="http://schemas.microsoft.com/office/drawing/2014/main" id="{4BF4F6B2-71E4-4516-8630-2CFBBA91FAD7}"/>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26" name="Oval 125">
                    <a:extLst>
                      <a:ext uri="{FF2B5EF4-FFF2-40B4-BE49-F238E27FC236}">
                        <a16:creationId xmlns:a16="http://schemas.microsoft.com/office/drawing/2014/main" id="{EAC50AFB-57F7-493A-82F1-D33BA58B4F35}"/>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27" name="AutoShape 14">
                        <a:extLst>
                          <a:ext uri="{FF2B5EF4-FFF2-40B4-BE49-F238E27FC236}">
                            <a16:creationId xmlns:a16="http://schemas.microsoft.com/office/drawing/2014/main" id="{3263553A-B80C-4D10-A63B-B1375B074A71}"/>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4" name="AutoShape 14">
                        <a:extLst>
                          <a:ext uri="{FF2B5EF4-FFF2-40B4-BE49-F238E27FC236}">
                            <a16:creationId xmlns:a16="http://schemas.microsoft.com/office/drawing/2014/main" id="{DEC493F6-CEBE-4581-BBA8-83B1F5ED607C}"/>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AutoShape 14">
                        <a:extLst>
                          <a:ext uri="{FF2B5EF4-FFF2-40B4-BE49-F238E27FC236}">
                            <a16:creationId xmlns:a16="http://schemas.microsoft.com/office/drawing/2014/main" id="{02E38169-A7CE-4CA6-93E8-C82F7E47E90B}"/>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5" name="AutoShape 14">
                        <a:extLst>
                          <a:ext uri="{FF2B5EF4-FFF2-40B4-BE49-F238E27FC236}">
                            <a16:creationId xmlns:a16="http://schemas.microsoft.com/office/drawing/2014/main" id="{E08D170A-C65B-464A-A435-478BF8B24C51}"/>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4"/>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AutoShape 14">
                        <a:extLst>
                          <a:ext uri="{FF2B5EF4-FFF2-40B4-BE49-F238E27FC236}">
                            <a16:creationId xmlns:a16="http://schemas.microsoft.com/office/drawing/2014/main" id="{10BEF7CF-A597-4BFD-9B04-D379AC0C48E1}"/>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6" name="AutoShape 14">
                        <a:extLst>
                          <a:ext uri="{FF2B5EF4-FFF2-40B4-BE49-F238E27FC236}">
                            <a16:creationId xmlns:a16="http://schemas.microsoft.com/office/drawing/2014/main" id="{3C51FB4E-B5E8-4359-A114-B99F268FD202}"/>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5"/>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AutoShape 14">
                        <a:extLst>
                          <a:ext uri="{FF2B5EF4-FFF2-40B4-BE49-F238E27FC236}">
                            <a16:creationId xmlns:a16="http://schemas.microsoft.com/office/drawing/2014/main" id="{EB6A7534-0D96-4A9B-A1B9-7A19B6357AE6}"/>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7" name="AutoShape 14">
                        <a:extLst>
                          <a:ext uri="{FF2B5EF4-FFF2-40B4-BE49-F238E27FC236}">
                            <a16:creationId xmlns:a16="http://schemas.microsoft.com/office/drawing/2014/main" id="{C523A5E4-7651-477F-8847-B8AEA3CAD125}"/>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6"/>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AutoShape 14">
                        <a:extLst>
                          <a:ext uri="{FF2B5EF4-FFF2-40B4-BE49-F238E27FC236}">
                            <a16:creationId xmlns:a16="http://schemas.microsoft.com/office/drawing/2014/main" id="{4835B95F-1E9E-4A85-98C8-3D354CF75D04}"/>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8" name="AutoShape 14">
                        <a:extLst>
                          <a:ext uri="{FF2B5EF4-FFF2-40B4-BE49-F238E27FC236}">
                            <a16:creationId xmlns:a16="http://schemas.microsoft.com/office/drawing/2014/main" id="{59B98245-A97F-461B-AF77-29F6852FC4E0}"/>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7"/>
                        <a:stretch>
                          <a:fillRect/>
                        </a:stretch>
                      </a:blipFill>
                      <a:ln>
                        <a:headEnd/>
                        <a:tailEnd/>
                      </a:ln>
                    </p:spPr>
                    <p:txBody>
                      <a:bodyPr/>
                      <a:lstStyle/>
                      <a:p>
                        <a:r>
                          <a:rPr lang="en-US">
                            <a:noFill/>
                          </a:rPr>
                          <a:t> </a:t>
                        </a:r>
                      </a:p>
                    </p:txBody>
                  </p:sp>
                </mc:Fallback>
              </mc:AlternateContent>
              <p:sp>
                <p:nvSpPr>
                  <p:cNvPr id="132" name="Line 9">
                    <a:extLst>
                      <a:ext uri="{FF2B5EF4-FFF2-40B4-BE49-F238E27FC236}">
                        <a16:creationId xmlns:a16="http://schemas.microsoft.com/office/drawing/2014/main" id="{A434AB12-52C5-4037-9056-E2812080683C}"/>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33" name="Line 9">
                    <a:extLst>
                      <a:ext uri="{FF2B5EF4-FFF2-40B4-BE49-F238E27FC236}">
                        <a16:creationId xmlns:a16="http://schemas.microsoft.com/office/drawing/2014/main" id="{C060CFD8-6701-48DD-94ED-DD96D7196B63}"/>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34" name="Line 9">
                    <a:extLst>
                      <a:ext uri="{FF2B5EF4-FFF2-40B4-BE49-F238E27FC236}">
                        <a16:creationId xmlns:a16="http://schemas.microsoft.com/office/drawing/2014/main" id="{803899EE-0809-4F60-8C86-1ECCE61FAA15}"/>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7" name="Group 76">
                  <a:extLst>
                    <a:ext uri="{FF2B5EF4-FFF2-40B4-BE49-F238E27FC236}">
                      <a16:creationId xmlns:a16="http://schemas.microsoft.com/office/drawing/2014/main" id="{28780F12-AADC-4C0A-8A43-2A2CFB0DEBC3}"/>
                    </a:ext>
                  </a:extLst>
                </p:cNvPr>
                <p:cNvGrpSpPr/>
                <p:nvPr/>
              </p:nvGrpSpPr>
              <p:grpSpPr>
                <a:xfrm>
                  <a:off x="838200" y="3429000"/>
                  <a:ext cx="9448800" cy="921054"/>
                  <a:chOff x="838200" y="2947925"/>
                  <a:chExt cx="9448800" cy="921054"/>
                </a:xfrm>
              </p:grpSpPr>
              <p:sp>
                <p:nvSpPr>
                  <p:cNvPr id="109" name="Rectangle 108">
                    <a:extLst>
                      <a:ext uri="{FF2B5EF4-FFF2-40B4-BE49-F238E27FC236}">
                        <a16:creationId xmlns:a16="http://schemas.microsoft.com/office/drawing/2014/main" id="{C89DD77B-700E-4AEF-A016-A4B5509035F2}"/>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110" name="Line 9">
                    <a:extLst>
                      <a:ext uri="{FF2B5EF4-FFF2-40B4-BE49-F238E27FC236}">
                        <a16:creationId xmlns:a16="http://schemas.microsoft.com/office/drawing/2014/main" id="{54F40F31-2DA9-4B93-8179-612E2A2B8BEE}"/>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11" name="Oval 110">
                    <a:extLst>
                      <a:ext uri="{FF2B5EF4-FFF2-40B4-BE49-F238E27FC236}">
                        <a16:creationId xmlns:a16="http://schemas.microsoft.com/office/drawing/2014/main" id="{0A97D089-F590-422F-9216-F51C08C32BBA}"/>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12" name="Oval 111">
                    <a:extLst>
                      <a:ext uri="{FF2B5EF4-FFF2-40B4-BE49-F238E27FC236}">
                        <a16:creationId xmlns:a16="http://schemas.microsoft.com/office/drawing/2014/main" id="{44CEDA26-CA4D-45C3-BB88-49587E612D5C}"/>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13" name="Oval 112">
                    <a:extLst>
                      <a:ext uri="{FF2B5EF4-FFF2-40B4-BE49-F238E27FC236}">
                        <a16:creationId xmlns:a16="http://schemas.microsoft.com/office/drawing/2014/main" id="{CA3DC004-6A56-4A0C-BDA9-93E547007911}"/>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14" name="AutoShape 14">
                        <a:extLst>
                          <a:ext uri="{FF2B5EF4-FFF2-40B4-BE49-F238E27FC236}">
                            <a16:creationId xmlns:a16="http://schemas.microsoft.com/office/drawing/2014/main" id="{4631D47A-0D16-46F2-9D79-9B7E05BB27A2}"/>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08" name="AutoShape 14">
                        <a:extLst>
                          <a:ext uri="{FF2B5EF4-FFF2-40B4-BE49-F238E27FC236}">
                            <a16:creationId xmlns:a16="http://schemas.microsoft.com/office/drawing/2014/main" id="{3D5E7CF5-BEB3-486D-A315-C79F98D059F4}"/>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8"/>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AutoShape 14">
                        <a:extLst>
                          <a:ext uri="{FF2B5EF4-FFF2-40B4-BE49-F238E27FC236}">
                            <a16:creationId xmlns:a16="http://schemas.microsoft.com/office/drawing/2014/main" id="{EEC04200-03E0-4009-A405-D853D8772992}"/>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09" name="AutoShape 14">
                        <a:extLst>
                          <a:ext uri="{FF2B5EF4-FFF2-40B4-BE49-F238E27FC236}">
                            <a16:creationId xmlns:a16="http://schemas.microsoft.com/office/drawing/2014/main" id="{22CD4204-4372-47D6-B89B-44B850FE2D3B}"/>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9"/>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AutoShape 14">
                        <a:extLst>
                          <a:ext uri="{FF2B5EF4-FFF2-40B4-BE49-F238E27FC236}">
                            <a16:creationId xmlns:a16="http://schemas.microsoft.com/office/drawing/2014/main" id="{6E0A567D-6D1B-4FB5-AB0A-E7502B2BC931}"/>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0" name="AutoShape 14">
                        <a:extLst>
                          <a:ext uri="{FF2B5EF4-FFF2-40B4-BE49-F238E27FC236}">
                            <a16:creationId xmlns:a16="http://schemas.microsoft.com/office/drawing/2014/main" id="{90F30319-A918-4E4A-95AC-A97D9932C97E}"/>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0"/>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AutoShape 14">
                        <a:extLst>
                          <a:ext uri="{FF2B5EF4-FFF2-40B4-BE49-F238E27FC236}">
                            <a16:creationId xmlns:a16="http://schemas.microsoft.com/office/drawing/2014/main" id="{2F0ED616-00D5-440E-BFC2-615A72F2F001}"/>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1" name="AutoShape 14">
                        <a:extLst>
                          <a:ext uri="{FF2B5EF4-FFF2-40B4-BE49-F238E27FC236}">
                            <a16:creationId xmlns:a16="http://schemas.microsoft.com/office/drawing/2014/main" id="{0C36EC4B-1CEC-485E-B38C-BEE9FC5903E5}"/>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1"/>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AutoShape 14">
                        <a:extLst>
                          <a:ext uri="{FF2B5EF4-FFF2-40B4-BE49-F238E27FC236}">
                            <a16:creationId xmlns:a16="http://schemas.microsoft.com/office/drawing/2014/main" id="{E3FB3AD9-EDE8-4066-8B7D-9AADFAA69491}"/>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2" name="AutoShape 14">
                        <a:extLst>
                          <a:ext uri="{FF2B5EF4-FFF2-40B4-BE49-F238E27FC236}">
                            <a16:creationId xmlns:a16="http://schemas.microsoft.com/office/drawing/2014/main" id="{6F991073-BD09-4FBC-8A73-7126AE317B72}"/>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12"/>
                        <a:stretch>
                          <a:fillRect/>
                        </a:stretch>
                      </a:blipFill>
                      <a:ln>
                        <a:headEnd/>
                        <a:tailEnd/>
                      </a:ln>
                    </p:spPr>
                    <p:txBody>
                      <a:bodyPr/>
                      <a:lstStyle/>
                      <a:p>
                        <a:r>
                          <a:rPr lang="en-US">
                            <a:noFill/>
                          </a:rPr>
                          <a:t> </a:t>
                        </a:r>
                      </a:p>
                    </p:txBody>
                  </p:sp>
                </mc:Fallback>
              </mc:AlternateContent>
              <p:sp>
                <p:nvSpPr>
                  <p:cNvPr id="119" name="Line 9">
                    <a:extLst>
                      <a:ext uri="{FF2B5EF4-FFF2-40B4-BE49-F238E27FC236}">
                        <a16:creationId xmlns:a16="http://schemas.microsoft.com/office/drawing/2014/main" id="{9B5F0F1D-2C30-4159-BA7C-31AA23018017}"/>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0" name="Line 9">
                    <a:extLst>
                      <a:ext uri="{FF2B5EF4-FFF2-40B4-BE49-F238E27FC236}">
                        <a16:creationId xmlns:a16="http://schemas.microsoft.com/office/drawing/2014/main" id="{08B6C21A-3D98-4003-BA32-AA5101CD39D3}"/>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1" name="Line 9">
                    <a:extLst>
                      <a:ext uri="{FF2B5EF4-FFF2-40B4-BE49-F238E27FC236}">
                        <a16:creationId xmlns:a16="http://schemas.microsoft.com/office/drawing/2014/main" id="{D5114598-6A0A-4AF9-935F-031E287EF67B}"/>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8" name="Group 77">
                  <a:extLst>
                    <a:ext uri="{FF2B5EF4-FFF2-40B4-BE49-F238E27FC236}">
                      <a16:creationId xmlns:a16="http://schemas.microsoft.com/office/drawing/2014/main" id="{34FFCF50-56B8-4009-9853-DD9CD7829303}"/>
                    </a:ext>
                  </a:extLst>
                </p:cNvPr>
                <p:cNvGrpSpPr/>
                <p:nvPr/>
              </p:nvGrpSpPr>
              <p:grpSpPr>
                <a:xfrm>
                  <a:off x="838200" y="4770071"/>
                  <a:ext cx="9448800" cy="921054"/>
                  <a:chOff x="838200" y="2947925"/>
                  <a:chExt cx="9448800" cy="921054"/>
                </a:xfrm>
              </p:grpSpPr>
              <p:sp>
                <p:nvSpPr>
                  <p:cNvPr id="96" name="Rectangle 95">
                    <a:extLst>
                      <a:ext uri="{FF2B5EF4-FFF2-40B4-BE49-F238E27FC236}">
                        <a16:creationId xmlns:a16="http://schemas.microsoft.com/office/drawing/2014/main" id="{015FA16D-17BB-448C-BE43-69F1DA719DE0}"/>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97" name="Line 9">
                    <a:extLst>
                      <a:ext uri="{FF2B5EF4-FFF2-40B4-BE49-F238E27FC236}">
                        <a16:creationId xmlns:a16="http://schemas.microsoft.com/office/drawing/2014/main" id="{D29EB46E-3B69-459E-B0C6-517C4EFCE40D}"/>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8" name="Oval 97">
                    <a:extLst>
                      <a:ext uri="{FF2B5EF4-FFF2-40B4-BE49-F238E27FC236}">
                        <a16:creationId xmlns:a16="http://schemas.microsoft.com/office/drawing/2014/main" id="{157D171E-8DCF-4296-A351-E90BA7D0FEE6}"/>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99" name="Oval 98">
                    <a:extLst>
                      <a:ext uri="{FF2B5EF4-FFF2-40B4-BE49-F238E27FC236}">
                        <a16:creationId xmlns:a16="http://schemas.microsoft.com/office/drawing/2014/main" id="{58C00069-6D6E-477F-AE2A-459FCD63CCEF}"/>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00" name="Oval 99">
                    <a:extLst>
                      <a:ext uri="{FF2B5EF4-FFF2-40B4-BE49-F238E27FC236}">
                        <a16:creationId xmlns:a16="http://schemas.microsoft.com/office/drawing/2014/main" id="{56C9180B-FD3F-4F93-82A4-8EA7DC7906A3}"/>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01" name="AutoShape 14">
                        <a:extLst>
                          <a:ext uri="{FF2B5EF4-FFF2-40B4-BE49-F238E27FC236}">
                            <a16:creationId xmlns:a16="http://schemas.microsoft.com/office/drawing/2014/main" id="{4D263FAF-D9CC-4458-A3AE-2730E307768F}"/>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2" name="AutoShape 14">
                        <a:extLst>
                          <a:ext uri="{FF2B5EF4-FFF2-40B4-BE49-F238E27FC236}">
                            <a16:creationId xmlns:a16="http://schemas.microsoft.com/office/drawing/2014/main" id="{EC8C02A4-9BFF-4478-A285-C1C0AB82FB41}"/>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AutoShape 14">
                        <a:extLst>
                          <a:ext uri="{FF2B5EF4-FFF2-40B4-BE49-F238E27FC236}">
                            <a16:creationId xmlns:a16="http://schemas.microsoft.com/office/drawing/2014/main" id="{EDF517B4-6941-4214-ACCE-F85D3510587D}"/>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3" name="AutoShape 14">
                        <a:extLst>
                          <a:ext uri="{FF2B5EF4-FFF2-40B4-BE49-F238E27FC236}">
                            <a16:creationId xmlns:a16="http://schemas.microsoft.com/office/drawing/2014/main" id="{6EBD260B-FCAA-4DE2-987E-7F1020BB3196}"/>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1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AutoShape 14">
                        <a:extLst>
                          <a:ext uri="{FF2B5EF4-FFF2-40B4-BE49-F238E27FC236}">
                            <a16:creationId xmlns:a16="http://schemas.microsoft.com/office/drawing/2014/main" id="{64681F2B-A7FC-47A9-BC99-E2EBC5D720FC}"/>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4" name="AutoShape 14">
                        <a:extLst>
                          <a:ext uri="{FF2B5EF4-FFF2-40B4-BE49-F238E27FC236}">
                            <a16:creationId xmlns:a16="http://schemas.microsoft.com/office/drawing/2014/main" id="{3CE87C35-4EEF-4591-B8F4-228B5AEC6A20}"/>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4"/>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AutoShape 14">
                        <a:extLst>
                          <a:ext uri="{FF2B5EF4-FFF2-40B4-BE49-F238E27FC236}">
                            <a16:creationId xmlns:a16="http://schemas.microsoft.com/office/drawing/2014/main" id="{B6F38F60-E828-462C-BC52-08CF5AC034A6}"/>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5" name="AutoShape 14">
                        <a:extLst>
                          <a:ext uri="{FF2B5EF4-FFF2-40B4-BE49-F238E27FC236}">
                            <a16:creationId xmlns:a16="http://schemas.microsoft.com/office/drawing/2014/main" id="{C3606656-9C03-4425-9CE7-847FF8F19892}"/>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5"/>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AutoShape 14">
                        <a:extLst>
                          <a:ext uri="{FF2B5EF4-FFF2-40B4-BE49-F238E27FC236}">
                            <a16:creationId xmlns:a16="http://schemas.microsoft.com/office/drawing/2014/main" id="{4C4EF80B-83BE-4D42-8207-B2F1C0EE73A7}"/>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6" name="AutoShape 14">
                        <a:extLst>
                          <a:ext uri="{FF2B5EF4-FFF2-40B4-BE49-F238E27FC236}">
                            <a16:creationId xmlns:a16="http://schemas.microsoft.com/office/drawing/2014/main" id="{BFE00D2B-1467-497E-86F7-172B31409E02}"/>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7"/>
                        <a:stretch>
                          <a:fillRect/>
                        </a:stretch>
                      </a:blipFill>
                      <a:ln>
                        <a:headEnd/>
                        <a:tailEnd/>
                      </a:ln>
                    </p:spPr>
                    <p:txBody>
                      <a:bodyPr/>
                      <a:lstStyle/>
                      <a:p>
                        <a:r>
                          <a:rPr lang="en-US">
                            <a:noFill/>
                          </a:rPr>
                          <a:t> </a:t>
                        </a:r>
                      </a:p>
                    </p:txBody>
                  </p:sp>
                </mc:Fallback>
              </mc:AlternateContent>
              <p:sp>
                <p:nvSpPr>
                  <p:cNvPr id="106" name="Line 9">
                    <a:extLst>
                      <a:ext uri="{FF2B5EF4-FFF2-40B4-BE49-F238E27FC236}">
                        <a16:creationId xmlns:a16="http://schemas.microsoft.com/office/drawing/2014/main" id="{5173782F-FE2F-4369-AB42-06FD2E2A4540}"/>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07" name="Line 9">
                    <a:extLst>
                      <a:ext uri="{FF2B5EF4-FFF2-40B4-BE49-F238E27FC236}">
                        <a16:creationId xmlns:a16="http://schemas.microsoft.com/office/drawing/2014/main" id="{00373030-0902-487E-8BA0-871E480FDDBA}"/>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08" name="Line 9">
                    <a:extLst>
                      <a:ext uri="{FF2B5EF4-FFF2-40B4-BE49-F238E27FC236}">
                        <a16:creationId xmlns:a16="http://schemas.microsoft.com/office/drawing/2014/main" id="{2C2750A5-00E3-42CB-A0FC-D89A800B8CA6}"/>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9" name="Group 78">
                  <a:extLst>
                    <a:ext uri="{FF2B5EF4-FFF2-40B4-BE49-F238E27FC236}">
                      <a16:creationId xmlns:a16="http://schemas.microsoft.com/office/drawing/2014/main" id="{429C5D4E-DB4D-4023-8E85-36ABA574FE95}"/>
                    </a:ext>
                  </a:extLst>
                </p:cNvPr>
                <p:cNvGrpSpPr/>
                <p:nvPr/>
              </p:nvGrpSpPr>
              <p:grpSpPr>
                <a:xfrm>
                  <a:off x="838200" y="5715000"/>
                  <a:ext cx="9448800" cy="921054"/>
                  <a:chOff x="838200" y="2947925"/>
                  <a:chExt cx="9448800" cy="921054"/>
                </a:xfrm>
              </p:grpSpPr>
              <p:sp>
                <p:nvSpPr>
                  <p:cNvPr id="83" name="Rectangle 82">
                    <a:extLst>
                      <a:ext uri="{FF2B5EF4-FFF2-40B4-BE49-F238E27FC236}">
                        <a16:creationId xmlns:a16="http://schemas.microsoft.com/office/drawing/2014/main" id="{62CD02BC-C3FD-4DA5-93CD-FDCBF68C4FF1}"/>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84" name="Line 9">
                    <a:extLst>
                      <a:ext uri="{FF2B5EF4-FFF2-40B4-BE49-F238E27FC236}">
                        <a16:creationId xmlns:a16="http://schemas.microsoft.com/office/drawing/2014/main" id="{0578496D-4A21-43DD-81AD-8E5913CFB14E}"/>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85" name="Oval 84">
                    <a:extLst>
                      <a:ext uri="{FF2B5EF4-FFF2-40B4-BE49-F238E27FC236}">
                        <a16:creationId xmlns:a16="http://schemas.microsoft.com/office/drawing/2014/main" id="{48D12899-DC9D-49D7-BFE5-D4C2DBC6FB94}"/>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86" name="Oval 85">
                    <a:extLst>
                      <a:ext uri="{FF2B5EF4-FFF2-40B4-BE49-F238E27FC236}">
                        <a16:creationId xmlns:a16="http://schemas.microsoft.com/office/drawing/2014/main" id="{A9C816FE-78B4-4F81-9732-0BD72DD794A0}"/>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87" name="Oval 86">
                    <a:extLst>
                      <a:ext uri="{FF2B5EF4-FFF2-40B4-BE49-F238E27FC236}">
                        <a16:creationId xmlns:a16="http://schemas.microsoft.com/office/drawing/2014/main" id="{4991E7FB-CC76-4994-9AB9-25661F68ADAA}"/>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88" name="AutoShape 14">
                        <a:extLst>
                          <a:ext uri="{FF2B5EF4-FFF2-40B4-BE49-F238E27FC236}">
                            <a16:creationId xmlns:a16="http://schemas.microsoft.com/office/drawing/2014/main" id="{41BBB68A-0EB0-4D84-9032-3C389529F30B}"/>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6" name="AutoShape 14">
                        <a:extLst>
                          <a:ext uri="{FF2B5EF4-FFF2-40B4-BE49-F238E27FC236}">
                            <a16:creationId xmlns:a16="http://schemas.microsoft.com/office/drawing/2014/main" id="{7E01739F-E41B-4377-920B-5C5DDF565C06}"/>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8"/>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AutoShape 14">
                        <a:extLst>
                          <a:ext uri="{FF2B5EF4-FFF2-40B4-BE49-F238E27FC236}">
                            <a16:creationId xmlns:a16="http://schemas.microsoft.com/office/drawing/2014/main" id="{0B86E518-039C-4928-AEC2-F1D46059F504}"/>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7" name="AutoShape 14">
                        <a:extLst>
                          <a:ext uri="{FF2B5EF4-FFF2-40B4-BE49-F238E27FC236}">
                            <a16:creationId xmlns:a16="http://schemas.microsoft.com/office/drawing/2014/main" id="{49185E8F-CF46-417B-9CFA-51F9940B4197}"/>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16"/>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AutoShape 14">
                        <a:extLst>
                          <a:ext uri="{FF2B5EF4-FFF2-40B4-BE49-F238E27FC236}">
                            <a16:creationId xmlns:a16="http://schemas.microsoft.com/office/drawing/2014/main" id="{B5CC09DD-8384-4C7E-82A9-9858480EA489}"/>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8" name="AutoShape 14">
                        <a:extLst>
                          <a:ext uri="{FF2B5EF4-FFF2-40B4-BE49-F238E27FC236}">
                            <a16:creationId xmlns:a16="http://schemas.microsoft.com/office/drawing/2014/main" id="{6599242C-D15D-4B33-98A0-EA9A16A03F6D}"/>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7"/>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AutoShape 14">
                        <a:extLst>
                          <a:ext uri="{FF2B5EF4-FFF2-40B4-BE49-F238E27FC236}">
                            <a16:creationId xmlns:a16="http://schemas.microsoft.com/office/drawing/2014/main" id="{7580E3A0-4B6C-4EB1-8595-A7ED0B0007A9}"/>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9" name="AutoShape 14">
                        <a:extLst>
                          <a:ext uri="{FF2B5EF4-FFF2-40B4-BE49-F238E27FC236}">
                            <a16:creationId xmlns:a16="http://schemas.microsoft.com/office/drawing/2014/main" id="{607A3FF4-42D1-4D76-9209-76D27455DE9C}"/>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1"/>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AutoShape 14">
                        <a:extLst>
                          <a:ext uri="{FF2B5EF4-FFF2-40B4-BE49-F238E27FC236}">
                            <a16:creationId xmlns:a16="http://schemas.microsoft.com/office/drawing/2014/main" id="{78B44DC0-E099-46A7-B7FB-1828E32F8348}"/>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40" name="AutoShape 14">
                        <a:extLst>
                          <a:ext uri="{FF2B5EF4-FFF2-40B4-BE49-F238E27FC236}">
                            <a16:creationId xmlns:a16="http://schemas.microsoft.com/office/drawing/2014/main" id="{9D09E582-218A-4BC5-B85C-08A3588FC4AC}"/>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12"/>
                        <a:stretch>
                          <a:fillRect/>
                        </a:stretch>
                      </a:blipFill>
                      <a:ln>
                        <a:headEnd/>
                        <a:tailEnd/>
                      </a:ln>
                    </p:spPr>
                    <p:txBody>
                      <a:bodyPr/>
                      <a:lstStyle/>
                      <a:p>
                        <a:r>
                          <a:rPr lang="en-US">
                            <a:noFill/>
                          </a:rPr>
                          <a:t> </a:t>
                        </a:r>
                      </a:p>
                    </p:txBody>
                  </p:sp>
                </mc:Fallback>
              </mc:AlternateContent>
              <p:sp>
                <p:nvSpPr>
                  <p:cNvPr id="93" name="Line 9">
                    <a:extLst>
                      <a:ext uri="{FF2B5EF4-FFF2-40B4-BE49-F238E27FC236}">
                        <a16:creationId xmlns:a16="http://schemas.microsoft.com/office/drawing/2014/main" id="{CB7AB2F2-8415-486E-8DC2-1AD3766B1975}"/>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4" name="Line 9">
                    <a:extLst>
                      <a:ext uri="{FF2B5EF4-FFF2-40B4-BE49-F238E27FC236}">
                        <a16:creationId xmlns:a16="http://schemas.microsoft.com/office/drawing/2014/main" id="{D259BE51-0A20-45E2-A364-2168CCFA5316}"/>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5" name="Line 9">
                    <a:extLst>
                      <a:ext uri="{FF2B5EF4-FFF2-40B4-BE49-F238E27FC236}">
                        <a16:creationId xmlns:a16="http://schemas.microsoft.com/office/drawing/2014/main" id="{CFC5E05F-F12D-49B8-A559-16420C798A04}"/>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sp>
              <p:nvSpPr>
                <p:cNvPr id="80" name="Left Brace 79">
                  <a:extLst>
                    <a:ext uri="{FF2B5EF4-FFF2-40B4-BE49-F238E27FC236}">
                      <a16:creationId xmlns:a16="http://schemas.microsoft.com/office/drawing/2014/main" id="{5C8D44CA-D779-4702-A269-5B5AFD621C31}"/>
                    </a:ext>
                  </a:extLst>
                </p:cNvPr>
                <p:cNvSpPr/>
                <p:nvPr/>
              </p:nvSpPr>
              <p:spPr>
                <a:xfrm>
                  <a:off x="381000" y="4572000"/>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Left Brace 80">
                  <a:extLst>
                    <a:ext uri="{FF2B5EF4-FFF2-40B4-BE49-F238E27FC236}">
                      <a16:creationId xmlns:a16="http://schemas.microsoft.com/office/drawing/2014/main" id="{E72AE9CE-27F9-4780-BA2A-824D33419D38}"/>
                    </a:ext>
                  </a:extLst>
                </p:cNvPr>
                <p:cNvSpPr/>
                <p:nvPr/>
              </p:nvSpPr>
              <p:spPr>
                <a:xfrm rot="10800000">
                  <a:off x="10184329" y="2386075"/>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Left Brace 81">
                  <a:extLst>
                    <a:ext uri="{FF2B5EF4-FFF2-40B4-BE49-F238E27FC236}">
                      <a16:creationId xmlns:a16="http://schemas.microsoft.com/office/drawing/2014/main" id="{3C1F0503-DF64-424A-8CC2-8975BD0ADF80}"/>
                    </a:ext>
                  </a:extLst>
                </p:cNvPr>
                <p:cNvSpPr/>
                <p:nvPr/>
              </p:nvSpPr>
              <p:spPr>
                <a:xfrm rot="10800000">
                  <a:off x="10202183" y="4572000"/>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4" name="TextBox 73">
                <a:extLst>
                  <a:ext uri="{FF2B5EF4-FFF2-40B4-BE49-F238E27FC236}">
                    <a16:creationId xmlns:a16="http://schemas.microsoft.com/office/drawing/2014/main" id="{AEFACF96-D03B-4E25-B7D2-2AA8CFF1098C}"/>
                  </a:ext>
                </a:extLst>
              </p:cNvPr>
              <p:cNvSpPr txBox="1"/>
              <p:nvPr/>
            </p:nvSpPr>
            <p:spPr>
              <a:xfrm>
                <a:off x="10844836" y="2793987"/>
                <a:ext cx="1579046" cy="830997"/>
              </a:xfrm>
              <a:prstGeom prst="rect">
                <a:avLst/>
              </a:prstGeom>
              <a:noFill/>
            </p:spPr>
            <p:txBody>
              <a:bodyPr wrap="square" rtlCol="0">
                <a:spAutoFit/>
              </a:bodyPr>
              <a:lstStyle/>
              <a:p>
                <a:r>
                  <a:rPr lang="en-US" sz="2400" b="1" dirty="0">
                    <a:solidFill>
                      <a:srgbClr val="00B050"/>
                    </a:solidFill>
                  </a:rPr>
                  <a:t>Satisfying Set 1</a:t>
                </a:r>
              </a:p>
            </p:txBody>
          </p:sp>
          <p:sp>
            <p:nvSpPr>
              <p:cNvPr id="75" name="TextBox 74">
                <a:extLst>
                  <a:ext uri="{FF2B5EF4-FFF2-40B4-BE49-F238E27FC236}">
                    <a16:creationId xmlns:a16="http://schemas.microsoft.com/office/drawing/2014/main" id="{9DE27076-96D2-49AE-A21D-53CA31DBFA8E}"/>
                  </a:ext>
                </a:extLst>
              </p:cNvPr>
              <p:cNvSpPr txBox="1"/>
              <p:nvPr/>
            </p:nvSpPr>
            <p:spPr>
              <a:xfrm>
                <a:off x="10901073" y="5010858"/>
                <a:ext cx="1579046" cy="830997"/>
              </a:xfrm>
              <a:prstGeom prst="rect">
                <a:avLst/>
              </a:prstGeom>
              <a:noFill/>
            </p:spPr>
            <p:txBody>
              <a:bodyPr wrap="square" rtlCol="0">
                <a:spAutoFit/>
              </a:bodyPr>
              <a:lstStyle/>
              <a:p>
                <a:r>
                  <a:rPr lang="en-US" sz="2400" b="1" dirty="0">
                    <a:solidFill>
                      <a:srgbClr val="00B050"/>
                    </a:solidFill>
                  </a:rPr>
                  <a:t>Satisfying Set 2</a:t>
                </a:r>
              </a:p>
            </p:txBody>
          </p:sp>
        </p:grpSp>
      </p:grpSp>
    </p:spTree>
    <p:extLst>
      <p:ext uri="{BB962C8B-B14F-4D97-AF65-F5344CB8AC3E}">
        <p14:creationId xmlns:p14="http://schemas.microsoft.com/office/powerpoint/2010/main" val="4298423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E91BF2-FB22-4FF1-A1BC-B0F4301E93FE}"/>
                  </a:ext>
                </a:extLst>
              </p:cNvPr>
              <p:cNvSpPr>
                <a:spLocks noGrp="1"/>
              </p:cNvSpPr>
              <p:nvPr>
                <p:ph idx="1"/>
              </p:nvPr>
            </p:nvSpPr>
            <p:spPr/>
            <p:txBody>
              <a:bodyPr/>
              <a:lstStyle/>
              <a:p>
                <a:r>
                  <a:rPr lang="en-US" dirty="0"/>
                  <a:t>Observational determinism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𝑤𝐼𝑛</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𝑤𝐼𝑛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oMath>
                  </m:oMathPara>
                </a14:m>
                <a:endParaRPr lang="en-US" dirty="0"/>
              </a:p>
              <a:p>
                <a:pPr marL="0" indent="0">
                  <a:buNone/>
                </a:pPr>
                <a:r>
                  <a:rPr lang="en-US" dirty="0"/>
                  <a:t>(For same inputs from low security users, we get same outputs to the low security users. Inputs from high-security users could be different)</a:t>
                </a:r>
              </a:p>
              <a:p>
                <a:r>
                  <a:rPr lang="en-US" dirty="0"/>
                  <a:t>Generalized noninterference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h𝑖𝑔h𝐼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h𝑖𝑔h𝐼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r>
                        <a:rPr lang="en-US"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𝑙𝑜𝑤𝐼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𝑙𝑜𝑤𝐼𝑛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oMath>
                  </m:oMathPara>
                </a14:m>
                <a:endParaRPr lang="en-US" dirty="0"/>
              </a:p>
              <a:p>
                <a:pPr marL="0" indent="0">
                  <a:buNone/>
                </a:pPr>
                <a:r>
                  <a:rPr lang="en-US" dirty="0"/>
                  <a:t>(If high inputs are the same, then if the low inputs are same, then the low outputs should be same)</a:t>
                </a:r>
              </a:p>
            </p:txBody>
          </p:sp>
        </mc:Choice>
        <mc:Fallback xmlns="">
          <p:sp>
            <p:nvSpPr>
              <p:cNvPr id="2" name="Content Placeholder 1">
                <a:extLst>
                  <a:ext uri="{FF2B5EF4-FFF2-40B4-BE49-F238E27FC236}">
                    <a16:creationId xmlns:a16="http://schemas.microsoft.com/office/drawing/2014/main" id="{E4E91BF2-FB22-4FF1-A1BC-B0F4301E93FE}"/>
                  </a:ext>
                </a:extLst>
              </p:cNvPr>
              <p:cNvSpPr>
                <a:spLocks noGrp="1" noRot="1" noChangeAspect="1" noMove="1" noResize="1" noEditPoints="1" noAdjustHandles="1" noChangeArrowheads="1" noChangeShapeType="1" noTextEdit="1"/>
              </p:cNvSpPr>
              <p:nvPr>
                <p:ph idx="1"/>
              </p:nvPr>
            </p:nvSpPr>
            <p:spPr>
              <a:blipFill>
                <a:blip r:embed="rId2"/>
                <a:stretch>
                  <a:fillRect l="-1042"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53D8C3-C1D0-44DF-80C2-72BECF48F4CF}"/>
              </a:ext>
            </a:extLst>
          </p:cNvPr>
          <p:cNvSpPr>
            <a:spLocks noGrp="1"/>
          </p:cNvSpPr>
          <p:nvPr>
            <p:ph type="title"/>
          </p:nvPr>
        </p:nvSpPr>
        <p:spPr/>
        <p:txBody>
          <a:bodyPr/>
          <a:lstStyle/>
          <a:p>
            <a:r>
              <a:rPr lang="en-US" dirty="0"/>
              <a:t>Examples of </a:t>
            </a:r>
            <a:r>
              <a:rPr lang="en-US" dirty="0" err="1"/>
              <a:t>HyperLTL</a:t>
            </a:r>
            <a:r>
              <a:rPr lang="en-US" dirty="0"/>
              <a:t> properties</a:t>
            </a:r>
          </a:p>
        </p:txBody>
      </p:sp>
      <p:sp>
        <p:nvSpPr>
          <p:cNvPr id="4" name="Slide Number Placeholder 3">
            <a:extLst>
              <a:ext uri="{FF2B5EF4-FFF2-40B4-BE49-F238E27FC236}">
                <a16:creationId xmlns:a16="http://schemas.microsoft.com/office/drawing/2014/main" id="{4106DEBB-A168-4BFE-BDF1-B71AC9E73005}"/>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2402685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95B00-20A7-4F29-B728-1BBF64EBF761}"/>
              </a:ext>
            </a:extLst>
          </p:cNvPr>
          <p:cNvSpPr>
            <a:spLocks noGrp="1"/>
          </p:cNvSpPr>
          <p:nvPr>
            <p:ph idx="1"/>
          </p:nvPr>
        </p:nvSpPr>
        <p:spPr/>
        <p:txBody>
          <a:bodyPr/>
          <a:lstStyle/>
          <a:p>
            <a:r>
              <a:rPr lang="en-US" dirty="0" err="1"/>
              <a:t>HyperSTL</a:t>
            </a:r>
            <a:r>
              <a:rPr lang="en-US" dirty="0"/>
              <a:t>!</a:t>
            </a:r>
          </a:p>
          <a:p>
            <a:r>
              <a:rPr lang="en-US" dirty="0"/>
              <a:t>We can make predicates over signals leaking private information of a CPS to the external world</a:t>
            </a:r>
          </a:p>
          <a:p>
            <a:r>
              <a:rPr lang="en-US" dirty="0"/>
              <a:t>In contrast to </a:t>
            </a:r>
            <a:r>
              <a:rPr lang="en-US" dirty="0" err="1"/>
              <a:t>HyperLTL</a:t>
            </a:r>
            <a:r>
              <a:rPr lang="en-US" dirty="0"/>
              <a:t> where decisions are Boolean, in </a:t>
            </a:r>
            <a:r>
              <a:rPr lang="en-US" dirty="0" err="1"/>
              <a:t>HyperSTL</a:t>
            </a:r>
            <a:r>
              <a:rPr lang="en-US" dirty="0"/>
              <a:t>, we can have any functions of the internal state of the CPS application</a:t>
            </a:r>
          </a:p>
          <a:p>
            <a:r>
              <a:rPr lang="en-US" dirty="0"/>
              <a:t>Very new, evolving area</a:t>
            </a:r>
          </a:p>
        </p:txBody>
      </p:sp>
      <p:sp>
        <p:nvSpPr>
          <p:cNvPr id="3" name="Title 2">
            <a:extLst>
              <a:ext uri="{FF2B5EF4-FFF2-40B4-BE49-F238E27FC236}">
                <a16:creationId xmlns:a16="http://schemas.microsoft.com/office/drawing/2014/main" id="{F37AB6FA-B4AF-4A5D-912F-2F9BF712D717}"/>
              </a:ext>
            </a:extLst>
          </p:cNvPr>
          <p:cNvSpPr>
            <a:spLocks noGrp="1"/>
          </p:cNvSpPr>
          <p:nvPr>
            <p:ph type="title"/>
          </p:nvPr>
        </p:nvSpPr>
        <p:spPr/>
        <p:txBody>
          <a:bodyPr/>
          <a:lstStyle/>
          <a:p>
            <a:r>
              <a:rPr lang="en-US" dirty="0"/>
              <a:t>Applying </a:t>
            </a:r>
            <a:r>
              <a:rPr lang="en-US" dirty="0" err="1"/>
              <a:t>Hyperproperties</a:t>
            </a:r>
            <a:r>
              <a:rPr lang="en-US" dirty="0"/>
              <a:t> to CPS context</a:t>
            </a:r>
          </a:p>
        </p:txBody>
      </p:sp>
      <p:sp>
        <p:nvSpPr>
          <p:cNvPr id="4" name="Slide Number Placeholder 3">
            <a:extLst>
              <a:ext uri="{FF2B5EF4-FFF2-40B4-BE49-F238E27FC236}">
                <a16:creationId xmlns:a16="http://schemas.microsoft.com/office/drawing/2014/main" id="{82A00A08-E193-46AA-84B8-7C8E9316215A}"/>
              </a:ext>
            </a:extLst>
          </p:cNvPr>
          <p:cNvSpPr>
            <a:spLocks noGrp="1"/>
          </p:cNvSpPr>
          <p:nvPr>
            <p:ph type="sldNum" sz="quarter" idx="12"/>
          </p:nvPr>
        </p:nvSpPr>
        <p:spPr/>
        <p:txBody>
          <a:bodyPr/>
          <a:lstStyle/>
          <a:p>
            <a:fld id="{29AAD378-655A-49C6-813C-9FD132EF7440}" type="slidenum">
              <a:rPr lang="en-US" smtClean="0"/>
              <a:pPr/>
              <a:t>67</a:t>
            </a:fld>
            <a:endParaRPr lang="en-US" dirty="0"/>
          </a:p>
        </p:txBody>
      </p:sp>
    </p:spTree>
    <p:extLst>
      <p:ext uri="{BB962C8B-B14F-4D97-AF65-F5344CB8AC3E}">
        <p14:creationId xmlns:p14="http://schemas.microsoft.com/office/powerpoint/2010/main" val="3439983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EF030-A940-4C24-B5EA-6961F69485F7}"/>
              </a:ext>
            </a:extLst>
          </p:cNvPr>
          <p:cNvSpPr>
            <a:spLocks noGrp="1"/>
          </p:cNvSpPr>
          <p:nvPr>
            <p:ph idx="1"/>
          </p:nvPr>
        </p:nvSpPr>
        <p:spPr/>
        <p:txBody>
          <a:bodyPr>
            <a:normAutofit/>
          </a:bodyPr>
          <a:lstStyle/>
          <a:p>
            <a:pPr>
              <a:buFont typeface="+mj-lt"/>
              <a:buAutoNum type="arabicPeriod"/>
            </a:pPr>
            <a:r>
              <a:rPr lang="en-US" sz="1800" dirty="0"/>
              <a:t>T. McDermott, et al., Technical Report on Human Capital Development – Resilient Cyber Physical Systems, Available at: </a:t>
            </a:r>
            <a:r>
              <a:rPr lang="en-US" sz="1800" dirty="0">
                <a:hlinkClick r:id="rId2"/>
              </a:rPr>
              <a:t>http://www.sercuarc.org/publications-papers/technical-report-human-capital-development-resilient-cyber-physical-systems/</a:t>
            </a:r>
            <a:endParaRPr lang="en-US" sz="1800" dirty="0"/>
          </a:p>
          <a:p>
            <a:pPr>
              <a:buFont typeface="+mj-lt"/>
              <a:buAutoNum type="arabicPeriod"/>
            </a:pPr>
            <a:r>
              <a:rPr lang="en-US" sz="1800" dirty="0" err="1"/>
              <a:t>Pasqualetti</a:t>
            </a:r>
            <a:r>
              <a:rPr lang="en-US" sz="1800" dirty="0"/>
              <a:t>, F., </a:t>
            </a:r>
            <a:r>
              <a:rPr lang="en-US" sz="1800" dirty="0" err="1"/>
              <a:t>Dörfler</a:t>
            </a:r>
            <a:r>
              <a:rPr lang="en-US" sz="1800" dirty="0"/>
              <a:t>, F., &amp; </a:t>
            </a:r>
            <a:r>
              <a:rPr lang="en-US" sz="1800" dirty="0" err="1"/>
              <a:t>Bullo</a:t>
            </a:r>
            <a:r>
              <a:rPr lang="en-US" sz="1800" dirty="0"/>
              <a:t>, F. (2013). Attack detection and identification in cyber-physical systems. </a:t>
            </a:r>
            <a:r>
              <a:rPr lang="en-US" sz="1800" i="1" dirty="0"/>
              <a:t>IEEE Transactions on Automatic Control</a:t>
            </a:r>
            <a:r>
              <a:rPr lang="en-US" sz="1800" dirty="0"/>
              <a:t>, </a:t>
            </a:r>
            <a:r>
              <a:rPr lang="en-US" sz="1800" i="1" dirty="0"/>
              <a:t>58</a:t>
            </a:r>
            <a:r>
              <a:rPr lang="en-US" sz="1800" dirty="0"/>
              <a:t>(11), 2715-2729.</a:t>
            </a:r>
          </a:p>
          <a:p>
            <a:pPr>
              <a:buFont typeface="+mj-lt"/>
              <a:buAutoNum type="arabicPeriod"/>
            </a:pPr>
            <a:r>
              <a:rPr lang="en-US" sz="1800" dirty="0"/>
              <a:t>Paulo </a:t>
            </a:r>
            <a:r>
              <a:rPr lang="en-US" sz="1800" dirty="0" err="1"/>
              <a:t>Tabuada’s</a:t>
            </a:r>
            <a:r>
              <a:rPr lang="en-US" sz="1800" dirty="0"/>
              <a:t> talk on science of security</a:t>
            </a:r>
            <a:r>
              <a:rPr lang="en-US" sz="1800" i="1" dirty="0"/>
              <a:t>: </a:t>
            </a:r>
            <a:r>
              <a:rPr lang="en-US" sz="1800" i="1" dirty="0">
                <a:hlinkClick r:id="rId3"/>
              </a:rPr>
              <a:t>http://publish.illinois.edu/science-of-security-</a:t>
            </a:r>
            <a:r>
              <a:rPr lang="en-US" sz="1800" i="1" dirty="0" err="1">
                <a:hlinkClick r:id="rId3"/>
              </a:rPr>
              <a:t>lablet</a:t>
            </a:r>
            <a:r>
              <a:rPr lang="en-US" sz="1800" i="1" dirty="0">
                <a:hlinkClick r:id="rId3"/>
              </a:rPr>
              <a:t>/files/2015/.../SoSCPSWeek_Tabuada.pdf</a:t>
            </a:r>
            <a:endParaRPr lang="en-US" sz="1800" i="1" dirty="0"/>
          </a:p>
          <a:p>
            <a:pPr>
              <a:buFont typeface="+mj-lt"/>
              <a:buAutoNum type="arabicPeriod"/>
            </a:pPr>
            <a:r>
              <a:rPr lang="en-US" sz="1800" dirty="0" err="1"/>
              <a:t>Shoukry</a:t>
            </a:r>
            <a:r>
              <a:rPr lang="en-US" sz="1800" dirty="0"/>
              <a:t>, Yasser, et al. "Privacy-aware quadratic optimization using partially homomorphic encryption." </a:t>
            </a:r>
            <a:r>
              <a:rPr lang="en-US" sz="1800" i="1" dirty="0"/>
              <a:t>Decision and Control (CDC), 2016 IEEE 55th Conference on</a:t>
            </a:r>
            <a:r>
              <a:rPr lang="en-US" sz="1800" dirty="0"/>
              <a:t>. IEEE, 2016.</a:t>
            </a:r>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endParaRPr lang="en-US" sz="1800" dirty="0"/>
          </a:p>
        </p:txBody>
      </p:sp>
      <p:sp>
        <p:nvSpPr>
          <p:cNvPr id="3" name="Title 2">
            <a:extLst>
              <a:ext uri="{FF2B5EF4-FFF2-40B4-BE49-F238E27FC236}">
                <a16:creationId xmlns:a16="http://schemas.microsoft.com/office/drawing/2014/main" id="{A63BA2A8-30E1-41EA-A62E-F00CD66CB81F}"/>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8EC74146-60A4-4751-A4A6-D9BB7C36C53F}"/>
              </a:ext>
            </a:extLst>
          </p:cNvPr>
          <p:cNvSpPr>
            <a:spLocks noGrp="1"/>
          </p:cNvSpPr>
          <p:nvPr>
            <p:ph type="sldNum" sz="quarter" idx="12"/>
          </p:nvPr>
        </p:nvSpPr>
        <p:spPr/>
        <p:txBody>
          <a:bodyPr/>
          <a:lstStyle/>
          <a:p>
            <a:fld id="{29AAD378-655A-49C6-813C-9FD132EF7440}" type="slidenum">
              <a:rPr lang="en-US" smtClean="0"/>
              <a:pPr/>
              <a:t>68</a:t>
            </a:fld>
            <a:endParaRPr lang="en-US" dirty="0"/>
          </a:p>
        </p:txBody>
      </p:sp>
    </p:spTree>
    <p:extLst>
      <p:ext uri="{BB962C8B-B14F-4D97-AF65-F5344CB8AC3E}">
        <p14:creationId xmlns:p14="http://schemas.microsoft.com/office/powerpoint/2010/main" val="351786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8953D-AC77-4E6A-BD11-57078851B245}"/>
              </a:ext>
            </a:extLst>
          </p:cNvPr>
          <p:cNvSpPr>
            <a:spLocks noGrp="1"/>
          </p:cNvSpPr>
          <p:nvPr>
            <p:ph type="title"/>
          </p:nvPr>
        </p:nvSpPr>
        <p:spPr/>
        <p:txBody>
          <a:bodyPr/>
          <a:lstStyle/>
          <a:p>
            <a:r>
              <a:rPr lang="en-US" dirty="0"/>
              <a:t>Basic Model for Consensus</a:t>
            </a:r>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BE6331BB-9181-4ED9-BCE2-6F64345FAF26}"/>
                  </a:ext>
                </a:extLst>
              </p:cNvPr>
              <p:cNvSpPr/>
              <p:nvPr/>
            </p:nvSpPr>
            <p:spPr>
              <a:xfrm>
                <a:off x="1155356" y="1754660"/>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p:sp>
            <p:nvSpPr>
              <p:cNvPr id="4" name="Oval 3">
                <a:extLst>
                  <a:ext uri="{FF2B5EF4-FFF2-40B4-BE49-F238E27FC236}">
                    <a16:creationId xmlns:a16="http://schemas.microsoft.com/office/drawing/2014/main" id="{BE6331BB-9181-4ED9-BCE2-6F64345FAF26}"/>
                  </a:ext>
                </a:extLst>
              </p:cNvPr>
              <p:cNvSpPr>
                <a:spLocks noRot="1" noChangeAspect="1" noMove="1" noResize="1" noEditPoints="1" noAdjustHandles="1" noChangeArrowheads="1" noChangeShapeType="1" noTextEdit="1"/>
              </p:cNvSpPr>
              <p:nvPr/>
            </p:nvSpPr>
            <p:spPr>
              <a:xfrm>
                <a:off x="1155356" y="1754660"/>
                <a:ext cx="475735" cy="506980"/>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val 5">
                <a:extLst>
                  <a:ext uri="{FF2B5EF4-FFF2-40B4-BE49-F238E27FC236}">
                    <a16:creationId xmlns:a16="http://schemas.microsoft.com/office/drawing/2014/main" id="{492FCE7A-A2C9-48CB-AAF8-616E8553293D}"/>
                  </a:ext>
                </a:extLst>
              </p:cNvPr>
              <p:cNvSpPr/>
              <p:nvPr/>
            </p:nvSpPr>
            <p:spPr>
              <a:xfrm>
                <a:off x="1390134" y="3550509"/>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p:sp>
            <p:nvSpPr>
              <p:cNvPr id="6" name="Oval 5">
                <a:extLst>
                  <a:ext uri="{FF2B5EF4-FFF2-40B4-BE49-F238E27FC236}">
                    <a16:creationId xmlns:a16="http://schemas.microsoft.com/office/drawing/2014/main" id="{492FCE7A-A2C9-48CB-AAF8-616E8553293D}"/>
                  </a:ext>
                </a:extLst>
              </p:cNvPr>
              <p:cNvSpPr>
                <a:spLocks noRot="1" noChangeAspect="1" noMove="1" noResize="1" noEditPoints="1" noAdjustHandles="1" noChangeArrowheads="1" noChangeShapeType="1" noTextEdit="1"/>
              </p:cNvSpPr>
              <p:nvPr/>
            </p:nvSpPr>
            <p:spPr>
              <a:xfrm>
                <a:off x="1390134" y="3550509"/>
                <a:ext cx="475735" cy="506980"/>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18AF0DCA-EC13-4786-AAFA-9024BCCFF459}"/>
                  </a:ext>
                </a:extLst>
              </p:cNvPr>
              <p:cNvSpPr/>
              <p:nvPr/>
            </p:nvSpPr>
            <p:spPr>
              <a:xfrm>
                <a:off x="3470188" y="2110243"/>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8" name="Oval 7">
                <a:extLst>
                  <a:ext uri="{FF2B5EF4-FFF2-40B4-BE49-F238E27FC236}">
                    <a16:creationId xmlns:a16="http://schemas.microsoft.com/office/drawing/2014/main" id="{18AF0DCA-EC13-4786-AAFA-9024BCCFF459}"/>
                  </a:ext>
                </a:extLst>
              </p:cNvPr>
              <p:cNvSpPr>
                <a:spLocks noRot="1" noChangeAspect="1" noMove="1" noResize="1" noEditPoints="1" noAdjustHandles="1" noChangeArrowheads="1" noChangeShapeType="1" noTextEdit="1"/>
              </p:cNvSpPr>
              <p:nvPr/>
            </p:nvSpPr>
            <p:spPr>
              <a:xfrm>
                <a:off x="3470188" y="2110243"/>
                <a:ext cx="475735" cy="506980"/>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071FAA56-E2F3-49C1-89FF-2282665D63C4}"/>
                  </a:ext>
                </a:extLst>
              </p:cNvPr>
              <p:cNvSpPr/>
              <p:nvPr/>
            </p:nvSpPr>
            <p:spPr>
              <a:xfrm>
                <a:off x="3470188" y="3822358"/>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p:txBody>
          </p:sp>
        </mc:Choice>
        <mc:Fallback>
          <p:sp>
            <p:nvSpPr>
              <p:cNvPr id="10" name="Oval 9">
                <a:extLst>
                  <a:ext uri="{FF2B5EF4-FFF2-40B4-BE49-F238E27FC236}">
                    <a16:creationId xmlns:a16="http://schemas.microsoft.com/office/drawing/2014/main" id="{071FAA56-E2F3-49C1-89FF-2282665D63C4}"/>
                  </a:ext>
                </a:extLst>
              </p:cNvPr>
              <p:cNvSpPr>
                <a:spLocks noRot="1" noChangeAspect="1" noMove="1" noResize="1" noEditPoints="1" noAdjustHandles="1" noChangeArrowheads="1" noChangeShapeType="1" noTextEdit="1"/>
              </p:cNvSpPr>
              <p:nvPr/>
            </p:nvSpPr>
            <p:spPr>
              <a:xfrm>
                <a:off x="3470188" y="3822358"/>
                <a:ext cx="475735" cy="506980"/>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Oval 11">
                <a:extLst>
                  <a:ext uri="{FF2B5EF4-FFF2-40B4-BE49-F238E27FC236}">
                    <a16:creationId xmlns:a16="http://schemas.microsoft.com/office/drawing/2014/main" id="{522E9F23-1C49-4DFE-89A4-6EAB9EA6A270}"/>
                  </a:ext>
                </a:extLst>
              </p:cNvPr>
              <p:cNvSpPr/>
              <p:nvPr/>
            </p:nvSpPr>
            <p:spPr>
              <a:xfrm>
                <a:off x="2266835" y="3026756"/>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p:sp>
            <p:nvSpPr>
              <p:cNvPr id="12" name="Oval 11">
                <a:extLst>
                  <a:ext uri="{FF2B5EF4-FFF2-40B4-BE49-F238E27FC236}">
                    <a16:creationId xmlns:a16="http://schemas.microsoft.com/office/drawing/2014/main" id="{522E9F23-1C49-4DFE-89A4-6EAB9EA6A270}"/>
                  </a:ext>
                </a:extLst>
              </p:cNvPr>
              <p:cNvSpPr>
                <a:spLocks noRot="1" noChangeAspect="1" noMove="1" noResize="1" noEditPoints="1" noAdjustHandles="1" noChangeArrowheads="1" noChangeShapeType="1" noTextEdit="1"/>
              </p:cNvSpPr>
              <p:nvPr/>
            </p:nvSpPr>
            <p:spPr>
              <a:xfrm>
                <a:off x="2266835" y="3026756"/>
                <a:ext cx="475735" cy="506980"/>
              </a:xfrm>
              <a:prstGeom prst="ellipse">
                <a:avLst/>
              </a:prstGeom>
              <a:blipFill>
                <a:blip r:embed="rId6"/>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1B1AB83-CCB1-4FE7-9D10-5BB3F4A3D05D}"/>
              </a:ext>
            </a:extLst>
          </p:cNvPr>
          <p:cNvCxnSpPr>
            <a:cxnSpLocks/>
            <a:stCxn id="4" idx="4"/>
            <a:endCxn id="6" idx="1"/>
          </p:cNvCxnSpPr>
          <p:nvPr/>
        </p:nvCxnSpPr>
        <p:spPr>
          <a:xfrm>
            <a:off x="1393224" y="2261640"/>
            <a:ext cx="66580" cy="136311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7" name="Straight Arrow Connector 16">
            <a:extLst>
              <a:ext uri="{FF2B5EF4-FFF2-40B4-BE49-F238E27FC236}">
                <a16:creationId xmlns:a16="http://schemas.microsoft.com/office/drawing/2014/main" id="{CFCF15C0-7F0D-4A3A-B09A-C66DBD1C1611}"/>
              </a:ext>
            </a:extLst>
          </p:cNvPr>
          <p:cNvCxnSpPr>
            <a:stCxn id="4" idx="6"/>
            <a:endCxn id="8" idx="2"/>
          </p:cNvCxnSpPr>
          <p:nvPr/>
        </p:nvCxnSpPr>
        <p:spPr>
          <a:xfrm>
            <a:off x="1631091" y="2008150"/>
            <a:ext cx="1839097" cy="35558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9" name="Straight Arrow Connector 18">
            <a:extLst>
              <a:ext uri="{FF2B5EF4-FFF2-40B4-BE49-F238E27FC236}">
                <a16:creationId xmlns:a16="http://schemas.microsoft.com/office/drawing/2014/main" id="{D0DFF116-FBA8-4B0F-86D2-57C966D8F6B4}"/>
              </a:ext>
            </a:extLst>
          </p:cNvPr>
          <p:cNvCxnSpPr>
            <a:cxnSpLocks/>
            <a:stCxn id="4" idx="5"/>
            <a:endCxn id="12" idx="1"/>
          </p:cNvCxnSpPr>
          <p:nvPr/>
        </p:nvCxnSpPr>
        <p:spPr>
          <a:xfrm>
            <a:off x="1561421" y="2187394"/>
            <a:ext cx="775084" cy="91360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4" name="Straight Arrow Connector 23">
            <a:extLst>
              <a:ext uri="{FF2B5EF4-FFF2-40B4-BE49-F238E27FC236}">
                <a16:creationId xmlns:a16="http://schemas.microsoft.com/office/drawing/2014/main" id="{406F2BBC-D838-4FBE-B55A-5119E6AB9EBE}"/>
              </a:ext>
            </a:extLst>
          </p:cNvPr>
          <p:cNvCxnSpPr>
            <a:cxnSpLocks/>
            <a:stCxn id="10" idx="0"/>
            <a:endCxn id="8" idx="4"/>
          </p:cNvCxnSpPr>
          <p:nvPr/>
        </p:nvCxnSpPr>
        <p:spPr>
          <a:xfrm flipV="1">
            <a:off x="3708056" y="2617223"/>
            <a:ext cx="0" cy="1205135"/>
          </a:xfrm>
          <a:prstGeom prst="straightConnector1">
            <a:avLst/>
          </a:prstGeom>
          <a:ln>
            <a:headEnd type="triangle"/>
            <a:tailEnd type="none"/>
          </a:ln>
        </p:spPr>
        <p:style>
          <a:lnRef idx="2">
            <a:schemeClr val="accent2"/>
          </a:lnRef>
          <a:fillRef idx="1">
            <a:schemeClr val="lt1"/>
          </a:fillRef>
          <a:effectRef idx="0">
            <a:schemeClr val="accent2"/>
          </a:effectRef>
          <a:fontRef idx="minor">
            <a:schemeClr val="dk1"/>
          </a:fontRef>
        </p:style>
      </p:cxnSp>
      <p:cxnSp>
        <p:nvCxnSpPr>
          <p:cNvPr id="27" name="Straight Arrow Connector 26">
            <a:extLst>
              <a:ext uri="{FF2B5EF4-FFF2-40B4-BE49-F238E27FC236}">
                <a16:creationId xmlns:a16="http://schemas.microsoft.com/office/drawing/2014/main" id="{4E79EC49-B4B0-410F-BA0E-12DDA46E9ACB}"/>
              </a:ext>
            </a:extLst>
          </p:cNvPr>
          <p:cNvCxnSpPr>
            <a:cxnSpLocks/>
            <a:stCxn id="12" idx="7"/>
            <a:endCxn id="8" idx="3"/>
          </p:cNvCxnSpPr>
          <p:nvPr/>
        </p:nvCxnSpPr>
        <p:spPr>
          <a:xfrm flipV="1">
            <a:off x="2672900" y="2542977"/>
            <a:ext cx="866958" cy="55802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1" name="Straight Arrow Connector 30">
            <a:extLst>
              <a:ext uri="{FF2B5EF4-FFF2-40B4-BE49-F238E27FC236}">
                <a16:creationId xmlns:a16="http://schemas.microsoft.com/office/drawing/2014/main" id="{88336DC8-24E0-4CDB-BEDD-49AA2A6EE58D}"/>
              </a:ext>
            </a:extLst>
          </p:cNvPr>
          <p:cNvCxnSpPr>
            <a:cxnSpLocks/>
            <a:stCxn id="12" idx="5"/>
            <a:endCxn id="10" idx="1"/>
          </p:cNvCxnSpPr>
          <p:nvPr/>
        </p:nvCxnSpPr>
        <p:spPr>
          <a:xfrm>
            <a:off x="2672900" y="3459490"/>
            <a:ext cx="866958" cy="43711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4" name="Straight Arrow Connector 33">
            <a:extLst>
              <a:ext uri="{FF2B5EF4-FFF2-40B4-BE49-F238E27FC236}">
                <a16:creationId xmlns:a16="http://schemas.microsoft.com/office/drawing/2014/main" id="{338DFEDD-3B7B-48CD-B9AC-0FE058651FCA}"/>
              </a:ext>
            </a:extLst>
          </p:cNvPr>
          <p:cNvCxnSpPr>
            <a:cxnSpLocks/>
            <a:stCxn id="6" idx="4"/>
            <a:endCxn id="38" idx="1"/>
          </p:cNvCxnSpPr>
          <p:nvPr/>
        </p:nvCxnSpPr>
        <p:spPr>
          <a:xfrm>
            <a:off x="1628002" y="4057489"/>
            <a:ext cx="286943" cy="42502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mc:Choice xmlns:a14="http://schemas.microsoft.com/office/drawing/2010/main" Requires="a14">
          <p:sp>
            <p:nvSpPr>
              <p:cNvPr id="38" name="Oval 37">
                <a:extLst>
                  <a:ext uri="{FF2B5EF4-FFF2-40B4-BE49-F238E27FC236}">
                    <a16:creationId xmlns:a16="http://schemas.microsoft.com/office/drawing/2014/main" id="{DE94625A-FC8E-4A67-AFBB-B2AAB40EE472}"/>
                  </a:ext>
                </a:extLst>
              </p:cNvPr>
              <p:cNvSpPr/>
              <p:nvPr/>
            </p:nvSpPr>
            <p:spPr>
              <a:xfrm>
                <a:off x="1845275" y="4408270"/>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p:txBody>
          </p:sp>
        </mc:Choice>
        <mc:Fallback>
          <p:sp>
            <p:nvSpPr>
              <p:cNvPr id="38" name="Oval 37">
                <a:extLst>
                  <a:ext uri="{FF2B5EF4-FFF2-40B4-BE49-F238E27FC236}">
                    <a16:creationId xmlns:a16="http://schemas.microsoft.com/office/drawing/2014/main" id="{DE94625A-FC8E-4A67-AFBB-B2AAB40EE472}"/>
                  </a:ext>
                </a:extLst>
              </p:cNvPr>
              <p:cNvSpPr>
                <a:spLocks noRot="1" noChangeAspect="1" noMove="1" noResize="1" noEditPoints="1" noAdjustHandles="1" noChangeArrowheads="1" noChangeShapeType="1" noTextEdit="1"/>
              </p:cNvSpPr>
              <p:nvPr/>
            </p:nvSpPr>
            <p:spPr>
              <a:xfrm>
                <a:off x="1845275" y="4408270"/>
                <a:ext cx="475735" cy="506980"/>
              </a:xfrm>
              <a:prstGeom prst="ellipse">
                <a:avLst/>
              </a:prstGeom>
              <a:blipFill>
                <a:blip r:embed="rId7"/>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74974886-F283-47CD-8FC6-4D9EC219EC47}"/>
              </a:ext>
            </a:extLst>
          </p:cNvPr>
          <p:cNvCxnSpPr>
            <a:cxnSpLocks/>
            <a:stCxn id="38" idx="7"/>
            <a:endCxn id="12" idx="4"/>
          </p:cNvCxnSpPr>
          <p:nvPr/>
        </p:nvCxnSpPr>
        <p:spPr>
          <a:xfrm flipV="1">
            <a:off x="2251340" y="3533736"/>
            <a:ext cx="253363" cy="94878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mc:Choice xmlns:a14="http://schemas.microsoft.com/office/drawing/2010/main" Requires="a14">
          <p:sp>
            <p:nvSpPr>
              <p:cNvPr id="46" name="Content Placeholder 1">
                <a:extLst>
                  <a:ext uri="{FF2B5EF4-FFF2-40B4-BE49-F238E27FC236}">
                    <a16:creationId xmlns:a16="http://schemas.microsoft.com/office/drawing/2014/main" id="{98A1F91D-05E0-42DE-BFAC-2470E040D979}"/>
                  </a:ext>
                </a:extLst>
              </p:cNvPr>
              <p:cNvSpPr>
                <a:spLocks noGrp="1"/>
              </p:cNvSpPr>
              <p:nvPr>
                <p:ph idx="1"/>
              </p:nvPr>
            </p:nvSpPr>
            <p:spPr>
              <a:xfrm>
                <a:off x="4505343" y="1332703"/>
                <a:ext cx="7360425" cy="4351338"/>
              </a:xfrm>
            </p:spPr>
            <p:txBody>
              <a:bodyPr>
                <a:normAutofit fontScale="92500" lnSpcReduction="10000"/>
              </a:bodyPr>
              <a:lstStyle/>
              <a:p>
                <a:r>
                  <a:rPr lang="en-US" dirty="0"/>
                  <a:t>Nodes: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oMath>
                </a14:m>
                <a:endParaRPr lang="en-US" dirty="0"/>
              </a:p>
              <a:p>
                <a:r>
                  <a:rPr lang="en-US" dirty="0"/>
                  <a:t>Edges: </a:t>
                </a:r>
                <a14:m>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e>
                          <m:e>
                            <m:eqArr>
                              <m:eqArrPr>
                                <m:ctrlPr>
                                  <a:rPr lang="en-US" b="0" i="1" smtClean="0">
                                    <a:latin typeface="Cambria Math" panose="02040503050406030204" pitchFamily="18" charset="0"/>
                                  </a:rPr>
                                </m:ctrlPr>
                              </m:eqArr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3</m:t>
                                        </m:r>
                                      </m:sub>
                                    </m:sSub>
                                  </m:e>
                                </m:d>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e>
                                </m:d>
                                <m:r>
                                  <a:rPr lang="en-US" i="1">
                                    <a:latin typeface="Cambria Math" panose="02040503050406030204" pitchFamily="18" charset="0"/>
                                  </a:rPr>
                                  <m:t>,</m:t>
                                </m:r>
                              </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e>
                                </m:d>
                              </m:e>
                            </m:eqArr>
                          </m:e>
                        </m:eqArr>
                      </m:e>
                    </m:d>
                  </m:oMath>
                </a14:m>
                <a:endParaRPr lang="en-US" b="0" dirty="0"/>
              </a:p>
              <a:p>
                <a:r>
                  <a:rPr lang="en-US" dirty="0"/>
                  <a:t>Neighbors of node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6</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a:t>: value of node </a:t>
                </a:r>
                <a14:m>
                  <m:oMath xmlns:m="http://schemas.openxmlformats.org/officeDocument/2006/math">
                    <m:r>
                      <a:rPr lang="en-US" b="0" i="1" smtClean="0">
                        <a:latin typeface="Cambria Math" panose="02040503050406030204" pitchFamily="18" charset="0"/>
                      </a:rPr>
                      <m:t>𝑖</m:t>
                    </m:r>
                  </m:oMath>
                </a14:m>
                <a:endParaRPr lang="en-US" dirty="0"/>
              </a:p>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𝑥</m:t>
                        </m:r>
                      </m:e>
                    </m:d>
                  </m:oMath>
                </a14:m>
                <a:r>
                  <a:rPr lang="en-US" dirty="0"/>
                  <a:t> : Algebraic graph/Network </a:t>
                </a:r>
              </a:p>
              <a:p>
                <a:pPr lvl="1"/>
                <a:r>
                  <a:rPr lang="en-US" dirty="0"/>
                  <a:t>value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oMath>
                </a14:m>
                <a:r>
                  <a:rPr lang="en-US" dirty="0"/>
                  <a:t> </a:t>
                </a:r>
              </a:p>
              <a:p>
                <a:pPr lvl="1"/>
                <a:r>
                  <a:rPr lang="en-US" dirty="0"/>
                  <a:t>topology or information flow </a:t>
                </a:r>
                <a14:m>
                  <m:oMath xmlns:m="http://schemas.openxmlformats.org/officeDocument/2006/math">
                    <m:r>
                      <a:rPr lang="en-US" b="0" i="1" smtClean="0">
                        <a:latin typeface="Cambria Math" panose="02040503050406030204" pitchFamily="18" charset="0"/>
                      </a:rPr>
                      <m:t>𝐺</m:t>
                    </m:r>
                  </m:oMath>
                </a14:m>
                <a:endParaRPr lang="en-US" dirty="0"/>
              </a:p>
              <a:p>
                <a:pPr lvl="1"/>
                <a:endParaRPr lang="en-US" dirty="0"/>
              </a:p>
            </p:txBody>
          </p:sp>
        </mc:Choice>
        <mc:Fallback>
          <p:sp>
            <p:nvSpPr>
              <p:cNvPr id="46" name="Content Placeholder 1">
                <a:extLst>
                  <a:ext uri="{FF2B5EF4-FFF2-40B4-BE49-F238E27FC236}">
                    <a16:creationId xmlns:a16="http://schemas.microsoft.com/office/drawing/2014/main" id="{98A1F91D-05E0-42DE-BFAC-2470E040D979}"/>
                  </a:ext>
                </a:extLst>
              </p:cNvPr>
              <p:cNvSpPr>
                <a:spLocks noGrp="1" noRot="1" noChangeAspect="1" noMove="1" noResize="1" noEditPoints="1" noAdjustHandles="1" noChangeArrowheads="1" noChangeShapeType="1" noTextEdit="1"/>
              </p:cNvSpPr>
              <p:nvPr>
                <p:ph idx="1"/>
              </p:nvPr>
            </p:nvSpPr>
            <p:spPr>
              <a:xfrm>
                <a:off x="4505343" y="1332703"/>
                <a:ext cx="7360425" cy="4351338"/>
              </a:xfrm>
              <a:blipFill>
                <a:blip r:embed="rId8"/>
                <a:stretch>
                  <a:fillRect l="-829" t="-2945" b="-2384"/>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55F32508-A7F3-4871-AFB0-3C863FD84C35}"/>
              </a:ext>
            </a:extLst>
          </p:cNvPr>
          <p:cNvCxnSpPr>
            <a:cxnSpLocks/>
            <a:stCxn id="10" idx="3"/>
            <a:endCxn id="38" idx="6"/>
          </p:cNvCxnSpPr>
          <p:nvPr/>
        </p:nvCxnSpPr>
        <p:spPr>
          <a:xfrm flipH="1">
            <a:off x="2321010" y="4255092"/>
            <a:ext cx="1218848" cy="40666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56" name="Freeform: Shape 55">
            <a:extLst>
              <a:ext uri="{FF2B5EF4-FFF2-40B4-BE49-F238E27FC236}">
                <a16:creationId xmlns:a16="http://schemas.microsoft.com/office/drawing/2014/main" id="{CD0609B0-AEE9-45BA-8F6C-31FB39139146}"/>
              </a:ext>
            </a:extLst>
          </p:cNvPr>
          <p:cNvSpPr/>
          <p:nvPr/>
        </p:nvSpPr>
        <p:spPr>
          <a:xfrm>
            <a:off x="1108760" y="2205038"/>
            <a:ext cx="724803" cy="2476500"/>
          </a:xfrm>
          <a:custGeom>
            <a:avLst/>
            <a:gdLst>
              <a:gd name="connsiteX0" fmla="*/ 724803 w 724803"/>
              <a:gd name="connsiteY0" fmla="*/ 2476500 h 2476500"/>
              <a:gd name="connsiteX1" fmla="*/ 43765 w 724803"/>
              <a:gd name="connsiteY1" fmla="*/ 1819275 h 2476500"/>
              <a:gd name="connsiteX2" fmla="*/ 124728 w 724803"/>
              <a:gd name="connsiteY2" fmla="*/ 0 h 2476500"/>
            </a:gdLst>
            <a:ahLst/>
            <a:cxnLst>
              <a:cxn ang="0">
                <a:pos x="connsiteX0" y="connsiteY0"/>
              </a:cxn>
              <a:cxn ang="0">
                <a:pos x="connsiteX1" y="connsiteY1"/>
              </a:cxn>
              <a:cxn ang="0">
                <a:pos x="connsiteX2" y="connsiteY2"/>
              </a:cxn>
            </a:cxnLst>
            <a:rect l="l" t="t" r="r" b="b"/>
            <a:pathLst>
              <a:path w="724803" h="2476500">
                <a:moveTo>
                  <a:pt x="724803" y="2476500"/>
                </a:moveTo>
                <a:cubicBezTo>
                  <a:pt x="434290" y="2354262"/>
                  <a:pt x="143777" y="2232025"/>
                  <a:pt x="43765" y="1819275"/>
                </a:cubicBezTo>
                <a:cubicBezTo>
                  <a:pt x="-56247" y="1406525"/>
                  <a:pt x="34240" y="703262"/>
                  <a:pt x="124728" y="0"/>
                </a:cubicBezTo>
              </a:path>
            </a:pathLst>
          </a:custGeom>
          <a:noFill/>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E5A01BF4-FDC6-4613-B166-D1E1650725A3}"/>
              </a:ext>
            </a:extLst>
          </p:cNvPr>
          <p:cNvSpPr txBox="1"/>
          <p:nvPr/>
        </p:nvSpPr>
        <p:spPr>
          <a:xfrm>
            <a:off x="166680" y="5634878"/>
            <a:ext cx="11197282" cy="523220"/>
          </a:xfrm>
          <a:prstGeom prst="rect">
            <a:avLst/>
          </a:prstGeom>
          <a:noFill/>
        </p:spPr>
        <p:txBody>
          <a:bodyPr wrap="square">
            <a:spAutoFit/>
          </a:bodyPr>
          <a:lstStyle/>
          <a:p>
            <a:r>
              <a:rPr lang="en-US" sz="1400" dirty="0" err="1">
                <a:solidFill>
                  <a:srgbClr val="FF0000"/>
                </a:solidFill>
              </a:rPr>
              <a:t>Olfati</a:t>
            </a:r>
            <a:r>
              <a:rPr lang="en-US" sz="1400" dirty="0">
                <a:solidFill>
                  <a:srgbClr val="FF0000"/>
                </a:solidFill>
              </a:rPr>
              <a:t>-Saber, Reza, and Richard M. Murray. "Consensus problems in networks of agents with switching topology and time-delays." </a:t>
            </a:r>
            <a:r>
              <a:rPr lang="en-US" sz="1400" i="1" dirty="0">
                <a:solidFill>
                  <a:srgbClr val="FF0000"/>
                </a:solidFill>
              </a:rPr>
              <a:t>IEEE Transactions on automatic control</a:t>
            </a:r>
            <a:r>
              <a:rPr lang="en-US" sz="1400" dirty="0">
                <a:solidFill>
                  <a:srgbClr val="FF0000"/>
                </a:solidFill>
              </a:rPr>
              <a:t> 49, no. 9 (2004): 1520-1533.</a:t>
            </a:r>
          </a:p>
        </p:txBody>
      </p:sp>
    </p:spTree>
    <p:extLst>
      <p:ext uri="{BB962C8B-B14F-4D97-AF65-F5344CB8AC3E}">
        <p14:creationId xmlns:p14="http://schemas.microsoft.com/office/powerpoint/2010/main" val="300852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ED24562-9A19-4DFF-9E31-7699A2202155}"/>
                  </a:ext>
                </a:extLst>
              </p:cNvPr>
              <p:cNvSpPr>
                <a:spLocks noGrp="1"/>
              </p:cNvSpPr>
              <p:nvPr>
                <p:ph idx="1"/>
              </p:nvPr>
            </p:nvSpPr>
            <p:spPr/>
            <p:txBody>
              <a:bodyPr/>
              <a:lstStyle/>
              <a:p>
                <a:r>
                  <a:rPr lang="en-US" dirty="0"/>
                  <a:t>Laplacian matrix of a graph </a:t>
                </a:r>
                <a14:m>
                  <m:oMath xmlns:m="http://schemas.openxmlformats.org/officeDocument/2006/math">
                    <m:r>
                      <a:rPr lang="en-US" b="0" i="1" smtClean="0">
                        <a:latin typeface="Cambria Math" panose="02040503050406030204" pitchFamily="18" charset="0"/>
                      </a:rPr>
                      <m:t>𝐺</m:t>
                    </m:r>
                  </m:oMath>
                </a14:m>
                <a:r>
                  <a:rPr lang="en-US" dirty="0"/>
                  <a:t> defined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𝐸</m:t>
                              </m:r>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deg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e>
                              </m:func>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e>
                              <m:r>
                                <a:rPr lang="en-US" b="0" i="1" smtClean="0">
                                  <a:latin typeface="Cambria Math" panose="02040503050406030204" pitchFamily="18" charset="0"/>
                                </a:rPr>
                                <m:t>0 </m:t>
                              </m:r>
                              <m:r>
                                <m:rPr>
                                  <m:sty m:val="p"/>
                                </m:rPr>
                                <a:rPr lang="en-US" b="0" i="0" smtClean="0">
                                  <a:latin typeface="Cambria Math" panose="02040503050406030204" pitchFamily="18" charset="0"/>
                                </a:rPr>
                                <m:t>otherwise</m:t>
                              </m:r>
                            </m:e>
                          </m:eqArr>
                          <m:r>
                            <a:rPr lang="en-US" b="0" i="1" smtClean="0">
                              <a:latin typeface="Cambria Math" panose="02040503050406030204" pitchFamily="18" charset="0"/>
                            </a:rPr>
                            <m:t> </m:t>
                          </m:r>
                        </m:e>
                      </m:d>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a:p>
                <a:r>
                  <a:rPr lang="en-US" dirty="0"/>
                  <a:t>If graph is weighted replace 1 with the weight of that edge</a:t>
                </a:r>
              </a:p>
              <a:p>
                <a:r>
                  <a:rPr lang="en-US" dirty="0"/>
                  <a:t>Multiplicity of the zero eigenvalue of the </a:t>
                </a:r>
                <a14:m>
                  <m:oMath xmlns:m="http://schemas.openxmlformats.org/officeDocument/2006/math">
                    <m:r>
                      <a:rPr lang="en-US" b="0" i="1" smtClean="0">
                        <a:latin typeface="Cambria Math" panose="02040503050406030204" pitchFamily="18" charset="0"/>
                      </a:rPr>
                      <m:t>𝐿</m:t>
                    </m:r>
                  </m:oMath>
                </a14:m>
                <a:r>
                  <a:rPr lang="en-US" dirty="0"/>
                  <a:t> matrix is the number of components of the graph (nodes that can be reached from each other)</a:t>
                </a:r>
              </a:p>
              <a:p>
                <a:r>
                  <a:rPr lang="en-US" dirty="0"/>
                  <a:t>Speed of convergence of algorithms for flocking, rendezvous, consensus depend on the second smallest eigenvalue of the Laplacian matrix</a:t>
                </a:r>
              </a:p>
            </p:txBody>
          </p:sp>
        </mc:Choice>
        <mc:Fallback>
          <p:sp>
            <p:nvSpPr>
              <p:cNvPr id="2" name="Content Placeholder 1">
                <a:extLst>
                  <a:ext uri="{FF2B5EF4-FFF2-40B4-BE49-F238E27FC236}">
                    <a16:creationId xmlns:a16="http://schemas.microsoft.com/office/drawing/2014/main" id="{BED24562-9A19-4DFF-9E31-7699A2202155}"/>
                  </a:ext>
                </a:extLst>
              </p:cNvPr>
              <p:cNvSpPr>
                <a:spLocks noGrp="1" noRot="1" noChangeAspect="1" noMove="1" noResize="1" noEditPoints="1" noAdjustHandles="1" noChangeArrowheads="1" noChangeShapeType="1" noTextEdit="1"/>
              </p:cNvSpPr>
              <p:nvPr>
                <p:ph idx="1"/>
              </p:nvPr>
            </p:nvSpPr>
            <p:spPr>
              <a:blipFill>
                <a:blip r:embed="rId2"/>
                <a:stretch>
                  <a:fillRect l="-625" t="-2384" b="-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1D9734-F2E9-4714-AE73-0EFDBE18828D}"/>
              </a:ext>
            </a:extLst>
          </p:cNvPr>
          <p:cNvSpPr>
            <a:spLocks noGrp="1"/>
          </p:cNvSpPr>
          <p:nvPr>
            <p:ph type="title"/>
          </p:nvPr>
        </p:nvSpPr>
        <p:spPr/>
        <p:txBody>
          <a:bodyPr/>
          <a:lstStyle/>
          <a:p>
            <a:r>
              <a:rPr lang="en-US" dirty="0"/>
              <a:t>Some neat things from algebraic graph theory</a:t>
            </a:r>
          </a:p>
        </p:txBody>
      </p:sp>
    </p:spTree>
    <p:extLst>
      <p:ext uri="{BB962C8B-B14F-4D97-AF65-F5344CB8AC3E}">
        <p14:creationId xmlns:p14="http://schemas.microsoft.com/office/powerpoint/2010/main" val="209610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997D62AD-EB88-4F7B-BAAE-246256FF8EF2}"/>
                  </a:ext>
                </a:extLst>
              </p:cNvPr>
              <p:cNvSpPr>
                <a:spLocks noGrp="1"/>
              </p:cNvSpPr>
              <p:nvPr>
                <p:ph idx="1"/>
              </p:nvPr>
            </p:nvSpPr>
            <p:spPr>
              <a:xfrm>
                <a:off x="246456" y="1555125"/>
                <a:ext cx="11699087" cy="4351338"/>
              </a:xfrm>
            </p:spPr>
            <p:txBody>
              <a:bodyPr>
                <a:normAutofit/>
              </a:bodyPr>
              <a:lstStyle/>
              <a:p>
                <a:r>
                  <a:rPr lang="en-US" dirty="0"/>
                  <a:t>Nodes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oMath>
                </a14:m>
                <a:r>
                  <a:rPr lang="en-US" dirty="0"/>
                  <a:t> agree </a:t>
                </a:r>
                <a:r>
                  <a:rPr lang="en-US" dirty="0" err="1"/>
                  <a:t>iff</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oMath>
                </a14:m>
                <a:endParaRPr lang="en-US" dirty="0"/>
              </a:p>
              <a:p>
                <a:r>
                  <a:rPr lang="en-US" dirty="0"/>
                  <a:t>Nodes of a network have reached consensus </a:t>
                </a:r>
                <a:r>
                  <a:rPr lang="en-US" dirty="0" err="1"/>
                  <a:t>iff</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oMath>
                </a14:m>
                <a:endParaRPr lang="en-US" dirty="0"/>
              </a:p>
              <a:p>
                <a:r>
                  <a:rPr lang="en-US" dirty="0"/>
                  <a:t>Common value of all nodes is called “group decision value”</a:t>
                </a:r>
              </a:p>
              <a:p>
                <a:r>
                  <a:rPr lang="en-US" dirty="0"/>
                  <a:t>Dynamic graph : Dynamical system in which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t>evolves according to dynamics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𝐹</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r>
                      <a:rPr lang="en-US" b="0" i="1" dirty="0"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𝑛</m:t>
                                </m:r>
                              </m:sub>
                            </m:sSub>
                          </m:e>
                        </m:d>
                      </m:e>
                    </m:d>
                  </m:oMath>
                </a14:m>
                <a:endParaRPr lang="en-US" dirty="0"/>
              </a:p>
              <a:p>
                <a:endParaRPr lang="en-US" dirty="0"/>
              </a:p>
            </p:txBody>
          </p:sp>
        </mc:Choice>
        <mc:Fallback>
          <p:sp>
            <p:nvSpPr>
              <p:cNvPr id="2" name="Content Placeholder 1">
                <a:extLst>
                  <a:ext uri="{FF2B5EF4-FFF2-40B4-BE49-F238E27FC236}">
                    <a16:creationId xmlns:a16="http://schemas.microsoft.com/office/drawing/2014/main" id="{997D62AD-EB88-4F7B-BAAE-246256FF8EF2}"/>
                  </a:ext>
                </a:extLst>
              </p:cNvPr>
              <p:cNvSpPr>
                <a:spLocks noGrp="1" noRot="1" noChangeAspect="1" noMove="1" noResize="1" noEditPoints="1" noAdjustHandles="1" noChangeArrowheads="1" noChangeShapeType="1" noTextEdit="1"/>
              </p:cNvSpPr>
              <p:nvPr>
                <p:ph idx="1"/>
              </p:nvPr>
            </p:nvSpPr>
            <p:spPr>
              <a:xfrm>
                <a:off x="246456" y="1555125"/>
                <a:ext cx="11699087" cy="4351338"/>
              </a:xfrm>
              <a:blipFill>
                <a:blip r:embed="rId2"/>
                <a:stretch>
                  <a:fillRect l="-625" t="-1961" r="-151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F7F3F56-DA0D-4A50-AB90-2878BCDE09C2}"/>
              </a:ext>
            </a:extLst>
          </p:cNvPr>
          <p:cNvSpPr>
            <a:spLocks noGrp="1"/>
          </p:cNvSpPr>
          <p:nvPr>
            <p:ph type="title"/>
          </p:nvPr>
        </p:nvSpPr>
        <p:spPr/>
        <p:txBody>
          <a:bodyPr/>
          <a:lstStyle/>
          <a:p>
            <a:r>
              <a:rPr lang="en-US" dirty="0"/>
              <a:t>Consensus</a:t>
            </a:r>
          </a:p>
        </p:txBody>
      </p:sp>
    </p:spTree>
    <p:extLst>
      <p:ext uri="{BB962C8B-B14F-4D97-AF65-F5344CB8AC3E}">
        <p14:creationId xmlns:p14="http://schemas.microsoft.com/office/powerpoint/2010/main" val="2631122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TotalTime>
  <Words>4776</Words>
  <Application>Microsoft Office PowerPoint</Application>
  <PresentationFormat>Widescreen</PresentationFormat>
  <Paragraphs>511</Paragraphs>
  <Slides>68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Calibri Light</vt:lpstr>
      <vt:lpstr>Cambria Math</vt:lpstr>
      <vt:lpstr>Garamond</vt:lpstr>
      <vt:lpstr>Times New Roman</vt:lpstr>
      <vt:lpstr>Wingdings 3</vt:lpstr>
      <vt:lpstr>Office Theme</vt:lpstr>
      <vt:lpstr>Autonomous Cyber-Physical Systems: Communication, Coordination, Security</vt:lpstr>
      <vt:lpstr>Multi-agent Autonomous Systems</vt:lpstr>
      <vt:lpstr>Co-operative multi-agent systems</vt:lpstr>
      <vt:lpstr>Multi-agent robotic systems</vt:lpstr>
      <vt:lpstr>Coordination tasks</vt:lpstr>
      <vt:lpstr>Types of multi-agent networks</vt:lpstr>
      <vt:lpstr>Basic Model for Consensus</vt:lpstr>
      <vt:lpstr>Some neat things from algebraic graph theory</vt:lpstr>
      <vt:lpstr>Consensus</vt:lpstr>
      <vt:lpstr>χ-consensus problem</vt:lpstr>
      <vt:lpstr>Solving the χ-consensus problem</vt:lpstr>
      <vt:lpstr>Example of a consensus protocol</vt:lpstr>
      <vt:lpstr>Challenge problems in consensus</vt:lpstr>
      <vt:lpstr>PowerPoint Presentation</vt:lpstr>
      <vt:lpstr>V2V communication</vt:lpstr>
      <vt:lpstr>Taxonomy of applications for V2V/V2I</vt:lpstr>
      <vt:lpstr>Information services</vt:lpstr>
      <vt:lpstr>Safety services</vt:lpstr>
      <vt:lpstr>Individual motion control</vt:lpstr>
      <vt:lpstr>Group motion control</vt:lpstr>
      <vt:lpstr>V2V algorithms</vt:lpstr>
      <vt:lpstr>Collision warning/avoidance</vt:lpstr>
      <vt:lpstr>Safe/Unsafe sets</vt:lpstr>
      <vt:lpstr>Using a threshold criterion</vt:lpstr>
      <vt:lpstr>Cooperative Adaptive Cruise Control (CACC)</vt:lpstr>
      <vt:lpstr>CACC with V2X</vt:lpstr>
      <vt:lpstr>CACC uses different gap regulation strategies</vt:lpstr>
      <vt:lpstr>Constant Time Gap</vt:lpstr>
      <vt:lpstr>CACC String formation in trucks</vt:lpstr>
      <vt:lpstr>CACC steady-state cruising</vt:lpstr>
      <vt:lpstr>CACC string splits and faults</vt:lpstr>
      <vt:lpstr>String stability</vt:lpstr>
      <vt:lpstr>String stability definition</vt:lpstr>
      <vt:lpstr>Autonomous Intersection Management</vt:lpstr>
      <vt:lpstr>AIM protocol4 </vt:lpstr>
      <vt:lpstr>Intersection control policies</vt:lpstr>
      <vt:lpstr>Many AIM5 variants with different concerns</vt:lpstr>
      <vt:lpstr>Collaborative merge</vt:lpstr>
      <vt:lpstr>Collaborative merge</vt:lpstr>
      <vt:lpstr>Two-layered control approach for merging</vt:lpstr>
      <vt:lpstr>Decentralized approach</vt:lpstr>
      <vt:lpstr>V2I communication</vt:lpstr>
      <vt:lpstr>References</vt:lpstr>
      <vt:lpstr>Now that you know how to design autonomous CPS</vt:lpstr>
      <vt:lpstr>Security/Privacy for Autonomous CPS</vt:lpstr>
      <vt:lpstr>Security/Privacy for Autonomous CPS</vt:lpstr>
      <vt:lpstr>Attacks and Attack Models</vt:lpstr>
      <vt:lpstr>Taxonomy of attacks</vt:lpstr>
      <vt:lpstr>Some interesting attacks from a CPS perspective</vt:lpstr>
      <vt:lpstr>Relevant attacks in CPS examples</vt:lpstr>
      <vt:lpstr>Relevant attacks in CPS</vt:lpstr>
      <vt:lpstr>Themes in CPS security</vt:lpstr>
      <vt:lpstr>Attack detection</vt:lpstr>
      <vt:lpstr>Basic attack detection</vt:lpstr>
      <vt:lpstr>Attack monitors2</vt:lpstr>
      <vt:lpstr>Undetectable &amp; Unidentifiable attacks</vt:lpstr>
      <vt:lpstr>Types of monitors</vt:lpstr>
      <vt:lpstr>Intrusion detection using statistical techniques</vt:lpstr>
      <vt:lpstr>Chi-squared detector</vt:lpstr>
      <vt:lpstr>Secure control3</vt:lpstr>
      <vt:lpstr>Accomplishing secure control</vt:lpstr>
      <vt:lpstr>Privacy in CPS</vt:lpstr>
      <vt:lpstr>Privacy while using the cloud</vt:lpstr>
      <vt:lpstr>Using logics to analyze information flow</vt:lpstr>
      <vt:lpstr>What is a hyperproperty?</vt:lpstr>
      <vt:lpstr>Examples of HyperLTL properties</vt:lpstr>
      <vt:lpstr>Applying Hyperproperties to CPS context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V2I communication</dc:title>
  <dc:creator>Jyotirmoy Vinay Deshmukh</dc:creator>
  <cp:lastModifiedBy>Jyotirmoy Vinay Deshmukh</cp:lastModifiedBy>
  <cp:revision>23</cp:revision>
  <dcterms:created xsi:type="dcterms:W3CDTF">2020-10-19T19:20:25Z</dcterms:created>
  <dcterms:modified xsi:type="dcterms:W3CDTF">2020-11-10T00:57:49Z</dcterms:modified>
</cp:coreProperties>
</file>