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1" r:id="rId3"/>
    <p:sldId id="364" r:id="rId4"/>
    <p:sldId id="384" r:id="rId5"/>
    <p:sldId id="366" r:id="rId6"/>
    <p:sldId id="365" r:id="rId7"/>
    <p:sldId id="369" r:id="rId8"/>
    <p:sldId id="370" r:id="rId9"/>
    <p:sldId id="371" r:id="rId10"/>
    <p:sldId id="372" r:id="rId11"/>
    <p:sldId id="367" r:id="rId12"/>
    <p:sldId id="374" r:id="rId13"/>
    <p:sldId id="385" r:id="rId14"/>
    <p:sldId id="373" r:id="rId15"/>
    <p:sldId id="375" r:id="rId16"/>
    <p:sldId id="376" r:id="rId17"/>
    <p:sldId id="377" r:id="rId18"/>
    <p:sldId id="386" r:id="rId19"/>
    <p:sldId id="378" r:id="rId20"/>
    <p:sldId id="387" r:id="rId21"/>
    <p:sldId id="379" r:id="rId22"/>
    <p:sldId id="388" r:id="rId23"/>
    <p:sldId id="380" r:id="rId24"/>
    <p:sldId id="381" r:id="rId25"/>
    <p:sldId id="382" r:id="rId26"/>
    <p:sldId id="448" r:id="rId27"/>
    <p:sldId id="449" r:id="rId28"/>
    <p:sldId id="450" r:id="rId29"/>
    <p:sldId id="451" r:id="rId30"/>
    <p:sldId id="452" r:id="rId31"/>
    <p:sldId id="436" r:id="rId32"/>
    <p:sldId id="437" r:id="rId33"/>
    <p:sldId id="438" r:id="rId34"/>
    <p:sldId id="435" r:id="rId35"/>
    <p:sldId id="439" r:id="rId36"/>
    <p:sldId id="440" r:id="rId37"/>
    <p:sldId id="441" r:id="rId38"/>
    <p:sldId id="444" r:id="rId39"/>
    <p:sldId id="442" r:id="rId40"/>
    <p:sldId id="445" r:id="rId41"/>
    <p:sldId id="443" r:id="rId42"/>
    <p:sldId id="446" r:id="rId43"/>
    <p:sldId id="447" r:id="rId44"/>
    <p:sldId id="410" r:id="rId45"/>
    <p:sldId id="453" r:id="rId46"/>
    <p:sldId id="362" r:id="rId47"/>
    <p:sldId id="454" r:id="rId48"/>
    <p:sldId id="455" r:id="rId49"/>
    <p:sldId id="456" r:id="rId50"/>
    <p:sldId id="368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470" r:id="rId59"/>
    <p:sldId id="383" r:id="rId60"/>
    <p:sldId id="471" r:id="rId61"/>
    <p:sldId id="472" r:id="rId62"/>
    <p:sldId id="473" r:id="rId63"/>
    <p:sldId id="474" r:id="rId64"/>
    <p:sldId id="389" r:id="rId65"/>
    <p:sldId id="36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89" d="100"/>
          <a:sy n="89" d="100"/>
        </p:scale>
        <p:origin x="100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4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hapter/10.1007/978-3-642-14295-6_17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dirty="0"/>
              <a:t> </a:t>
            </a:r>
            <a:r>
              <a:rPr lang="en-US" sz="4000" dirty="0"/>
              <a:t>Verification Basics + V2X + Wrap-up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2019. CS 599.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384D1A-93DA-456E-ABD0-D12AF418B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95" y="1109469"/>
                <a:ext cx="11699087" cy="11580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A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of a transition system is </a:t>
                </a:r>
                <a:r>
                  <a:rPr lang="en-US" sz="2400" b="1" i="1" dirty="0"/>
                  <a:t>reachable</a:t>
                </a:r>
                <a:r>
                  <a:rPr lang="en-US" sz="2400" dirty="0"/>
                  <a:t> if there is an execution starting in some initial state that ends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Algorithm to compute reachable states from a given set of initial states (just BFS):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384D1A-93DA-456E-ABD0-D12AF418B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95" y="1109469"/>
                <a:ext cx="11699087" cy="1158013"/>
              </a:xfrm>
              <a:blipFill>
                <a:blip r:embed="rId2"/>
                <a:stretch>
                  <a:fillRect l="-417" t="-10000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9E9C6A6-9F30-4E82-BCF5-4560988F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31E36-5508-4B9A-B63C-F513233C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06C723-731C-4B96-90C2-3E79873E06F0}"/>
                  </a:ext>
                </a:extLst>
              </p:cNvPr>
              <p:cNvSpPr txBox="1"/>
              <p:nvPr/>
            </p:nvSpPr>
            <p:spPr>
              <a:xfrm>
                <a:off x="1714288" y="2186245"/>
                <a:ext cx="706804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Procedure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ComputeReach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(TS)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⟦"/>
                        <m:endChr m:val="⟧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𝐼𝑛𝑖𝑡</m:t>
                        </m:r>
                      </m:e>
                    </m:d>
                  </m:oMath>
                </a14:m>
                <a:r>
                  <a:rPr lang="en-US" sz="2000" dirty="0"/>
                  <a:t>, k:=1;</a:t>
                </a:r>
              </a:p>
              <a:p>
                <a:pPr lvl="1"/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	Temp :=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	</a:t>
                </a:r>
                <a:r>
                  <a:rPr lang="en-US" sz="2000" b="1" dirty="0" err="1"/>
                  <a:t>ForEach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		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)  Temp :=  Temp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	</a:t>
                </a:r>
                <a:r>
                  <a:rPr lang="en-US" sz="2000" b="1" dirty="0" err="1"/>
                  <a:t>EndForEach</a:t>
                </a:r>
                <a:endParaRPr lang="en-US" sz="2000" b="1" dirty="0"/>
              </a:p>
              <a:p>
                <a:pPr lvl="1"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/>
                  <a:t> Temp,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:=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b="1" dirty="0" err="1"/>
                  <a:t>EndWhile</a:t>
                </a:r>
                <a:endParaRPr lang="en-US" sz="2000" b="1" dirty="0"/>
              </a:p>
              <a:p>
                <a:pPr lvl="1"/>
                <a:r>
                  <a:rPr lang="en-US" sz="2000" b="1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lvl="1"/>
                <a:r>
                  <a:rPr lang="en-US" sz="2000" b="1" dirty="0" err="1"/>
                  <a:t>EndProcedure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06C723-731C-4B96-90C2-3E79873E0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288" y="2186245"/>
                <a:ext cx="7068046" cy="3477875"/>
              </a:xfrm>
              <a:prstGeom prst="rect">
                <a:avLst/>
              </a:prstGeom>
              <a:blipFill>
                <a:blip r:embed="rId3"/>
                <a:stretch>
                  <a:fillRect l="-862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73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E303E31-878E-4267-9EAF-05DB63114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Desirable behavior of a TS:</a:t>
                </a:r>
              </a:p>
              <a:p>
                <a:pPr lvl="1"/>
                <a:r>
                  <a:rPr lang="en-US" sz="2400" dirty="0"/>
                  <a:t>Defined in terms of acceptable (finite or infinite) sequences of states</a:t>
                </a:r>
              </a:p>
              <a:p>
                <a:pPr lvl="1"/>
                <a:r>
                  <a:rPr lang="en-US" sz="2400" dirty="0"/>
                  <a:t>If all </a:t>
                </a:r>
                <a:r>
                  <a:rPr lang="en-US" sz="2400" b="1" i="1" dirty="0"/>
                  <a:t>unacceptable </a:t>
                </a:r>
                <a:r>
                  <a:rPr lang="en-US" sz="2400" dirty="0"/>
                  <a:t>sequences of a TS are finite in length, then the property encoding </a:t>
                </a:r>
                <a:r>
                  <a:rPr lang="en-US" sz="2400" b="1" i="1" dirty="0"/>
                  <a:t>acceptable </a:t>
                </a:r>
                <a:r>
                  <a:rPr lang="en-US" sz="2400" dirty="0"/>
                  <a:t>behavior is called a </a:t>
                </a:r>
                <a:r>
                  <a:rPr lang="en-US" sz="2400" b="1" i="1" dirty="0"/>
                  <a:t>safety </a:t>
                </a:r>
                <a:r>
                  <a:rPr lang="en-US" sz="2400" dirty="0"/>
                  <a:t>property</a:t>
                </a:r>
              </a:p>
              <a:p>
                <a:r>
                  <a:rPr lang="en-US" sz="2400" dirty="0"/>
                  <a:t>Safety property can be specified by partitioning the 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into a safe/unsafe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𝑆𝑎𝑓𝑒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𝑆𝑎𝑓𝑒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Any finite sequence that ends in a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</m:oMath>
                </a14:m>
                <a:r>
                  <a:rPr lang="en-US" sz="2400" dirty="0"/>
                  <a:t> is a witness to undesirable behavior, or if all (infinite) sequences starting from an initial state never include a state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</m:oMath>
                </a14:m>
                <a:r>
                  <a:rPr lang="en-US" sz="2400" dirty="0"/>
                  <a:t>, then the TS is safe.</a:t>
                </a:r>
              </a:p>
              <a:p>
                <a:pPr lvl="1"/>
                <a:r>
                  <a:rPr lang="en-US" sz="2400" dirty="0"/>
                  <a:t>In other words, to get a proof of safety, do reachability computation, and if </a:t>
                </a:r>
                <a:r>
                  <a:rPr lang="en-US" sz="2400" b="1" dirty="0" err="1"/>
                  <a:t>ComputeReach</a:t>
                </a:r>
                <a:r>
                  <a:rPr lang="en-US" sz="2400" dirty="0"/>
                  <a:t>(TS)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𝑈𝑛𝑠𝑎𝑓𝑒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, then the TS is safe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E303E31-878E-4267-9EAF-05DB63114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04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42EAF82-8305-410E-98E5-34D91E91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behaviors of a 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C6A0-2D14-4DA3-98FE-86886182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3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D73F7D-3595-488E-BF25-3C96C1B97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06140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</a:t>
                </a:r>
                <a:r>
                  <a:rPr lang="en-US" b="1" i="1" dirty="0"/>
                  <a:t>invariant </a:t>
                </a:r>
                <a:r>
                  <a:rPr lang="en-US" dirty="0"/>
                  <a:t>is a Boolean expression over the state variables of a TS</a:t>
                </a:r>
              </a:p>
              <a:p>
                <a:r>
                  <a:rPr lang="en-US" dirty="0"/>
                  <a:t>A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called an invariant of TS if every reachable state of TS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 invariant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i="1" dirty="0"/>
                  <a:t>safety invariant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 of invariants for modified switch: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D73F7D-3595-488E-BF25-3C96C1B97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061408" cy="4351338"/>
              </a:xfrm>
              <a:blipFill>
                <a:blip r:embed="rId2"/>
                <a:stretch>
                  <a:fillRect l="-1035" t="-2384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EEF6F3E-1A34-4E48-949C-81AC8D47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invariants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BED7-7E3C-44EF-8948-612497ED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F217EF-F97E-4DC4-81ED-A1A8BE4F9967}"/>
              </a:ext>
            </a:extLst>
          </p:cNvPr>
          <p:cNvGrpSpPr/>
          <p:nvPr/>
        </p:nvGrpSpPr>
        <p:grpSpPr>
          <a:xfrm>
            <a:off x="7784168" y="2305234"/>
            <a:ext cx="3939341" cy="2574260"/>
            <a:chOff x="166680" y="1476437"/>
            <a:chExt cx="5299075" cy="43603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5F8095-3292-4CC5-B0BE-C48ED10DC825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7A9B28-E866-4F99-A44A-82B097402E43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EABDACCC-A761-4B3D-B286-F8C47B00DA1A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A7A96A5-48D0-4B70-AE76-D3B9A14B5B22}"/>
                </a:ext>
              </a:extLst>
            </p:cNvPr>
            <p:cNvCxnSpPr>
              <a:cxnSpLocks/>
              <a:stCxn id="7" idx="2"/>
              <a:endCxn id="6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D985507-A254-4F43-A614-524FE8F34B3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680C7F-E1C5-4266-8E01-A4F23B3095B2}"/>
                </a:ext>
              </a:extLst>
            </p:cNvPr>
            <p:cNvSpPr txBox="1"/>
            <p:nvPr/>
          </p:nvSpPr>
          <p:spPr>
            <a:xfrm>
              <a:off x="166680" y="2676864"/>
              <a:ext cx="1390215" cy="521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(press==0)?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408C5E3C-7158-4DC7-8182-054725D89DDD}"/>
                </a:ext>
              </a:extLst>
            </p:cNvPr>
            <p:cNvCxnSpPr>
              <a:cxnSpLocks/>
              <a:stCxn id="7" idx="6"/>
              <a:endCxn id="7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B990D7-7B7F-4024-A2B2-A1CDCD85D6D5}"/>
                </a:ext>
              </a:extLst>
            </p:cNvPr>
            <p:cNvSpPr txBox="1"/>
            <p:nvPr/>
          </p:nvSpPr>
          <p:spPr>
            <a:xfrm>
              <a:off x="3827723" y="2360243"/>
              <a:ext cx="1551507" cy="57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A92B342-B5BC-4016-B7DC-BC2D4910333D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(press==0) &amp; (x&lt;2)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A92B342-B5BC-4016-B7DC-BC2D49103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blipFill>
                  <a:blip r:embed="rId3"/>
                  <a:stretch>
                    <a:fillRect l="-1645" t="-3158" r="-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EB9495-D93E-464E-9D11-515562EA38DA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B75CC7-E747-4F41-BCE0-753D5B5F4041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1200" dirty="0"/>
                    <a:t>0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B75CC7-E747-4F41-BCE0-753D5B5F40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  <a:blipFill>
                  <a:blip r:embed="rId4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D5EA3A4-7D4A-42B0-BB7A-0B4D5C8B46EB}"/>
                    </a:ext>
                  </a:extLst>
                </p:cNvPr>
                <p:cNvSpPr txBox="1"/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 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D5EA3A4-7D4A-42B0-BB7A-0B4D5C8B4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blipFill>
                  <a:blip r:embed="rId5"/>
                  <a:stretch>
                    <a:fillRect l="-1529" t="-3125" r="-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183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D73F7D-3595-488E-BF25-3C96C1B97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71332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Examples of non-invariants: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𝑚𝑜𝑑𝑒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𝑜𝑓𝑓</m:t>
                        </m:r>
                      </m:e>
                    </m:d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b="0" dirty="0">
                  <a:solidFill>
                    <a:prstClr val="black"/>
                  </a:solidFill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Suppose,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𝑆𝑎𝑓𝑒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𝑈𝑛𝑠𝑎𝑓𝑒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𝑆𝑎𝑓𝑒</m:t>
                        </m:r>
                      </m:e>
                    </m:acc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en-US" dirty="0"/>
                  <a:t>Then, we can verify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i="1" dirty="0"/>
                  <a:t>safety invariant </a:t>
                </a:r>
                <a:r>
                  <a:rPr lang="en-US" dirty="0"/>
                  <a:t>for modified switch: proof towards the end</a:t>
                </a:r>
                <a:endParaRPr lang="en-US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D73F7D-3595-488E-BF25-3C96C1B97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713323" cy="4351338"/>
              </a:xfrm>
              <a:blipFill>
                <a:blip r:embed="rId2"/>
                <a:stretch>
                  <a:fillRect l="-108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EEF6F3E-1A34-4E48-949C-81AC8D47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invariants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BED7-7E3C-44EF-8948-612497ED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F217EF-F97E-4DC4-81ED-A1A8BE4F9967}"/>
              </a:ext>
            </a:extLst>
          </p:cNvPr>
          <p:cNvGrpSpPr/>
          <p:nvPr/>
        </p:nvGrpSpPr>
        <p:grpSpPr>
          <a:xfrm>
            <a:off x="6786564" y="1723596"/>
            <a:ext cx="4936946" cy="3155898"/>
            <a:chOff x="166680" y="1476437"/>
            <a:chExt cx="5299075" cy="43603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5F8095-3292-4CC5-B0BE-C48ED10DC825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7A9B28-E866-4F99-A44A-82B097402E43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EABDACCC-A761-4B3D-B286-F8C47B00DA1A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A7A96A5-48D0-4B70-AE76-D3B9A14B5B22}"/>
                </a:ext>
              </a:extLst>
            </p:cNvPr>
            <p:cNvCxnSpPr>
              <a:cxnSpLocks/>
              <a:stCxn id="7" idx="2"/>
              <a:endCxn id="6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D985507-A254-4F43-A614-524FE8F34B3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680C7F-E1C5-4266-8E01-A4F23B3095B2}"/>
                </a:ext>
              </a:extLst>
            </p:cNvPr>
            <p:cNvSpPr txBox="1"/>
            <p:nvPr/>
          </p:nvSpPr>
          <p:spPr>
            <a:xfrm>
              <a:off x="166680" y="2676864"/>
              <a:ext cx="1390215" cy="521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(press==0)?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408C5E3C-7158-4DC7-8182-054725D89DDD}"/>
                </a:ext>
              </a:extLst>
            </p:cNvPr>
            <p:cNvCxnSpPr>
              <a:cxnSpLocks/>
              <a:stCxn id="7" idx="6"/>
              <a:endCxn id="7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B990D7-7B7F-4024-A2B2-A1CDCD85D6D5}"/>
                </a:ext>
              </a:extLst>
            </p:cNvPr>
            <p:cNvSpPr txBox="1"/>
            <p:nvPr/>
          </p:nvSpPr>
          <p:spPr>
            <a:xfrm>
              <a:off x="3827723" y="2360243"/>
              <a:ext cx="1551507" cy="57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A92B342-B5BC-4016-B7DC-BC2D4910333D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(press==0) &amp; (x&lt;2)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A92B342-B5BC-4016-B7DC-BC2D49103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blipFill>
                  <a:blip r:embed="rId3"/>
                  <a:stretch>
                    <a:fillRect l="-1645" t="-3158" r="-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EB9495-D93E-464E-9D11-515562EA38DA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B75CC7-E747-4F41-BCE0-753D5B5F4041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1200" dirty="0"/>
                    <a:t>0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B75CC7-E747-4F41-BCE0-753D5B5F40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  <a:blipFill>
                  <a:blip r:embed="rId4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D5EA3A4-7D4A-42B0-BB7A-0B4D5C8B46EB}"/>
                    </a:ext>
                  </a:extLst>
                </p:cNvPr>
                <p:cNvSpPr txBox="1"/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 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D5EA3A4-7D4A-42B0-BB7A-0B4D5C8B4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blipFill>
                  <a:blip r:embed="rId5"/>
                  <a:stretch>
                    <a:fillRect l="-1529" t="-3125" r="-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0785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422931-FBAE-4C63-9AB9-B05C50E53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prove that all reachable states of TS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</a:t>
                </a:r>
                <a:r>
                  <a:rPr lang="en-US" b="1" dirty="0" err="1"/>
                  <a:t>ComputeReach</a:t>
                </a:r>
                <a:r>
                  <a:rPr lang="en-US" dirty="0"/>
                  <a:t>(TS), it actually gives an inductive definition of reachable states</a:t>
                </a:r>
              </a:p>
              <a:p>
                <a:pPr lvl="1"/>
                <a:r>
                  <a:rPr lang="en-US" dirty="0"/>
                  <a:t>All states specified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are reachable using 0 transitions</a:t>
                </a:r>
              </a:p>
              <a:p>
                <a:pPr lvl="1"/>
                <a:r>
                  <a:rPr lang="en-US" dirty="0"/>
                  <a:t>If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reachable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transitions,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transition in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reachable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transitions</a:t>
                </a:r>
              </a:p>
              <a:p>
                <a:pPr lvl="1"/>
                <a:r>
                  <a:rPr lang="en-US" dirty="0"/>
                  <a:t>Reachable = Reachable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transitions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422931-FBAE-4C63-9AB9-B05C50E53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5ED68D8-C028-4CB4-B811-5BB349A9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Proving that something is an invariant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4E6D-6965-4F39-963F-CD4D13AF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3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AAFE5C-A1AE-4AFF-A511-122E539A5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127832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Given 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a property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, prove that all reachable states of TS satisfy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 case: Show that all initial states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Inductive case: assume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satisfies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, then show that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must also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AAFE5C-A1AE-4AFF-A511-122E539A5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1278327"/>
              </a:xfrm>
              <a:blipFill>
                <a:blip r:embed="rId2"/>
                <a:stretch>
                  <a:fillRect l="-208" t="-5263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AA7DE54-3788-40DE-9F2A-CF0820BB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Safety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92BEB-4580-47D8-AC85-E30851CF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C1A55F-41F5-4FD4-8071-EEB16F5912BE}"/>
              </a:ext>
            </a:extLst>
          </p:cNvPr>
          <p:cNvGrpSpPr/>
          <p:nvPr/>
        </p:nvGrpSpPr>
        <p:grpSpPr>
          <a:xfrm>
            <a:off x="3921851" y="2959841"/>
            <a:ext cx="3939341" cy="2574260"/>
            <a:chOff x="166680" y="1476437"/>
            <a:chExt cx="5299075" cy="43603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6A9C51-B18D-437C-95CC-84965D0610B6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28BE7F-C2A6-4153-B246-18635A26F701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B1D17119-CC26-4D7D-B7E1-955780BAA83B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B8156F32-E0D4-4F0C-B341-8AC67CFE9AB7}"/>
                </a:ext>
              </a:extLst>
            </p:cNvPr>
            <p:cNvCxnSpPr>
              <a:cxnSpLocks/>
              <a:stCxn id="7" idx="2"/>
              <a:endCxn id="6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177A2407-8EF9-4141-8616-18DDC9584BA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747544-F910-4CA7-BAFA-4045169027F1}"/>
                </a:ext>
              </a:extLst>
            </p:cNvPr>
            <p:cNvSpPr txBox="1"/>
            <p:nvPr/>
          </p:nvSpPr>
          <p:spPr>
            <a:xfrm>
              <a:off x="166680" y="2676864"/>
              <a:ext cx="1390215" cy="521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(press==0)?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3D18B2F2-C474-4309-945A-294F8C1A0736}"/>
                </a:ext>
              </a:extLst>
            </p:cNvPr>
            <p:cNvCxnSpPr>
              <a:cxnSpLocks/>
              <a:stCxn id="7" idx="6"/>
              <a:endCxn id="7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52CD9A-0734-4C68-9963-7F0FB321AA64}"/>
                </a:ext>
              </a:extLst>
            </p:cNvPr>
            <p:cNvSpPr txBox="1"/>
            <p:nvPr/>
          </p:nvSpPr>
          <p:spPr>
            <a:xfrm>
              <a:off x="3827723" y="2360243"/>
              <a:ext cx="1551507" cy="57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7EAD1A-BB10-40CA-B12C-655C98A1BD7D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(press==0) &amp; (x&lt;2)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7EAD1A-BB10-40CA-B12C-655C98A1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blipFill>
                  <a:blip r:embed="rId3"/>
                  <a:stretch>
                    <a:fillRect l="-1974" t="-3125" r="-6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FA24FD-3918-4876-A7F8-CD63B32FAEFA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4C80243-E65F-4D3D-8EAF-5C925BA149C3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1200" dirty="0"/>
                    <a:t>0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4C80243-E65F-4D3D-8EAF-5C925BA14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  <a:blipFill>
                  <a:blip r:embed="rId4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2EB6CBF-8C21-4A6F-995D-0DBED3170B0C}"/>
                    </a:ext>
                  </a:extLst>
                </p:cNvPr>
                <p:cNvSpPr txBox="1"/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 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2EB6CBF-8C21-4A6F-995D-0DBED3170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blipFill>
                  <a:blip r:embed="rId5"/>
                  <a:stretch>
                    <a:fillRect l="-1840" t="-3158" r="-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925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66DE42-83C9-4B35-9CB0-EE29673C6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i="1" dirty="0"/>
                  <a:t>inductive invariant </a:t>
                </a:r>
                <a:r>
                  <a:rPr lang="en-US" dirty="0"/>
                  <a:t>of a transition system TS if </a:t>
                </a:r>
              </a:p>
              <a:p>
                <a:pPr lvl="1"/>
                <a:r>
                  <a:rPr lang="en-US" dirty="0"/>
                  <a:t>Every initial state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any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definition,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an inductive invariant, then all reachable states of TS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and hence it is also an invariant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66DE42-83C9-4B35-9CB0-EE29673C6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DCC62B8-3AC3-4AE7-99DA-089730B1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Invariant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2B800-5376-4528-B489-41C17432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62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750219"/>
                <a:ext cx="11699087" cy="3933822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Consider transition system TS given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: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 (else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3200" dirty="0"/>
                  <a:t> remains unchanged)</a:t>
                </a:r>
              </a:p>
              <a:p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an inductive invariant?</a:t>
                </a:r>
              </a:p>
              <a:p>
                <a:r>
                  <a:rPr lang="en-US" sz="3200" dirty="0"/>
                  <a:t>Base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3200" dirty="0"/>
                  <a:t> is zero,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200" dirty="0"/>
                  <a:t> is trivially satisfied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750219"/>
                <a:ext cx="11699087" cy="3933822"/>
              </a:xfrm>
              <a:blipFill>
                <a:blip r:embed="rId2"/>
                <a:stretch>
                  <a:fillRect l="-782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ECB1DD-9746-40E5-A710-904615B6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inductive invariants: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8A7B-4B24-4A8A-8204-DD9B342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5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Inductive case: </a:t>
                </a:r>
              </a:p>
              <a:p>
                <a:pPr lvl="1"/>
                <a:r>
                  <a:rPr lang="en-US" dirty="0"/>
                  <a:t>Pick an arbitrary state (i.e. arbitrary value for state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), say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Now 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the transition, there are two cases: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after the transition,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(because guard is not true),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either case, after the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an inductive invariant, and the proof is complete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ECB1DD-9746-40E5-A710-904615B6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inductive invariants: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8A7B-4B24-4A8A-8204-DD9B342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252BD5-D0AE-404D-939E-D5638707EBA7}"/>
                  </a:ext>
                </a:extLst>
              </p:cNvPr>
              <p:cNvSpPr/>
              <p:nvPr/>
            </p:nvSpPr>
            <p:spPr>
              <a:xfrm>
                <a:off x="6743700" y="678276"/>
                <a:ext cx="458628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252BD5-D0AE-404D-939E-D5638707E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00" y="678276"/>
                <a:ext cx="4586285" cy="830997"/>
              </a:xfrm>
              <a:prstGeom prst="rect">
                <a:avLst/>
              </a:prstGeom>
              <a:blipFill>
                <a:blip r:embed="rId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13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83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Consider transition system TS given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: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then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+1;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3200" dirty="0"/>
                  <a:t>  (else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3200" dirty="0"/>
                  <a:t> remain unchanged)</a:t>
                </a:r>
              </a:p>
              <a:p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:(0≤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an inductive invariant?</a:t>
                </a:r>
              </a:p>
              <a:p>
                <a:r>
                  <a:rPr lang="en-US" sz="3200" dirty="0"/>
                  <a:t>Base case: Initial state is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↦0,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),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200" dirty="0"/>
                  <a:t> is trivially satisfied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31" y="1332703"/>
                <a:ext cx="11699087" cy="4351338"/>
              </a:xfrm>
              <a:blipFill>
                <a:blip r:embed="rId2"/>
                <a:stretch>
                  <a:fillRect l="-782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ECB1DD-9746-40E5-A710-904615B6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inductive invariants: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8A7B-4B24-4A8A-8204-DD9B342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4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E3D72-9EB0-4B41-9332-7D05D1FD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safety requirement states that a system always stays within the set of </a:t>
            </a:r>
            <a:r>
              <a:rPr lang="en-US" i="1" dirty="0"/>
              <a:t>good</a:t>
            </a:r>
            <a:r>
              <a:rPr lang="en-US" dirty="0"/>
              <a:t> states (i.e. nothing bad every happens)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Collision avoidance: the distance between a car and a pedestrian is always greater than a threshold</a:t>
            </a:r>
          </a:p>
          <a:p>
            <a:pPr lvl="1"/>
            <a:r>
              <a:rPr lang="en-US" dirty="0"/>
              <a:t>Patient’s blood glucose never drops below 80 mg/</a:t>
            </a:r>
            <a:r>
              <a:rPr lang="en-US" dirty="0" err="1"/>
              <a:t>dL</a:t>
            </a:r>
            <a:endParaRPr lang="en-US" dirty="0"/>
          </a:p>
          <a:p>
            <a:pPr lvl="1"/>
            <a:r>
              <a:rPr lang="en-US" dirty="0"/>
              <a:t>Maximum temperature specification on the battery is not exceeded </a:t>
            </a:r>
          </a:p>
          <a:p>
            <a:r>
              <a:rPr lang="en-US" dirty="0"/>
              <a:t>Safety requirements can be formalized using transition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150FB-3EB5-4ECB-AE09-76FB116D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4454B-018F-4C73-A2A5-EBA5F035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83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Inductive case: </a:t>
                </a:r>
              </a:p>
              <a:p>
                <a:pPr lvl="1"/>
                <a:r>
                  <a:rPr lang="en-US" sz="3200" dirty="0"/>
                  <a:t>Pick an arbitrary state (i.e. arbitrary value for state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3200" dirty="0"/>
                  <a:t>), say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3200" dirty="0"/>
                  <a:t>Now assume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satisfies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200" dirty="0"/>
                  <a:t>, i.e.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3200" dirty="0"/>
                  <a:t>Consider the transition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lvl="2"/>
                <a:r>
                  <a:rPr lang="en-US" sz="3200" dirty="0"/>
                  <a:t>What if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)? Clearly,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(1,−1)</m:t>
                    </m:r>
                  </m:oMath>
                </a14:m>
                <a:r>
                  <a:rPr lang="en-US" sz="3200" dirty="0"/>
                  <a:t> does not satisfy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200" dirty="0"/>
                  <a:t>!</a:t>
                </a:r>
              </a:p>
              <a:p>
                <a:pPr lvl="1"/>
                <a:r>
                  <a:rPr lang="en-US" sz="3200" dirty="0"/>
                  <a:t>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200" dirty="0"/>
                  <a:t> is </a:t>
                </a:r>
                <a:r>
                  <a:rPr lang="en-US" sz="3200" b="1" dirty="0"/>
                  <a:t>not </a:t>
                </a:r>
                <a:r>
                  <a:rPr lang="en-US" sz="3200" dirty="0"/>
                  <a:t>an inductive invariant for TS, and the proof fails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31" y="1332703"/>
                <a:ext cx="11699087" cy="4351338"/>
              </a:xfrm>
              <a:blipFill>
                <a:blip r:embed="rId2"/>
                <a:stretch>
                  <a:fillRect l="-782" t="-2945" r="-2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ECB1DD-9746-40E5-A710-904615B6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inductive invariants: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8A7B-4B24-4A8A-8204-DD9B342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4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83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Consider transition system TS given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: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then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 (else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3200" dirty="0"/>
                  <a:t> remain unchanged)</a:t>
                </a:r>
              </a:p>
              <a:p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an inductive invariant?</a:t>
                </a:r>
              </a:p>
              <a:p>
                <a:r>
                  <a:rPr lang="en-US" sz="3200" dirty="0"/>
                  <a:t>Base case: Initial state is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),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3200" dirty="0"/>
                  <a:t> is trivially satisfied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31" y="1332703"/>
                <a:ext cx="11699087" cy="4351338"/>
              </a:xfrm>
              <a:blipFill>
                <a:blip r:embed="rId2"/>
                <a:stretch>
                  <a:fillRect l="-782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ECB1DD-9746-40E5-A710-904615B6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inductive invariants: III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8A7B-4B24-4A8A-8204-DD9B342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831" y="1332703"/>
                <a:ext cx="1169908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Inductive case: </a:t>
                </a:r>
              </a:p>
              <a:p>
                <a:pPr lvl="1"/>
                <a:r>
                  <a:rPr lang="en-US" dirty="0"/>
                  <a:t>Pick an arbitrary state (i.e. arbitrary value for state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), say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Now assume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the transition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→(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Now,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and 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−1≥0</m:t>
                    </m:r>
                  </m:oMath>
                </a14:m>
                <a:r>
                  <a:rPr lang="en-US" dirty="0"/>
                  <a:t>. 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is satisfied</a:t>
                </a:r>
              </a:p>
              <a:p>
                <a:pPr lvl="1"/>
                <a:r>
                  <a:rPr lang="en-US" dirty="0"/>
                  <a:t>The else case is trivially satisfied</a:t>
                </a:r>
              </a:p>
              <a:p>
                <a:pPr lvl="1"/>
                <a:r>
                  <a:rPr lang="en-US" dirty="0"/>
                  <a:t>So in either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holds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is an inductive invariant!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31" y="1332703"/>
                <a:ext cx="11699087" cy="4351338"/>
              </a:xfrm>
              <a:blipFill>
                <a:blip r:embed="rId2"/>
                <a:stretch>
                  <a:fillRect l="-521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ECB1DD-9746-40E5-A710-904615B6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inductive invariants: III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8A7B-4B24-4A8A-8204-DD9B342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36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F32D16-3081-4949-838D-DC8588069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establish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an invariant of TS:</a:t>
                </a:r>
              </a:p>
              <a:p>
                <a:r>
                  <a:rPr lang="en-US" dirty="0"/>
                  <a:t>Find another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(i.e. every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must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is an inductive invariant</a:t>
                </a:r>
              </a:p>
              <a:p>
                <a:pPr lvl="2"/>
                <a:r>
                  <a:rPr lang="en-US" dirty="0"/>
                  <a:t>Show initial states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Assume an arbitrary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consider any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, then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a sound and complete strategy for establishing safety invariants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F32D16-3081-4949-838D-DC8588069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40BF5C5-D88F-402F-A285-E841028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prove safety invariants?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93B85-3E3A-4B17-96D0-E7EDC501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6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827C74-0597-4EAE-9099-750FA2E4E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Formal system: a set of axioms, a grammar for specifying well-formed formulas, and a set of inference rules for deriving new true formulas from axioms</a:t>
                </a:r>
              </a:p>
              <a:p>
                <a:r>
                  <a:rPr lang="en-US" dirty="0"/>
                  <a:t>Sound: Starting from the axioms and using inference rules of the formal system, we cannot arrive at a formula that is equivalent  in meaning to false.</a:t>
                </a:r>
              </a:p>
              <a:p>
                <a:r>
                  <a:rPr lang="en-US" dirty="0"/>
                  <a:t>Complete: Proof system is complete with respect to a property if every formula having that property can be derived using the inference rules</a:t>
                </a:r>
              </a:p>
              <a:p>
                <a:r>
                  <a:rPr lang="en-US" dirty="0"/>
                  <a:t>Proof rule for proving invariants is sound and complete: </a:t>
                </a:r>
              </a:p>
              <a:p>
                <a:pPr lvl="1"/>
                <a:r>
                  <a:rPr lang="en-US" dirty="0"/>
                  <a:t>Sound: It is a correct proof technique</a:t>
                </a:r>
              </a:p>
              <a:p>
                <a:pPr lvl="1"/>
                <a:r>
                  <a:rPr lang="en-US" dirty="0"/>
                  <a:t>Complete: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an invariant, there is some stronger inductive invariant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satisfying inductive conditions that we can find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827C74-0597-4EAE-9099-750FA2E4E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B36E106-BAA5-4F90-9E03-6CDAB249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884F5-7AB6-45D3-8555-0F6FD0BE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35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AAFE5C-A1AE-4AFF-A511-122E539A5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9413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Let’s try the inductive invariant: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𝑚𝑜𝑑𝑒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𝑚𝑜𝑑𝑒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AAFE5C-A1AE-4AFF-A511-122E539A5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941399"/>
              </a:xfrm>
              <a:blipFill>
                <a:blip r:embed="rId2"/>
                <a:stretch>
                  <a:fillRect l="-208" t="-55844" b="-17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AA7DE54-3788-40DE-9F2A-CF0820BB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Proof for Switch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92BEB-4580-47D8-AC85-E30851CF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C1A55F-41F5-4FD4-8071-EEB16F5912BE}"/>
              </a:ext>
            </a:extLst>
          </p:cNvPr>
          <p:cNvGrpSpPr/>
          <p:nvPr/>
        </p:nvGrpSpPr>
        <p:grpSpPr>
          <a:xfrm>
            <a:off x="7818287" y="2580656"/>
            <a:ext cx="3939341" cy="2574260"/>
            <a:chOff x="166680" y="1476437"/>
            <a:chExt cx="5299075" cy="43603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6A9C51-B18D-437C-95CC-84965D0610B6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28BE7F-C2A6-4153-B246-18635A26F701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B1D17119-CC26-4D7D-B7E1-955780BAA83B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B8156F32-E0D4-4F0C-B341-8AC67CFE9AB7}"/>
                </a:ext>
              </a:extLst>
            </p:cNvPr>
            <p:cNvCxnSpPr>
              <a:cxnSpLocks/>
              <a:stCxn id="7" idx="2"/>
              <a:endCxn id="6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177A2407-8EF9-4141-8616-18DDC9584BA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747544-F910-4CA7-BAFA-4045169027F1}"/>
                </a:ext>
              </a:extLst>
            </p:cNvPr>
            <p:cNvSpPr txBox="1"/>
            <p:nvPr/>
          </p:nvSpPr>
          <p:spPr>
            <a:xfrm>
              <a:off x="166680" y="2676864"/>
              <a:ext cx="1390215" cy="521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(press==0)?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3D18B2F2-C474-4309-945A-294F8C1A0736}"/>
                </a:ext>
              </a:extLst>
            </p:cNvPr>
            <p:cNvCxnSpPr>
              <a:cxnSpLocks/>
              <a:stCxn id="7" idx="6"/>
              <a:endCxn id="7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52CD9A-0734-4C68-9963-7F0FB321AA64}"/>
                </a:ext>
              </a:extLst>
            </p:cNvPr>
            <p:cNvSpPr txBox="1"/>
            <p:nvPr/>
          </p:nvSpPr>
          <p:spPr>
            <a:xfrm>
              <a:off x="3827723" y="2360243"/>
              <a:ext cx="1551507" cy="57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7EAD1A-BB10-40CA-B12C-655C98A1BD7D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(press==0) &amp; (x&lt;2)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7EAD1A-BB10-40CA-B12C-655C98A1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blipFill>
                  <a:blip r:embed="rId3"/>
                  <a:stretch>
                    <a:fillRect l="-1974" t="-3125" r="-6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FA24FD-3918-4876-A7F8-CD63B32FAEFA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4C80243-E65F-4D3D-8EAF-5C925BA149C3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1200" dirty="0"/>
                    <a:t>0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4C80243-E65F-4D3D-8EAF-5C925BA14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  <a:blipFill>
                  <a:blip r:embed="rId4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2EB6CBF-8C21-4A6F-995D-0DBED3170B0C}"/>
                    </a:ext>
                  </a:extLst>
                </p:cNvPr>
                <p:cNvSpPr txBox="1"/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 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2EB6CBF-8C21-4A6F-995D-0DBED3170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blipFill>
                  <a:blip r:embed="rId5"/>
                  <a:stretch>
                    <a:fillRect l="-1840" t="-3158" r="-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49F6BD73-E5C4-4B4B-84E1-22BF6BB9D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044" y="2175497"/>
                <a:ext cx="7373047" cy="3495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𝑚𝑜𝑑𝑒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𝑜𝑓𝑓</m:t>
                    </m:r>
                  </m:oMath>
                </a14:m>
                <a:endParaRPr lang="ar-AE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Base case: </a:t>
                </a:r>
                <a:r>
                  <a:rPr lang="ar-AE" sz="1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𝑜𝑓𝑓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trivially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Inductive hypothesis: assume that a state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Inductive step: prove that any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1"/>
                    </a:solidFill>
                  </a:rPr>
                  <a:t>s.t.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Case I: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𝑜𝑓𝑓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𝑜𝑓𝑓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 [trivial]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 [satisfies second conjunct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Case II: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, this implies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, so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𝑜𝑓𝑓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otherwise, this again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is an inductive invariant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Further,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(note that every state satisfying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will satisfy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is an invariant of the TS!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49F6BD73-E5C4-4B4B-84E1-22BF6BB9D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4" y="2175497"/>
                <a:ext cx="7373047" cy="3495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7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9B527-7CF6-489B-880A-28A12C18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Barrier certificate: safety invariant for a continuous dynamical system</a:t>
            </a:r>
          </a:p>
          <a:p>
            <a:r>
              <a:rPr lang="en-US" dirty="0"/>
              <a:t>It establishes an invisible barrier that trajectories of a system cannot cross</a:t>
            </a:r>
          </a:p>
          <a:p>
            <a:pPr lvl="1"/>
            <a:r>
              <a:rPr lang="en-US" dirty="0"/>
              <a:t>(think of it as a force-field)</a:t>
            </a:r>
          </a:p>
          <a:p>
            <a:r>
              <a:rPr lang="en-US" dirty="0"/>
              <a:t>Reasoning very similar to that of an inductive invariant</a:t>
            </a:r>
          </a:p>
          <a:p>
            <a:pPr lvl="1"/>
            <a:r>
              <a:rPr lang="en-US" dirty="0"/>
              <a:t>Establish that the initial states all lie within the barrier</a:t>
            </a:r>
          </a:p>
          <a:p>
            <a:pPr lvl="1"/>
            <a:r>
              <a:rPr lang="en-US" dirty="0"/>
              <a:t>Establish that the unsafe states are all outside the barrier</a:t>
            </a:r>
          </a:p>
          <a:p>
            <a:pPr lvl="1"/>
            <a:r>
              <a:rPr lang="en-US" dirty="0"/>
              <a:t>Show that the next states for all states on the barrier are inside the barrier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6FDB6-4FA5-40DB-81A9-B18CBC1B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verification using barrier certificates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C0818-20B9-4F13-B464-E46B76F7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97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F2FAB0-FE5E-4696-BB2B-23B65140F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7102" y="1291771"/>
                <a:ext cx="6538666" cy="4392269"/>
              </a:xfrm>
            </p:spPr>
            <p:txBody>
              <a:bodyPr/>
              <a:lstStyle/>
              <a:p>
                <a:r>
                  <a:rPr lang="en-US" dirty="0"/>
                  <a:t>Given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serves as a classifier between good and bad states</a:t>
                </a:r>
              </a:p>
              <a:p>
                <a:r>
                  <a:rPr lang="en-US" dirty="0"/>
                  <a:t>Barrier conditions: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1" dirty="0"/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r>
                  <a:rPr lang="en-US" dirty="0"/>
                  <a:t>(The last condition models the barrier pushing the system back!)</a:t>
                </a:r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F2FAB0-FE5E-4696-BB2B-23B65140F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7102" y="1291771"/>
                <a:ext cx="6538666" cy="4392269"/>
              </a:xfrm>
              <a:blipFill>
                <a:blip r:embed="rId2"/>
                <a:stretch>
                  <a:fillRect l="-1213" t="-2361" r="-280" b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3B30-BF6F-4FA1-8408-6A4AB1BA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barrier certificate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87500-74A8-450E-9E88-1B36F957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2F0F8D-109C-4DD8-8E87-600E35AFB351}"/>
              </a:ext>
            </a:extLst>
          </p:cNvPr>
          <p:cNvSpPr/>
          <p:nvPr/>
        </p:nvSpPr>
        <p:spPr>
          <a:xfrm>
            <a:off x="246404" y="1697715"/>
            <a:ext cx="3904343" cy="3621314"/>
          </a:xfrm>
          <a:prstGeom prst="ellipse">
            <a:avLst/>
          </a:prstGeom>
          <a:ln w="7620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CCA03-AB0E-4151-9EF1-98D6D0EEE2EE}"/>
              </a:ext>
            </a:extLst>
          </p:cNvPr>
          <p:cNvSpPr/>
          <p:nvPr/>
        </p:nvSpPr>
        <p:spPr>
          <a:xfrm>
            <a:off x="4005943" y="1697715"/>
            <a:ext cx="936171" cy="718000"/>
          </a:xfrm>
          <a:prstGeom prst="rect">
            <a:avLst/>
          </a:prstGeom>
          <a:solidFill>
            <a:srgbClr val="FFAFB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Unsafe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07B40E-08B7-4EDA-AB6D-8D436C4D7A8D}"/>
              </a:ext>
            </a:extLst>
          </p:cNvPr>
          <p:cNvSpPr/>
          <p:nvPr/>
        </p:nvSpPr>
        <p:spPr>
          <a:xfrm>
            <a:off x="1204685" y="3737428"/>
            <a:ext cx="1328058" cy="63862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Initial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AB50FA-A45D-461D-9DC2-95CEA1BD3945}"/>
              </a:ext>
            </a:extLst>
          </p:cNvPr>
          <p:cNvCxnSpPr>
            <a:cxnSpLocks/>
          </p:cNvCxnSpPr>
          <p:nvPr/>
        </p:nvCxnSpPr>
        <p:spPr>
          <a:xfrm>
            <a:off x="2198575" y="1713345"/>
            <a:ext cx="0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1B245C-55DF-423E-89AC-5BA86AA32488}"/>
              </a:ext>
            </a:extLst>
          </p:cNvPr>
          <p:cNvCxnSpPr>
            <a:cxnSpLocks/>
          </p:cNvCxnSpPr>
          <p:nvPr/>
        </p:nvCxnSpPr>
        <p:spPr>
          <a:xfrm flipH="1">
            <a:off x="2690731" y="1844100"/>
            <a:ext cx="185057" cy="47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38647-2DB0-41A9-8C3F-C04BABEBD453}"/>
              </a:ext>
            </a:extLst>
          </p:cNvPr>
          <p:cNvCxnSpPr>
            <a:cxnSpLocks/>
          </p:cNvCxnSpPr>
          <p:nvPr/>
        </p:nvCxnSpPr>
        <p:spPr>
          <a:xfrm>
            <a:off x="993808" y="2138243"/>
            <a:ext cx="341506" cy="42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83513A-4122-456D-8542-1045E77D3749}"/>
              </a:ext>
            </a:extLst>
          </p:cNvPr>
          <p:cNvCxnSpPr>
            <a:cxnSpLocks/>
          </p:cNvCxnSpPr>
          <p:nvPr/>
        </p:nvCxnSpPr>
        <p:spPr>
          <a:xfrm flipH="1">
            <a:off x="3069179" y="2095359"/>
            <a:ext cx="290793" cy="42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BD4FF7-A1F5-42DB-84AE-6F1C25019670}"/>
              </a:ext>
            </a:extLst>
          </p:cNvPr>
          <p:cNvCxnSpPr>
            <a:cxnSpLocks/>
          </p:cNvCxnSpPr>
          <p:nvPr/>
        </p:nvCxnSpPr>
        <p:spPr>
          <a:xfrm flipH="1">
            <a:off x="3333412" y="2563470"/>
            <a:ext cx="509191" cy="2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3EE8A6-42B8-4001-9494-8824E4BF778D}"/>
              </a:ext>
            </a:extLst>
          </p:cNvPr>
          <p:cNvCxnSpPr>
            <a:cxnSpLocks/>
          </p:cNvCxnSpPr>
          <p:nvPr/>
        </p:nvCxnSpPr>
        <p:spPr>
          <a:xfrm>
            <a:off x="1574882" y="1844100"/>
            <a:ext cx="170753" cy="42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E12F70-4481-49E4-B6AF-6BA314072C7A}"/>
              </a:ext>
            </a:extLst>
          </p:cNvPr>
          <p:cNvCxnSpPr>
            <a:cxnSpLocks/>
          </p:cNvCxnSpPr>
          <p:nvPr/>
        </p:nvCxnSpPr>
        <p:spPr>
          <a:xfrm>
            <a:off x="341010" y="3114982"/>
            <a:ext cx="563875" cy="19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AF40C3-2776-4337-A127-B45BA34CDC69}"/>
              </a:ext>
            </a:extLst>
          </p:cNvPr>
          <p:cNvCxnSpPr>
            <a:cxnSpLocks/>
          </p:cNvCxnSpPr>
          <p:nvPr/>
        </p:nvCxnSpPr>
        <p:spPr>
          <a:xfrm>
            <a:off x="273976" y="3669049"/>
            <a:ext cx="667576" cy="5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89F1FB-115F-43B6-8F83-3FC112945552}"/>
              </a:ext>
            </a:extLst>
          </p:cNvPr>
          <p:cNvCxnSpPr>
            <a:cxnSpLocks/>
          </p:cNvCxnSpPr>
          <p:nvPr/>
        </p:nvCxnSpPr>
        <p:spPr>
          <a:xfrm>
            <a:off x="607764" y="2556302"/>
            <a:ext cx="587748" cy="40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B40A4B-566E-412E-A767-40CA31554C6C}"/>
              </a:ext>
            </a:extLst>
          </p:cNvPr>
          <p:cNvCxnSpPr>
            <a:cxnSpLocks/>
          </p:cNvCxnSpPr>
          <p:nvPr/>
        </p:nvCxnSpPr>
        <p:spPr>
          <a:xfrm flipV="1">
            <a:off x="468086" y="4096594"/>
            <a:ext cx="433552" cy="12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931984-35FE-49C6-8581-ABF0A7F28045}"/>
              </a:ext>
            </a:extLst>
          </p:cNvPr>
          <p:cNvCxnSpPr>
            <a:cxnSpLocks/>
          </p:cNvCxnSpPr>
          <p:nvPr/>
        </p:nvCxnSpPr>
        <p:spPr>
          <a:xfrm flipV="1">
            <a:off x="801976" y="4436917"/>
            <a:ext cx="362585" cy="2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AFBD4C-03A3-44CD-9DEC-199CA1D01EB1}"/>
              </a:ext>
            </a:extLst>
          </p:cNvPr>
          <p:cNvCxnSpPr>
            <a:cxnSpLocks/>
          </p:cNvCxnSpPr>
          <p:nvPr/>
        </p:nvCxnSpPr>
        <p:spPr>
          <a:xfrm flipV="1">
            <a:off x="1212297" y="4708763"/>
            <a:ext cx="239132" cy="36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F7FA98-45EE-4296-B935-45F94C7A9F4B}"/>
              </a:ext>
            </a:extLst>
          </p:cNvPr>
          <p:cNvCxnSpPr>
            <a:cxnSpLocks/>
          </p:cNvCxnSpPr>
          <p:nvPr/>
        </p:nvCxnSpPr>
        <p:spPr>
          <a:xfrm flipV="1">
            <a:off x="1703801" y="4708763"/>
            <a:ext cx="164913" cy="51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1014DD-6274-4662-BE06-EF227984B949}"/>
              </a:ext>
            </a:extLst>
          </p:cNvPr>
          <p:cNvCxnSpPr>
            <a:cxnSpLocks/>
          </p:cNvCxnSpPr>
          <p:nvPr/>
        </p:nvCxnSpPr>
        <p:spPr>
          <a:xfrm flipH="1" flipV="1">
            <a:off x="2198575" y="4752085"/>
            <a:ext cx="16634" cy="51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939AE7-3650-4E7E-8B72-DCF55A7D77C2}"/>
              </a:ext>
            </a:extLst>
          </p:cNvPr>
          <p:cNvCxnSpPr>
            <a:cxnSpLocks/>
          </p:cNvCxnSpPr>
          <p:nvPr/>
        </p:nvCxnSpPr>
        <p:spPr>
          <a:xfrm flipV="1">
            <a:off x="2475931" y="4752085"/>
            <a:ext cx="64763" cy="48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3BD9EF-DC00-4857-93E8-C650A1DF9C16}"/>
              </a:ext>
            </a:extLst>
          </p:cNvPr>
          <p:cNvCxnSpPr>
            <a:cxnSpLocks/>
          </p:cNvCxnSpPr>
          <p:nvPr/>
        </p:nvCxnSpPr>
        <p:spPr>
          <a:xfrm flipV="1">
            <a:off x="2783259" y="4802689"/>
            <a:ext cx="392444" cy="41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107559-C48F-45A6-B2DB-2FD97C8FD295}"/>
              </a:ext>
            </a:extLst>
          </p:cNvPr>
          <p:cNvCxnSpPr>
            <a:cxnSpLocks/>
          </p:cNvCxnSpPr>
          <p:nvPr/>
        </p:nvCxnSpPr>
        <p:spPr>
          <a:xfrm flipH="1" flipV="1">
            <a:off x="3498636" y="4299689"/>
            <a:ext cx="21099" cy="50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8C06B0-96B7-4B77-BA2C-AAC484CECFCA}"/>
              </a:ext>
            </a:extLst>
          </p:cNvPr>
          <p:cNvCxnSpPr>
            <a:cxnSpLocks/>
          </p:cNvCxnSpPr>
          <p:nvPr/>
        </p:nvCxnSpPr>
        <p:spPr>
          <a:xfrm flipH="1" flipV="1">
            <a:off x="3588007" y="3940629"/>
            <a:ext cx="290905" cy="36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4E78E6-66E4-4D53-8D71-AC6B2FC5DED7}"/>
              </a:ext>
            </a:extLst>
          </p:cNvPr>
          <p:cNvCxnSpPr>
            <a:cxnSpLocks/>
          </p:cNvCxnSpPr>
          <p:nvPr/>
        </p:nvCxnSpPr>
        <p:spPr>
          <a:xfrm flipH="1" flipV="1">
            <a:off x="3588007" y="3726286"/>
            <a:ext cx="520071" cy="11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0CFA29A-2820-4EE6-9D7F-BA246C1CEE18}"/>
              </a:ext>
            </a:extLst>
          </p:cNvPr>
          <p:cNvCxnSpPr>
            <a:cxnSpLocks/>
          </p:cNvCxnSpPr>
          <p:nvPr/>
        </p:nvCxnSpPr>
        <p:spPr>
          <a:xfrm flipH="1" flipV="1">
            <a:off x="3509185" y="3482028"/>
            <a:ext cx="663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3B6732-F27E-401E-9815-C03F9F28ABE9}"/>
              </a:ext>
            </a:extLst>
          </p:cNvPr>
          <p:cNvCxnSpPr>
            <a:cxnSpLocks/>
          </p:cNvCxnSpPr>
          <p:nvPr/>
        </p:nvCxnSpPr>
        <p:spPr>
          <a:xfrm flipH="1" flipV="1">
            <a:off x="3363845" y="3046136"/>
            <a:ext cx="663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66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383095-7865-4BC5-9894-D00CA1A34E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Initial state set: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&lt;1/4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Unsafe set: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Barrier: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From plot: </a:t>
                </a:r>
              </a:p>
              <a:p>
                <a:pPr lvl="2"/>
                <a:r>
                  <a:rPr lang="en-US" sz="2400" dirty="0"/>
                  <a:t>for initial states,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lvl="2"/>
                <a:r>
                  <a:rPr lang="en-US" sz="2400" dirty="0"/>
                  <a:t>for unsafe states,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383095-7865-4BC5-9894-D00CA1A34E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F2DC37-604D-4F4F-B0B0-0645AD64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2A2EE-2D5A-47AB-A068-148CDAD6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F4719-766F-46ED-B003-EAB3D818A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23"/>
          <a:stretch/>
        </p:blipFill>
        <p:spPr>
          <a:xfrm>
            <a:off x="7845970" y="944131"/>
            <a:ext cx="4179348" cy="4239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73D38-B066-4633-B12C-58001417D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82" t="62755"/>
          <a:stretch/>
        </p:blipFill>
        <p:spPr>
          <a:xfrm>
            <a:off x="5076404" y="3679726"/>
            <a:ext cx="2904496" cy="207214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3DE3FA-75AC-45F9-8E9F-079B1F3091DB}"/>
              </a:ext>
            </a:extLst>
          </p:cNvPr>
          <p:cNvCxnSpPr/>
          <p:nvPr/>
        </p:nvCxnSpPr>
        <p:spPr>
          <a:xfrm>
            <a:off x="7922103" y="1209202"/>
            <a:ext cx="1197621" cy="6681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DE6C4-0516-4C1E-97DE-11236BBFE17F}"/>
              </a:ext>
            </a:extLst>
          </p:cNvPr>
          <p:cNvCxnSpPr>
            <a:cxnSpLocks/>
          </p:cNvCxnSpPr>
          <p:nvPr/>
        </p:nvCxnSpPr>
        <p:spPr>
          <a:xfrm>
            <a:off x="7845970" y="2285426"/>
            <a:ext cx="1993945" cy="66816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9D1C28-74D2-48C9-B706-181AC220FC63}"/>
              </a:ext>
            </a:extLst>
          </p:cNvPr>
          <p:cNvCxnSpPr>
            <a:cxnSpLocks/>
          </p:cNvCxnSpPr>
          <p:nvPr/>
        </p:nvCxnSpPr>
        <p:spPr>
          <a:xfrm>
            <a:off x="7783189" y="1809065"/>
            <a:ext cx="1474099" cy="5820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9D6922-0FBF-4405-A3E7-CE7EA1D01084}"/>
              </a:ext>
            </a:extLst>
          </p:cNvPr>
          <p:cNvSpPr txBox="1"/>
          <p:nvPr/>
        </p:nvSpPr>
        <p:spPr>
          <a:xfrm>
            <a:off x="7062743" y="823928"/>
            <a:ext cx="10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Unsafe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B52FA-DA71-45CC-BF4F-402FE6196B25}"/>
              </a:ext>
            </a:extLst>
          </p:cNvPr>
          <p:cNvSpPr txBox="1"/>
          <p:nvPr/>
        </p:nvSpPr>
        <p:spPr>
          <a:xfrm>
            <a:off x="6960791" y="2100087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Initial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C57C9E-1A0D-47E6-B5C5-96A3B4172BF7}"/>
              </a:ext>
            </a:extLst>
          </p:cNvPr>
          <p:cNvSpPr txBox="1"/>
          <p:nvPr/>
        </p:nvSpPr>
        <p:spPr>
          <a:xfrm>
            <a:off x="6868836" y="1470932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Barrier</a:t>
            </a:r>
          </a:p>
        </p:txBody>
      </p:sp>
    </p:spTree>
    <p:extLst>
      <p:ext uri="{BB962C8B-B14F-4D97-AF65-F5344CB8AC3E}">
        <p14:creationId xmlns:p14="http://schemas.microsoft.com/office/powerpoint/2010/main" val="3501613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863907-4856-47D5-834A-17C0532AD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06126"/>
                <a:ext cx="73009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Finally,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+6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=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−6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=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−6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= 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+9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 =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3 −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+9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From the plot, the above function is always negative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863907-4856-47D5-834A-17C0532AD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06126"/>
                <a:ext cx="7300918" cy="4351338"/>
              </a:xfrm>
              <a:blipFill>
                <a:blip r:embed="rId2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068518D-13BD-48E1-91ED-4E097D34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5411-9CDE-4A38-8A8B-F467905F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951C5-FC7E-4B01-9B0A-69A5F431F8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23"/>
          <a:stretch/>
        </p:blipFill>
        <p:spPr>
          <a:xfrm>
            <a:off x="7845970" y="944131"/>
            <a:ext cx="4179348" cy="4239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69C40-2D40-40CD-A284-42CB3A0DC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82" t="62755"/>
          <a:stretch/>
        </p:blipFill>
        <p:spPr>
          <a:xfrm>
            <a:off x="5076404" y="3679726"/>
            <a:ext cx="2904496" cy="20721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A8F78A-4F47-4C27-96CE-DD2CE0773BCC}"/>
              </a:ext>
            </a:extLst>
          </p:cNvPr>
          <p:cNvCxnSpPr>
            <a:cxnSpLocks/>
          </p:cNvCxnSpPr>
          <p:nvPr/>
        </p:nvCxnSpPr>
        <p:spPr>
          <a:xfrm>
            <a:off x="8640945" y="848862"/>
            <a:ext cx="851013" cy="13359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337665-60F9-4B01-A73F-76F9CA80EFA3}"/>
              </a:ext>
            </a:extLst>
          </p:cNvPr>
          <p:cNvSpPr txBox="1"/>
          <p:nvPr/>
        </p:nvSpPr>
        <p:spPr>
          <a:xfrm>
            <a:off x="7726592" y="510729"/>
            <a:ext cx="104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Barrier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F844B6-382B-477F-BB69-555D84E634B5}"/>
              </a:ext>
            </a:extLst>
          </p:cNvPr>
          <p:cNvCxnSpPr>
            <a:cxnSpLocks/>
          </p:cNvCxnSpPr>
          <p:nvPr/>
        </p:nvCxnSpPr>
        <p:spPr>
          <a:xfrm flipV="1">
            <a:off x="4321147" y="2854338"/>
            <a:ext cx="5235547" cy="587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55F351-481D-48D2-A947-4519ADB09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4069" y="1476437"/>
                <a:ext cx="6141251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Transition System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Set of State Variables over finite or infinite domains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: Function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to initial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: Transition description giving code to update variables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55F351-481D-48D2-A947-4519ADB09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4069" y="1476437"/>
                <a:ext cx="6141251" cy="4351338"/>
              </a:xfrm>
              <a:blipFill>
                <a:blip r:embed="rId2"/>
                <a:stretch>
                  <a:fillRect l="-119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48AB7D4-E14D-4941-B12D-67ADF918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D2FE2-5F71-44DF-9BAB-E2CB7891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0AAC-F84B-4C26-BEC3-2E3327A97B5B}"/>
              </a:ext>
            </a:extLst>
          </p:cNvPr>
          <p:cNvGrpSpPr/>
          <p:nvPr/>
        </p:nvGrpSpPr>
        <p:grpSpPr>
          <a:xfrm>
            <a:off x="166680" y="1476437"/>
            <a:ext cx="5644220" cy="4200858"/>
            <a:chOff x="166680" y="1476437"/>
            <a:chExt cx="5644220" cy="42008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AD62F0-46B1-4724-8B7D-E2E5B95F2A97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off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91C71-6315-43B2-B7F2-890FCA147A53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on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7A11F36B-5F54-4601-8F18-CDDA74ADF4DD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A58FDFC8-BD1E-45ED-AA20-859C6EE86F17}"/>
                </a:ext>
              </a:extLst>
            </p:cNvPr>
            <p:cNvCxnSpPr>
              <a:cxnSpLocks/>
              <a:stCxn id="7" idx="2"/>
              <a:endCxn id="6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415229A-17B9-445B-AC2C-0361CD3DB6E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F03E1D-1B91-46C5-AEF2-D636DB01C21B}"/>
                </a:ext>
              </a:extLst>
            </p:cNvPr>
            <p:cNvSpPr txBox="1"/>
            <p:nvPr/>
          </p:nvSpPr>
          <p:spPr>
            <a:xfrm>
              <a:off x="166680" y="2676863"/>
              <a:ext cx="1397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(press==0)?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3BA6AAF0-817D-4CE6-8F54-CF1B41F4E68D}"/>
                </a:ext>
              </a:extLst>
            </p:cNvPr>
            <p:cNvCxnSpPr>
              <a:cxnSpLocks/>
              <a:stCxn id="7" idx="6"/>
              <a:endCxn id="7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85F874-00B7-43CF-A30A-F999CE296BB5}"/>
                </a:ext>
              </a:extLst>
            </p:cNvPr>
            <p:cNvSpPr txBox="1"/>
            <p:nvPr/>
          </p:nvSpPr>
          <p:spPr>
            <a:xfrm>
              <a:off x="3827723" y="2360243"/>
              <a:ext cx="163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D31183A-D8C7-46A7-A918-DE9C6BA4C178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83680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(press==0) &amp; (x&lt;10)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EFD2E2-4214-41DF-898A-B52B5C104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836802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3441" t="-5882" r="-23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B4EE09-2450-4D9B-9CE9-BFAA930B43A9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63D270B-91B6-440B-9CB0-FD23D69FD1E6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86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E9430-99E8-4C9F-B30D-21586227AC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8613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22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9AC00F0-8BA8-499B-8AC4-0C0DAD5531CD}"/>
                    </a:ext>
                  </a:extLst>
                </p:cNvPr>
                <p:cNvSpPr txBox="1"/>
                <p:nvPr/>
              </p:nvSpPr>
              <p:spPr>
                <a:xfrm>
                  <a:off x="382794" y="3892773"/>
                  <a:ext cx="297305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2400" dirty="0"/>
                    <a:t>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05599C-43D1-4B43-BC40-94B04BB95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4" y="3892773"/>
                  <a:ext cx="2973058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3279" t="-5882" r="-20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9949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9370B-959B-4260-ABB6-AD25245C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2184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Verification basics and Hybrid Systems lecture: reachability analysis using a “fix-point based algorithm” </a:t>
            </a:r>
          </a:p>
          <a:p>
            <a:pPr lvl="1"/>
            <a:r>
              <a:rPr lang="en-US" dirty="0"/>
              <a:t>uses a breadth-first approach to compute reachable states over an infinite time-horizon</a:t>
            </a:r>
          </a:p>
          <a:p>
            <a:r>
              <a:rPr lang="en-US" dirty="0"/>
              <a:t>Barrier certificates: also provide infinite time safety results, but require manual ingenuity in coming up with a barrier; difficult to do for hybrid/nonlinear systems</a:t>
            </a:r>
          </a:p>
          <a:p>
            <a:r>
              <a:rPr lang="en-US" dirty="0"/>
              <a:t>Time-bounded reachability: Starting from some initial state in a given set of initial states, does the system behavior ever reach an unsafe state within a given time bound?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D11FE3-F407-4D72-B56A-2D2EADB8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E5D3-527E-40A0-AA3D-347CE2D3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69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09E6E-3B4C-4522-8634-CF7E2EBE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02CDD-7EC3-43B6-BF42-8A23429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655386DB-57DE-4F0B-A576-785FC262B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56" y="1203702"/>
                <a:ext cx="11699087" cy="24343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solution trajectory of a given dynamical system (could be nonlinear, hybrid, timed, …) when the system starts in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Time-bounded reachability: Prove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𝑈𝑛𝑠𝑎𝑓𝑒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r>
                  <a:rPr lang="en-US" sz="2400" dirty="0"/>
                  <a:t>Counterexample to time-bounded reachability shown below</a:t>
                </a:r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655386DB-57DE-4F0B-A576-785FC262B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56" y="1203702"/>
                <a:ext cx="11699087" cy="2434386"/>
              </a:xfrm>
              <a:blipFill>
                <a:blip r:embed="rId2"/>
                <a:stretch>
                  <a:fillRect l="-417" t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105C5B2-AF66-4A31-BDEA-411B068A3852}"/>
              </a:ext>
            </a:extLst>
          </p:cNvPr>
          <p:cNvSpPr/>
          <p:nvPr/>
        </p:nvSpPr>
        <p:spPr>
          <a:xfrm>
            <a:off x="1236733" y="3429000"/>
            <a:ext cx="1448475" cy="20634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20070B-EFF5-4703-BC84-C1DC04E679F0}"/>
              </a:ext>
            </a:extLst>
          </p:cNvPr>
          <p:cNvSpPr/>
          <p:nvPr/>
        </p:nvSpPr>
        <p:spPr>
          <a:xfrm rot="18402694">
            <a:off x="8906550" y="3848979"/>
            <a:ext cx="1165253" cy="2249586"/>
          </a:xfrm>
          <a:prstGeom prst="ellipse">
            <a:avLst/>
          </a:prstGeom>
          <a:solidFill>
            <a:srgbClr val="FFD1D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4FD3D3-E4E8-4990-8825-718F646D111A}"/>
              </a:ext>
            </a:extLst>
          </p:cNvPr>
          <p:cNvSpPr txBox="1"/>
          <p:nvPr/>
        </p:nvSpPr>
        <p:spPr>
          <a:xfrm>
            <a:off x="8583732" y="3656445"/>
            <a:ext cx="107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Unsafe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6555F11-88A2-48BA-A1A1-1A0CAEAB0DDE}"/>
              </a:ext>
            </a:extLst>
          </p:cNvPr>
          <p:cNvSpPr/>
          <p:nvPr/>
        </p:nvSpPr>
        <p:spPr>
          <a:xfrm>
            <a:off x="1768109" y="4876668"/>
            <a:ext cx="113288" cy="971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89B306-0F68-4E13-9987-0D90F498F95B}"/>
                  </a:ext>
                </a:extLst>
              </p:cNvPr>
              <p:cNvSpPr/>
              <p:nvPr/>
            </p:nvSpPr>
            <p:spPr>
              <a:xfrm>
                <a:off x="650897" y="3568711"/>
                <a:ext cx="6642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89B306-0F68-4E13-9987-0D90F498F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7" y="3568711"/>
                <a:ext cx="6642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FF822E-A833-4E0E-8FA6-4426E7C32B10}"/>
                  </a:ext>
                </a:extLst>
              </p:cNvPr>
              <p:cNvSpPr/>
              <p:nvPr/>
            </p:nvSpPr>
            <p:spPr>
              <a:xfrm>
                <a:off x="1526883" y="4385370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FF822E-A833-4E0E-8FA6-4426E7C32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83" y="4385370"/>
                <a:ext cx="55528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585A30-BC74-4FEC-8518-12E42591A6D6}"/>
                  </a:ext>
                </a:extLst>
              </p:cNvPr>
              <p:cNvSpPr/>
              <p:nvPr/>
            </p:nvSpPr>
            <p:spPr>
              <a:xfrm>
                <a:off x="4103219" y="4163894"/>
                <a:ext cx="1296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585A30-BC74-4FEC-8518-12E42591A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19" y="4163894"/>
                <a:ext cx="1296958" cy="461665"/>
              </a:xfrm>
              <a:prstGeom prst="rect">
                <a:avLst/>
              </a:prstGeom>
              <a:blipFill>
                <a:blip r:embed="rId5"/>
                <a:stretch>
                  <a:fillRect r="-93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316DA0-61DB-432F-ADB8-EC368BCFCE44}"/>
              </a:ext>
            </a:extLst>
          </p:cNvPr>
          <p:cNvCxnSpPr/>
          <p:nvPr/>
        </p:nvCxnSpPr>
        <p:spPr>
          <a:xfrm flipH="1">
            <a:off x="3780527" y="4636449"/>
            <a:ext cx="633721" cy="5559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99B0656-88E7-4690-A362-A9F095EB44EA}"/>
                  </a:ext>
                </a:extLst>
              </p:cNvPr>
              <p:cNvSpPr/>
              <p:nvPr/>
            </p:nvSpPr>
            <p:spPr>
              <a:xfrm>
                <a:off x="2564095" y="3667721"/>
                <a:ext cx="1337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99B0656-88E7-4690-A362-A9F095EB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095" y="3667721"/>
                <a:ext cx="1337546" cy="461665"/>
              </a:xfrm>
              <a:prstGeom prst="rect">
                <a:avLst/>
              </a:prstGeom>
              <a:blipFill>
                <a:blip r:embed="rId6"/>
                <a:stretch>
                  <a:fillRect r="-91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E94C9F-BB39-4391-AD38-A1D776FC7039}"/>
              </a:ext>
            </a:extLst>
          </p:cNvPr>
          <p:cNvCxnSpPr>
            <a:cxnSpLocks/>
          </p:cNvCxnSpPr>
          <p:nvPr/>
        </p:nvCxnSpPr>
        <p:spPr>
          <a:xfrm flipH="1">
            <a:off x="1904123" y="4141038"/>
            <a:ext cx="1173230" cy="7624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CEFB4EC-FD31-4CE1-A516-7C4BE2639758}"/>
                  </a:ext>
                </a:extLst>
              </p:cNvPr>
              <p:cNvSpPr/>
              <p:nvPr/>
            </p:nvSpPr>
            <p:spPr>
              <a:xfrm>
                <a:off x="10000358" y="3889179"/>
                <a:ext cx="12969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CEFB4EC-FD31-4CE1-A516-7C4BE2639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358" y="3889179"/>
                <a:ext cx="1296957" cy="461665"/>
              </a:xfrm>
              <a:prstGeom prst="rect">
                <a:avLst/>
              </a:prstGeom>
              <a:blipFill>
                <a:blip r:embed="rId7"/>
                <a:stretch>
                  <a:fillRect t="-11842" r="-1408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A369DC-1615-4BC9-A036-91C830860BF2}"/>
              </a:ext>
            </a:extLst>
          </p:cNvPr>
          <p:cNvCxnSpPr>
            <a:cxnSpLocks/>
          </p:cNvCxnSpPr>
          <p:nvPr/>
        </p:nvCxnSpPr>
        <p:spPr>
          <a:xfrm flipH="1">
            <a:off x="9342255" y="4350844"/>
            <a:ext cx="828603" cy="6655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4764BC-C271-489F-AD74-7DF7236E653D}"/>
                  </a:ext>
                </a:extLst>
              </p:cNvPr>
              <p:cNvSpPr/>
              <p:nvPr/>
            </p:nvSpPr>
            <p:spPr>
              <a:xfrm>
                <a:off x="10429877" y="4440893"/>
                <a:ext cx="1434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∈[0,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4764BC-C271-489F-AD74-7DF7236E6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77" y="4440893"/>
                <a:ext cx="1434239" cy="461665"/>
              </a:xfrm>
              <a:prstGeom prst="rect">
                <a:avLst/>
              </a:prstGeom>
              <a:blipFill>
                <a:blip r:embed="rId8"/>
                <a:stretch>
                  <a:fillRect t="-11842" r="-8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138815E-918D-4B8A-9F1C-27085F48F395}"/>
              </a:ext>
            </a:extLst>
          </p:cNvPr>
          <p:cNvSpPr/>
          <p:nvPr/>
        </p:nvSpPr>
        <p:spPr>
          <a:xfrm>
            <a:off x="8591249" y="4803881"/>
            <a:ext cx="1360837" cy="242678"/>
          </a:xfrm>
          <a:custGeom>
            <a:avLst/>
            <a:gdLst>
              <a:gd name="connsiteX0" fmla="*/ 0 w 1360837"/>
              <a:gd name="connsiteY0" fmla="*/ 0 h 242678"/>
              <a:gd name="connsiteX1" fmla="*/ 419100 w 1360837"/>
              <a:gd name="connsiteY1" fmla="*/ 234950 h 242678"/>
              <a:gd name="connsiteX2" fmla="*/ 1225550 w 1360837"/>
              <a:gd name="connsiteY2" fmla="*/ 177800 h 242678"/>
              <a:gd name="connsiteX3" fmla="*/ 1352550 w 1360837"/>
              <a:gd name="connsiteY3" fmla="*/ 95250 h 2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837" h="242678">
                <a:moveTo>
                  <a:pt x="0" y="0"/>
                </a:moveTo>
                <a:cubicBezTo>
                  <a:pt x="107421" y="102658"/>
                  <a:pt x="214842" y="205317"/>
                  <a:pt x="419100" y="234950"/>
                </a:cubicBezTo>
                <a:cubicBezTo>
                  <a:pt x="623358" y="264583"/>
                  <a:pt x="1069975" y="201083"/>
                  <a:pt x="1225550" y="177800"/>
                </a:cubicBezTo>
                <a:cubicBezTo>
                  <a:pt x="1381125" y="154517"/>
                  <a:pt x="1366837" y="124883"/>
                  <a:pt x="1352550" y="9525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0870F67-CC00-4E55-8973-7703DB0DD66B}"/>
              </a:ext>
            </a:extLst>
          </p:cNvPr>
          <p:cNvSpPr/>
          <p:nvPr/>
        </p:nvSpPr>
        <p:spPr>
          <a:xfrm>
            <a:off x="1784350" y="4496467"/>
            <a:ext cx="6813550" cy="764158"/>
          </a:xfrm>
          <a:custGeom>
            <a:avLst/>
            <a:gdLst>
              <a:gd name="connsiteX0" fmla="*/ 0 w 6813550"/>
              <a:gd name="connsiteY0" fmla="*/ 405733 h 764158"/>
              <a:gd name="connsiteX1" fmla="*/ 2305050 w 6813550"/>
              <a:gd name="connsiteY1" fmla="*/ 754983 h 764158"/>
              <a:gd name="connsiteX2" fmla="*/ 4546600 w 6813550"/>
              <a:gd name="connsiteY2" fmla="*/ 75533 h 764158"/>
              <a:gd name="connsiteX3" fmla="*/ 6064250 w 6813550"/>
              <a:gd name="connsiteY3" fmla="*/ 43783 h 764158"/>
              <a:gd name="connsiteX4" fmla="*/ 6813550 w 6813550"/>
              <a:gd name="connsiteY4" fmla="*/ 316833 h 76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3550" h="764158">
                <a:moveTo>
                  <a:pt x="0" y="405733"/>
                </a:moveTo>
                <a:cubicBezTo>
                  <a:pt x="773641" y="607874"/>
                  <a:pt x="1547283" y="810016"/>
                  <a:pt x="2305050" y="754983"/>
                </a:cubicBezTo>
                <a:cubicBezTo>
                  <a:pt x="3062817" y="699950"/>
                  <a:pt x="3920067" y="194066"/>
                  <a:pt x="4546600" y="75533"/>
                </a:cubicBezTo>
                <a:cubicBezTo>
                  <a:pt x="5173133" y="-43000"/>
                  <a:pt x="5686425" y="3566"/>
                  <a:pt x="6064250" y="43783"/>
                </a:cubicBezTo>
                <a:cubicBezTo>
                  <a:pt x="6442075" y="84000"/>
                  <a:pt x="6627812" y="200416"/>
                  <a:pt x="6813550" y="316833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8097C-6C5C-47BC-9254-0DCA7520E1F5}"/>
              </a:ext>
            </a:extLst>
          </p:cNvPr>
          <p:cNvSpPr txBox="1"/>
          <p:nvPr/>
        </p:nvSpPr>
        <p:spPr>
          <a:xfrm>
            <a:off x="5398569" y="4335063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1AF6169-D944-4E7B-8B31-91DFA7228776}"/>
              </a:ext>
            </a:extLst>
          </p:cNvPr>
          <p:cNvGrpSpPr/>
          <p:nvPr/>
        </p:nvGrpSpPr>
        <p:grpSpPr>
          <a:xfrm>
            <a:off x="3981417" y="3439623"/>
            <a:ext cx="4002402" cy="479748"/>
            <a:chOff x="5102182" y="3287485"/>
            <a:chExt cx="4002402" cy="47974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73C598-D844-42C3-8556-9F7FF33C3283}"/>
                </a:ext>
              </a:extLst>
            </p:cNvPr>
            <p:cNvCxnSpPr>
              <a:cxnSpLocks/>
            </p:cNvCxnSpPr>
            <p:nvPr/>
          </p:nvCxnSpPr>
          <p:spPr>
            <a:xfrm>
              <a:off x="5102182" y="3287485"/>
              <a:ext cx="296387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93D338E-7940-4D5F-BEBB-D355302B55DF}"/>
                </a:ext>
              </a:extLst>
            </p:cNvPr>
            <p:cNvCxnSpPr>
              <a:cxnSpLocks/>
            </p:cNvCxnSpPr>
            <p:nvPr/>
          </p:nvCxnSpPr>
          <p:spPr>
            <a:xfrm>
              <a:off x="5102182" y="3573488"/>
              <a:ext cx="29638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2C29DA-EA76-4FCD-A491-F1355CE97E21}"/>
                </a:ext>
              </a:extLst>
            </p:cNvPr>
            <p:cNvSpPr txBox="1"/>
            <p:nvPr/>
          </p:nvSpPr>
          <p:spPr>
            <a:xfrm>
              <a:off x="5374973" y="3397901"/>
              <a:ext cx="372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Trajectory segment with unsafe states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3DA3E72-58BE-4AEB-8459-111D64A72C28}"/>
              </a:ext>
            </a:extLst>
          </p:cNvPr>
          <p:cNvSpPr txBox="1"/>
          <p:nvPr/>
        </p:nvSpPr>
        <p:spPr>
          <a:xfrm>
            <a:off x="4254208" y="3244334"/>
            <a:ext cx="348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Trajectory segment with safe states</a:t>
            </a:r>
          </a:p>
        </p:txBody>
      </p:sp>
    </p:spTree>
    <p:extLst>
      <p:ext uri="{BB962C8B-B14F-4D97-AF65-F5344CB8AC3E}">
        <p14:creationId xmlns:p14="http://schemas.microsoft.com/office/powerpoint/2010/main" val="2008435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B63AA-8C14-4BD8-AFE6-A3CA835C6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517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solve time-bounded reachability exactly:</a:t>
                </a:r>
              </a:p>
              <a:p>
                <a:pPr lvl="1"/>
                <a:r>
                  <a:rPr lang="en-US" dirty="0"/>
                  <a:t>Compute set of all states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∈[0,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</m:oMath>
                </a14:m>
                <a:r>
                  <a:rPr lang="en-US" dirty="0"/>
                  <a:t> is empty</a:t>
                </a:r>
              </a:p>
              <a:p>
                <a:pPr lvl="1"/>
                <a:r>
                  <a:rPr lang="en-US" dirty="0"/>
                  <a:t>Challenge: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very hard (even for the simplest case of general linear dynamical systems)</a:t>
                </a:r>
              </a:p>
              <a:p>
                <a:r>
                  <a:rPr lang="en-US" dirty="0"/>
                  <a:t>Instead, we focus on approximating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Under-approximation</a:t>
                </a:r>
              </a:p>
              <a:p>
                <a:pPr lvl="1"/>
                <a:r>
                  <a:rPr lang="en-US" dirty="0"/>
                  <a:t>Over-approximation</a:t>
                </a:r>
              </a:p>
              <a:p>
                <a:pPr lvl="1"/>
                <a:r>
                  <a:rPr lang="en-US" dirty="0"/>
                  <a:t>Combination of both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B63AA-8C14-4BD8-AFE6-A3CA835C6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517839"/>
              </a:xfrm>
              <a:blipFill>
                <a:blip r:embed="rId2"/>
                <a:stretch>
                  <a:fillRect l="-625" t="-2294" r="-834" b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1C1D1B-9AF6-4D57-A803-09444FC6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 to time-bounded reachability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309D8-3546-41EE-A6E0-A41EC8B0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8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7BA22-4C9D-4FCA-ABB6-7E90202C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2"/>
            <a:ext cx="11699087" cy="4582575"/>
          </a:xfrm>
        </p:spPr>
        <p:txBody>
          <a:bodyPr>
            <a:normAutofit/>
          </a:bodyPr>
          <a:lstStyle/>
          <a:p>
            <a:r>
              <a:rPr lang="en-US" dirty="0"/>
              <a:t>When we </a:t>
            </a:r>
            <a:r>
              <a:rPr lang="en-US" i="1" dirty="0"/>
              <a:t>under-approximate</a:t>
            </a:r>
            <a:r>
              <a:rPr lang="en-US" dirty="0"/>
              <a:t> the set of initial states, at each time, the set of reachable states that we compute is a subset of the </a:t>
            </a:r>
            <a:r>
              <a:rPr lang="en-US" i="1" dirty="0"/>
              <a:t>actual</a:t>
            </a:r>
            <a:r>
              <a:rPr lang="en-US" b="1" i="1" dirty="0"/>
              <a:t> </a:t>
            </a:r>
            <a:r>
              <a:rPr lang="en-US" dirty="0"/>
              <a:t>set of reachable states</a:t>
            </a:r>
          </a:p>
          <a:p>
            <a:r>
              <a:rPr lang="en-US" dirty="0"/>
              <a:t>Best example of under-approximation is (guaranteed) numerical simulation </a:t>
            </a:r>
          </a:p>
          <a:p>
            <a:pPr lvl="1"/>
            <a:r>
              <a:rPr lang="en-US" dirty="0"/>
              <a:t>Guaranteed numerical simulation: better than numerical integration schemes as it gives bounds on error in numerical integration (e.g. VNODE)</a:t>
            </a:r>
          </a:p>
          <a:p>
            <a:r>
              <a:rPr lang="en-US" dirty="0"/>
              <a:t>Under-approximation is:</a:t>
            </a:r>
          </a:p>
          <a:p>
            <a:pPr lvl="1"/>
            <a:r>
              <a:rPr lang="en-US" dirty="0"/>
              <a:t>Sound for bug-finding: if we find a bug, then it is really a bug</a:t>
            </a:r>
          </a:p>
          <a:p>
            <a:pPr lvl="1"/>
            <a:r>
              <a:rPr lang="en-US" dirty="0"/>
              <a:t>Unsound for verification: if we do not find a bug, does not mean the system is safe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7A056B-5D12-4662-952B-3A95823D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4451C-898F-4153-9BB2-84CC2C1D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41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09E6E-3B4C-4522-8634-CF7E2EBE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Under-approximation: sound for bug-finding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02CDD-7EC3-43B6-BF42-8A23429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1140D-6DA6-41D0-8EF0-F27AB37F35D6}"/>
              </a:ext>
            </a:extLst>
          </p:cNvPr>
          <p:cNvGrpSpPr/>
          <p:nvPr/>
        </p:nvGrpSpPr>
        <p:grpSpPr>
          <a:xfrm>
            <a:off x="886526" y="2656114"/>
            <a:ext cx="10612484" cy="2816449"/>
            <a:chOff x="901041" y="2281984"/>
            <a:chExt cx="10612484" cy="31844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05C5B2-AF66-4A31-BDEA-411B068A3852}"/>
                </a:ext>
              </a:extLst>
            </p:cNvPr>
            <p:cNvSpPr/>
            <p:nvPr/>
          </p:nvSpPr>
          <p:spPr>
            <a:xfrm>
              <a:off x="901041" y="2431079"/>
              <a:ext cx="1448475" cy="206346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20070B-EFF5-4703-BC84-C1DC04E679F0}"/>
                </a:ext>
              </a:extLst>
            </p:cNvPr>
            <p:cNvSpPr/>
            <p:nvPr/>
          </p:nvSpPr>
          <p:spPr>
            <a:xfrm rot="18402694">
              <a:off x="9038593" y="3320427"/>
              <a:ext cx="1165253" cy="2249586"/>
            </a:xfrm>
            <a:prstGeom prst="ellipse">
              <a:avLst/>
            </a:prstGeom>
            <a:solidFill>
              <a:srgbClr val="FFD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E4FD3D3-E4E8-4990-8825-718F646D111A}"/>
                    </a:ext>
                  </a:extLst>
                </p:cNvPr>
                <p:cNvSpPr txBox="1"/>
                <p:nvPr/>
              </p:nvSpPr>
              <p:spPr>
                <a:xfrm>
                  <a:off x="10228879" y="3899452"/>
                  <a:ext cx="12846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𝑈𝑛𝑠𝑎𝑓𝑒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E4FD3D3-E4E8-4990-8825-718F646D1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879" y="3899452"/>
                  <a:ext cx="1284646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52" r="-476" b="-32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37C611-C46F-4580-9A39-BA0A81D66E82}"/>
                    </a:ext>
                  </a:extLst>
                </p:cNvPr>
                <p:cNvSpPr txBox="1"/>
                <p:nvPr/>
              </p:nvSpPr>
              <p:spPr>
                <a:xfrm>
                  <a:off x="1234931" y="4511115"/>
                  <a:ext cx="5948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37C611-C46F-4580-9A39-BA0A81D66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931" y="4511115"/>
                  <a:ext cx="59484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020" b="-283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529B9A7-B391-482F-A749-160984CC0775}"/>
                </a:ext>
              </a:extLst>
            </p:cNvPr>
            <p:cNvSpPr/>
            <p:nvPr/>
          </p:nvSpPr>
          <p:spPr>
            <a:xfrm>
              <a:off x="1531257" y="2281984"/>
              <a:ext cx="7685314" cy="446702"/>
            </a:xfrm>
            <a:custGeom>
              <a:avLst/>
              <a:gdLst>
                <a:gd name="connsiteX0" fmla="*/ 0 w 7685314"/>
                <a:gd name="connsiteY0" fmla="*/ 446702 h 446702"/>
                <a:gd name="connsiteX1" fmla="*/ 3447143 w 7685314"/>
                <a:gd name="connsiteY1" fmla="*/ 11273 h 446702"/>
                <a:gd name="connsiteX2" fmla="*/ 7685314 w 7685314"/>
                <a:gd name="connsiteY2" fmla="*/ 170931 h 44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85314" h="446702">
                  <a:moveTo>
                    <a:pt x="0" y="446702"/>
                  </a:moveTo>
                  <a:cubicBezTo>
                    <a:pt x="1083128" y="251968"/>
                    <a:pt x="2166257" y="57235"/>
                    <a:pt x="3447143" y="11273"/>
                  </a:cubicBezTo>
                  <a:cubicBezTo>
                    <a:pt x="4728029" y="-34689"/>
                    <a:pt x="6206671" y="68121"/>
                    <a:pt x="7685314" y="170931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3D12332-A661-40E4-9B59-B7C8C8B01280}"/>
                </a:ext>
              </a:extLst>
            </p:cNvPr>
            <p:cNvSpPr/>
            <p:nvPr/>
          </p:nvSpPr>
          <p:spPr>
            <a:xfrm>
              <a:off x="1930400" y="2582188"/>
              <a:ext cx="7242628" cy="400498"/>
            </a:xfrm>
            <a:custGeom>
              <a:avLst/>
              <a:gdLst>
                <a:gd name="connsiteX0" fmla="*/ 0 w 7242628"/>
                <a:gd name="connsiteY0" fmla="*/ 400498 h 400498"/>
                <a:gd name="connsiteX1" fmla="*/ 1952171 w 7242628"/>
                <a:gd name="connsiteY1" fmla="*/ 320669 h 400498"/>
                <a:gd name="connsiteX2" fmla="*/ 3127828 w 7242628"/>
                <a:gd name="connsiteY2" fmla="*/ 52155 h 400498"/>
                <a:gd name="connsiteX3" fmla="*/ 4985657 w 7242628"/>
                <a:gd name="connsiteY3" fmla="*/ 15869 h 400498"/>
                <a:gd name="connsiteX4" fmla="*/ 6212114 w 7242628"/>
                <a:gd name="connsiteY4" fmla="*/ 240841 h 400498"/>
                <a:gd name="connsiteX5" fmla="*/ 7242628 w 7242628"/>
                <a:gd name="connsiteY5" fmla="*/ 139241 h 40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2628" h="400498">
                  <a:moveTo>
                    <a:pt x="0" y="400498"/>
                  </a:moveTo>
                  <a:cubicBezTo>
                    <a:pt x="715433" y="389612"/>
                    <a:pt x="1430866" y="378726"/>
                    <a:pt x="1952171" y="320669"/>
                  </a:cubicBezTo>
                  <a:cubicBezTo>
                    <a:pt x="2473476" y="262612"/>
                    <a:pt x="2622247" y="102955"/>
                    <a:pt x="3127828" y="52155"/>
                  </a:cubicBezTo>
                  <a:cubicBezTo>
                    <a:pt x="3633409" y="1355"/>
                    <a:pt x="4471609" y="-15579"/>
                    <a:pt x="4985657" y="15869"/>
                  </a:cubicBezTo>
                  <a:cubicBezTo>
                    <a:pt x="5499705" y="47317"/>
                    <a:pt x="5835952" y="220279"/>
                    <a:pt x="6212114" y="240841"/>
                  </a:cubicBezTo>
                  <a:cubicBezTo>
                    <a:pt x="6588276" y="261403"/>
                    <a:pt x="6915452" y="200322"/>
                    <a:pt x="7242628" y="139241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EA9346-892A-4D62-8B6E-F4126E5942B0}"/>
                </a:ext>
              </a:extLst>
            </p:cNvPr>
            <p:cNvSpPr/>
            <p:nvPr/>
          </p:nvSpPr>
          <p:spPr>
            <a:xfrm>
              <a:off x="1270000" y="2852722"/>
              <a:ext cx="8665970" cy="407023"/>
            </a:xfrm>
            <a:custGeom>
              <a:avLst/>
              <a:gdLst>
                <a:gd name="connsiteX0" fmla="*/ 0 w 8665970"/>
                <a:gd name="connsiteY0" fmla="*/ 304135 h 407023"/>
                <a:gd name="connsiteX1" fmla="*/ 2634343 w 8665970"/>
                <a:gd name="connsiteY1" fmla="*/ 391221 h 407023"/>
                <a:gd name="connsiteX2" fmla="*/ 4463143 w 8665970"/>
                <a:gd name="connsiteY2" fmla="*/ 21107 h 407023"/>
                <a:gd name="connsiteX3" fmla="*/ 8004628 w 8665970"/>
                <a:gd name="connsiteY3" fmla="*/ 64650 h 407023"/>
                <a:gd name="connsiteX4" fmla="*/ 8657771 w 8665970"/>
                <a:gd name="connsiteY4" fmla="*/ 224307 h 40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5970" h="407023">
                  <a:moveTo>
                    <a:pt x="0" y="304135"/>
                  </a:moveTo>
                  <a:cubicBezTo>
                    <a:pt x="945243" y="371263"/>
                    <a:pt x="1890486" y="438392"/>
                    <a:pt x="2634343" y="391221"/>
                  </a:cubicBezTo>
                  <a:cubicBezTo>
                    <a:pt x="3378200" y="344050"/>
                    <a:pt x="3568096" y="75535"/>
                    <a:pt x="4463143" y="21107"/>
                  </a:cubicBezTo>
                  <a:cubicBezTo>
                    <a:pt x="5358190" y="-33321"/>
                    <a:pt x="7305523" y="30783"/>
                    <a:pt x="8004628" y="64650"/>
                  </a:cubicBezTo>
                  <a:cubicBezTo>
                    <a:pt x="8703733" y="98517"/>
                    <a:pt x="8680752" y="161412"/>
                    <a:pt x="8657771" y="224307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C93251B-47FA-429D-A640-C4281C0EDEBA}"/>
                </a:ext>
              </a:extLst>
            </p:cNvPr>
            <p:cNvSpPr/>
            <p:nvPr/>
          </p:nvSpPr>
          <p:spPr>
            <a:xfrm>
              <a:off x="1944914" y="3053374"/>
              <a:ext cx="8098971" cy="670226"/>
            </a:xfrm>
            <a:custGeom>
              <a:avLst/>
              <a:gdLst>
                <a:gd name="connsiteX0" fmla="*/ 0 w 8098971"/>
                <a:gd name="connsiteY0" fmla="*/ 575198 h 670226"/>
                <a:gd name="connsiteX1" fmla="*/ 3200400 w 8098971"/>
                <a:gd name="connsiteY1" fmla="*/ 625998 h 670226"/>
                <a:gd name="connsiteX2" fmla="*/ 5399314 w 8098971"/>
                <a:gd name="connsiteY2" fmla="*/ 16398 h 670226"/>
                <a:gd name="connsiteX3" fmla="*/ 8098971 w 8098971"/>
                <a:gd name="connsiteY3" fmla="*/ 234112 h 67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8971" h="670226">
                  <a:moveTo>
                    <a:pt x="0" y="575198"/>
                  </a:moveTo>
                  <a:cubicBezTo>
                    <a:pt x="1150257" y="647164"/>
                    <a:pt x="2300514" y="719131"/>
                    <a:pt x="3200400" y="625998"/>
                  </a:cubicBezTo>
                  <a:cubicBezTo>
                    <a:pt x="4100286" y="532865"/>
                    <a:pt x="4582886" y="81712"/>
                    <a:pt x="5399314" y="16398"/>
                  </a:cubicBezTo>
                  <a:cubicBezTo>
                    <a:pt x="6215742" y="-48916"/>
                    <a:pt x="7157356" y="92598"/>
                    <a:pt x="8098971" y="23411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92AD398-0EF3-4169-8108-671A7AEE83D5}"/>
                </a:ext>
              </a:extLst>
            </p:cNvPr>
            <p:cNvSpPr/>
            <p:nvPr/>
          </p:nvSpPr>
          <p:spPr>
            <a:xfrm>
              <a:off x="1386114" y="3322334"/>
              <a:ext cx="9093200" cy="1061592"/>
            </a:xfrm>
            <a:custGeom>
              <a:avLst/>
              <a:gdLst>
                <a:gd name="connsiteX0" fmla="*/ 0 w 9093200"/>
                <a:gd name="connsiteY0" fmla="*/ 480409 h 1061592"/>
                <a:gd name="connsiteX1" fmla="*/ 1139371 w 9093200"/>
                <a:gd name="connsiteY1" fmla="*/ 480409 h 1061592"/>
                <a:gd name="connsiteX2" fmla="*/ 2097314 w 9093200"/>
                <a:gd name="connsiteY2" fmla="*/ 1060981 h 1061592"/>
                <a:gd name="connsiteX3" fmla="*/ 5377543 w 9093200"/>
                <a:gd name="connsiteY3" fmla="*/ 357038 h 1061592"/>
                <a:gd name="connsiteX4" fmla="*/ 7605486 w 9093200"/>
                <a:gd name="connsiteY4" fmla="*/ 1438 h 1061592"/>
                <a:gd name="connsiteX5" fmla="*/ 9093200 w 9093200"/>
                <a:gd name="connsiteY5" fmla="*/ 255438 h 1061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93200" h="1061592">
                  <a:moveTo>
                    <a:pt x="0" y="480409"/>
                  </a:moveTo>
                  <a:cubicBezTo>
                    <a:pt x="394909" y="432028"/>
                    <a:pt x="789819" y="383647"/>
                    <a:pt x="1139371" y="480409"/>
                  </a:cubicBezTo>
                  <a:cubicBezTo>
                    <a:pt x="1488923" y="577171"/>
                    <a:pt x="1390952" y="1081543"/>
                    <a:pt x="2097314" y="1060981"/>
                  </a:cubicBezTo>
                  <a:cubicBezTo>
                    <a:pt x="2803676" y="1040419"/>
                    <a:pt x="4459514" y="533628"/>
                    <a:pt x="5377543" y="357038"/>
                  </a:cubicBezTo>
                  <a:cubicBezTo>
                    <a:pt x="6295572" y="180448"/>
                    <a:pt x="6986210" y="18371"/>
                    <a:pt x="7605486" y="1438"/>
                  </a:cubicBezTo>
                  <a:cubicBezTo>
                    <a:pt x="8224762" y="-15495"/>
                    <a:pt x="8658981" y="119971"/>
                    <a:pt x="9093200" y="255438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AD06399-0BFB-48D6-BE0E-B40A588AECFB}"/>
                </a:ext>
              </a:extLst>
            </p:cNvPr>
            <p:cNvSpPr/>
            <p:nvPr/>
          </p:nvSpPr>
          <p:spPr>
            <a:xfrm>
              <a:off x="1706650" y="4028031"/>
              <a:ext cx="6943864" cy="966695"/>
            </a:xfrm>
            <a:custGeom>
              <a:avLst/>
              <a:gdLst>
                <a:gd name="connsiteX0" fmla="*/ 0 w 7453086"/>
                <a:gd name="connsiteY0" fmla="*/ 159657 h 1271509"/>
                <a:gd name="connsiteX1" fmla="*/ 812800 w 7453086"/>
                <a:gd name="connsiteY1" fmla="*/ 246742 h 1271509"/>
                <a:gd name="connsiteX2" fmla="*/ 1618343 w 7453086"/>
                <a:gd name="connsiteY2" fmla="*/ 1081314 h 1271509"/>
                <a:gd name="connsiteX3" fmla="*/ 2968172 w 7453086"/>
                <a:gd name="connsiteY3" fmla="*/ 1182914 h 1271509"/>
                <a:gd name="connsiteX4" fmla="*/ 7453086 w 7453086"/>
                <a:gd name="connsiteY4" fmla="*/ 0 h 127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3086" h="1271509">
                  <a:moveTo>
                    <a:pt x="0" y="159657"/>
                  </a:moveTo>
                  <a:cubicBezTo>
                    <a:pt x="271538" y="126395"/>
                    <a:pt x="543076" y="93133"/>
                    <a:pt x="812800" y="246742"/>
                  </a:cubicBezTo>
                  <a:cubicBezTo>
                    <a:pt x="1082524" y="400351"/>
                    <a:pt x="1259114" y="925285"/>
                    <a:pt x="1618343" y="1081314"/>
                  </a:cubicBezTo>
                  <a:cubicBezTo>
                    <a:pt x="1977572" y="1237343"/>
                    <a:pt x="1995715" y="1363133"/>
                    <a:pt x="2968172" y="1182914"/>
                  </a:cubicBezTo>
                  <a:cubicBezTo>
                    <a:pt x="3940629" y="1002695"/>
                    <a:pt x="5696857" y="501347"/>
                    <a:pt x="7453086" y="0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33B3397-7631-4D81-9940-EEA6F6604223}"/>
                </a:ext>
              </a:extLst>
            </p:cNvPr>
            <p:cNvSpPr/>
            <p:nvPr/>
          </p:nvSpPr>
          <p:spPr>
            <a:xfrm>
              <a:off x="8657771" y="3788229"/>
              <a:ext cx="638629" cy="232228"/>
            </a:xfrm>
            <a:custGeom>
              <a:avLst/>
              <a:gdLst>
                <a:gd name="connsiteX0" fmla="*/ 0 w 638629"/>
                <a:gd name="connsiteY0" fmla="*/ 232228 h 232228"/>
                <a:gd name="connsiteX1" fmla="*/ 428172 w 638629"/>
                <a:gd name="connsiteY1" fmla="*/ 101600 h 232228"/>
                <a:gd name="connsiteX2" fmla="*/ 638629 w 638629"/>
                <a:gd name="connsiteY2" fmla="*/ 0 h 2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629" h="232228">
                  <a:moveTo>
                    <a:pt x="0" y="232228"/>
                  </a:moveTo>
                  <a:cubicBezTo>
                    <a:pt x="160867" y="186266"/>
                    <a:pt x="321734" y="140305"/>
                    <a:pt x="428172" y="101600"/>
                  </a:cubicBezTo>
                  <a:cubicBezTo>
                    <a:pt x="534610" y="62895"/>
                    <a:pt x="586619" y="31447"/>
                    <a:pt x="63862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07687CF-CFE2-4D1E-9049-61B838D262F8}"/>
                </a:ext>
              </a:extLst>
            </p:cNvPr>
            <p:cNvSpPr/>
            <p:nvPr/>
          </p:nvSpPr>
          <p:spPr>
            <a:xfrm>
              <a:off x="1596571" y="4434115"/>
              <a:ext cx="8781143" cy="1032352"/>
            </a:xfrm>
            <a:custGeom>
              <a:avLst/>
              <a:gdLst>
                <a:gd name="connsiteX0" fmla="*/ 0 w 8781143"/>
                <a:gd name="connsiteY0" fmla="*/ 0 h 1336281"/>
                <a:gd name="connsiteX1" fmla="*/ 834572 w 8781143"/>
                <a:gd name="connsiteY1" fmla="*/ 174171 h 1336281"/>
                <a:gd name="connsiteX2" fmla="*/ 1654629 w 8781143"/>
                <a:gd name="connsiteY2" fmla="*/ 965200 h 1336281"/>
                <a:gd name="connsiteX3" fmla="*/ 3563257 w 8781143"/>
                <a:gd name="connsiteY3" fmla="*/ 1299028 h 1336281"/>
                <a:gd name="connsiteX4" fmla="*/ 8781143 w 8781143"/>
                <a:gd name="connsiteY4" fmla="*/ 1313542 h 133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1143" h="1336281">
                  <a:moveTo>
                    <a:pt x="0" y="0"/>
                  </a:moveTo>
                  <a:cubicBezTo>
                    <a:pt x="279400" y="6652"/>
                    <a:pt x="558801" y="13304"/>
                    <a:pt x="834572" y="174171"/>
                  </a:cubicBezTo>
                  <a:cubicBezTo>
                    <a:pt x="1110344" y="335038"/>
                    <a:pt x="1199848" y="777724"/>
                    <a:pt x="1654629" y="965200"/>
                  </a:cubicBezTo>
                  <a:cubicBezTo>
                    <a:pt x="2109410" y="1152676"/>
                    <a:pt x="2375505" y="1240971"/>
                    <a:pt x="3563257" y="1299028"/>
                  </a:cubicBezTo>
                  <a:cubicBezTo>
                    <a:pt x="4751009" y="1357085"/>
                    <a:pt x="6766076" y="1335313"/>
                    <a:pt x="8781143" y="131354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78825B-9613-4158-932F-C8A3E130D9EC}"/>
                </a:ext>
              </a:extLst>
            </p:cNvPr>
            <p:cNvSpPr/>
            <p:nvPr/>
          </p:nvSpPr>
          <p:spPr>
            <a:xfrm>
              <a:off x="1511990" y="2681932"/>
              <a:ext cx="113288" cy="97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AAEAB5-E14A-4CC6-9F07-693278086B40}"/>
                </a:ext>
              </a:extLst>
            </p:cNvPr>
            <p:cNvSpPr/>
            <p:nvPr/>
          </p:nvSpPr>
          <p:spPr>
            <a:xfrm>
              <a:off x="1227420" y="3077093"/>
              <a:ext cx="113288" cy="97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B6E1A-6434-4BD3-A2C2-7CDFB0FCCC9A}"/>
                </a:ext>
              </a:extLst>
            </p:cNvPr>
            <p:cNvSpPr/>
            <p:nvPr/>
          </p:nvSpPr>
          <p:spPr>
            <a:xfrm>
              <a:off x="1889619" y="3587542"/>
              <a:ext cx="113288" cy="97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E24C3A-5084-4449-B209-2022C61458F2}"/>
                </a:ext>
              </a:extLst>
            </p:cNvPr>
            <p:cNvSpPr/>
            <p:nvPr/>
          </p:nvSpPr>
          <p:spPr>
            <a:xfrm>
              <a:off x="1625277" y="4081733"/>
              <a:ext cx="113288" cy="971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F9D559-8BF1-4D09-8BDB-2D42286D9E46}"/>
                </a:ext>
              </a:extLst>
            </p:cNvPr>
            <p:cNvSpPr/>
            <p:nvPr/>
          </p:nvSpPr>
          <p:spPr>
            <a:xfrm>
              <a:off x="1896362" y="2953016"/>
              <a:ext cx="113288" cy="97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76C65B-B0D1-4FA3-AB83-7E53DEA4D251}"/>
                </a:ext>
              </a:extLst>
            </p:cNvPr>
            <p:cNvSpPr/>
            <p:nvPr/>
          </p:nvSpPr>
          <p:spPr>
            <a:xfrm>
              <a:off x="1340708" y="3737268"/>
              <a:ext cx="113288" cy="97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8DDA9BA-A83C-4458-946F-51CF8D2EDADC}"/>
                </a:ext>
              </a:extLst>
            </p:cNvPr>
            <p:cNvSpPr/>
            <p:nvPr/>
          </p:nvSpPr>
          <p:spPr>
            <a:xfrm>
              <a:off x="1489738" y="4375229"/>
              <a:ext cx="113288" cy="97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193565B9-1184-40BC-99E8-D3BA89B7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3"/>
            <a:ext cx="11699087" cy="960870"/>
          </a:xfrm>
        </p:spPr>
        <p:txBody>
          <a:bodyPr>
            <a:normAutofit/>
          </a:bodyPr>
          <a:lstStyle/>
          <a:p>
            <a:r>
              <a:rPr lang="en-US" dirty="0"/>
              <a:t>The good case: under-approximation found a trace that contained unsafe states – we found a bug in the system!</a:t>
            </a:r>
          </a:p>
        </p:txBody>
      </p:sp>
    </p:spTree>
    <p:extLst>
      <p:ext uri="{BB962C8B-B14F-4D97-AF65-F5344CB8AC3E}">
        <p14:creationId xmlns:p14="http://schemas.microsoft.com/office/powerpoint/2010/main" val="537547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09E6E-3B4C-4522-8634-CF7E2EBE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Under-approximation: unsound for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02CDD-7EC3-43B6-BF42-8A23429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05C5B2-AF66-4A31-BDEA-411B068A3852}"/>
              </a:ext>
            </a:extLst>
          </p:cNvPr>
          <p:cNvSpPr/>
          <p:nvPr/>
        </p:nvSpPr>
        <p:spPr>
          <a:xfrm>
            <a:off x="886526" y="2787978"/>
            <a:ext cx="1448475" cy="18249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20070B-EFF5-4703-BC84-C1DC04E679F0}"/>
              </a:ext>
            </a:extLst>
          </p:cNvPr>
          <p:cNvSpPr/>
          <p:nvPr/>
        </p:nvSpPr>
        <p:spPr>
          <a:xfrm rot="18402694">
            <a:off x="9091413" y="3444550"/>
            <a:ext cx="1030584" cy="2249586"/>
          </a:xfrm>
          <a:prstGeom prst="ellipse">
            <a:avLst/>
          </a:prstGeom>
          <a:solidFill>
            <a:srgbClr val="FF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4FD3D3-E4E8-4990-8825-718F646D111A}"/>
                  </a:ext>
                </a:extLst>
              </p:cNvPr>
              <p:cNvSpPr txBox="1"/>
              <p:nvPr/>
            </p:nvSpPr>
            <p:spPr>
              <a:xfrm>
                <a:off x="10214364" y="4086650"/>
                <a:ext cx="1284646" cy="408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𝑈𝑛𝑠𝑎𝑓𝑒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4FD3D3-E4E8-4990-8825-718F646D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364" y="4086650"/>
                <a:ext cx="1284646" cy="408310"/>
              </a:xfrm>
              <a:prstGeom prst="rect">
                <a:avLst/>
              </a:prstGeom>
              <a:blipFill>
                <a:blip r:embed="rId2"/>
                <a:stretch>
                  <a:fillRect l="-952" r="-476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37C611-C46F-4580-9A39-BA0A81D66E82}"/>
                  </a:ext>
                </a:extLst>
              </p:cNvPr>
              <p:cNvSpPr txBox="1"/>
              <p:nvPr/>
            </p:nvSpPr>
            <p:spPr>
              <a:xfrm>
                <a:off x="1220416" y="4627622"/>
                <a:ext cx="594843" cy="408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37C611-C46F-4580-9A39-BA0A81D66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16" y="4627622"/>
                <a:ext cx="594843" cy="408310"/>
              </a:xfrm>
              <a:prstGeom prst="rect">
                <a:avLst/>
              </a:prstGeom>
              <a:blipFill>
                <a:blip r:embed="rId3"/>
                <a:stretch>
                  <a:fillRect l="-1020" b="-28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529B9A7-B391-482F-A749-160984CC0775}"/>
              </a:ext>
            </a:extLst>
          </p:cNvPr>
          <p:cNvSpPr/>
          <p:nvPr/>
        </p:nvSpPr>
        <p:spPr>
          <a:xfrm>
            <a:off x="1516742" y="2656114"/>
            <a:ext cx="7685314" cy="395076"/>
          </a:xfrm>
          <a:custGeom>
            <a:avLst/>
            <a:gdLst>
              <a:gd name="connsiteX0" fmla="*/ 0 w 7685314"/>
              <a:gd name="connsiteY0" fmla="*/ 446702 h 446702"/>
              <a:gd name="connsiteX1" fmla="*/ 3447143 w 7685314"/>
              <a:gd name="connsiteY1" fmla="*/ 11273 h 446702"/>
              <a:gd name="connsiteX2" fmla="*/ 7685314 w 7685314"/>
              <a:gd name="connsiteY2" fmla="*/ 170931 h 44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5314" h="446702">
                <a:moveTo>
                  <a:pt x="0" y="446702"/>
                </a:moveTo>
                <a:cubicBezTo>
                  <a:pt x="1083128" y="251968"/>
                  <a:pt x="2166257" y="57235"/>
                  <a:pt x="3447143" y="11273"/>
                </a:cubicBezTo>
                <a:cubicBezTo>
                  <a:pt x="4728029" y="-34689"/>
                  <a:pt x="6206671" y="68121"/>
                  <a:pt x="7685314" y="170931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3D12332-A661-40E4-9B59-B7C8C8B01280}"/>
              </a:ext>
            </a:extLst>
          </p:cNvPr>
          <p:cNvSpPr/>
          <p:nvPr/>
        </p:nvSpPr>
        <p:spPr>
          <a:xfrm>
            <a:off x="1915885" y="2921623"/>
            <a:ext cx="7242628" cy="354212"/>
          </a:xfrm>
          <a:custGeom>
            <a:avLst/>
            <a:gdLst>
              <a:gd name="connsiteX0" fmla="*/ 0 w 7242628"/>
              <a:gd name="connsiteY0" fmla="*/ 400498 h 400498"/>
              <a:gd name="connsiteX1" fmla="*/ 1952171 w 7242628"/>
              <a:gd name="connsiteY1" fmla="*/ 320669 h 400498"/>
              <a:gd name="connsiteX2" fmla="*/ 3127828 w 7242628"/>
              <a:gd name="connsiteY2" fmla="*/ 52155 h 400498"/>
              <a:gd name="connsiteX3" fmla="*/ 4985657 w 7242628"/>
              <a:gd name="connsiteY3" fmla="*/ 15869 h 400498"/>
              <a:gd name="connsiteX4" fmla="*/ 6212114 w 7242628"/>
              <a:gd name="connsiteY4" fmla="*/ 240841 h 400498"/>
              <a:gd name="connsiteX5" fmla="*/ 7242628 w 7242628"/>
              <a:gd name="connsiteY5" fmla="*/ 139241 h 40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2628" h="400498">
                <a:moveTo>
                  <a:pt x="0" y="400498"/>
                </a:moveTo>
                <a:cubicBezTo>
                  <a:pt x="715433" y="389612"/>
                  <a:pt x="1430866" y="378726"/>
                  <a:pt x="1952171" y="320669"/>
                </a:cubicBezTo>
                <a:cubicBezTo>
                  <a:pt x="2473476" y="262612"/>
                  <a:pt x="2622247" y="102955"/>
                  <a:pt x="3127828" y="52155"/>
                </a:cubicBezTo>
                <a:cubicBezTo>
                  <a:pt x="3633409" y="1355"/>
                  <a:pt x="4471609" y="-15579"/>
                  <a:pt x="4985657" y="15869"/>
                </a:cubicBezTo>
                <a:cubicBezTo>
                  <a:pt x="5499705" y="47317"/>
                  <a:pt x="5835952" y="220279"/>
                  <a:pt x="6212114" y="240841"/>
                </a:cubicBezTo>
                <a:cubicBezTo>
                  <a:pt x="6588276" y="261403"/>
                  <a:pt x="6915452" y="200322"/>
                  <a:pt x="7242628" y="139241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BEA9346-892A-4D62-8B6E-F4126E5942B0}"/>
              </a:ext>
            </a:extLst>
          </p:cNvPr>
          <p:cNvSpPr/>
          <p:nvPr/>
        </p:nvSpPr>
        <p:spPr>
          <a:xfrm>
            <a:off x="1255485" y="3160891"/>
            <a:ext cx="8665970" cy="359983"/>
          </a:xfrm>
          <a:custGeom>
            <a:avLst/>
            <a:gdLst>
              <a:gd name="connsiteX0" fmla="*/ 0 w 8665970"/>
              <a:gd name="connsiteY0" fmla="*/ 304135 h 407023"/>
              <a:gd name="connsiteX1" fmla="*/ 2634343 w 8665970"/>
              <a:gd name="connsiteY1" fmla="*/ 391221 h 407023"/>
              <a:gd name="connsiteX2" fmla="*/ 4463143 w 8665970"/>
              <a:gd name="connsiteY2" fmla="*/ 21107 h 407023"/>
              <a:gd name="connsiteX3" fmla="*/ 8004628 w 8665970"/>
              <a:gd name="connsiteY3" fmla="*/ 64650 h 407023"/>
              <a:gd name="connsiteX4" fmla="*/ 8657771 w 8665970"/>
              <a:gd name="connsiteY4" fmla="*/ 224307 h 40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5970" h="407023">
                <a:moveTo>
                  <a:pt x="0" y="304135"/>
                </a:moveTo>
                <a:cubicBezTo>
                  <a:pt x="945243" y="371263"/>
                  <a:pt x="1890486" y="438392"/>
                  <a:pt x="2634343" y="391221"/>
                </a:cubicBezTo>
                <a:cubicBezTo>
                  <a:pt x="3378200" y="344050"/>
                  <a:pt x="3568096" y="75535"/>
                  <a:pt x="4463143" y="21107"/>
                </a:cubicBezTo>
                <a:cubicBezTo>
                  <a:pt x="5358190" y="-33321"/>
                  <a:pt x="7305523" y="30783"/>
                  <a:pt x="8004628" y="64650"/>
                </a:cubicBezTo>
                <a:cubicBezTo>
                  <a:pt x="8703733" y="98517"/>
                  <a:pt x="8680752" y="161412"/>
                  <a:pt x="8657771" y="224307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C93251B-47FA-429D-A640-C4281C0EDEBA}"/>
              </a:ext>
            </a:extLst>
          </p:cNvPr>
          <p:cNvSpPr/>
          <p:nvPr/>
        </p:nvSpPr>
        <p:spPr>
          <a:xfrm>
            <a:off x="1930399" y="3338354"/>
            <a:ext cx="8098971" cy="592767"/>
          </a:xfrm>
          <a:custGeom>
            <a:avLst/>
            <a:gdLst>
              <a:gd name="connsiteX0" fmla="*/ 0 w 8098971"/>
              <a:gd name="connsiteY0" fmla="*/ 575198 h 670226"/>
              <a:gd name="connsiteX1" fmla="*/ 3200400 w 8098971"/>
              <a:gd name="connsiteY1" fmla="*/ 625998 h 670226"/>
              <a:gd name="connsiteX2" fmla="*/ 5399314 w 8098971"/>
              <a:gd name="connsiteY2" fmla="*/ 16398 h 670226"/>
              <a:gd name="connsiteX3" fmla="*/ 8098971 w 8098971"/>
              <a:gd name="connsiteY3" fmla="*/ 234112 h 67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971" h="670226">
                <a:moveTo>
                  <a:pt x="0" y="575198"/>
                </a:moveTo>
                <a:cubicBezTo>
                  <a:pt x="1150257" y="647164"/>
                  <a:pt x="2300514" y="719131"/>
                  <a:pt x="3200400" y="625998"/>
                </a:cubicBezTo>
                <a:cubicBezTo>
                  <a:pt x="4100286" y="532865"/>
                  <a:pt x="4582886" y="81712"/>
                  <a:pt x="5399314" y="16398"/>
                </a:cubicBezTo>
                <a:cubicBezTo>
                  <a:pt x="6215742" y="-48916"/>
                  <a:pt x="7157356" y="92598"/>
                  <a:pt x="8098971" y="234112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92AD398-0EF3-4169-8108-671A7AEE83D5}"/>
              </a:ext>
            </a:extLst>
          </p:cNvPr>
          <p:cNvSpPr/>
          <p:nvPr/>
        </p:nvSpPr>
        <p:spPr>
          <a:xfrm>
            <a:off x="1371599" y="3576230"/>
            <a:ext cx="9093200" cy="938903"/>
          </a:xfrm>
          <a:custGeom>
            <a:avLst/>
            <a:gdLst>
              <a:gd name="connsiteX0" fmla="*/ 0 w 9093200"/>
              <a:gd name="connsiteY0" fmla="*/ 480409 h 1061592"/>
              <a:gd name="connsiteX1" fmla="*/ 1139371 w 9093200"/>
              <a:gd name="connsiteY1" fmla="*/ 480409 h 1061592"/>
              <a:gd name="connsiteX2" fmla="*/ 2097314 w 9093200"/>
              <a:gd name="connsiteY2" fmla="*/ 1060981 h 1061592"/>
              <a:gd name="connsiteX3" fmla="*/ 5377543 w 9093200"/>
              <a:gd name="connsiteY3" fmla="*/ 357038 h 1061592"/>
              <a:gd name="connsiteX4" fmla="*/ 7605486 w 9093200"/>
              <a:gd name="connsiteY4" fmla="*/ 1438 h 1061592"/>
              <a:gd name="connsiteX5" fmla="*/ 9093200 w 9093200"/>
              <a:gd name="connsiteY5" fmla="*/ 255438 h 106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3200" h="1061592">
                <a:moveTo>
                  <a:pt x="0" y="480409"/>
                </a:moveTo>
                <a:cubicBezTo>
                  <a:pt x="394909" y="432028"/>
                  <a:pt x="789819" y="383647"/>
                  <a:pt x="1139371" y="480409"/>
                </a:cubicBezTo>
                <a:cubicBezTo>
                  <a:pt x="1488923" y="577171"/>
                  <a:pt x="1390952" y="1081543"/>
                  <a:pt x="2097314" y="1060981"/>
                </a:cubicBezTo>
                <a:cubicBezTo>
                  <a:pt x="2803676" y="1040419"/>
                  <a:pt x="4459514" y="533628"/>
                  <a:pt x="5377543" y="357038"/>
                </a:cubicBezTo>
                <a:cubicBezTo>
                  <a:pt x="6295572" y="180448"/>
                  <a:pt x="6986210" y="18371"/>
                  <a:pt x="7605486" y="1438"/>
                </a:cubicBezTo>
                <a:cubicBezTo>
                  <a:pt x="8224762" y="-15495"/>
                  <a:pt x="8658981" y="119971"/>
                  <a:pt x="9093200" y="25543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07687CF-CFE2-4D1E-9049-61B838D262F8}"/>
              </a:ext>
            </a:extLst>
          </p:cNvPr>
          <p:cNvSpPr/>
          <p:nvPr/>
        </p:nvSpPr>
        <p:spPr>
          <a:xfrm>
            <a:off x="1582056" y="4559521"/>
            <a:ext cx="8781143" cy="913042"/>
          </a:xfrm>
          <a:custGeom>
            <a:avLst/>
            <a:gdLst>
              <a:gd name="connsiteX0" fmla="*/ 0 w 8781143"/>
              <a:gd name="connsiteY0" fmla="*/ 0 h 1336281"/>
              <a:gd name="connsiteX1" fmla="*/ 834572 w 8781143"/>
              <a:gd name="connsiteY1" fmla="*/ 174171 h 1336281"/>
              <a:gd name="connsiteX2" fmla="*/ 1654629 w 8781143"/>
              <a:gd name="connsiteY2" fmla="*/ 965200 h 1336281"/>
              <a:gd name="connsiteX3" fmla="*/ 3563257 w 8781143"/>
              <a:gd name="connsiteY3" fmla="*/ 1299028 h 1336281"/>
              <a:gd name="connsiteX4" fmla="*/ 8781143 w 8781143"/>
              <a:gd name="connsiteY4" fmla="*/ 1313542 h 133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1143" h="1336281">
                <a:moveTo>
                  <a:pt x="0" y="0"/>
                </a:moveTo>
                <a:cubicBezTo>
                  <a:pt x="279400" y="6652"/>
                  <a:pt x="558801" y="13304"/>
                  <a:pt x="834572" y="174171"/>
                </a:cubicBezTo>
                <a:cubicBezTo>
                  <a:pt x="1110344" y="335038"/>
                  <a:pt x="1199848" y="777724"/>
                  <a:pt x="1654629" y="965200"/>
                </a:cubicBezTo>
                <a:cubicBezTo>
                  <a:pt x="2109410" y="1152676"/>
                  <a:pt x="2375505" y="1240971"/>
                  <a:pt x="3563257" y="1299028"/>
                </a:cubicBezTo>
                <a:cubicBezTo>
                  <a:pt x="4751009" y="1357085"/>
                  <a:pt x="6766076" y="1335313"/>
                  <a:pt x="8781143" y="1313542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78825B-9613-4158-932F-C8A3E130D9EC}"/>
              </a:ext>
            </a:extLst>
          </p:cNvPr>
          <p:cNvSpPr/>
          <p:nvPr/>
        </p:nvSpPr>
        <p:spPr>
          <a:xfrm>
            <a:off x="1497475" y="3009840"/>
            <a:ext cx="113288" cy="85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AEAB5-E14A-4CC6-9F07-693278086B40}"/>
              </a:ext>
            </a:extLst>
          </p:cNvPr>
          <p:cNvSpPr/>
          <p:nvPr/>
        </p:nvSpPr>
        <p:spPr>
          <a:xfrm>
            <a:off x="1212905" y="3359331"/>
            <a:ext cx="113288" cy="85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B6E1A-6434-4BD3-A2C2-7CDFB0FCCC9A}"/>
              </a:ext>
            </a:extLst>
          </p:cNvPr>
          <p:cNvSpPr/>
          <p:nvPr/>
        </p:nvSpPr>
        <p:spPr>
          <a:xfrm>
            <a:off x="1875104" y="3810787"/>
            <a:ext cx="113288" cy="85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F9D559-8BF1-4D09-8BDB-2D42286D9E46}"/>
              </a:ext>
            </a:extLst>
          </p:cNvPr>
          <p:cNvSpPr/>
          <p:nvPr/>
        </p:nvSpPr>
        <p:spPr>
          <a:xfrm>
            <a:off x="1881847" y="3249594"/>
            <a:ext cx="113288" cy="85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76C65B-B0D1-4FA3-AB83-7E53DEA4D251}"/>
              </a:ext>
            </a:extLst>
          </p:cNvPr>
          <p:cNvSpPr/>
          <p:nvPr/>
        </p:nvSpPr>
        <p:spPr>
          <a:xfrm>
            <a:off x="1326193" y="3943209"/>
            <a:ext cx="113288" cy="85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DDA9BA-A83C-4458-946F-51CF8D2EDADC}"/>
              </a:ext>
            </a:extLst>
          </p:cNvPr>
          <p:cNvSpPr/>
          <p:nvPr/>
        </p:nvSpPr>
        <p:spPr>
          <a:xfrm>
            <a:off x="1475223" y="4507441"/>
            <a:ext cx="113288" cy="85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193565B9-1184-40BC-99E8-D3BA89B7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3"/>
            <a:ext cx="11699087" cy="960870"/>
          </a:xfrm>
        </p:spPr>
        <p:txBody>
          <a:bodyPr>
            <a:normAutofit/>
          </a:bodyPr>
          <a:lstStyle/>
          <a:p>
            <a:r>
              <a:rPr lang="en-US" dirty="0"/>
              <a:t>The bad case: under-approximation did not find a trace that contained unsafe states – we cannot conclude anything.</a:t>
            </a:r>
          </a:p>
        </p:txBody>
      </p:sp>
    </p:spTree>
    <p:extLst>
      <p:ext uri="{BB962C8B-B14F-4D97-AF65-F5344CB8AC3E}">
        <p14:creationId xmlns:p14="http://schemas.microsoft.com/office/powerpoint/2010/main" val="2359390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07BA22-4C9D-4FCA-ABB6-7E90202CF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09202"/>
                <a:ext cx="11699087" cy="45825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we </a:t>
                </a:r>
                <a:r>
                  <a:rPr lang="en-US" i="1" dirty="0"/>
                  <a:t>over-approximate</a:t>
                </a:r>
                <a:r>
                  <a:rPr lang="en-US" dirty="0"/>
                  <a:t> the set of initial states, at each time, the set of reachable states that we compute is a </a:t>
                </a:r>
                <a:r>
                  <a:rPr lang="en-US" b="1" i="1" dirty="0"/>
                  <a:t>superset </a:t>
                </a:r>
                <a:r>
                  <a:rPr lang="en-US" dirty="0"/>
                  <a:t>of the </a:t>
                </a:r>
                <a:r>
                  <a:rPr lang="en-US" i="1" dirty="0"/>
                  <a:t>actual</a:t>
                </a:r>
                <a:r>
                  <a:rPr lang="en-US" b="1" i="1" dirty="0"/>
                  <a:t> </a:t>
                </a:r>
                <a:r>
                  <a:rPr lang="en-US" dirty="0"/>
                  <a:t>set of reachable states</a:t>
                </a:r>
              </a:p>
              <a:p>
                <a:r>
                  <a:rPr lang="en-US" dirty="0"/>
                  <a:t>Most formal verification techniques are based on over-approximation</a:t>
                </a:r>
              </a:p>
              <a:p>
                <a:r>
                  <a:rPr lang="en-US" dirty="0"/>
                  <a:t>Over-approximation is:</a:t>
                </a:r>
              </a:p>
              <a:p>
                <a:pPr lvl="1"/>
                <a:r>
                  <a:rPr lang="en-US" dirty="0"/>
                  <a:t>Unsound for bug-finding: if we find a bug, then it may not really be a bug</a:t>
                </a:r>
              </a:p>
              <a:p>
                <a:pPr lvl="2"/>
                <a:r>
                  <a:rPr lang="en-US" dirty="0"/>
                  <a:t>Because of over-approximation error</a:t>
                </a:r>
              </a:p>
              <a:p>
                <a:pPr lvl="1"/>
                <a:r>
                  <a:rPr lang="en-US" dirty="0"/>
                  <a:t>Sound for verification: if we do not find a bug, we have a </a:t>
                </a:r>
                <a:r>
                  <a:rPr lang="en-US" b="1" dirty="0"/>
                  <a:t>proof</a:t>
                </a:r>
                <a:r>
                  <a:rPr lang="en-US" dirty="0"/>
                  <a:t> that the system cannot reach an unsafe state in any time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07BA22-4C9D-4FCA-ABB6-7E90202CF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09202"/>
                <a:ext cx="11699087" cy="4582575"/>
              </a:xfrm>
              <a:blipFill>
                <a:blip r:embed="rId2"/>
                <a:stretch>
                  <a:fillRect l="-625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A056B-5D12-4662-952B-3A95823D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4451C-898F-4153-9BB2-84CC2C1D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33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62A8DB-EC4B-4706-BBC4-3ED722D696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PWA systems are a simplification of hybrid automata</a:t>
                </a:r>
              </a:p>
              <a:p>
                <a:r>
                  <a:rPr lang="en-US" dirty="0"/>
                  <a:t>For a PWA system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modes:</a:t>
                </a:r>
              </a:p>
              <a:p>
                <a:pPr lvl="1"/>
                <a:r>
                  <a:rPr lang="en-US" dirty="0"/>
                  <a:t>Each mode described by an affine invariant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each mode the dynamics are described as: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dirty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 lot of research over last 20 years on computing the set of reachable states for PWA systems</a:t>
                </a:r>
              </a:p>
              <a:p>
                <a:pPr lvl="1"/>
                <a:r>
                  <a:rPr lang="en-US" dirty="0"/>
                  <a:t>Focus: reduce approximation error and increase scalability (in number of modes)</a:t>
                </a:r>
              </a:p>
              <a:p>
                <a:pPr lvl="1"/>
                <a:r>
                  <a:rPr lang="en-US" dirty="0"/>
                  <a:t>Tools: </a:t>
                </a:r>
                <a:r>
                  <a:rPr lang="en-US" dirty="0" err="1"/>
                  <a:t>PHAver</a:t>
                </a:r>
                <a:r>
                  <a:rPr lang="en-US" dirty="0"/>
                  <a:t>, d/</a:t>
                </a:r>
                <a:r>
                  <a:rPr lang="en-US" dirty="0" err="1"/>
                  <a:t>dt</a:t>
                </a:r>
                <a:r>
                  <a:rPr lang="en-US" dirty="0"/>
                  <a:t>, </a:t>
                </a:r>
                <a:r>
                  <a:rPr lang="en-US" dirty="0" err="1"/>
                  <a:t>CheckMate</a:t>
                </a:r>
                <a:r>
                  <a:rPr lang="en-US" dirty="0"/>
                  <a:t>, </a:t>
                </a:r>
                <a:r>
                  <a:rPr lang="en-US" dirty="0" err="1"/>
                  <a:t>SpaceEx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62A8DB-EC4B-4706-BBC4-3ED722D69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820C98-34B8-485E-9410-88B3148B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for piecewise affine (PWA)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A8CBE-5F4F-4E61-8CD2-703F73B4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51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47561F0-98C7-47FD-9E7A-7A71FA693138}"/>
              </a:ext>
            </a:extLst>
          </p:cNvPr>
          <p:cNvSpPr/>
          <p:nvPr/>
        </p:nvSpPr>
        <p:spPr>
          <a:xfrm>
            <a:off x="547575" y="1708185"/>
            <a:ext cx="2975430" cy="2723042"/>
          </a:xfrm>
          <a:custGeom>
            <a:avLst/>
            <a:gdLst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017486 w 2982686"/>
              <a:gd name="connsiteY5" fmla="*/ 1139371 h 2685142"/>
              <a:gd name="connsiteX6" fmla="*/ 1052286 w 2982686"/>
              <a:gd name="connsiteY6" fmla="*/ 1857828 h 2685142"/>
              <a:gd name="connsiteX7" fmla="*/ 0 w 2982686"/>
              <a:gd name="connsiteY7" fmla="*/ 2140857 h 2685142"/>
              <a:gd name="connsiteX8" fmla="*/ 7257 w 2982686"/>
              <a:gd name="connsiteY8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45657 w 2982686"/>
              <a:gd name="connsiteY5" fmla="*/ 638628 h 2685142"/>
              <a:gd name="connsiteX6" fmla="*/ 2017486 w 2982686"/>
              <a:gd name="connsiteY6" fmla="*/ 1139371 h 2685142"/>
              <a:gd name="connsiteX7" fmla="*/ 1052286 w 2982686"/>
              <a:gd name="connsiteY7" fmla="*/ 1857828 h 2685142"/>
              <a:gd name="connsiteX8" fmla="*/ 0 w 2982686"/>
              <a:gd name="connsiteY8" fmla="*/ 2140857 h 2685142"/>
              <a:gd name="connsiteX9" fmla="*/ 7257 w 2982686"/>
              <a:gd name="connsiteY9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052286 w 2982686"/>
              <a:gd name="connsiteY7" fmla="*/ 1857828 h 2685142"/>
              <a:gd name="connsiteX8" fmla="*/ 0 w 2982686"/>
              <a:gd name="connsiteY8" fmla="*/ 2140857 h 2685142"/>
              <a:gd name="connsiteX9" fmla="*/ 7257 w 2982686"/>
              <a:gd name="connsiteY9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168400 w 2982686"/>
              <a:gd name="connsiteY7" fmla="*/ 1799771 h 2685142"/>
              <a:gd name="connsiteX8" fmla="*/ 0 w 2982686"/>
              <a:gd name="connsiteY8" fmla="*/ 2140857 h 2685142"/>
              <a:gd name="connsiteX9" fmla="*/ 7257 w 2982686"/>
              <a:gd name="connsiteY9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168400 w 2982686"/>
              <a:gd name="connsiteY7" fmla="*/ 1799771 h 2685142"/>
              <a:gd name="connsiteX8" fmla="*/ 609600 w 2982686"/>
              <a:gd name="connsiteY8" fmla="*/ 1959428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168400 w 2982686"/>
              <a:gd name="connsiteY7" fmla="*/ 1799771 h 2685142"/>
              <a:gd name="connsiteX8" fmla="*/ 384629 w 2982686"/>
              <a:gd name="connsiteY8" fmla="*/ 2046514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088571 w 2982686"/>
              <a:gd name="connsiteY7" fmla="*/ 1814286 h 2685142"/>
              <a:gd name="connsiteX8" fmla="*/ 384629 w 2982686"/>
              <a:gd name="connsiteY8" fmla="*/ 2046514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088571 w 2982686"/>
              <a:gd name="connsiteY7" fmla="*/ 1814286 h 2685142"/>
              <a:gd name="connsiteX8" fmla="*/ 384629 w 2982686"/>
              <a:gd name="connsiteY8" fmla="*/ 2046514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384629 w 2982686"/>
              <a:gd name="connsiteY8" fmla="*/ 2046514 h 2698670"/>
              <a:gd name="connsiteX9" fmla="*/ 0 w 2982686"/>
              <a:gd name="connsiteY9" fmla="*/ 2140857 h 2698670"/>
              <a:gd name="connsiteX10" fmla="*/ 7257 w 2982686"/>
              <a:gd name="connsiteY10" fmla="*/ 2685142 h 2698670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384629 w 2982686"/>
              <a:gd name="connsiteY8" fmla="*/ 2046514 h 2698670"/>
              <a:gd name="connsiteX9" fmla="*/ 0 w 2982686"/>
              <a:gd name="connsiteY9" fmla="*/ 2140857 h 2698670"/>
              <a:gd name="connsiteX10" fmla="*/ 7257 w 2982686"/>
              <a:gd name="connsiteY10" fmla="*/ 2685142 h 2698670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384629 w 2982686"/>
              <a:gd name="connsiteY8" fmla="*/ 2046514 h 2698670"/>
              <a:gd name="connsiteX9" fmla="*/ 0 w 2982686"/>
              <a:gd name="connsiteY9" fmla="*/ 2140857 h 2698670"/>
              <a:gd name="connsiteX10" fmla="*/ 7257 w 2982686"/>
              <a:gd name="connsiteY10" fmla="*/ 2685142 h 2698670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0 w 2982686"/>
              <a:gd name="connsiteY8" fmla="*/ 2140857 h 2698670"/>
              <a:gd name="connsiteX9" fmla="*/ 7257 w 2982686"/>
              <a:gd name="connsiteY9" fmla="*/ 2685142 h 2698670"/>
              <a:gd name="connsiteX0" fmla="*/ 7257 w 2982686"/>
              <a:gd name="connsiteY0" fmla="*/ 2685142 h 2700919"/>
              <a:gd name="connsiteX1" fmla="*/ 1081314 w 2982686"/>
              <a:gd name="connsiteY1" fmla="*/ 2525486 h 2700919"/>
              <a:gd name="connsiteX2" fmla="*/ 2126343 w 2982686"/>
              <a:gd name="connsiteY2" fmla="*/ 2090057 h 2700919"/>
              <a:gd name="connsiteX3" fmla="*/ 2982686 w 2982686"/>
              <a:gd name="connsiteY3" fmla="*/ 1299028 h 2700919"/>
              <a:gd name="connsiteX4" fmla="*/ 2975429 w 2982686"/>
              <a:gd name="connsiteY4" fmla="*/ 0 h 2700919"/>
              <a:gd name="connsiteX5" fmla="*/ 2489200 w 2982686"/>
              <a:gd name="connsiteY5" fmla="*/ 631371 h 2700919"/>
              <a:gd name="connsiteX6" fmla="*/ 2017486 w 2982686"/>
              <a:gd name="connsiteY6" fmla="*/ 1139371 h 2700919"/>
              <a:gd name="connsiteX7" fmla="*/ 1088571 w 2982686"/>
              <a:gd name="connsiteY7" fmla="*/ 1814286 h 2700919"/>
              <a:gd name="connsiteX8" fmla="*/ 0 w 2982686"/>
              <a:gd name="connsiteY8" fmla="*/ 2140857 h 2700919"/>
              <a:gd name="connsiteX9" fmla="*/ 7257 w 2982686"/>
              <a:gd name="connsiteY9" fmla="*/ 2685142 h 2700919"/>
              <a:gd name="connsiteX0" fmla="*/ 7257 w 2982686"/>
              <a:gd name="connsiteY0" fmla="*/ 2685142 h 2701595"/>
              <a:gd name="connsiteX1" fmla="*/ 1059543 w 2982686"/>
              <a:gd name="connsiteY1" fmla="*/ 2532743 h 2701595"/>
              <a:gd name="connsiteX2" fmla="*/ 2126343 w 2982686"/>
              <a:gd name="connsiteY2" fmla="*/ 2090057 h 2701595"/>
              <a:gd name="connsiteX3" fmla="*/ 2982686 w 2982686"/>
              <a:gd name="connsiteY3" fmla="*/ 1299028 h 2701595"/>
              <a:gd name="connsiteX4" fmla="*/ 2975429 w 2982686"/>
              <a:gd name="connsiteY4" fmla="*/ 0 h 2701595"/>
              <a:gd name="connsiteX5" fmla="*/ 2489200 w 2982686"/>
              <a:gd name="connsiteY5" fmla="*/ 631371 h 2701595"/>
              <a:gd name="connsiteX6" fmla="*/ 2017486 w 2982686"/>
              <a:gd name="connsiteY6" fmla="*/ 1139371 h 2701595"/>
              <a:gd name="connsiteX7" fmla="*/ 1088571 w 2982686"/>
              <a:gd name="connsiteY7" fmla="*/ 1814286 h 2701595"/>
              <a:gd name="connsiteX8" fmla="*/ 0 w 2982686"/>
              <a:gd name="connsiteY8" fmla="*/ 2140857 h 2701595"/>
              <a:gd name="connsiteX9" fmla="*/ 7257 w 2982686"/>
              <a:gd name="connsiteY9" fmla="*/ 2685142 h 2701595"/>
              <a:gd name="connsiteX0" fmla="*/ 7257 w 2982686"/>
              <a:gd name="connsiteY0" fmla="*/ 2685142 h 2701595"/>
              <a:gd name="connsiteX1" fmla="*/ 1059543 w 2982686"/>
              <a:gd name="connsiteY1" fmla="*/ 2532743 h 2701595"/>
              <a:gd name="connsiteX2" fmla="*/ 2126343 w 2982686"/>
              <a:gd name="connsiteY2" fmla="*/ 2090057 h 2701595"/>
              <a:gd name="connsiteX3" fmla="*/ 2982686 w 2982686"/>
              <a:gd name="connsiteY3" fmla="*/ 1299028 h 2701595"/>
              <a:gd name="connsiteX4" fmla="*/ 2975429 w 2982686"/>
              <a:gd name="connsiteY4" fmla="*/ 0 h 2701595"/>
              <a:gd name="connsiteX5" fmla="*/ 2489200 w 2982686"/>
              <a:gd name="connsiteY5" fmla="*/ 631371 h 2701595"/>
              <a:gd name="connsiteX6" fmla="*/ 2024743 w 2982686"/>
              <a:gd name="connsiteY6" fmla="*/ 1168399 h 2701595"/>
              <a:gd name="connsiteX7" fmla="*/ 1088571 w 2982686"/>
              <a:gd name="connsiteY7" fmla="*/ 1814286 h 2701595"/>
              <a:gd name="connsiteX8" fmla="*/ 0 w 2982686"/>
              <a:gd name="connsiteY8" fmla="*/ 2140857 h 2701595"/>
              <a:gd name="connsiteX9" fmla="*/ 7257 w 2982686"/>
              <a:gd name="connsiteY9" fmla="*/ 2685142 h 2701595"/>
              <a:gd name="connsiteX0" fmla="*/ 7257 w 2982686"/>
              <a:gd name="connsiteY0" fmla="*/ 2685142 h 2701595"/>
              <a:gd name="connsiteX1" fmla="*/ 1059543 w 2982686"/>
              <a:gd name="connsiteY1" fmla="*/ 2532743 h 2701595"/>
              <a:gd name="connsiteX2" fmla="*/ 2126343 w 2982686"/>
              <a:gd name="connsiteY2" fmla="*/ 2090057 h 2701595"/>
              <a:gd name="connsiteX3" fmla="*/ 2982686 w 2982686"/>
              <a:gd name="connsiteY3" fmla="*/ 1299028 h 2701595"/>
              <a:gd name="connsiteX4" fmla="*/ 2975429 w 2982686"/>
              <a:gd name="connsiteY4" fmla="*/ 0 h 2701595"/>
              <a:gd name="connsiteX5" fmla="*/ 2489200 w 2982686"/>
              <a:gd name="connsiteY5" fmla="*/ 631371 h 2701595"/>
              <a:gd name="connsiteX6" fmla="*/ 2024743 w 2982686"/>
              <a:gd name="connsiteY6" fmla="*/ 1168399 h 2701595"/>
              <a:gd name="connsiteX7" fmla="*/ 1088571 w 2982686"/>
              <a:gd name="connsiteY7" fmla="*/ 1814286 h 2701595"/>
              <a:gd name="connsiteX8" fmla="*/ 0 w 2982686"/>
              <a:gd name="connsiteY8" fmla="*/ 2140857 h 2701595"/>
              <a:gd name="connsiteX9" fmla="*/ 7257 w 2982686"/>
              <a:gd name="connsiteY9" fmla="*/ 2685142 h 2701595"/>
              <a:gd name="connsiteX0" fmla="*/ 7257 w 2982686"/>
              <a:gd name="connsiteY0" fmla="*/ 2699907 h 2716360"/>
              <a:gd name="connsiteX1" fmla="*/ 1059543 w 2982686"/>
              <a:gd name="connsiteY1" fmla="*/ 2547508 h 2716360"/>
              <a:gd name="connsiteX2" fmla="*/ 2126343 w 2982686"/>
              <a:gd name="connsiteY2" fmla="*/ 2104822 h 2716360"/>
              <a:gd name="connsiteX3" fmla="*/ 2982686 w 2982686"/>
              <a:gd name="connsiteY3" fmla="*/ 1313793 h 2716360"/>
              <a:gd name="connsiteX4" fmla="*/ 2975429 w 2982686"/>
              <a:gd name="connsiteY4" fmla="*/ 14765 h 2716360"/>
              <a:gd name="connsiteX5" fmla="*/ 2489200 w 2982686"/>
              <a:gd name="connsiteY5" fmla="*/ 646136 h 2716360"/>
              <a:gd name="connsiteX6" fmla="*/ 2024743 w 2982686"/>
              <a:gd name="connsiteY6" fmla="*/ 1183164 h 2716360"/>
              <a:gd name="connsiteX7" fmla="*/ 1088571 w 2982686"/>
              <a:gd name="connsiteY7" fmla="*/ 1829051 h 2716360"/>
              <a:gd name="connsiteX8" fmla="*/ 0 w 2982686"/>
              <a:gd name="connsiteY8" fmla="*/ 2155622 h 2716360"/>
              <a:gd name="connsiteX9" fmla="*/ 7257 w 2982686"/>
              <a:gd name="connsiteY9" fmla="*/ 2699907 h 2716360"/>
              <a:gd name="connsiteX0" fmla="*/ 12899 w 2988328"/>
              <a:gd name="connsiteY0" fmla="*/ 2699907 h 2716360"/>
              <a:gd name="connsiteX1" fmla="*/ 1065185 w 2988328"/>
              <a:gd name="connsiteY1" fmla="*/ 2547508 h 2716360"/>
              <a:gd name="connsiteX2" fmla="*/ 2131985 w 2988328"/>
              <a:gd name="connsiteY2" fmla="*/ 2104822 h 2716360"/>
              <a:gd name="connsiteX3" fmla="*/ 2988328 w 2988328"/>
              <a:gd name="connsiteY3" fmla="*/ 1313793 h 2716360"/>
              <a:gd name="connsiteX4" fmla="*/ 2981071 w 2988328"/>
              <a:gd name="connsiteY4" fmla="*/ 14765 h 2716360"/>
              <a:gd name="connsiteX5" fmla="*/ 2494842 w 2988328"/>
              <a:gd name="connsiteY5" fmla="*/ 646136 h 2716360"/>
              <a:gd name="connsiteX6" fmla="*/ 2030385 w 2988328"/>
              <a:gd name="connsiteY6" fmla="*/ 1183164 h 2716360"/>
              <a:gd name="connsiteX7" fmla="*/ 1094213 w 2988328"/>
              <a:gd name="connsiteY7" fmla="*/ 1829051 h 2716360"/>
              <a:gd name="connsiteX8" fmla="*/ 118102 w 2988328"/>
              <a:gd name="connsiteY8" fmla="*/ 2112031 h 2716360"/>
              <a:gd name="connsiteX9" fmla="*/ 5642 w 2988328"/>
              <a:gd name="connsiteY9" fmla="*/ 2155622 h 2716360"/>
              <a:gd name="connsiteX10" fmla="*/ 12899 w 2988328"/>
              <a:gd name="connsiteY10" fmla="*/ 2699907 h 2716360"/>
              <a:gd name="connsiteX0" fmla="*/ 7257 w 2982686"/>
              <a:gd name="connsiteY0" fmla="*/ 2699907 h 2716360"/>
              <a:gd name="connsiteX1" fmla="*/ 1059543 w 2982686"/>
              <a:gd name="connsiteY1" fmla="*/ 2547508 h 2716360"/>
              <a:gd name="connsiteX2" fmla="*/ 2126343 w 2982686"/>
              <a:gd name="connsiteY2" fmla="*/ 2104822 h 2716360"/>
              <a:gd name="connsiteX3" fmla="*/ 2982686 w 2982686"/>
              <a:gd name="connsiteY3" fmla="*/ 1313793 h 2716360"/>
              <a:gd name="connsiteX4" fmla="*/ 2975429 w 2982686"/>
              <a:gd name="connsiteY4" fmla="*/ 14765 h 2716360"/>
              <a:gd name="connsiteX5" fmla="*/ 2489200 w 2982686"/>
              <a:gd name="connsiteY5" fmla="*/ 646136 h 2716360"/>
              <a:gd name="connsiteX6" fmla="*/ 2024743 w 2982686"/>
              <a:gd name="connsiteY6" fmla="*/ 1183164 h 2716360"/>
              <a:gd name="connsiteX7" fmla="*/ 1088571 w 2982686"/>
              <a:gd name="connsiteY7" fmla="*/ 1829051 h 2716360"/>
              <a:gd name="connsiteX8" fmla="*/ 0 w 2982686"/>
              <a:gd name="connsiteY8" fmla="*/ 2155622 h 2716360"/>
              <a:gd name="connsiteX9" fmla="*/ 7257 w 2982686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21772 w 2975429"/>
              <a:gd name="connsiteY8" fmla="*/ 2162879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21772 w 2975429"/>
              <a:gd name="connsiteY8" fmla="*/ 2162879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7257 w 2968172"/>
              <a:gd name="connsiteY0" fmla="*/ 2707164 h 2723042"/>
              <a:gd name="connsiteX1" fmla="*/ 1045029 w 2968172"/>
              <a:gd name="connsiteY1" fmla="*/ 2547508 h 2723042"/>
              <a:gd name="connsiteX2" fmla="*/ 2111829 w 2968172"/>
              <a:gd name="connsiteY2" fmla="*/ 2104822 h 2723042"/>
              <a:gd name="connsiteX3" fmla="*/ 2968172 w 2968172"/>
              <a:gd name="connsiteY3" fmla="*/ 1313793 h 2723042"/>
              <a:gd name="connsiteX4" fmla="*/ 2960915 w 2968172"/>
              <a:gd name="connsiteY4" fmla="*/ 14765 h 2723042"/>
              <a:gd name="connsiteX5" fmla="*/ 2474686 w 2968172"/>
              <a:gd name="connsiteY5" fmla="*/ 646136 h 2723042"/>
              <a:gd name="connsiteX6" fmla="*/ 2010229 w 2968172"/>
              <a:gd name="connsiteY6" fmla="*/ 1183164 h 2723042"/>
              <a:gd name="connsiteX7" fmla="*/ 1074057 w 2968172"/>
              <a:gd name="connsiteY7" fmla="*/ 1829051 h 2723042"/>
              <a:gd name="connsiteX8" fmla="*/ 0 w 2968172"/>
              <a:gd name="connsiteY8" fmla="*/ 2104822 h 2723042"/>
              <a:gd name="connsiteX9" fmla="*/ 7257 w 2968172"/>
              <a:gd name="connsiteY9" fmla="*/ 2707164 h 2723042"/>
              <a:gd name="connsiteX0" fmla="*/ 14515 w 2975430"/>
              <a:gd name="connsiteY0" fmla="*/ 2707164 h 2723042"/>
              <a:gd name="connsiteX1" fmla="*/ 1052287 w 2975430"/>
              <a:gd name="connsiteY1" fmla="*/ 2547508 h 2723042"/>
              <a:gd name="connsiteX2" fmla="*/ 2119087 w 2975430"/>
              <a:gd name="connsiteY2" fmla="*/ 2104822 h 2723042"/>
              <a:gd name="connsiteX3" fmla="*/ 2975430 w 2975430"/>
              <a:gd name="connsiteY3" fmla="*/ 1313793 h 2723042"/>
              <a:gd name="connsiteX4" fmla="*/ 2968173 w 2975430"/>
              <a:gd name="connsiteY4" fmla="*/ 14765 h 2723042"/>
              <a:gd name="connsiteX5" fmla="*/ 2481944 w 2975430"/>
              <a:gd name="connsiteY5" fmla="*/ 646136 h 2723042"/>
              <a:gd name="connsiteX6" fmla="*/ 2017487 w 2975430"/>
              <a:gd name="connsiteY6" fmla="*/ 1183164 h 2723042"/>
              <a:gd name="connsiteX7" fmla="*/ 1081315 w 2975430"/>
              <a:gd name="connsiteY7" fmla="*/ 1829051 h 2723042"/>
              <a:gd name="connsiteX8" fmla="*/ 0 w 2975430"/>
              <a:gd name="connsiteY8" fmla="*/ 2141107 h 2723042"/>
              <a:gd name="connsiteX9" fmla="*/ 14515 w 2975430"/>
              <a:gd name="connsiteY9" fmla="*/ 2707164 h 2723042"/>
              <a:gd name="connsiteX0" fmla="*/ 14515 w 2975430"/>
              <a:gd name="connsiteY0" fmla="*/ 2707164 h 2723042"/>
              <a:gd name="connsiteX1" fmla="*/ 1052287 w 2975430"/>
              <a:gd name="connsiteY1" fmla="*/ 2547508 h 2723042"/>
              <a:gd name="connsiteX2" fmla="*/ 2119087 w 2975430"/>
              <a:gd name="connsiteY2" fmla="*/ 2104822 h 2723042"/>
              <a:gd name="connsiteX3" fmla="*/ 2975430 w 2975430"/>
              <a:gd name="connsiteY3" fmla="*/ 1313793 h 2723042"/>
              <a:gd name="connsiteX4" fmla="*/ 2968173 w 2975430"/>
              <a:gd name="connsiteY4" fmla="*/ 14765 h 2723042"/>
              <a:gd name="connsiteX5" fmla="*/ 2481944 w 2975430"/>
              <a:gd name="connsiteY5" fmla="*/ 646136 h 2723042"/>
              <a:gd name="connsiteX6" fmla="*/ 2017487 w 2975430"/>
              <a:gd name="connsiteY6" fmla="*/ 1183164 h 2723042"/>
              <a:gd name="connsiteX7" fmla="*/ 1081315 w 2975430"/>
              <a:gd name="connsiteY7" fmla="*/ 1829051 h 2723042"/>
              <a:gd name="connsiteX8" fmla="*/ 0 w 2975430"/>
              <a:gd name="connsiteY8" fmla="*/ 2141107 h 2723042"/>
              <a:gd name="connsiteX9" fmla="*/ 14515 w 2975430"/>
              <a:gd name="connsiteY9" fmla="*/ 2707164 h 272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5430" h="2723042">
                <a:moveTo>
                  <a:pt x="14515" y="2707164"/>
                </a:moveTo>
                <a:cubicBezTo>
                  <a:pt x="194734" y="2766431"/>
                  <a:pt x="701525" y="2647898"/>
                  <a:pt x="1052287" y="2547508"/>
                </a:cubicBezTo>
                <a:cubicBezTo>
                  <a:pt x="1403049" y="2447118"/>
                  <a:pt x="1798563" y="2310441"/>
                  <a:pt x="2119087" y="2104822"/>
                </a:cubicBezTo>
                <a:cubicBezTo>
                  <a:pt x="2439611" y="1899203"/>
                  <a:pt x="2689982" y="1577469"/>
                  <a:pt x="2975430" y="1313793"/>
                </a:cubicBezTo>
                <a:lnTo>
                  <a:pt x="2968173" y="14765"/>
                </a:lnTo>
                <a:cubicBezTo>
                  <a:pt x="2885925" y="-96511"/>
                  <a:pt x="2640392" y="451403"/>
                  <a:pt x="2481944" y="646136"/>
                </a:cubicBezTo>
                <a:cubicBezTo>
                  <a:pt x="2323496" y="840869"/>
                  <a:pt x="2250925" y="986012"/>
                  <a:pt x="2017487" y="1183164"/>
                </a:cubicBezTo>
                <a:cubicBezTo>
                  <a:pt x="1784049" y="1380316"/>
                  <a:pt x="1416353" y="1675441"/>
                  <a:pt x="1081315" y="1829051"/>
                </a:cubicBezTo>
                <a:cubicBezTo>
                  <a:pt x="862391" y="1975404"/>
                  <a:pt x="394002" y="2134869"/>
                  <a:pt x="0" y="2141107"/>
                </a:cubicBezTo>
                <a:lnTo>
                  <a:pt x="14515" y="270716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337895-C4FC-4B56-BBC2-D302EC5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for affine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41BB2-C080-406C-B450-D0A5D9FF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F1E3D7-ABDA-4662-9CA9-28FF20EA9068}"/>
              </a:ext>
            </a:extLst>
          </p:cNvPr>
          <p:cNvCxnSpPr/>
          <p:nvPr/>
        </p:nvCxnSpPr>
        <p:spPr>
          <a:xfrm flipV="1">
            <a:off x="572950" y="2049474"/>
            <a:ext cx="0" cy="2786742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BCAA8D-392E-42CF-B66E-70CA9324D672}"/>
              </a:ext>
            </a:extLst>
          </p:cNvPr>
          <p:cNvCxnSpPr>
            <a:cxnSpLocks/>
          </p:cNvCxnSpPr>
          <p:nvPr/>
        </p:nvCxnSpPr>
        <p:spPr>
          <a:xfrm>
            <a:off x="217350" y="4480616"/>
            <a:ext cx="3976914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6C7DD9-8CB1-4113-88E1-2625BDD96C75}"/>
              </a:ext>
            </a:extLst>
          </p:cNvPr>
          <p:cNvSpPr/>
          <p:nvPr/>
        </p:nvSpPr>
        <p:spPr>
          <a:xfrm>
            <a:off x="482266" y="3765792"/>
            <a:ext cx="181365" cy="7148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84A8A1-BB27-4838-ADBA-B0C492276E1A}"/>
              </a:ext>
            </a:extLst>
          </p:cNvPr>
          <p:cNvSpPr/>
          <p:nvPr/>
        </p:nvSpPr>
        <p:spPr>
          <a:xfrm>
            <a:off x="1534552" y="3493645"/>
            <a:ext cx="181357" cy="7910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D9611A-B528-40F4-8D22-F58C50C3E742}"/>
              </a:ext>
            </a:extLst>
          </p:cNvPr>
          <p:cNvSpPr/>
          <p:nvPr/>
        </p:nvSpPr>
        <p:spPr>
          <a:xfrm>
            <a:off x="2496153" y="2840501"/>
            <a:ext cx="217624" cy="10667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541346-D1D7-454C-BBF9-038A6661CA77}"/>
              </a:ext>
            </a:extLst>
          </p:cNvPr>
          <p:cNvSpPr/>
          <p:nvPr/>
        </p:nvSpPr>
        <p:spPr>
          <a:xfrm>
            <a:off x="3432324" y="1695562"/>
            <a:ext cx="217634" cy="1388052"/>
          </a:xfrm>
          <a:prstGeom prst="roundRect">
            <a:avLst>
              <a:gd name="adj" fmla="val 133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8DD66-E9E0-467F-933C-9C0901C14791}"/>
                  </a:ext>
                </a:extLst>
              </p:cNvPr>
              <p:cNvSpPr txBox="1"/>
              <p:nvPr/>
            </p:nvSpPr>
            <p:spPr>
              <a:xfrm>
                <a:off x="4002801" y="4530006"/>
                <a:ext cx="38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8DD66-E9E0-467F-933C-9C0901C1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801" y="4530006"/>
                <a:ext cx="3829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0EABF9-90A7-4B5D-8B72-0876238072B8}"/>
                  </a:ext>
                </a:extLst>
              </p:cNvPr>
              <p:cNvSpPr txBox="1"/>
              <p:nvPr/>
            </p:nvSpPr>
            <p:spPr>
              <a:xfrm>
                <a:off x="0" y="3293245"/>
                <a:ext cx="594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0EABF9-90A7-4B5D-8B72-08762380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3245"/>
                <a:ext cx="594842" cy="461665"/>
              </a:xfrm>
              <a:prstGeom prst="rect">
                <a:avLst/>
              </a:prstGeom>
              <a:blipFill>
                <a:blip r:embed="rId3"/>
                <a:stretch>
                  <a:fillRect l="-102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A02A6A-68F9-4629-AE6D-626DA42BC1DB}"/>
                  </a:ext>
                </a:extLst>
              </p:cNvPr>
              <p:cNvSpPr txBox="1"/>
              <p:nvPr/>
            </p:nvSpPr>
            <p:spPr>
              <a:xfrm>
                <a:off x="1241273" y="2852781"/>
                <a:ext cx="608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A02A6A-68F9-4629-AE6D-626DA42BC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73" y="2852781"/>
                <a:ext cx="608436" cy="461665"/>
              </a:xfrm>
              <a:prstGeom prst="rect">
                <a:avLst/>
              </a:prstGeom>
              <a:blipFill>
                <a:blip r:embed="rId4"/>
                <a:stretch>
                  <a:fillRect l="-1010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9AA19-995E-4393-8481-1332EC4DB58D}"/>
                  </a:ext>
                </a:extLst>
              </p:cNvPr>
              <p:cNvSpPr txBox="1"/>
              <p:nvPr/>
            </p:nvSpPr>
            <p:spPr>
              <a:xfrm>
                <a:off x="2076086" y="2282322"/>
                <a:ext cx="738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9AA19-995E-4393-8481-1332EC4DB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86" y="2282322"/>
                <a:ext cx="738279" cy="461665"/>
              </a:xfrm>
              <a:prstGeom prst="rect">
                <a:avLst/>
              </a:prstGeom>
              <a:blipFill>
                <a:blip r:embed="rId5"/>
                <a:stretch>
                  <a:fillRect l="-82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4D94A2-12BC-4D85-A180-B801DE108207}"/>
                  </a:ext>
                </a:extLst>
              </p:cNvPr>
              <p:cNvSpPr txBox="1"/>
              <p:nvPr/>
            </p:nvSpPr>
            <p:spPr>
              <a:xfrm>
                <a:off x="3008572" y="1209202"/>
                <a:ext cx="738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4D94A2-12BC-4D85-A180-B801DE108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572" y="1209202"/>
                <a:ext cx="738279" cy="461665"/>
              </a:xfrm>
              <a:prstGeom prst="rect">
                <a:avLst/>
              </a:prstGeom>
              <a:blipFill>
                <a:blip r:embed="rId6"/>
                <a:stretch>
                  <a:fillRect l="-82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CB916938-D747-4BDC-815A-1635482CA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9573" y="1209202"/>
                <a:ext cx="7606194" cy="4487653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Recall that for a linear system (for now assume no inputs):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, 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r>
                  <a:rPr lang="en-US" sz="2400" b="0" dirty="0"/>
                  <a:t> is just some constant matrix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is some polyhedral set, </a:t>
                </a:r>
                <a:r>
                  <a:rPr lang="en-US" sz="2400" dirty="0"/>
                  <a:t>we can compute the </a:t>
                </a:r>
                <a:r>
                  <a:rPr lang="en-US" sz="2400" b="1" i="1" dirty="0"/>
                  <a:t>exact </a:t>
                </a:r>
                <a:r>
                  <a:rPr lang="en-US" sz="2400" dirty="0"/>
                  <a:t>set of reachable states for every state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,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r>
                  <a:rPr lang="en-US" sz="2400" b="0" dirty="0"/>
                  <a:t> is just a linear transform</a:t>
                </a:r>
              </a:p>
              <a:p>
                <a:r>
                  <a:rPr lang="en-US" sz="2400" dirty="0"/>
                  <a:t>Thus,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Could be acceptable for continuous systems: between discrete time steps, solution remains in the neighborhood of the aproximations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sz="2400" dirty="0"/>
                  <a:t> (and we can over-estimate this neighborhood numerically)</a:t>
                </a:r>
              </a:p>
            </p:txBody>
          </p:sp>
        </mc:Choice>
        <mc:Fallback xmlns="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CB916938-D747-4BDC-815A-1635482CA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9573" y="1209202"/>
                <a:ext cx="7606194" cy="4487653"/>
              </a:xfrm>
              <a:blipFill>
                <a:blip r:embed="rId7"/>
                <a:stretch>
                  <a:fillRect l="-642" t="-19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7C6B0C-7604-41FC-B5FD-88696A9B2CB7}"/>
                  </a:ext>
                </a:extLst>
              </p:cNvPr>
              <p:cNvSpPr txBox="1"/>
              <p:nvPr/>
            </p:nvSpPr>
            <p:spPr>
              <a:xfrm>
                <a:off x="119308" y="1859980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7C6B0C-7604-41FC-B5FD-88696A9B2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08" y="1859980"/>
                <a:ext cx="42639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66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47561F0-98C7-47FD-9E7A-7A71FA693138}"/>
              </a:ext>
            </a:extLst>
          </p:cNvPr>
          <p:cNvSpPr/>
          <p:nvPr/>
        </p:nvSpPr>
        <p:spPr>
          <a:xfrm>
            <a:off x="547572" y="3224441"/>
            <a:ext cx="1625601" cy="1209276"/>
          </a:xfrm>
          <a:custGeom>
            <a:avLst/>
            <a:gdLst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017486 w 2982686"/>
              <a:gd name="connsiteY5" fmla="*/ 1139371 h 2685142"/>
              <a:gd name="connsiteX6" fmla="*/ 1052286 w 2982686"/>
              <a:gd name="connsiteY6" fmla="*/ 1857828 h 2685142"/>
              <a:gd name="connsiteX7" fmla="*/ 0 w 2982686"/>
              <a:gd name="connsiteY7" fmla="*/ 2140857 h 2685142"/>
              <a:gd name="connsiteX8" fmla="*/ 7257 w 2982686"/>
              <a:gd name="connsiteY8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45657 w 2982686"/>
              <a:gd name="connsiteY5" fmla="*/ 638628 h 2685142"/>
              <a:gd name="connsiteX6" fmla="*/ 2017486 w 2982686"/>
              <a:gd name="connsiteY6" fmla="*/ 1139371 h 2685142"/>
              <a:gd name="connsiteX7" fmla="*/ 1052286 w 2982686"/>
              <a:gd name="connsiteY7" fmla="*/ 1857828 h 2685142"/>
              <a:gd name="connsiteX8" fmla="*/ 0 w 2982686"/>
              <a:gd name="connsiteY8" fmla="*/ 2140857 h 2685142"/>
              <a:gd name="connsiteX9" fmla="*/ 7257 w 2982686"/>
              <a:gd name="connsiteY9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052286 w 2982686"/>
              <a:gd name="connsiteY7" fmla="*/ 1857828 h 2685142"/>
              <a:gd name="connsiteX8" fmla="*/ 0 w 2982686"/>
              <a:gd name="connsiteY8" fmla="*/ 2140857 h 2685142"/>
              <a:gd name="connsiteX9" fmla="*/ 7257 w 2982686"/>
              <a:gd name="connsiteY9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168400 w 2982686"/>
              <a:gd name="connsiteY7" fmla="*/ 1799771 h 2685142"/>
              <a:gd name="connsiteX8" fmla="*/ 0 w 2982686"/>
              <a:gd name="connsiteY8" fmla="*/ 2140857 h 2685142"/>
              <a:gd name="connsiteX9" fmla="*/ 7257 w 2982686"/>
              <a:gd name="connsiteY9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168400 w 2982686"/>
              <a:gd name="connsiteY7" fmla="*/ 1799771 h 2685142"/>
              <a:gd name="connsiteX8" fmla="*/ 609600 w 2982686"/>
              <a:gd name="connsiteY8" fmla="*/ 1959428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168400 w 2982686"/>
              <a:gd name="connsiteY7" fmla="*/ 1799771 h 2685142"/>
              <a:gd name="connsiteX8" fmla="*/ 384629 w 2982686"/>
              <a:gd name="connsiteY8" fmla="*/ 2046514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088571 w 2982686"/>
              <a:gd name="connsiteY7" fmla="*/ 1814286 h 2685142"/>
              <a:gd name="connsiteX8" fmla="*/ 384629 w 2982686"/>
              <a:gd name="connsiteY8" fmla="*/ 2046514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088571 w 2982686"/>
              <a:gd name="connsiteY7" fmla="*/ 1814286 h 2685142"/>
              <a:gd name="connsiteX8" fmla="*/ 384629 w 2982686"/>
              <a:gd name="connsiteY8" fmla="*/ 2046514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384629 w 2982686"/>
              <a:gd name="connsiteY8" fmla="*/ 2046514 h 2698670"/>
              <a:gd name="connsiteX9" fmla="*/ 0 w 2982686"/>
              <a:gd name="connsiteY9" fmla="*/ 2140857 h 2698670"/>
              <a:gd name="connsiteX10" fmla="*/ 7257 w 2982686"/>
              <a:gd name="connsiteY10" fmla="*/ 2685142 h 2698670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384629 w 2982686"/>
              <a:gd name="connsiteY8" fmla="*/ 2046514 h 2698670"/>
              <a:gd name="connsiteX9" fmla="*/ 0 w 2982686"/>
              <a:gd name="connsiteY9" fmla="*/ 2140857 h 2698670"/>
              <a:gd name="connsiteX10" fmla="*/ 7257 w 2982686"/>
              <a:gd name="connsiteY10" fmla="*/ 2685142 h 2698670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384629 w 2982686"/>
              <a:gd name="connsiteY8" fmla="*/ 2046514 h 2698670"/>
              <a:gd name="connsiteX9" fmla="*/ 0 w 2982686"/>
              <a:gd name="connsiteY9" fmla="*/ 2140857 h 2698670"/>
              <a:gd name="connsiteX10" fmla="*/ 7257 w 2982686"/>
              <a:gd name="connsiteY10" fmla="*/ 2685142 h 2698670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0 w 2982686"/>
              <a:gd name="connsiteY8" fmla="*/ 2140857 h 2698670"/>
              <a:gd name="connsiteX9" fmla="*/ 7257 w 2982686"/>
              <a:gd name="connsiteY9" fmla="*/ 2685142 h 2698670"/>
              <a:gd name="connsiteX0" fmla="*/ 7257 w 2982686"/>
              <a:gd name="connsiteY0" fmla="*/ 2685142 h 2700919"/>
              <a:gd name="connsiteX1" fmla="*/ 1081314 w 2982686"/>
              <a:gd name="connsiteY1" fmla="*/ 2525486 h 2700919"/>
              <a:gd name="connsiteX2" fmla="*/ 2126343 w 2982686"/>
              <a:gd name="connsiteY2" fmla="*/ 2090057 h 2700919"/>
              <a:gd name="connsiteX3" fmla="*/ 2982686 w 2982686"/>
              <a:gd name="connsiteY3" fmla="*/ 1299028 h 2700919"/>
              <a:gd name="connsiteX4" fmla="*/ 2975429 w 2982686"/>
              <a:gd name="connsiteY4" fmla="*/ 0 h 2700919"/>
              <a:gd name="connsiteX5" fmla="*/ 2489200 w 2982686"/>
              <a:gd name="connsiteY5" fmla="*/ 631371 h 2700919"/>
              <a:gd name="connsiteX6" fmla="*/ 2017486 w 2982686"/>
              <a:gd name="connsiteY6" fmla="*/ 1139371 h 2700919"/>
              <a:gd name="connsiteX7" fmla="*/ 1088571 w 2982686"/>
              <a:gd name="connsiteY7" fmla="*/ 1814286 h 2700919"/>
              <a:gd name="connsiteX8" fmla="*/ 0 w 2982686"/>
              <a:gd name="connsiteY8" fmla="*/ 2140857 h 2700919"/>
              <a:gd name="connsiteX9" fmla="*/ 7257 w 2982686"/>
              <a:gd name="connsiteY9" fmla="*/ 2685142 h 2700919"/>
              <a:gd name="connsiteX0" fmla="*/ 7257 w 2982686"/>
              <a:gd name="connsiteY0" fmla="*/ 2685142 h 2701595"/>
              <a:gd name="connsiteX1" fmla="*/ 1059543 w 2982686"/>
              <a:gd name="connsiteY1" fmla="*/ 2532743 h 2701595"/>
              <a:gd name="connsiteX2" fmla="*/ 2126343 w 2982686"/>
              <a:gd name="connsiteY2" fmla="*/ 2090057 h 2701595"/>
              <a:gd name="connsiteX3" fmla="*/ 2982686 w 2982686"/>
              <a:gd name="connsiteY3" fmla="*/ 1299028 h 2701595"/>
              <a:gd name="connsiteX4" fmla="*/ 2975429 w 2982686"/>
              <a:gd name="connsiteY4" fmla="*/ 0 h 2701595"/>
              <a:gd name="connsiteX5" fmla="*/ 2489200 w 2982686"/>
              <a:gd name="connsiteY5" fmla="*/ 631371 h 2701595"/>
              <a:gd name="connsiteX6" fmla="*/ 2017486 w 2982686"/>
              <a:gd name="connsiteY6" fmla="*/ 1139371 h 2701595"/>
              <a:gd name="connsiteX7" fmla="*/ 1088571 w 2982686"/>
              <a:gd name="connsiteY7" fmla="*/ 1814286 h 2701595"/>
              <a:gd name="connsiteX8" fmla="*/ 0 w 2982686"/>
              <a:gd name="connsiteY8" fmla="*/ 2140857 h 2701595"/>
              <a:gd name="connsiteX9" fmla="*/ 7257 w 2982686"/>
              <a:gd name="connsiteY9" fmla="*/ 2685142 h 2701595"/>
              <a:gd name="connsiteX0" fmla="*/ 7257 w 2982686"/>
              <a:gd name="connsiteY0" fmla="*/ 2685142 h 2701595"/>
              <a:gd name="connsiteX1" fmla="*/ 1059543 w 2982686"/>
              <a:gd name="connsiteY1" fmla="*/ 2532743 h 2701595"/>
              <a:gd name="connsiteX2" fmla="*/ 2126343 w 2982686"/>
              <a:gd name="connsiteY2" fmla="*/ 2090057 h 2701595"/>
              <a:gd name="connsiteX3" fmla="*/ 2982686 w 2982686"/>
              <a:gd name="connsiteY3" fmla="*/ 1299028 h 2701595"/>
              <a:gd name="connsiteX4" fmla="*/ 2975429 w 2982686"/>
              <a:gd name="connsiteY4" fmla="*/ 0 h 2701595"/>
              <a:gd name="connsiteX5" fmla="*/ 2489200 w 2982686"/>
              <a:gd name="connsiteY5" fmla="*/ 631371 h 2701595"/>
              <a:gd name="connsiteX6" fmla="*/ 2024743 w 2982686"/>
              <a:gd name="connsiteY6" fmla="*/ 1168399 h 2701595"/>
              <a:gd name="connsiteX7" fmla="*/ 1088571 w 2982686"/>
              <a:gd name="connsiteY7" fmla="*/ 1814286 h 2701595"/>
              <a:gd name="connsiteX8" fmla="*/ 0 w 2982686"/>
              <a:gd name="connsiteY8" fmla="*/ 2140857 h 2701595"/>
              <a:gd name="connsiteX9" fmla="*/ 7257 w 2982686"/>
              <a:gd name="connsiteY9" fmla="*/ 2685142 h 2701595"/>
              <a:gd name="connsiteX0" fmla="*/ 7257 w 2982686"/>
              <a:gd name="connsiteY0" fmla="*/ 2685142 h 2701595"/>
              <a:gd name="connsiteX1" fmla="*/ 1059543 w 2982686"/>
              <a:gd name="connsiteY1" fmla="*/ 2532743 h 2701595"/>
              <a:gd name="connsiteX2" fmla="*/ 2126343 w 2982686"/>
              <a:gd name="connsiteY2" fmla="*/ 2090057 h 2701595"/>
              <a:gd name="connsiteX3" fmla="*/ 2982686 w 2982686"/>
              <a:gd name="connsiteY3" fmla="*/ 1299028 h 2701595"/>
              <a:gd name="connsiteX4" fmla="*/ 2975429 w 2982686"/>
              <a:gd name="connsiteY4" fmla="*/ 0 h 2701595"/>
              <a:gd name="connsiteX5" fmla="*/ 2489200 w 2982686"/>
              <a:gd name="connsiteY5" fmla="*/ 631371 h 2701595"/>
              <a:gd name="connsiteX6" fmla="*/ 2024743 w 2982686"/>
              <a:gd name="connsiteY6" fmla="*/ 1168399 h 2701595"/>
              <a:gd name="connsiteX7" fmla="*/ 1088571 w 2982686"/>
              <a:gd name="connsiteY7" fmla="*/ 1814286 h 2701595"/>
              <a:gd name="connsiteX8" fmla="*/ 0 w 2982686"/>
              <a:gd name="connsiteY8" fmla="*/ 2140857 h 2701595"/>
              <a:gd name="connsiteX9" fmla="*/ 7257 w 2982686"/>
              <a:gd name="connsiteY9" fmla="*/ 2685142 h 2701595"/>
              <a:gd name="connsiteX0" fmla="*/ 7257 w 2982686"/>
              <a:gd name="connsiteY0" fmla="*/ 2699907 h 2716360"/>
              <a:gd name="connsiteX1" fmla="*/ 1059543 w 2982686"/>
              <a:gd name="connsiteY1" fmla="*/ 2547508 h 2716360"/>
              <a:gd name="connsiteX2" fmla="*/ 2126343 w 2982686"/>
              <a:gd name="connsiteY2" fmla="*/ 2104822 h 2716360"/>
              <a:gd name="connsiteX3" fmla="*/ 2982686 w 2982686"/>
              <a:gd name="connsiteY3" fmla="*/ 1313793 h 2716360"/>
              <a:gd name="connsiteX4" fmla="*/ 2975429 w 2982686"/>
              <a:gd name="connsiteY4" fmla="*/ 14765 h 2716360"/>
              <a:gd name="connsiteX5" fmla="*/ 2489200 w 2982686"/>
              <a:gd name="connsiteY5" fmla="*/ 646136 h 2716360"/>
              <a:gd name="connsiteX6" fmla="*/ 2024743 w 2982686"/>
              <a:gd name="connsiteY6" fmla="*/ 1183164 h 2716360"/>
              <a:gd name="connsiteX7" fmla="*/ 1088571 w 2982686"/>
              <a:gd name="connsiteY7" fmla="*/ 1829051 h 2716360"/>
              <a:gd name="connsiteX8" fmla="*/ 0 w 2982686"/>
              <a:gd name="connsiteY8" fmla="*/ 2155622 h 2716360"/>
              <a:gd name="connsiteX9" fmla="*/ 7257 w 2982686"/>
              <a:gd name="connsiteY9" fmla="*/ 2699907 h 2716360"/>
              <a:gd name="connsiteX0" fmla="*/ 12899 w 2988328"/>
              <a:gd name="connsiteY0" fmla="*/ 2699907 h 2716360"/>
              <a:gd name="connsiteX1" fmla="*/ 1065185 w 2988328"/>
              <a:gd name="connsiteY1" fmla="*/ 2547508 h 2716360"/>
              <a:gd name="connsiteX2" fmla="*/ 2131985 w 2988328"/>
              <a:gd name="connsiteY2" fmla="*/ 2104822 h 2716360"/>
              <a:gd name="connsiteX3" fmla="*/ 2988328 w 2988328"/>
              <a:gd name="connsiteY3" fmla="*/ 1313793 h 2716360"/>
              <a:gd name="connsiteX4" fmla="*/ 2981071 w 2988328"/>
              <a:gd name="connsiteY4" fmla="*/ 14765 h 2716360"/>
              <a:gd name="connsiteX5" fmla="*/ 2494842 w 2988328"/>
              <a:gd name="connsiteY5" fmla="*/ 646136 h 2716360"/>
              <a:gd name="connsiteX6" fmla="*/ 2030385 w 2988328"/>
              <a:gd name="connsiteY6" fmla="*/ 1183164 h 2716360"/>
              <a:gd name="connsiteX7" fmla="*/ 1094213 w 2988328"/>
              <a:gd name="connsiteY7" fmla="*/ 1829051 h 2716360"/>
              <a:gd name="connsiteX8" fmla="*/ 118102 w 2988328"/>
              <a:gd name="connsiteY8" fmla="*/ 2112031 h 2716360"/>
              <a:gd name="connsiteX9" fmla="*/ 5642 w 2988328"/>
              <a:gd name="connsiteY9" fmla="*/ 2155622 h 2716360"/>
              <a:gd name="connsiteX10" fmla="*/ 12899 w 2988328"/>
              <a:gd name="connsiteY10" fmla="*/ 2699907 h 2716360"/>
              <a:gd name="connsiteX0" fmla="*/ 7257 w 2982686"/>
              <a:gd name="connsiteY0" fmla="*/ 2699907 h 2716360"/>
              <a:gd name="connsiteX1" fmla="*/ 1059543 w 2982686"/>
              <a:gd name="connsiteY1" fmla="*/ 2547508 h 2716360"/>
              <a:gd name="connsiteX2" fmla="*/ 2126343 w 2982686"/>
              <a:gd name="connsiteY2" fmla="*/ 2104822 h 2716360"/>
              <a:gd name="connsiteX3" fmla="*/ 2982686 w 2982686"/>
              <a:gd name="connsiteY3" fmla="*/ 1313793 h 2716360"/>
              <a:gd name="connsiteX4" fmla="*/ 2975429 w 2982686"/>
              <a:gd name="connsiteY4" fmla="*/ 14765 h 2716360"/>
              <a:gd name="connsiteX5" fmla="*/ 2489200 w 2982686"/>
              <a:gd name="connsiteY5" fmla="*/ 646136 h 2716360"/>
              <a:gd name="connsiteX6" fmla="*/ 2024743 w 2982686"/>
              <a:gd name="connsiteY6" fmla="*/ 1183164 h 2716360"/>
              <a:gd name="connsiteX7" fmla="*/ 1088571 w 2982686"/>
              <a:gd name="connsiteY7" fmla="*/ 1829051 h 2716360"/>
              <a:gd name="connsiteX8" fmla="*/ 0 w 2982686"/>
              <a:gd name="connsiteY8" fmla="*/ 2155622 h 2716360"/>
              <a:gd name="connsiteX9" fmla="*/ 7257 w 2982686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21772 w 2975429"/>
              <a:gd name="connsiteY8" fmla="*/ 2162879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21772 w 2975429"/>
              <a:gd name="connsiteY8" fmla="*/ 2162879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7257 w 2968172"/>
              <a:gd name="connsiteY0" fmla="*/ 2707164 h 2723042"/>
              <a:gd name="connsiteX1" fmla="*/ 1045029 w 2968172"/>
              <a:gd name="connsiteY1" fmla="*/ 2547508 h 2723042"/>
              <a:gd name="connsiteX2" fmla="*/ 2111829 w 2968172"/>
              <a:gd name="connsiteY2" fmla="*/ 2104822 h 2723042"/>
              <a:gd name="connsiteX3" fmla="*/ 2968172 w 2968172"/>
              <a:gd name="connsiteY3" fmla="*/ 1313793 h 2723042"/>
              <a:gd name="connsiteX4" fmla="*/ 2960915 w 2968172"/>
              <a:gd name="connsiteY4" fmla="*/ 14765 h 2723042"/>
              <a:gd name="connsiteX5" fmla="*/ 2474686 w 2968172"/>
              <a:gd name="connsiteY5" fmla="*/ 646136 h 2723042"/>
              <a:gd name="connsiteX6" fmla="*/ 2010229 w 2968172"/>
              <a:gd name="connsiteY6" fmla="*/ 1183164 h 2723042"/>
              <a:gd name="connsiteX7" fmla="*/ 1074057 w 2968172"/>
              <a:gd name="connsiteY7" fmla="*/ 1829051 h 2723042"/>
              <a:gd name="connsiteX8" fmla="*/ 0 w 2968172"/>
              <a:gd name="connsiteY8" fmla="*/ 2104822 h 2723042"/>
              <a:gd name="connsiteX9" fmla="*/ 7257 w 2968172"/>
              <a:gd name="connsiteY9" fmla="*/ 2707164 h 2723042"/>
              <a:gd name="connsiteX0" fmla="*/ 14515 w 2975430"/>
              <a:gd name="connsiteY0" fmla="*/ 2707164 h 2723042"/>
              <a:gd name="connsiteX1" fmla="*/ 1052287 w 2975430"/>
              <a:gd name="connsiteY1" fmla="*/ 2547508 h 2723042"/>
              <a:gd name="connsiteX2" fmla="*/ 2119087 w 2975430"/>
              <a:gd name="connsiteY2" fmla="*/ 2104822 h 2723042"/>
              <a:gd name="connsiteX3" fmla="*/ 2975430 w 2975430"/>
              <a:gd name="connsiteY3" fmla="*/ 1313793 h 2723042"/>
              <a:gd name="connsiteX4" fmla="*/ 2968173 w 2975430"/>
              <a:gd name="connsiteY4" fmla="*/ 14765 h 2723042"/>
              <a:gd name="connsiteX5" fmla="*/ 2481944 w 2975430"/>
              <a:gd name="connsiteY5" fmla="*/ 646136 h 2723042"/>
              <a:gd name="connsiteX6" fmla="*/ 2017487 w 2975430"/>
              <a:gd name="connsiteY6" fmla="*/ 1183164 h 2723042"/>
              <a:gd name="connsiteX7" fmla="*/ 1081315 w 2975430"/>
              <a:gd name="connsiteY7" fmla="*/ 1829051 h 2723042"/>
              <a:gd name="connsiteX8" fmla="*/ 0 w 2975430"/>
              <a:gd name="connsiteY8" fmla="*/ 2141107 h 2723042"/>
              <a:gd name="connsiteX9" fmla="*/ 14515 w 2975430"/>
              <a:gd name="connsiteY9" fmla="*/ 2707164 h 2723042"/>
              <a:gd name="connsiteX0" fmla="*/ 14515 w 2975430"/>
              <a:gd name="connsiteY0" fmla="*/ 2707164 h 2723042"/>
              <a:gd name="connsiteX1" fmla="*/ 1052287 w 2975430"/>
              <a:gd name="connsiteY1" fmla="*/ 2547508 h 2723042"/>
              <a:gd name="connsiteX2" fmla="*/ 2119087 w 2975430"/>
              <a:gd name="connsiteY2" fmla="*/ 2104822 h 2723042"/>
              <a:gd name="connsiteX3" fmla="*/ 2975430 w 2975430"/>
              <a:gd name="connsiteY3" fmla="*/ 1313793 h 2723042"/>
              <a:gd name="connsiteX4" fmla="*/ 2968173 w 2975430"/>
              <a:gd name="connsiteY4" fmla="*/ 14765 h 2723042"/>
              <a:gd name="connsiteX5" fmla="*/ 2481944 w 2975430"/>
              <a:gd name="connsiteY5" fmla="*/ 646136 h 2723042"/>
              <a:gd name="connsiteX6" fmla="*/ 2017487 w 2975430"/>
              <a:gd name="connsiteY6" fmla="*/ 1183164 h 2723042"/>
              <a:gd name="connsiteX7" fmla="*/ 1081315 w 2975430"/>
              <a:gd name="connsiteY7" fmla="*/ 1829051 h 2723042"/>
              <a:gd name="connsiteX8" fmla="*/ 0 w 2975430"/>
              <a:gd name="connsiteY8" fmla="*/ 2141107 h 2723042"/>
              <a:gd name="connsiteX9" fmla="*/ 14515 w 2975430"/>
              <a:gd name="connsiteY9" fmla="*/ 2707164 h 2723042"/>
              <a:gd name="connsiteX0" fmla="*/ 14515 w 2975430"/>
              <a:gd name="connsiteY0" fmla="*/ 2692793 h 2708671"/>
              <a:gd name="connsiteX1" fmla="*/ 1052287 w 2975430"/>
              <a:gd name="connsiteY1" fmla="*/ 2533137 h 2708671"/>
              <a:gd name="connsiteX2" fmla="*/ 2119087 w 2975430"/>
              <a:gd name="connsiteY2" fmla="*/ 2090451 h 2708671"/>
              <a:gd name="connsiteX3" fmla="*/ 2975430 w 2975430"/>
              <a:gd name="connsiteY3" fmla="*/ 1299422 h 2708671"/>
              <a:gd name="connsiteX4" fmla="*/ 2968173 w 2975430"/>
              <a:gd name="connsiteY4" fmla="*/ 394 h 2708671"/>
              <a:gd name="connsiteX5" fmla="*/ 2017487 w 2975430"/>
              <a:gd name="connsiteY5" fmla="*/ 1168793 h 2708671"/>
              <a:gd name="connsiteX6" fmla="*/ 1081315 w 2975430"/>
              <a:gd name="connsiteY6" fmla="*/ 1814680 h 2708671"/>
              <a:gd name="connsiteX7" fmla="*/ 0 w 2975430"/>
              <a:gd name="connsiteY7" fmla="*/ 2126736 h 2708671"/>
              <a:gd name="connsiteX8" fmla="*/ 14515 w 2975430"/>
              <a:gd name="connsiteY8" fmla="*/ 2692793 h 2708671"/>
              <a:gd name="connsiteX0" fmla="*/ 14515 w 2975430"/>
              <a:gd name="connsiteY0" fmla="*/ 1524000 h 1539878"/>
              <a:gd name="connsiteX1" fmla="*/ 1052287 w 2975430"/>
              <a:gd name="connsiteY1" fmla="*/ 1364344 h 1539878"/>
              <a:gd name="connsiteX2" fmla="*/ 2119087 w 2975430"/>
              <a:gd name="connsiteY2" fmla="*/ 921658 h 1539878"/>
              <a:gd name="connsiteX3" fmla="*/ 2975430 w 2975430"/>
              <a:gd name="connsiteY3" fmla="*/ 130629 h 1539878"/>
              <a:gd name="connsiteX4" fmla="*/ 2017487 w 2975430"/>
              <a:gd name="connsiteY4" fmla="*/ 0 h 1539878"/>
              <a:gd name="connsiteX5" fmla="*/ 1081315 w 2975430"/>
              <a:gd name="connsiteY5" fmla="*/ 645887 h 1539878"/>
              <a:gd name="connsiteX6" fmla="*/ 0 w 2975430"/>
              <a:gd name="connsiteY6" fmla="*/ 957943 h 1539878"/>
              <a:gd name="connsiteX7" fmla="*/ 14515 w 2975430"/>
              <a:gd name="connsiteY7" fmla="*/ 1524000 h 1539878"/>
              <a:gd name="connsiteX0" fmla="*/ 14515 w 2203285"/>
              <a:gd name="connsiteY0" fmla="*/ 1524000 h 1539878"/>
              <a:gd name="connsiteX1" fmla="*/ 1052287 w 2203285"/>
              <a:gd name="connsiteY1" fmla="*/ 1364344 h 1539878"/>
              <a:gd name="connsiteX2" fmla="*/ 2119087 w 2203285"/>
              <a:gd name="connsiteY2" fmla="*/ 921658 h 1539878"/>
              <a:gd name="connsiteX3" fmla="*/ 2017487 w 2203285"/>
              <a:gd name="connsiteY3" fmla="*/ 0 h 1539878"/>
              <a:gd name="connsiteX4" fmla="*/ 1081315 w 2203285"/>
              <a:gd name="connsiteY4" fmla="*/ 645887 h 1539878"/>
              <a:gd name="connsiteX5" fmla="*/ 0 w 2203285"/>
              <a:gd name="connsiteY5" fmla="*/ 957943 h 1539878"/>
              <a:gd name="connsiteX6" fmla="*/ 14515 w 2203285"/>
              <a:gd name="connsiteY6" fmla="*/ 1524000 h 1539878"/>
              <a:gd name="connsiteX0" fmla="*/ 14515 w 2182428"/>
              <a:gd name="connsiteY0" fmla="*/ 1527340 h 1542819"/>
              <a:gd name="connsiteX1" fmla="*/ 1052287 w 2182428"/>
              <a:gd name="connsiteY1" fmla="*/ 1367684 h 1542819"/>
              <a:gd name="connsiteX2" fmla="*/ 2090059 w 2182428"/>
              <a:gd name="connsiteY2" fmla="*/ 954026 h 1542819"/>
              <a:gd name="connsiteX3" fmla="*/ 2017487 w 2182428"/>
              <a:gd name="connsiteY3" fmla="*/ 3340 h 1542819"/>
              <a:gd name="connsiteX4" fmla="*/ 1081315 w 2182428"/>
              <a:gd name="connsiteY4" fmla="*/ 649227 h 1542819"/>
              <a:gd name="connsiteX5" fmla="*/ 0 w 2182428"/>
              <a:gd name="connsiteY5" fmla="*/ 961283 h 1542819"/>
              <a:gd name="connsiteX6" fmla="*/ 14515 w 2182428"/>
              <a:gd name="connsiteY6" fmla="*/ 1527340 h 1542819"/>
              <a:gd name="connsiteX0" fmla="*/ 14515 w 2182428"/>
              <a:gd name="connsiteY0" fmla="*/ 1527340 h 1542819"/>
              <a:gd name="connsiteX1" fmla="*/ 1052287 w 2182428"/>
              <a:gd name="connsiteY1" fmla="*/ 1367684 h 1542819"/>
              <a:gd name="connsiteX2" fmla="*/ 2090059 w 2182428"/>
              <a:gd name="connsiteY2" fmla="*/ 954026 h 1542819"/>
              <a:gd name="connsiteX3" fmla="*/ 2017487 w 2182428"/>
              <a:gd name="connsiteY3" fmla="*/ 3340 h 1542819"/>
              <a:gd name="connsiteX4" fmla="*/ 1081315 w 2182428"/>
              <a:gd name="connsiteY4" fmla="*/ 649227 h 1542819"/>
              <a:gd name="connsiteX5" fmla="*/ 0 w 2182428"/>
              <a:gd name="connsiteY5" fmla="*/ 961283 h 1542819"/>
              <a:gd name="connsiteX6" fmla="*/ 14515 w 2182428"/>
              <a:gd name="connsiteY6" fmla="*/ 1527340 h 1542819"/>
              <a:gd name="connsiteX0" fmla="*/ 14515 w 2182428"/>
              <a:gd name="connsiteY0" fmla="*/ 1527340 h 1542819"/>
              <a:gd name="connsiteX1" fmla="*/ 1052287 w 2182428"/>
              <a:gd name="connsiteY1" fmla="*/ 1367684 h 1542819"/>
              <a:gd name="connsiteX2" fmla="*/ 2090059 w 2182428"/>
              <a:gd name="connsiteY2" fmla="*/ 954026 h 1542819"/>
              <a:gd name="connsiteX3" fmla="*/ 2017487 w 2182428"/>
              <a:gd name="connsiteY3" fmla="*/ 3340 h 1542819"/>
              <a:gd name="connsiteX4" fmla="*/ 1081315 w 2182428"/>
              <a:gd name="connsiteY4" fmla="*/ 649227 h 1542819"/>
              <a:gd name="connsiteX5" fmla="*/ 0 w 2182428"/>
              <a:gd name="connsiteY5" fmla="*/ 961283 h 1542819"/>
              <a:gd name="connsiteX6" fmla="*/ 14515 w 2182428"/>
              <a:gd name="connsiteY6" fmla="*/ 1527340 h 1542819"/>
              <a:gd name="connsiteX0" fmla="*/ 14515 w 2090059"/>
              <a:gd name="connsiteY0" fmla="*/ 1527340 h 1542819"/>
              <a:gd name="connsiteX1" fmla="*/ 1052287 w 2090059"/>
              <a:gd name="connsiteY1" fmla="*/ 1367684 h 1542819"/>
              <a:gd name="connsiteX2" fmla="*/ 2090059 w 2090059"/>
              <a:gd name="connsiteY2" fmla="*/ 954026 h 1542819"/>
              <a:gd name="connsiteX3" fmla="*/ 2017487 w 2090059"/>
              <a:gd name="connsiteY3" fmla="*/ 3340 h 1542819"/>
              <a:gd name="connsiteX4" fmla="*/ 1081315 w 2090059"/>
              <a:gd name="connsiteY4" fmla="*/ 649227 h 1542819"/>
              <a:gd name="connsiteX5" fmla="*/ 0 w 2090059"/>
              <a:gd name="connsiteY5" fmla="*/ 961283 h 1542819"/>
              <a:gd name="connsiteX6" fmla="*/ 14515 w 2090059"/>
              <a:gd name="connsiteY6" fmla="*/ 1527340 h 1542819"/>
              <a:gd name="connsiteX0" fmla="*/ 14515 w 2046516"/>
              <a:gd name="connsiteY0" fmla="*/ 1527340 h 1541468"/>
              <a:gd name="connsiteX1" fmla="*/ 1052287 w 2046516"/>
              <a:gd name="connsiteY1" fmla="*/ 1367684 h 1541468"/>
              <a:gd name="connsiteX2" fmla="*/ 2046516 w 2046516"/>
              <a:gd name="connsiteY2" fmla="*/ 1062884 h 1541468"/>
              <a:gd name="connsiteX3" fmla="*/ 2017487 w 2046516"/>
              <a:gd name="connsiteY3" fmla="*/ 3340 h 1541468"/>
              <a:gd name="connsiteX4" fmla="*/ 1081315 w 2046516"/>
              <a:gd name="connsiteY4" fmla="*/ 649227 h 1541468"/>
              <a:gd name="connsiteX5" fmla="*/ 0 w 2046516"/>
              <a:gd name="connsiteY5" fmla="*/ 961283 h 1541468"/>
              <a:gd name="connsiteX6" fmla="*/ 14515 w 2046516"/>
              <a:gd name="connsiteY6" fmla="*/ 1527340 h 1541468"/>
              <a:gd name="connsiteX0" fmla="*/ 14515 w 2046516"/>
              <a:gd name="connsiteY0" fmla="*/ 1190909 h 1205037"/>
              <a:gd name="connsiteX1" fmla="*/ 1052287 w 2046516"/>
              <a:gd name="connsiteY1" fmla="*/ 1031253 h 1205037"/>
              <a:gd name="connsiteX2" fmla="*/ 2046516 w 2046516"/>
              <a:gd name="connsiteY2" fmla="*/ 726453 h 1205037"/>
              <a:gd name="connsiteX3" fmla="*/ 1625601 w 2046516"/>
              <a:gd name="connsiteY3" fmla="*/ 7994 h 1205037"/>
              <a:gd name="connsiteX4" fmla="*/ 1081315 w 2046516"/>
              <a:gd name="connsiteY4" fmla="*/ 312796 h 1205037"/>
              <a:gd name="connsiteX5" fmla="*/ 0 w 2046516"/>
              <a:gd name="connsiteY5" fmla="*/ 624852 h 1205037"/>
              <a:gd name="connsiteX6" fmla="*/ 14515 w 2046516"/>
              <a:gd name="connsiteY6" fmla="*/ 1190909 h 1205037"/>
              <a:gd name="connsiteX0" fmla="*/ 14515 w 1625601"/>
              <a:gd name="connsiteY0" fmla="*/ 1190909 h 1204792"/>
              <a:gd name="connsiteX1" fmla="*/ 1052287 w 1625601"/>
              <a:gd name="connsiteY1" fmla="*/ 1031253 h 1204792"/>
              <a:gd name="connsiteX2" fmla="*/ 1611087 w 1625601"/>
              <a:gd name="connsiteY2" fmla="*/ 748224 h 1204792"/>
              <a:gd name="connsiteX3" fmla="*/ 1625601 w 1625601"/>
              <a:gd name="connsiteY3" fmla="*/ 7994 h 1204792"/>
              <a:gd name="connsiteX4" fmla="*/ 1081315 w 1625601"/>
              <a:gd name="connsiteY4" fmla="*/ 312796 h 1204792"/>
              <a:gd name="connsiteX5" fmla="*/ 0 w 1625601"/>
              <a:gd name="connsiteY5" fmla="*/ 624852 h 1204792"/>
              <a:gd name="connsiteX6" fmla="*/ 14515 w 1625601"/>
              <a:gd name="connsiteY6" fmla="*/ 1190909 h 1204792"/>
              <a:gd name="connsiteX0" fmla="*/ 14515 w 1625601"/>
              <a:gd name="connsiteY0" fmla="*/ 1190909 h 1203740"/>
              <a:gd name="connsiteX1" fmla="*/ 1052287 w 1625601"/>
              <a:gd name="connsiteY1" fmla="*/ 1031253 h 1203740"/>
              <a:gd name="connsiteX2" fmla="*/ 1494973 w 1625601"/>
              <a:gd name="connsiteY2" fmla="*/ 849824 h 1203740"/>
              <a:gd name="connsiteX3" fmla="*/ 1625601 w 1625601"/>
              <a:gd name="connsiteY3" fmla="*/ 7994 h 1203740"/>
              <a:gd name="connsiteX4" fmla="*/ 1081315 w 1625601"/>
              <a:gd name="connsiteY4" fmla="*/ 312796 h 1203740"/>
              <a:gd name="connsiteX5" fmla="*/ 0 w 1625601"/>
              <a:gd name="connsiteY5" fmla="*/ 624852 h 1203740"/>
              <a:gd name="connsiteX6" fmla="*/ 14515 w 1625601"/>
              <a:gd name="connsiteY6" fmla="*/ 1190909 h 1203740"/>
              <a:gd name="connsiteX0" fmla="*/ 14515 w 1625601"/>
              <a:gd name="connsiteY0" fmla="*/ 1190909 h 1204323"/>
              <a:gd name="connsiteX1" fmla="*/ 1052287 w 1625601"/>
              <a:gd name="connsiteY1" fmla="*/ 1031253 h 1204323"/>
              <a:gd name="connsiteX2" fmla="*/ 1603830 w 1625601"/>
              <a:gd name="connsiteY2" fmla="*/ 791767 h 1204323"/>
              <a:gd name="connsiteX3" fmla="*/ 1625601 w 1625601"/>
              <a:gd name="connsiteY3" fmla="*/ 7994 h 1204323"/>
              <a:gd name="connsiteX4" fmla="*/ 1081315 w 1625601"/>
              <a:gd name="connsiteY4" fmla="*/ 312796 h 1204323"/>
              <a:gd name="connsiteX5" fmla="*/ 0 w 1625601"/>
              <a:gd name="connsiteY5" fmla="*/ 624852 h 1204323"/>
              <a:gd name="connsiteX6" fmla="*/ 14515 w 1625601"/>
              <a:gd name="connsiteY6" fmla="*/ 1190909 h 1204323"/>
              <a:gd name="connsiteX0" fmla="*/ 14515 w 1625601"/>
              <a:gd name="connsiteY0" fmla="*/ 1190909 h 1207979"/>
              <a:gd name="connsiteX1" fmla="*/ 1103087 w 1625601"/>
              <a:gd name="connsiteY1" fmla="*/ 1074796 h 1207979"/>
              <a:gd name="connsiteX2" fmla="*/ 1603830 w 1625601"/>
              <a:gd name="connsiteY2" fmla="*/ 791767 h 1207979"/>
              <a:gd name="connsiteX3" fmla="*/ 1625601 w 1625601"/>
              <a:gd name="connsiteY3" fmla="*/ 7994 h 1207979"/>
              <a:gd name="connsiteX4" fmla="*/ 1081315 w 1625601"/>
              <a:gd name="connsiteY4" fmla="*/ 312796 h 1207979"/>
              <a:gd name="connsiteX5" fmla="*/ 0 w 1625601"/>
              <a:gd name="connsiteY5" fmla="*/ 624852 h 1207979"/>
              <a:gd name="connsiteX6" fmla="*/ 14515 w 1625601"/>
              <a:gd name="connsiteY6" fmla="*/ 1190909 h 1207979"/>
              <a:gd name="connsiteX0" fmla="*/ 14515 w 1625601"/>
              <a:gd name="connsiteY0" fmla="*/ 1190909 h 1207979"/>
              <a:gd name="connsiteX1" fmla="*/ 1103087 w 1625601"/>
              <a:gd name="connsiteY1" fmla="*/ 1074796 h 1207979"/>
              <a:gd name="connsiteX2" fmla="*/ 1603830 w 1625601"/>
              <a:gd name="connsiteY2" fmla="*/ 791767 h 1207979"/>
              <a:gd name="connsiteX3" fmla="*/ 1625601 w 1625601"/>
              <a:gd name="connsiteY3" fmla="*/ 7994 h 1207979"/>
              <a:gd name="connsiteX4" fmla="*/ 1081315 w 1625601"/>
              <a:gd name="connsiteY4" fmla="*/ 312796 h 1207979"/>
              <a:gd name="connsiteX5" fmla="*/ 0 w 1625601"/>
              <a:gd name="connsiteY5" fmla="*/ 624852 h 1207979"/>
              <a:gd name="connsiteX6" fmla="*/ 14515 w 1625601"/>
              <a:gd name="connsiteY6" fmla="*/ 1190909 h 1207979"/>
              <a:gd name="connsiteX0" fmla="*/ 14515 w 1625601"/>
              <a:gd name="connsiteY0" fmla="*/ 1190909 h 1205940"/>
              <a:gd name="connsiteX1" fmla="*/ 1103087 w 1625601"/>
              <a:gd name="connsiteY1" fmla="*/ 1053024 h 1205940"/>
              <a:gd name="connsiteX2" fmla="*/ 1603830 w 1625601"/>
              <a:gd name="connsiteY2" fmla="*/ 791767 h 1205940"/>
              <a:gd name="connsiteX3" fmla="*/ 1625601 w 1625601"/>
              <a:gd name="connsiteY3" fmla="*/ 7994 h 1205940"/>
              <a:gd name="connsiteX4" fmla="*/ 1081315 w 1625601"/>
              <a:gd name="connsiteY4" fmla="*/ 312796 h 1205940"/>
              <a:gd name="connsiteX5" fmla="*/ 0 w 1625601"/>
              <a:gd name="connsiteY5" fmla="*/ 624852 h 1205940"/>
              <a:gd name="connsiteX6" fmla="*/ 14515 w 1625601"/>
              <a:gd name="connsiteY6" fmla="*/ 1190909 h 1205940"/>
              <a:gd name="connsiteX0" fmla="*/ 14515 w 1625601"/>
              <a:gd name="connsiteY0" fmla="*/ 1190909 h 1207141"/>
              <a:gd name="connsiteX1" fmla="*/ 1103087 w 1625601"/>
              <a:gd name="connsiteY1" fmla="*/ 1053024 h 1207141"/>
              <a:gd name="connsiteX2" fmla="*/ 1603830 w 1625601"/>
              <a:gd name="connsiteY2" fmla="*/ 791767 h 1207141"/>
              <a:gd name="connsiteX3" fmla="*/ 1625601 w 1625601"/>
              <a:gd name="connsiteY3" fmla="*/ 7994 h 1207141"/>
              <a:gd name="connsiteX4" fmla="*/ 1081315 w 1625601"/>
              <a:gd name="connsiteY4" fmla="*/ 312796 h 1207141"/>
              <a:gd name="connsiteX5" fmla="*/ 0 w 1625601"/>
              <a:gd name="connsiteY5" fmla="*/ 624852 h 1207141"/>
              <a:gd name="connsiteX6" fmla="*/ 14515 w 1625601"/>
              <a:gd name="connsiteY6" fmla="*/ 1190909 h 1207141"/>
              <a:gd name="connsiteX0" fmla="*/ 14515 w 1625601"/>
              <a:gd name="connsiteY0" fmla="*/ 1190909 h 1209276"/>
              <a:gd name="connsiteX1" fmla="*/ 1103087 w 1625601"/>
              <a:gd name="connsiteY1" fmla="*/ 1053024 h 1209276"/>
              <a:gd name="connsiteX2" fmla="*/ 1603830 w 1625601"/>
              <a:gd name="connsiteY2" fmla="*/ 791767 h 1209276"/>
              <a:gd name="connsiteX3" fmla="*/ 1625601 w 1625601"/>
              <a:gd name="connsiteY3" fmla="*/ 7994 h 1209276"/>
              <a:gd name="connsiteX4" fmla="*/ 1081315 w 1625601"/>
              <a:gd name="connsiteY4" fmla="*/ 312796 h 1209276"/>
              <a:gd name="connsiteX5" fmla="*/ 0 w 1625601"/>
              <a:gd name="connsiteY5" fmla="*/ 624852 h 1209276"/>
              <a:gd name="connsiteX6" fmla="*/ 14515 w 1625601"/>
              <a:gd name="connsiteY6" fmla="*/ 1190909 h 1209276"/>
              <a:gd name="connsiteX0" fmla="*/ 14515 w 1625601"/>
              <a:gd name="connsiteY0" fmla="*/ 1190909 h 1209276"/>
              <a:gd name="connsiteX1" fmla="*/ 1103087 w 1625601"/>
              <a:gd name="connsiteY1" fmla="*/ 1053024 h 1209276"/>
              <a:gd name="connsiteX2" fmla="*/ 1603830 w 1625601"/>
              <a:gd name="connsiteY2" fmla="*/ 791767 h 1209276"/>
              <a:gd name="connsiteX3" fmla="*/ 1625601 w 1625601"/>
              <a:gd name="connsiteY3" fmla="*/ 7994 h 1209276"/>
              <a:gd name="connsiteX4" fmla="*/ 1081315 w 1625601"/>
              <a:gd name="connsiteY4" fmla="*/ 312796 h 1209276"/>
              <a:gd name="connsiteX5" fmla="*/ 0 w 1625601"/>
              <a:gd name="connsiteY5" fmla="*/ 624852 h 1209276"/>
              <a:gd name="connsiteX6" fmla="*/ 14515 w 1625601"/>
              <a:gd name="connsiteY6" fmla="*/ 1190909 h 1209276"/>
              <a:gd name="connsiteX0" fmla="*/ 14515 w 1625601"/>
              <a:gd name="connsiteY0" fmla="*/ 1190909 h 1209276"/>
              <a:gd name="connsiteX1" fmla="*/ 1103087 w 1625601"/>
              <a:gd name="connsiteY1" fmla="*/ 1053024 h 1209276"/>
              <a:gd name="connsiteX2" fmla="*/ 1603830 w 1625601"/>
              <a:gd name="connsiteY2" fmla="*/ 791767 h 1209276"/>
              <a:gd name="connsiteX3" fmla="*/ 1625601 w 1625601"/>
              <a:gd name="connsiteY3" fmla="*/ 7994 h 1209276"/>
              <a:gd name="connsiteX4" fmla="*/ 1081315 w 1625601"/>
              <a:gd name="connsiteY4" fmla="*/ 312796 h 1209276"/>
              <a:gd name="connsiteX5" fmla="*/ 0 w 1625601"/>
              <a:gd name="connsiteY5" fmla="*/ 624852 h 1209276"/>
              <a:gd name="connsiteX6" fmla="*/ 14515 w 1625601"/>
              <a:gd name="connsiteY6" fmla="*/ 1190909 h 120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1" h="1209276">
                <a:moveTo>
                  <a:pt x="14515" y="1190909"/>
                </a:moveTo>
                <a:cubicBezTo>
                  <a:pt x="194734" y="1250176"/>
                  <a:pt x="801914" y="1155833"/>
                  <a:pt x="1103087" y="1053024"/>
                </a:cubicBezTo>
                <a:cubicBezTo>
                  <a:pt x="1404260" y="950215"/>
                  <a:pt x="1392163" y="961101"/>
                  <a:pt x="1603830" y="791767"/>
                </a:cubicBezTo>
                <a:cubicBezTo>
                  <a:pt x="1596573" y="820795"/>
                  <a:pt x="1618344" y="269252"/>
                  <a:pt x="1625601" y="7994"/>
                </a:cubicBezTo>
                <a:cubicBezTo>
                  <a:pt x="1457477" y="-42806"/>
                  <a:pt x="1416353" y="159186"/>
                  <a:pt x="1081315" y="312796"/>
                </a:cubicBezTo>
                <a:cubicBezTo>
                  <a:pt x="862391" y="459149"/>
                  <a:pt x="394002" y="618614"/>
                  <a:pt x="0" y="624852"/>
                </a:cubicBezTo>
                <a:lnTo>
                  <a:pt x="14515" y="119090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0B7EBEE-91AC-4846-9E86-CE4178C5D089}"/>
              </a:ext>
            </a:extLst>
          </p:cNvPr>
          <p:cNvSpPr/>
          <p:nvPr/>
        </p:nvSpPr>
        <p:spPr>
          <a:xfrm>
            <a:off x="1591797" y="2701712"/>
            <a:ext cx="908325" cy="1575038"/>
          </a:xfrm>
          <a:custGeom>
            <a:avLst/>
            <a:gdLst>
              <a:gd name="connsiteX0" fmla="*/ 0 w 413657"/>
              <a:gd name="connsiteY0" fmla="*/ 500743 h 1371600"/>
              <a:gd name="connsiteX1" fmla="*/ 7257 w 413657"/>
              <a:gd name="connsiteY1" fmla="*/ 1371600 h 1371600"/>
              <a:gd name="connsiteX2" fmla="*/ 413657 w 413657"/>
              <a:gd name="connsiteY2" fmla="*/ 1081314 h 1371600"/>
              <a:gd name="connsiteX3" fmla="*/ 391886 w 413657"/>
              <a:gd name="connsiteY3" fmla="*/ 0 h 1371600"/>
              <a:gd name="connsiteX4" fmla="*/ 0 w 413657"/>
              <a:gd name="connsiteY4" fmla="*/ 500743 h 1371600"/>
              <a:gd name="connsiteX0" fmla="*/ 0 w 413657"/>
              <a:gd name="connsiteY0" fmla="*/ 834571 h 1371600"/>
              <a:gd name="connsiteX1" fmla="*/ 7257 w 413657"/>
              <a:gd name="connsiteY1" fmla="*/ 1371600 h 1371600"/>
              <a:gd name="connsiteX2" fmla="*/ 413657 w 413657"/>
              <a:gd name="connsiteY2" fmla="*/ 1081314 h 1371600"/>
              <a:gd name="connsiteX3" fmla="*/ 391886 w 413657"/>
              <a:gd name="connsiteY3" fmla="*/ 0 h 1371600"/>
              <a:gd name="connsiteX4" fmla="*/ 0 w 413657"/>
              <a:gd name="connsiteY4" fmla="*/ 834571 h 1371600"/>
              <a:gd name="connsiteX0" fmla="*/ 0 w 413657"/>
              <a:gd name="connsiteY0" fmla="*/ 834571 h 1647372"/>
              <a:gd name="connsiteX1" fmla="*/ 10562 w 413657"/>
              <a:gd name="connsiteY1" fmla="*/ 1647372 h 1647372"/>
              <a:gd name="connsiteX2" fmla="*/ 413657 w 413657"/>
              <a:gd name="connsiteY2" fmla="*/ 1081314 h 1647372"/>
              <a:gd name="connsiteX3" fmla="*/ 391886 w 413657"/>
              <a:gd name="connsiteY3" fmla="*/ 0 h 1647372"/>
              <a:gd name="connsiteX4" fmla="*/ 0 w 413657"/>
              <a:gd name="connsiteY4" fmla="*/ 834571 h 1647372"/>
              <a:gd name="connsiteX0" fmla="*/ 0 w 413657"/>
              <a:gd name="connsiteY0" fmla="*/ 834571 h 1647372"/>
              <a:gd name="connsiteX1" fmla="*/ 10562 w 413657"/>
              <a:gd name="connsiteY1" fmla="*/ 1647372 h 1647372"/>
              <a:gd name="connsiteX2" fmla="*/ 413657 w 413657"/>
              <a:gd name="connsiteY2" fmla="*/ 1081314 h 1647372"/>
              <a:gd name="connsiteX3" fmla="*/ 391886 w 413657"/>
              <a:gd name="connsiteY3" fmla="*/ 0 h 1647372"/>
              <a:gd name="connsiteX4" fmla="*/ 221970 w 413657"/>
              <a:gd name="connsiteY4" fmla="*/ 326571 h 1647372"/>
              <a:gd name="connsiteX5" fmla="*/ 0 w 413657"/>
              <a:gd name="connsiteY5" fmla="*/ 834571 h 1647372"/>
              <a:gd name="connsiteX0" fmla="*/ 0 w 413657"/>
              <a:gd name="connsiteY0" fmla="*/ 834571 h 1647372"/>
              <a:gd name="connsiteX1" fmla="*/ 10562 w 413657"/>
              <a:gd name="connsiteY1" fmla="*/ 1647372 h 1647372"/>
              <a:gd name="connsiteX2" fmla="*/ 413657 w 413657"/>
              <a:gd name="connsiteY2" fmla="*/ 1081314 h 1647372"/>
              <a:gd name="connsiteX3" fmla="*/ 391886 w 413657"/>
              <a:gd name="connsiteY3" fmla="*/ 0 h 1647372"/>
              <a:gd name="connsiteX4" fmla="*/ 264934 w 413657"/>
              <a:gd name="connsiteY4" fmla="*/ 464457 h 1647372"/>
              <a:gd name="connsiteX5" fmla="*/ 0 w 413657"/>
              <a:gd name="connsiteY5" fmla="*/ 834571 h 1647372"/>
              <a:gd name="connsiteX0" fmla="*/ 0 w 413657"/>
              <a:gd name="connsiteY0" fmla="*/ 834571 h 1647372"/>
              <a:gd name="connsiteX1" fmla="*/ 10562 w 413657"/>
              <a:gd name="connsiteY1" fmla="*/ 1647372 h 1647372"/>
              <a:gd name="connsiteX2" fmla="*/ 204564 w 413657"/>
              <a:gd name="connsiteY2" fmla="*/ 1364018 h 1647372"/>
              <a:gd name="connsiteX3" fmla="*/ 413657 w 413657"/>
              <a:gd name="connsiteY3" fmla="*/ 1081314 h 1647372"/>
              <a:gd name="connsiteX4" fmla="*/ 391886 w 413657"/>
              <a:gd name="connsiteY4" fmla="*/ 0 h 1647372"/>
              <a:gd name="connsiteX5" fmla="*/ 264934 w 413657"/>
              <a:gd name="connsiteY5" fmla="*/ 464457 h 1647372"/>
              <a:gd name="connsiteX6" fmla="*/ 0 w 413657"/>
              <a:gd name="connsiteY6" fmla="*/ 834571 h 1647372"/>
              <a:gd name="connsiteX0" fmla="*/ 0 w 413657"/>
              <a:gd name="connsiteY0" fmla="*/ 834571 h 1647372"/>
              <a:gd name="connsiteX1" fmla="*/ 10562 w 413657"/>
              <a:gd name="connsiteY1" fmla="*/ 1647372 h 1647372"/>
              <a:gd name="connsiteX2" fmla="*/ 204564 w 413657"/>
              <a:gd name="connsiteY2" fmla="*/ 1364018 h 1647372"/>
              <a:gd name="connsiteX3" fmla="*/ 413657 w 413657"/>
              <a:gd name="connsiteY3" fmla="*/ 1081314 h 1647372"/>
              <a:gd name="connsiteX4" fmla="*/ 391886 w 413657"/>
              <a:gd name="connsiteY4" fmla="*/ 0 h 1647372"/>
              <a:gd name="connsiteX5" fmla="*/ 198835 w 413657"/>
              <a:gd name="connsiteY5" fmla="*/ 558800 h 1647372"/>
              <a:gd name="connsiteX6" fmla="*/ 0 w 413657"/>
              <a:gd name="connsiteY6" fmla="*/ 834571 h 1647372"/>
              <a:gd name="connsiteX0" fmla="*/ 0 w 413657"/>
              <a:gd name="connsiteY0" fmla="*/ 844566 h 1657367"/>
              <a:gd name="connsiteX1" fmla="*/ 10562 w 413657"/>
              <a:gd name="connsiteY1" fmla="*/ 1657367 h 1657367"/>
              <a:gd name="connsiteX2" fmla="*/ 204564 w 413657"/>
              <a:gd name="connsiteY2" fmla="*/ 1374013 h 1657367"/>
              <a:gd name="connsiteX3" fmla="*/ 413657 w 413657"/>
              <a:gd name="connsiteY3" fmla="*/ 1091309 h 1657367"/>
              <a:gd name="connsiteX4" fmla="*/ 391886 w 413657"/>
              <a:gd name="connsiteY4" fmla="*/ 9995 h 1657367"/>
              <a:gd name="connsiteX5" fmla="*/ 198835 w 413657"/>
              <a:gd name="connsiteY5" fmla="*/ 568795 h 1657367"/>
              <a:gd name="connsiteX6" fmla="*/ 0 w 413657"/>
              <a:gd name="connsiteY6" fmla="*/ 844566 h 1657367"/>
              <a:gd name="connsiteX0" fmla="*/ 0 w 413657"/>
              <a:gd name="connsiteY0" fmla="*/ 845959 h 1658760"/>
              <a:gd name="connsiteX1" fmla="*/ 10562 w 413657"/>
              <a:gd name="connsiteY1" fmla="*/ 1658760 h 1658760"/>
              <a:gd name="connsiteX2" fmla="*/ 204564 w 413657"/>
              <a:gd name="connsiteY2" fmla="*/ 1375406 h 1658760"/>
              <a:gd name="connsiteX3" fmla="*/ 413657 w 413657"/>
              <a:gd name="connsiteY3" fmla="*/ 1092702 h 1658760"/>
              <a:gd name="connsiteX4" fmla="*/ 391886 w 413657"/>
              <a:gd name="connsiteY4" fmla="*/ 11388 h 1658760"/>
              <a:gd name="connsiteX5" fmla="*/ 198835 w 413657"/>
              <a:gd name="connsiteY5" fmla="*/ 570188 h 1658760"/>
              <a:gd name="connsiteX6" fmla="*/ 0 w 413657"/>
              <a:gd name="connsiteY6" fmla="*/ 845959 h 1658760"/>
              <a:gd name="connsiteX0" fmla="*/ 0 w 413657"/>
              <a:gd name="connsiteY0" fmla="*/ 846986 h 1659787"/>
              <a:gd name="connsiteX1" fmla="*/ 10562 w 413657"/>
              <a:gd name="connsiteY1" fmla="*/ 1659787 h 1659787"/>
              <a:gd name="connsiteX2" fmla="*/ 204564 w 413657"/>
              <a:gd name="connsiteY2" fmla="*/ 1376433 h 1659787"/>
              <a:gd name="connsiteX3" fmla="*/ 413657 w 413657"/>
              <a:gd name="connsiteY3" fmla="*/ 1093729 h 1659787"/>
              <a:gd name="connsiteX4" fmla="*/ 391886 w 413657"/>
              <a:gd name="connsiteY4" fmla="*/ 12415 h 1659787"/>
              <a:gd name="connsiteX5" fmla="*/ 198835 w 413657"/>
              <a:gd name="connsiteY5" fmla="*/ 571215 h 1659787"/>
              <a:gd name="connsiteX6" fmla="*/ 0 w 413657"/>
              <a:gd name="connsiteY6" fmla="*/ 846986 h 1659787"/>
              <a:gd name="connsiteX0" fmla="*/ 0 w 413657"/>
              <a:gd name="connsiteY0" fmla="*/ 848989 h 1661790"/>
              <a:gd name="connsiteX1" fmla="*/ 10562 w 413657"/>
              <a:gd name="connsiteY1" fmla="*/ 1661790 h 1661790"/>
              <a:gd name="connsiteX2" fmla="*/ 204564 w 413657"/>
              <a:gd name="connsiteY2" fmla="*/ 1378436 h 1661790"/>
              <a:gd name="connsiteX3" fmla="*/ 413657 w 413657"/>
              <a:gd name="connsiteY3" fmla="*/ 1095732 h 1661790"/>
              <a:gd name="connsiteX4" fmla="*/ 391886 w 413657"/>
              <a:gd name="connsiteY4" fmla="*/ 14418 h 1661790"/>
              <a:gd name="connsiteX5" fmla="*/ 311203 w 413657"/>
              <a:gd name="connsiteY5" fmla="*/ 507903 h 1661790"/>
              <a:gd name="connsiteX6" fmla="*/ 0 w 413657"/>
              <a:gd name="connsiteY6" fmla="*/ 848989 h 1661790"/>
              <a:gd name="connsiteX0" fmla="*/ 0 w 413657"/>
              <a:gd name="connsiteY0" fmla="*/ 845849 h 1658650"/>
              <a:gd name="connsiteX1" fmla="*/ 10562 w 413657"/>
              <a:gd name="connsiteY1" fmla="*/ 1658650 h 1658650"/>
              <a:gd name="connsiteX2" fmla="*/ 204564 w 413657"/>
              <a:gd name="connsiteY2" fmla="*/ 1375296 h 1658650"/>
              <a:gd name="connsiteX3" fmla="*/ 413657 w 413657"/>
              <a:gd name="connsiteY3" fmla="*/ 1092592 h 1658650"/>
              <a:gd name="connsiteX4" fmla="*/ 391886 w 413657"/>
              <a:gd name="connsiteY4" fmla="*/ 11278 h 1658650"/>
              <a:gd name="connsiteX5" fmla="*/ 311203 w 413657"/>
              <a:gd name="connsiteY5" fmla="*/ 504763 h 1658650"/>
              <a:gd name="connsiteX6" fmla="*/ 0 w 413657"/>
              <a:gd name="connsiteY6" fmla="*/ 845849 h 1658650"/>
              <a:gd name="connsiteX0" fmla="*/ 0 w 413657"/>
              <a:gd name="connsiteY0" fmla="*/ 850328 h 1663129"/>
              <a:gd name="connsiteX1" fmla="*/ 10562 w 413657"/>
              <a:gd name="connsiteY1" fmla="*/ 1663129 h 1663129"/>
              <a:gd name="connsiteX2" fmla="*/ 204564 w 413657"/>
              <a:gd name="connsiteY2" fmla="*/ 1379775 h 1663129"/>
              <a:gd name="connsiteX3" fmla="*/ 413657 w 413657"/>
              <a:gd name="connsiteY3" fmla="*/ 1097071 h 1663129"/>
              <a:gd name="connsiteX4" fmla="*/ 391886 w 413657"/>
              <a:gd name="connsiteY4" fmla="*/ 15757 h 1663129"/>
              <a:gd name="connsiteX5" fmla="*/ 311203 w 413657"/>
              <a:gd name="connsiteY5" fmla="*/ 509242 h 1663129"/>
              <a:gd name="connsiteX6" fmla="*/ 0 w 413657"/>
              <a:gd name="connsiteY6" fmla="*/ 850328 h 1663129"/>
              <a:gd name="connsiteX0" fmla="*/ 0 w 413657"/>
              <a:gd name="connsiteY0" fmla="*/ 846954 h 1659755"/>
              <a:gd name="connsiteX1" fmla="*/ 10562 w 413657"/>
              <a:gd name="connsiteY1" fmla="*/ 1659755 h 1659755"/>
              <a:gd name="connsiteX2" fmla="*/ 204564 w 413657"/>
              <a:gd name="connsiteY2" fmla="*/ 1376401 h 1659755"/>
              <a:gd name="connsiteX3" fmla="*/ 413657 w 413657"/>
              <a:gd name="connsiteY3" fmla="*/ 1093697 h 1659755"/>
              <a:gd name="connsiteX4" fmla="*/ 391886 w 413657"/>
              <a:gd name="connsiteY4" fmla="*/ 12383 h 1659755"/>
              <a:gd name="connsiteX5" fmla="*/ 152565 w 413657"/>
              <a:gd name="connsiteY5" fmla="*/ 607468 h 1659755"/>
              <a:gd name="connsiteX6" fmla="*/ 0 w 413657"/>
              <a:gd name="connsiteY6" fmla="*/ 846954 h 1659755"/>
              <a:gd name="connsiteX0" fmla="*/ 4718 w 418375"/>
              <a:gd name="connsiteY0" fmla="*/ 844748 h 1657549"/>
              <a:gd name="connsiteX1" fmla="*/ 15280 w 418375"/>
              <a:gd name="connsiteY1" fmla="*/ 1657549 h 1657549"/>
              <a:gd name="connsiteX2" fmla="*/ 209282 w 418375"/>
              <a:gd name="connsiteY2" fmla="*/ 1374195 h 1657549"/>
              <a:gd name="connsiteX3" fmla="*/ 418375 w 418375"/>
              <a:gd name="connsiteY3" fmla="*/ 1091491 h 1657549"/>
              <a:gd name="connsiteX4" fmla="*/ 396604 w 418375"/>
              <a:gd name="connsiteY4" fmla="*/ 10177 h 1657549"/>
              <a:gd name="connsiteX5" fmla="*/ 97794 w 418375"/>
              <a:gd name="connsiteY5" fmla="*/ 706862 h 1657549"/>
              <a:gd name="connsiteX6" fmla="*/ 4718 w 418375"/>
              <a:gd name="connsiteY6" fmla="*/ 844748 h 1657549"/>
              <a:gd name="connsiteX0" fmla="*/ 0 w 413657"/>
              <a:gd name="connsiteY0" fmla="*/ 844023 h 1656824"/>
              <a:gd name="connsiteX1" fmla="*/ 10562 w 413657"/>
              <a:gd name="connsiteY1" fmla="*/ 1656824 h 1656824"/>
              <a:gd name="connsiteX2" fmla="*/ 204564 w 413657"/>
              <a:gd name="connsiteY2" fmla="*/ 1373470 h 1656824"/>
              <a:gd name="connsiteX3" fmla="*/ 413657 w 413657"/>
              <a:gd name="connsiteY3" fmla="*/ 1090766 h 1656824"/>
              <a:gd name="connsiteX4" fmla="*/ 391886 w 413657"/>
              <a:gd name="connsiteY4" fmla="*/ 9452 h 1656824"/>
              <a:gd name="connsiteX5" fmla="*/ 129430 w 413657"/>
              <a:gd name="connsiteY5" fmla="*/ 749680 h 1656824"/>
              <a:gd name="connsiteX6" fmla="*/ 0 w 413657"/>
              <a:gd name="connsiteY6" fmla="*/ 844023 h 1656824"/>
              <a:gd name="connsiteX0" fmla="*/ 0 w 413657"/>
              <a:gd name="connsiteY0" fmla="*/ 844619 h 1657420"/>
              <a:gd name="connsiteX1" fmla="*/ 10562 w 413657"/>
              <a:gd name="connsiteY1" fmla="*/ 1657420 h 1657420"/>
              <a:gd name="connsiteX2" fmla="*/ 204564 w 413657"/>
              <a:gd name="connsiteY2" fmla="*/ 1374066 h 1657420"/>
              <a:gd name="connsiteX3" fmla="*/ 413657 w 413657"/>
              <a:gd name="connsiteY3" fmla="*/ 1091362 h 1657420"/>
              <a:gd name="connsiteX4" fmla="*/ 391886 w 413657"/>
              <a:gd name="connsiteY4" fmla="*/ 10048 h 1657420"/>
              <a:gd name="connsiteX5" fmla="*/ 126125 w 413657"/>
              <a:gd name="connsiteY5" fmla="*/ 713990 h 1657420"/>
              <a:gd name="connsiteX6" fmla="*/ 0 w 413657"/>
              <a:gd name="connsiteY6" fmla="*/ 844619 h 1657420"/>
              <a:gd name="connsiteX0" fmla="*/ 0 w 413657"/>
              <a:gd name="connsiteY0" fmla="*/ 845591 h 1658392"/>
              <a:gd name="connsiteX1" fmla="*/ 10562 w 413657"/>
              <a:gd name="connsiteY1" fmla="*/ 1658392 h 1658392"/>
              <a:gd name="connsiteX2" fmla="*/ 204564 w 413657"/>
              <a:gd name="connsiteY2" fmla="*/ 1375038 h 1658392"/>
              <a:gd name="connsiteX3" fmla="*/ 413657 w 413657"/>
              <a:gd name="connsiteY3" fmla="*/ 1092334 h 1658392"/>
              <a:gd name="connsiteX4" fmla="*/ 391886 w 413657"/>
              <a:gd name="connsiteY4" fmla="*/ 11020 h 1658392"/>
              <a:gd name="connsiteX5" fmla="*/ 136040 w 413657"/>
              <a:gd name="connsiteY5" fmla="*/ 664162 h 1658392"/>
              <a:gd name="connsiteX6" fmla="*/ 0 w 413657"/>
              <a:gd name="connsiteY6" fmla="*/ 845591 h 1658392"/>
              <a:gd name="connsiteX0" fmla="*/ 0 w 413657"/>
              <a:gd name="connsiteY0" fmla="*/ 845591 h 1675496"/>
              <a:gd name="connsiteX1" fmla="*/ 10562 w 413657"/>
              <a:gd name="connsiteY1" fmla="*/ 1658392 h 1675496"/>
              <a:gd name="connsiteX2" fmla="*/ 204564 w 413657"/>
              <a:gd name="connsiteY2" fmla="*/ 1375038 h 1675496"/>
              <a:gd name="connsiteX3" fmla="*/ 413657 w 413657"/>
              <a:gd name="connsiteY3" fmla="*/ 1092334 h 1675496"/>
              <a:gd name="connsiteX4" fmla="*/ 391886 w 413657"/>
              <a:gd name="connsiteY4" fmla="*/ 11020 h 1675496"/>
              <a:gd name="connsiteX5" fmla="*/ 136040 w 413657"/>
              <a:gd name="connsiteY5" fmla="*/ 664162 h 1675496"/>
              <a:gd name="connsiteX6" fmla="*/ 0 w 413657"/>
              <a:gd name="connsiteY6" fmla="*/ 845591 h 1675496"/>
              <a:gd name="connsiteX0" fmla="*/ 0 w 413657"/>
              <a:gd name="connsiteY0" fmla="*/ 845591 h 1690720"/>
              <a:gd name="connsiteX1" fmla="*/ 10562 w 413657"/>
              <a:gd name="connsiteY1" fmla="*/ 1658392 h 1690720"/>
              <a:gd name="connsiteX2" fmla="*/ 141770 w 413657"/>
              <a:gd name="connsiteY2" fmla="*/ 1541952 h 1690720"/>
              <a:gd name="connsiteX3" fmla="*/ 413657 w 413657"/>
              <a:gd name="connsiteY3" fmla="*/ 1092334 h 1690720"/>
              <a:gd name="connsiteX4" fmla="*/ 391886 w 413657"/>
              <a:gd name="connsiteY4" fmla="*/ 11020 h 1690720"/>
              <a:gd name="connsiteX5" fmla="*/ 136040 w 413657"/>
              <a:gd name="connsiteY5" fmla="*/ 664162 h 1690720"/>
              <a:gd name="connsiteX6" fmla="*/ 0 w 413657"/>
              <a:gd name="connsiteY6" fmla="*/ 845591 h 1690720"/>
              <a:gd name="connsiteX0" fmla="*/ 0 w 413657"/>
              <a:gd name="connsiteY0" fmla="*/ 845591 h 1701592"/>
              <a:gd name="connsiteX1" fmla="*/ 10562 w 413657"/>
              <a:gd name="connsiteY1" fmla="*/ 1658392 h 1701592"/>
              <a:gd name="connsiteX2" fmla="*/ 158295 w 413657"/>
              <a:gd name="connsiteY2" fmla="*/ 1592752 h 1701592"/>
              <a:gd name="connsiteX3" fmla="*/ 413657 w 413657"/>
              <a:gd name="connsiteY3" fmla="*/ 1092334 h 1701592"/>
              <a:gd name="connsiteX4" fmla="*/ 391886 w 413657"/>
              <a:gd name="connsiteY4" fmla="*/ 11020 h 1701592"/>
              <a:gd name="connsiteX5" fmla="*/ 136040 w 413657"/>
              <a:gd name="connsiteY5" fmla="*/ 664162 h 1701592"/>
              <a:gd name="connsiteX6" fmla="*/ 0 w 413657"/>
              <a:gd name="connsiteY6" fmla="*/ 845591 h 1701592"/>
              <a:gd name="connsiteX0" fmla="*/ 0 w 413657"/>
              <a:gd name="connsiteY0" fmla="*/ 845591 h 1690720"/>
              <a:gd name="connsiteX1" fmla="*/ 10562 w 413657"/>
              <a:gd name="connsiteY1" fmla="*/ 1658392 h 1690720"/>
              <a:gd name="connsiteX2" fmla="*/ 135161 w 413657"/>
              <a:gd name="connsiteY2" fmla="*/ 1541952 h 1690720"/>
              <a:gd name="connsiteX3" fmla="*/ 413657 w 413657"/>
              <a:gd name="connsiteY3" fmla="*/ 1092334 h 1690720"/>
              <a:gd name="connsiteX4" fmla="*/ 391886 w 413657"/>
              <a:gd name="connsiteY4" fmla="*/ 11020 h 1690720"/>
              <a:gd name="connsiteX5" fmla="*/ 136040 w 413657"/>
              <a:gd name="connsiteY5" fmla="*/ 664162 h 1690720"/>
              <a:gd name="connsiteX6" fmla="*/ 0 w 413657"/>
              <a:gd name="connsiteY6" fmla="*/ 845591 h 1690720"/>
              <a:gd name="connsiteX0" fmla="*/ 0 w 413657"/>
              <a:gd name="connsiteY0" fmla="*/ 845591 h 1689671"/>
              <a:gd name="connsiteX1" fmla="*/ 10562 w 413657"/>
              <a:gd name="connsiteY1" fmla="*/ 1658392 h 1689671"/>
              <a:gd name="connsiteX2" fmla="*/ 135161 w 413657"/>
              <a:gd name="connsiteY2" fmla="*/ 1541952 h 1689671"/>
              <a:gd name="connsiteX3" fmla="*/ 413657 w 413657"/>
              <a:gd name="connsiteY3" fmla="*/ 1092334 h 1689671"/>
              <a:gd name="connsiteX4" fmla="*/ 391886 w 413657"/>
              <a:gd name="connsiteY4" fmla="*/ 11020 h 1689671"/>
              <a:gd name="connsiteX5" fmla="*/ 136040 w 413657"/>
              <a:gd name="connsiteY5" fmla="*/ 664162 h 1689671"/>
              <a:gd name="connsiteX6" fmla="*/ 0 w 413657"/>
              <a:gd name="connsiteY6" fmla="*/ 845591 h 1689671"/>
              <a:gd name="connsiteX0" fmla="*/ 0 w 413657"/>
              <a:gd name="connsiteY0" fmla="*/ 845591 h 1708706"/>
              <a:gd name="connsiteX1" fmla="*/ 10562 w 413657"/>
              <a:gd name="connsiteY1" fmla="*/ 1658392 h 1708706"/>
              <a:gd name="connsiteX2" fmla="*/ 125246 w 413657"/>
              <a:gd name="connsiteY2" fmla="*/ 1621781 h 1708706"/>
              <a:gd name="connsiteX3" fmla="*/ 413657 w 413657"/>
              <a:gd name="connsiteY3" fmla="*/ 1092334 h 1708706"/>
              <a:gd name="connsiteX4" fmla="*/ 391886 w 413657"/>
              <a:gd name="connsiteY4" fmla="*/ 11020 h 1708706"/>
              <a:gd name="connsiteX5" fmla="*/ 136040 w 413657"/>
              <a:gd name="connsiteY5" fmla="*/ 664162 h 1708706"/>
              <a:gd name="connsiteX6" fmla="*/ 0 w 413657"/>
              <a:gd name="connsiteY6" fmla="*/ 845591 h 1708706"/>
              <a:gd name="connsiteX0" fmla="*/ 0 w 413657"/>
              <a:gd name="connsiteY0" fmla="*/ 845591 h 1702861"/>
              <a:gd name="connsiteX1" fmla="*/ 10562 w 413657"/>
              <a:gd name="connsiteY1" fmla="*/ 1658392 h 1702861"/>
              <a:gd name="connsiteX2" fmla="*/ 125246 w 413657"/>
              <a:gd name="connsiteY2" fmla="*/ 1621781 h 1702861"/>
              <a:gd name="connsiteX3" fmla="*/ 413657 w 413657"/>
              <a:gd name="connsiteY3" fmla="*/ 1092334 h 1702861"/>
              <a:gd name="connsiteX4" fmla="*/ 391886 w 413657"/>
              <a:gd name="connsiteY4" fmla="*/ 11020 h 1702861"/>
              <a:gd name="connsiteX5" fmla="*/ 136040 w 413657"/>
              <a:gd name="connsiteY5" fmla="*/ 664162 h 1702861"/>
              <a:gd name="connsiteX6" fmla="*/ 0 w 413657"/>
              <a:gd name="connsiteY6" fmla="*/ 845591 h 170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657" h="1702861">
                <a:moveTo>
                  <a:pt x="0" y="845591"/>
                </a:moveTo>
                <a:lnTo>
                  <a:pt x="10562" y="1658392"/>
                </a:lnTo>
                <a:cubicBezTo>
                  <a:pt x="44656" y="1746633"/>
                  <a:pt x="-21256" y="1687096"/>
                  <a:pt x="125246" y="1621781"/>
                </a:cubicBezTo>
                <a:cubicBezTo>
                  <a:pt x="271748" y="1556466"/>
                  <a:pt x="382437" y="1319670"/>
                  <a:pt x="413657" y="1092334"/>
                </a:cubicBezTo>
                <a:lnTo>
                  <a:pt x="391886" y="11020"/>
                </a:lnTo>
                <a:cubicBezTo>
                  <a:pt x="356082" y="-76066"/>
                  <a:pt x="303808" y="372669"/>
                  <a:pt x="136040" y="664162"/>
                </a:cubicBezTo>
                <a:cubicBezTo>
                  <a:pt x="-31728" y="955655"/>
                  <a:pt x="31379" y="664162"/>
                  <a:pt x="0" y="84559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7FAF590-C550-438A-8F67-E189AC0B3932}"/>
              </a:ext>
            </a:extLst>
          </p:cNvPr>
          <p:cNvSpPr/>
          <p:nvPr/>
        </p:nvSpPr>
        <p:spPr>
          <a:xfrm>
            <a:off x="2061029" y="2271087"/>
            <a:ext cx="943429" cy="1372780"/>
          </a:xfrm>
          <a:custGeom>
            <a:avLst/>
            <a:gdLst>
              <a:gd name="connsiteX0" fmla="*/ 0 w 885371"/>
              <a:gd name="connsiteY0" fmla="*/ 1444172 h 1444172"/>
              <a:gd name="connsiteX1" fmla="*/ 602342 w 885371"/>
              <a:gd name="connsiteY1" fmla="*/ 1328057 h 1444172"/>
              <a:gd name="connsiteX2" fmla="*/ 885371 w 885371"/>
              <a:gd name="connsiteY2" fmla="*/ 769257 h 1444172"/>
              <a:gd name="connsiteX3" fmla="*/ 863600 w 885371"/>
              <a:gd name="connsiteY3" fmla="*/ 0 h 1444172"/>
              <a:gd name="connsiteX4" fmla="*/ 341085 w 885371"/>
              <a:gd name="connsiteY4" fmla="*/ 674914 h 1444172"/>
              <a:gd name="connsiteX5" fmla="*/ 14514 w 885371"/>
              <a:gd name="connsiteY5" fmla="*/ 1023257 h 1444172"/>
              <a:gd name="connsiteX6" fmla="*/ 0 w 885371"/>
              <a:gd name="connsiteY6" fmla="*/ 1444172 h 1444172"/>
              <a:gd name="connsiteX0" fmla="*/ 0 w 885371"/>
              <a:gd name="connsiteY0" fmla="*/ 1444172 h 1463288"/>
              <a:gd name="connsiteX1" fmla="*/ 602342 w 885371"/>
              <a:gd name="connsiteY1" fmla="*/ 1328057 h 1463288"/>
              <a:gd name="connsiteX2" fmla="*/ 885371 w 885371"/>
              <a:gd name="connsiteY2" fmla="*/ 769257 h 1463288"/>
              <a:gd name="connsiteX3" fmla="*/ 863600 w 885371"/>
              <a:gd name="connsiteY3" fmla="*/ 0 h 1463288"/>
              <a:gd name="connsiteX4" fmla="*/ 341085 w 885371"/>
              <a:gd name="connsiteY4" fmla="*/ 674914 h 1463288"/>
              <a:gd name="connsiteX5" fmla="*/ 14514 w 885371"/>
              <a:gd name="connsiteY5" fmla="*/ 1023257 h 1463288"/>
              <a:gd name="connsiteX6" fmla="*/ 0 w 885371"/>
              <a:gd name="connsiteY6" fmla="*/ 1444172 h 1463288"/>
              <a:gd name="connsiteX0" fmla="*/ 0 w 885371"/>
              <a:gd name="connsiteY0" fmla="*/ 1444172 h 1452810"/>
              <a:gd name="connsiteX1" fmla="*/ 602342 w 885371"/>
              <a:gd name="connsiteY1" fmla="*/ 1197429 h 1452810"/>
              <a:gd name="connsiteX2" fmla="*/ 885371 w 885371"/>
              <a:gd name="connsiteY2" fmla="*/ 769257 h 1452810"/>
              <a:gd name="connsiteX3" fmla="*/ 863600 w 885371"/>
              <a:gd name="connsiteY3" fmla="*/ 0 h 1452810"/>
              <a:gd name="connsiteX4" fmla="*/ 341085 w 885371"/>
              <a:gd name="connsiteY4" fmla="*/ 674914 h 1452810"/>
              <a:gd name="connsiteX5" fmla="*/ 14514 w 885371"/>
              <a:gd name="connsiteY5" fmla="*/ 1023257 h 1452810"/>
              <a:gd name="connsiteX6" fmla="*/ 0 w 885371"/>
              <a:gd name="connsiteY6" fmla="*/ 1444172 h 1452810"/>
              <a:gd name="connsiteX0" fmla="*/ 0 w 885371"/>
              <a:gd name="connsiteY0" fmla="*/ 1444520 h 1453158"/>
              <a:gd name="connsiteX1" fmla="*/ 602342 w 885371"/>
              <a:gd name="connsiteY1" fmla="*/ 1197777 h 1453158"/>
              <a:gd name="connsiteX2" fmla="*/ 885371 w 885371"/>
              <a:gd name="connsiteY2" fmla="*/ 769605 h 1453158"/>
              <a:gd name="connsiteX3" fmla="*/ 863600 w 885371"/>
              <a:gd name="connsiteY3" fmla="*/ 348 h 1453158"/>
              <a:gd name="connsiteX4" fmla="*/ 341085 w 885371"/>
              <a:gd name="connsiteY4" fmla="*/ 675262 h 1453158"/>
              <a:gd name="connsiteX5" fmla="*/ 14514 w 885371"/>
              <a:gd name="connsiteY5" fmla="*/ 1023605 h 1453158"/>
              <a:gd name="connsiteX6" fmla="*/ 0 w 885371"/>
              <a:gd name="connsiteY6" fmla="*/ 1444520 h 1453158"/>
              <a:gd name="connsiteX0" fmla="*/ 0 w 885371"/>
              <a:gd name="connsiteY0" fmla="*/ 1444520 h 1453158"/>
              <a:gd name="connsiteX1" fmla="*/ 602342 w 885371"/>
              <a:gd name="connsiteY1" fmla="*/ 1197777 h 1453158"/>
              <a:gd name="connsiteX2" fmla="*/ 885371 w 885371"/>
              <a:gd name="connsiteY2" fmla="*/ 769605 h 1453158"/>
              <a:gd name="connsiteX3" fmla="*/ 863600 w 885371"/>
              <a:gd name="connsiteY3" fmla="*/ 348 h 1453158"/>
              <a:gd name="connsiteX4" fmla="*/ 464456 w 885371"/>
              <a:gd name="connsiteY4" fmla="*/ 675262 h 1453158"/>
              <a:gd name="connsiteX5" fmla="*/ 14514 w 885371"/>
              <a:gd name="connsiteY5" fmla="*/ 1023605 h 1453158"/>
              <a:gd name="connsiteX6" fmla="*/ 0 w 885371"/>
              <a:gd name="connsiteY6" fmla="*/ 1444520 h 1453158"/>
              <a:gd name="connsiteX0" fmla="*/ 0 w 943429"/>
              <a:gd name="connsiteY0" fmla="*/ 1364742 h 1373380"/>
              <a:gd name="connsiteX1" fmla="*/ 602342 w 943429"/>
              <a:gd name="connsiteY1" fmla="*/ 1117999 h 1373380"/>
              <a:gd name="connsiteX2" fmla="*/ 885371 w 943429"/>
              <a:gd name="connsiteY2" fmla="*/ 689827 h 1373380"/>
              <a:gd name="connsiteX3" fmla="*/ 943429 w 943429"/>
              <a:gd name="connsiteY3" fmla="*/ 399 h 1373380"/>
              <a:gd name="connsiteX4" fmla="*/ 464456 w 943429"/>
              <a:gd name="connsiteY4" fmla="*/ 595484 h 1373380"/>
              <a:gd name="connsiteX5" fmla="*/ 14514 w 943429"/>
              <a:gd name="connsiteY5" fmla="*/ 943827 h 1373380"/>
              <a:gd name="connsiteX6" fmla="*/ 0 w 943429"/>
              <a:gd name="connsiteY6" fmla="*/ 1364742 h 1373380"/>
              <a:gd name="connsiteX0" fmla="*/ 0 w 943429"/>
              <a:gd name="connsiteY0" fmla="*/ 1364742 h 1370587"/>
              <a:gd name="connsiteX1" fmla="*/ 478971 w 943429"/>
              <a:gd name="connsiteY1" fmla="*/ 1009142 h 1370587"/>
              <a:gd name="connsiteX2" fmla="*/ 885371 w 943429"/>
              <a:gd name="connsiteY2" fmla="*/ 689827 h 1370587"/>
              <a:gd name="connsiteX3" fmla="*/ 943429 w 943429"/>
              <a:gd name="connsiteY3" fmla="*/ 399 h 1370587"/>
              <a:gd name="connsiteX4" fmla="*/ 464456 w 943429"/>
              <a:gd name="connsiteY4" fmla="*/ 595484 h 1370587"/>
              <a:gd name="connsiteX5" fmla="*/ 14514 w 943429"/>
              <a:gd name="connsiteY5" fmla="*/ 943827 h 1370587"/>
              <a:gd name="connsiteX6" fmla="*/ 0 w 943429"/>
              <a:gd name="connsiteY6" fmla="*/ 1364742 h 1370587"/>
              <a:gd name="connsiteX0" fmla="*/ 0 w 943429"/>
              <a:gd name="connsiteY0" fmla="*/ 1364742 h 1372631"/>
              <a:gd name="connsiteX1" fmla="*/ 558800 w 943429"/>
              <a:gd name="connsiteY1" fmla="*/ 1096227 h 1372631"/>
              <a:gd name="connsiteX2" fmla="*/ 885371 w 943429"/>
              <a:gd name="connsiteY2" fmla="*/ 689827 h 1372631"/>
              <a:gd name="connsiteX3" fmla="*/ 943429 w 943429"/>
              <a:gd name="connsiteY3" fmla="*/ 399 h 1372631"/>
              <a:gd name="connsiteX4" fmla="*/ 464456 w 943429"/>
              <a:gd name="connsiteY4" fmla="*/ 595484 h 1372631"/>
              <a:gd name="connsiteX5" fmla="*/ 14514 w 943429"/>
              <a:gd name="connsiteY5" fmla="*/ 943827 h 1372631"/>
              <a:gd name="connsiteX6" fmla="*/ 0 w 943429"/>
              <a:gd name="connsiteY6" fmla="*/ 1364742 h 1372631"/>
              <a:gd name="connsiteX0" fmla="*/ 0 w 943429"/>
              <a:gd name="connsiteY0" fmla="*/ 1364742 h 1372780"/>
              <a:gd name="connsiteX1" fmla="*/ 558800 w 943429"/>
              <a:gd name="connsiteY1" fmla="*/ 1096227 h 1372780"/>
              <a:gd name="connsiteX2" fmla="*/ 943428 w 943429"/>
              <a:gd name="connsiteY2" fmla="*/ 660798 h 1372780"/>
              <a:gd name="connsiteX3" fmla="*/ 943429 w 943429"/>
              <a:gd name="connsiteY3" fmla="*/ 399 h 1372780"/>
              <a:gd name="connsiteX4" fmla="*/ 464456 w 943429"/>
              <a:gd name="connsiteY4" fmla="*/ 595484 h 1372780"/>
              <a:gd name="connsiteX5" fmla="*/ 14514 w 943429"/>
              <a:gd name="connsiteY5" fmla="*/ 943827 h 1372780"/>
              <a:gd name="connsiteX6" fmla="*/ 0 w 943429"/>
              <a:gd name="connsiteY6" fmla="*/ 1364742 h 137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3429" h="1372780">
                <a:moveTo>
                  <a:pt x="0" y="1364742"/>
                </a:moveTo>
                <a:cubicBezTo>
                  <a:pt x="97971" y="1415542"/>
                  <a:pt x="401562" y="1213551"/>
                  <a:pt x="558800" y="1096227"/>
                </a:cubicBezTo>
                <a:cubicBezTo>
                  <a:pt x="716038" y="978903"/>
                  <a:pt x="899885" y="882141"/>
                  <a:pt x="943428" y="660798"/>
                </a:cubicBezTo>
                <a:cubicBezTo>
                  <a:pt x="943428" y="440665"/>
                  <a:pt x="943429" y="220532"/>
                  <a:pt x="943429" y="399"/>
                </a:cubicBezTo>
                <a:cubicBezTo>
                  <a:pt x="852715" y="-15325"/>
                  <a:pt x="619275" y="438246"/>
                  <a:pt x="464456" y="595484"/>
                </a:cubicBezTo>
                <a:cubicBezTo>
                  <a:pt x="309637" y="752722"/>
                  <a:pt x="71362" y="815617"/>
                  <a:pt x="14514" y="943827"/>
                </a:cubicBezTo>
                <a:lnTo>
                  <a:pt x="0" y="1364742"/>
                </a:lnTo>
                <a:close/>
              </a:path>
            </a:pathLst>
          </a:cu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A4D8819-3A4D-49C8-9859-0C04B37D6FA6}"/>
              </a:ext>
            </a:extLst>
          </p:cNvPr>
          <p:cNvSpPr/>
          <p:nvPr/>
        </p:nvSpPr>
        <p:spPr>
          <a:xfrm>
            <a:off x="2061030" y="3650344"/>
            <a:ext cx="907142" cy="803023"/>
          </a:xfrm>
          <a:custGeom>
            <a:avLst/>
            <a:gdLst>
              <a:gd name="connsiteX0" fmla="*/ 0 w 849085"/>
              <a:gd name="connsiteY0" fmla="*/ 0 h 776514"/>
              <a:gd name="connsiteX1" fmla="*/ 14514 w 849085"/>
              <a:gd name="connsiteY1" fmla="*/ 377371 h 776514"/>
              <a:gd name="connsiteX2" fmla="*/ 849085 w 849085"/>
              <a:gd name="connsiteY2" fmla="*/ 776514 h 776514"/>
              <a:gd name="connsiteX3" fmla="*/ 820057 w 849085"/>
              <a:gd name="connsiteY3" fmla="*/ 7257 h 776514"/>
              <a:gd name="connsiteX4" fmla="*/ 0 w 849085"/>
              <a:gd name="connsiteY4" fmla="*/ 0 h 776514"/>
              <a:gd name="connsiteX0" fmla="*/ 0 w 849085"/>
              <a:gd name="connsiteY0" fmla="*/ 0 h 776514"/>
              <a:gd name="connsiteX1" fmla="*/ 14514 w 849085"/>
              <a:gd name="connsiteY1" fmla="*/ 377371 h 776514"/>
              <a:gd name="connsiteX2" fmla="*/ 391885 w 849085"/>
              <a:gd name="connsiteY2" fmla="*/ 566057 h 776514"/>
              <a:gd name="connsiteX3" fmla="*/ 849085 w 849085"/>
              <a:gd name="connsiteY3" fmla="*/ 776514 h 776514"/>
              <a:gd name="connsiteX4" fmla="*/ 820057 w 849085"/>
              <a:gd name="connsiteY4" fmla="*/ 7257 h 776514"/>
              <a:gd name="connsiteX5" fmla="*/ 0 w 849085"/>
              <a:gd name="connsiteY5" fmla="*/ 0 h 776514"/>
              <a:gd name="connsiteX0" fmla="*/ 0 w 849085"/>
              <a:gd name="connsiteY0" fmla="*/ 0 h 797909"/>
              <a:gd name="connsiteX1" fmla="*/ 14514 w 849085"/>
              <a:gd name="connsiteY1" fmla="*/ 377371 h 797909"/>
              <a:gd name="connsiteX2" fmla="*/ 391885 w 849085"/>
              <a:gd name="connsiteY2" fmla="*/ 566057 h 797909"/>
              <a:gd name="connsiteX3" fmla="*/ 849085 w 849085"/>
              <a:gd name="connsiteY3" fmla="*/ 776514 h 797909"/>
              <a:gd name="connsiteX4" fmla="*/ 820057 w 849085"/>
              <a:gd name="connsiteY4" fmla="*/ 7257 h 797909"/>
              <a:gd name="connsiteX5" fmla="*/ 0 w 849085"/>
              <a:gd name="connsiteY5" fmla="*/ 0 h 797909"/>
              <a:gd name="connsiteX0" fmla="*/ 0 w 849085"/>
              <a:gd name="connsiteY0" fmla="*/ 0 h 809284"/>
              <a:gd name="connsiteX1" fmla="*/ 14514 w 849085"/>
              <a:gd name="connsiteY1" fmla="*/ 377371 h 809284"/>
              <a:gd name="connsiteX2" fmla="*/ 399142 w 849085"/>
              <a:gd name="connsiteY2" fmla="*/ 674914 h 809284"/>
              <a:gd name="connsiteX3" fmla="*/ 849085 w 849085"/>
              <a:gd name="connsiteY3" fmla="*/ 776514 h 809284"/>
              <a:gd name="connsiteX4" fmla="*/ 820057 w 849085"/>
              <a:gd name="connsiteY4" fmla="*/ 7257 h 809284"/>
              <a:gd name="connsiteX5" fmla="*/ 0 w 849085"/>
              <a:gd name="connsiteY5" fmla="*/ 0 h 809284"/>
              <a:gd name="connsiteX0" fmla="*/ 0 w 849085"/>
              <a:gd name="connsiteY0" fmla="*/ 1 h 809285"/>
              <a:gd name="connsiteX1" fmla="*/ 14514 w 849085"/>
              <a:gd name="connsiteY1" fmla="*/ 377372 h 809285"/>
              <a:gd name="connsiteX2" fmla="*/ 399142 w 849085"/>
              <a:gd name="connsiteY2" fmla="*/ 674915 h 809285"/>
              <a:gd name="connsiteX3" fmla="*/ 849085 w 849085"/>
              <a:gd name="connsiteY3" fmla="*/ 776515 h 809285"/>
              <a:gd name="connsiteX4" fmla="*/ 820057 w 849085"/>
              <a:gd name="connsiteY4" fmla="*/ 7258 h 809285"/>
              <a:gd name="connsiteX5" fmla="*/ 776514 w 849085"/>
              <a:gd name="connsiteY5" fmla="*/ 0 h 809285"/>
              <a:gd name="connsiteX6" fmla="*/ 0 w 849085"/>
              <a:gd name="connsiteY6" fmla="*/ 1 h 809285"/>
              <a:gd name="connsiteX0" fmla="*/ 0 w 849085"/>
              <a:gd name="connsiteY0" fmla="*/ 0 h 809284"/>
              <a:gd name="connsiteX1" fmla="*/ 14514 w 849085"/>
              <a:gd name="connsiteY1" fmla="*/ 377371 h 809284"/>
              <a:gd name="connsiteX2" fmla="*/ 399142 w 849085"/>
              <a:gd name="connsiteY2" fmla="*/ 674914 h 809284"/>
              <a:gd name="connsiteX3" fmla="*/ 849085 w 849085"/>
              <a:gd name="connsiteY3" fmla="*/ 776514 h 809284"/>
              <a:gd name="connsiteX4" fmla="*/ 820057 w 849085"/>
              <a:gd name="connsiteY4" fmla="*/ 7257 h 809284"/>
              <a:gd name="connsiteX5" fmla="*/ 435428 w 849085"/>
              <a:gd name="connsiteY5" fmla="*/ 101599 h 809284"/>
              <a:gd name="connsiteX6" fmla="*/ 0 w 849085"/>
              <a:gd name="connsiteY6" fmla="*/ 0 h 809284"/>
              <a:gd name="connsiteX0" fmla="*/ 0 w 907142"/>
              <a:gd name="connsiteY0" fmla="*/ 0 h 809284"/>
              <a:gd name="connsiteX1" fmla="*/ 14514 w 907142"/>
              <a:gd name="connsiteY1" fmla="*/ 377371 h 809284"/>
              <a:gd name="connsiteX2" fmla="*/ 399142 w 907142"/>
              <a:gd name="connsiteY2" fmla="*/ 674914 h 809284"/>
              <a:gd name="connsiteX3" fmla="*/ 849085 w 907142"/>
              <a:gd name="connsiteY3" fmla="*/ 776514 h 809284"/>
              <a:gd name="connsiteX4" fmla="*/ 907142 w 907142"/>
              <a:gd name="connsiteY4" fmla="*/ 94343 h 809284"/>
              <a:gd name="connsiteX5" fmla="*/ 435428 w 907142"/>
              <a:gd name="connsiteY5" fmla="*/ 101599 h 809284"/>
              <a:gd name="connsiteX6" fmla="*/ 0 w 907142"/>
              <a:gd name="connsiteY6" fmla="*/ 0 h 809284"/>
              <a:gd name="connsiteX0" fmla="*/ 0 w 979714"/>
              <a:gd name="connsiteY0" fmla="*/ 0 h 755590"/>
              <a:gd name="connsiteX1" fmla="*/ 14514 w 979714"/>
              <a:gd name="connsiteY1" fmla="*/ 377371 h 755590"/>
              <a:gd name="connsiteX2" fmla="*/ 399142 w 979714"/>
              <a:gd name="connsiteY2" fmla="*/ 674914 h 755590"/>
              <a:gd name="connsiteX3" fmla="*/ 979714 w 979714"/>
              <a:gd name="connsiteY3" fmla="*/ 711200 h 755590"/>
              <a:gd name="connsiteX4" fmla="*/ 907142 w 979714"/>
              <a:gd name="connsiteY4" fmla="*/ 94343 h 755590"/>
              <a:gd name="connsiteX5" fmla="*/ 435428 w 979714"/>
              <a:gd name="connsiteY5" fmla="*/ 101599 h 755590"/>
              <a:gd name="connsiteX6" fmla="*/ 0 w 979714"/>
              <a:gd name="connsiteY6" fmla="*/ 0 h 755590"/>
              <a:gd name="connsiteX0" fmla="*/ 0 w 1008742"/>
              <a:gd name="connsiteY0" fmla="*/ 0 h 755590"/>
              <a:gd name="connsiteX1" fmla="*/ 14514 w 1008742"/>
              <a:gd name="connsiteY1" fmla="*/ 377371 h 755590"/>
              <a:gd name="connsiteX2" fmla="*/ 399142 w 1008742"/>
              <a:gd name="connsiteY2" fmla="*/ 674914 h 755590"/>
              <a:gd name="connsiteX3" fmla="*/ 979714 w 1008742"/>
              <a:gd name="connsiteY3" fmla="*/ 711200 h 755590"/>
              <a:gd name="connsiteX4" fmla="*/ 1008742 w 1008742"/>
              <a:gd name="connsiteY4" fmla="*/ 50800 h 755590"/>
              <a:gd name="connsiteX5" fmla="*/ 435428 w 1008742"/>
              <a:gd name="connsiteY5" fmla="*/ 101599 h 755590"/>
              <a:gd name="connsiteX6" fmla="*/ 0 w 1008742"/>
              <a:gd name="connsiteY6" fmla="*/ 0 h 755590"/>
              <a:gd name="connsiteX0" fmla="*/ 0 w 1008742"/>
              <a:gd name="connsiteY0" fmla="*/ 0 h 796821"/>
              <a:gd name="connsiteX1" fmla="*/ 14514 w 1008742"/>
              <a:gd name="connsiteY1" fmla="*/ 377371 h 796821"/>
              <a:gd name="connsiteX2" fmla="*/ 399142 w 1008742"/>
              <a:gd name="connsiteY2" fmla="*/ 674914 h 796821"/>
              <a:gd name="connsiteX3" fmla="*/ 965200 w 1008742"/>
              <a:gd name="connsiteY3" fmla="*/ 762000 h 796821"/>
              <a:gd name="connsiteX4" fmla="*/ 1008742 w 1008742"/>
              <a:gd name="connsiteY4" fmla="*/ 50800 h 796821"/>
              <a:gd name="connsiteX5" fmla="*/ 435428 w 1008742"/>
              <a:gd name="connsiteY5" fmla="*/ 101599 h 796821"/>
              <a:gd name="connsiteX6" fmla="*/ 0 w 1008742"/>
              <a:gd name="connsiteY6" fmla="*/ 0 h 796821"/>
              <a:gd name="connsiteX0" fmla="*/ 0 w 965200"/>
              <a:gd name="connsiteY0" fmla="*/ 0 h 796821"/>
              <a:gd name="connsiteX1" fmla="*/ 14514 w 965200"/>
              <a:gd name="connsiteY1" fmla="*/ 377371 h 796821"/>
              <a:gd name="connsiteX2" fmla="*/ 399142 w 965200"/>
              <a:gd name="connsiteY2" fmla="*/ 674914 h 796821"/>
              <a:gd name="connsiteX3" fmla="*/ 965200 w 965200"/>
              <a:gd name="connsiteY3" fmla="*/ 762000 h 796821"/>
              <a:gd name="connsiteX4" fmla="*/ 907142 w 965200"/>
              <a:gd name="connsiteY4" fmla="*/ 108857 h 796821"/>
              <a:gd name="connsiteX5" fmla="*/ 435428 w 965200"/>
              <a:gd name="connsiteY5" fmla="*/ 101599 h 796821"/>
              <a:gd name="connsiteX6" fmla="*/ 0 w 965200"/>
              <a:gd name="connsiteY6" fmla="*/ 0 h 796821"/>
              <a:gd name="connsiteX0" fmla="*/ 0 w 907142"/>
              <a:gd name="connsiteY0" fmla="*/ 0 h 803023"/>
              <a:gd name="connsiteX1" fmla="*/ 14514 w 907142"/>
              <a:gd name="connsiteY1" fmla="*/ 377371 h 803023"/>
              <a:gd name="connsiteX2" fmla="*/ 399142 w 907142"/>
              <a:gd name="connsiteY2" fmla="*/ 674914 h 803023"/>
              <a:gd name="connsiteX3" fmla="*/ 899885 w 907142"/>
              <a:gd name="connsiteY3" fmla="*/ 769258 h 803023"/>
              <a:gd name="connsiteX4" fmla="*/ 907142 w 907142"/>
              <a:gd name="connsiteY4" fmla="*/ 108857 h 803023"/>
              <a:gd name="connsiteX5" fmla="*/ 435428 w 907142"/>
              <a:gd name="connsiteY5" fmla="*/ 101599 h 803023"/>
              <a:gd name="connsiteX6" fmla="*/ 0 w 907142"/>
              <a:gd name="connsiteY6" fmla="*/ 0 h 8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7142" h="803023">
                <a:moveTo>
                  <a:pt x="0" y="0"/>
                </a:moveTo>
                <a:lnTo>
                  <a:pt x="14514" y="377371"/>
                </a:lnTo>
                <a:cubicBezTo>
                  <a:pt x="79828" y="471714"/>
                  <a:pt x="251580" y="609600"/>
                  <a:pt x="399142" y="674914"/>
                </a:cubicBezTo>
                <a:cubicBezTo>
                  <a:pt x="546704" y="740228"/>
                  <a:pt x="828523" y="862391"/>
                  <a:pt x="899885" y="769258"/>
                </a:cubicBezTo>
                <a:lnTo>
                  <a:pt x="907142" y="108857"/>
                </a:lnTo>
                <a:lnTo>
                  <a:pt x="435428" y="10159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337895-C4FC-4B56-BBC2-D302EC5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CPS (hybrid systems)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41BB2-C080-406C-B450-D0A5D9FF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F1E3D7-ABDA-4662-9CA9-28FF20EA9068}"/>
              </a:ext>
            </a:extLst>
          </p:cNvPr>
          <p:cNvCxnSpPr/>
          <p:nvPr/>
        </p:nvCxnSpPr>
        <p:spPr>
          <a:xfrm flipV="1">
            <a:off x="572950" y="2049474"/>
            <a:ext cx="0" cy="2786742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BCAA8D-392E-42CF-B66E-70CA9324D672}"/>
              </a:ext>
            </a:extLst>
          </p:cNvPr>
          <p:cNvCxnSpPr>
            <a:cxnSpLocks/>
          </p:cNvCxnSpPr>
          <p:nvPr/>
        </p:nvCxnSpPr>
        <p:spPr>
          <a:xfrm>
            <a:off x="217350" y="4480616"/>
            <a:ext cx="3976914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6C7DD9-8CB1-4113-88E1-2625BDD96C75}"/>
              </a:ext>
            </a:extLst>
          </p:cNvPr>
          <p:cNvSpPr/>
          <p:nvPr/>
        </p:nvSpPr>
        <p:spPr>
          <a:xfrm>
            <a:off x="482266" y="3765792"/>
            <a:ext cx="181365" cy="7148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84A8A1-BB27-4838-ADBA-B0C492276E1A}"/>
              </a:ext>
            </a:extLst>
          </p:cNvPr>
          <p:cNvSpPr/>
          <p:nvPr/>
        </p:nvSpPr>
        <p:spPr>
          <a:xfrm>
            <a:off x="1534544" y="3429001"/>
            <a:ext cx="181365" cy="85567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D9611A-B528-40F4-8D22-F58C50C3E742}"/>
              </a:ext>
            </a:extLst>
          </p:cNvPr>
          <p:cNvSpPr/>
          <p:nvPr/>
        </p:nvSpPr>
        <p:spPr>
          <a:xfrm>
            <a:off x="2822709" y="2240046"/>
            <a:ext cx="217623" cy="74806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8DD66-E9E0-467F-933C-9C0901C14791}"/>
                  </a:ext>
                </a:extLst>
              </p:cNvPr>
              <p:cNvSpPr txBox="1"/>
              <p:nvPr/>
            </p:nvSpPr>
            <p:spPr>
              <a:xfrm>
                <a:off x="4002801" y="4530006"/>
                <a:ext cx="38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8DD66-E9E0-467F-933C-9C0901C1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801" y="4530006"/>
                <a:ext cx="3829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0EABF9-90A7-4B5D-8B72-0876238072B8}"/>
                  </a:ext>
                </a:extLst>
              </p:cNvPr>
              <p:cNvSpPr txBox="1"/>
              <p:nvPr/>
            </p:nvSpPr>
            <p:spPr>
              <a:xfrm>
                <a:off x="0" y="3293245"/>
                <a:ext cx="594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0EABF9-90A7-4B5D-8B72-08762380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3245"/>
                <a:ext cx="594842" cy="461665"/>
              </a:xfrm>
              <a:prstGeom prst="rect">
                <a:avLst/>
              </a:prstGeom>
              <a:blipFill>
                <a:blip r:embed="rId3"/>
                <a:stretch>
                  <a:fillRect l="-102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A02A6A-68F9-4629-AE6D-626DA42BC1DB}"/>
                  </a:ext>
                </a:extLst>
              </p:cNvPr>
              <p:cNvSpPr txBox="1"/>
              <p:nvPr/>
            </p:nvSpPr>
            <p:spPr>
              <a:xfrm>
                <a:off x="1241273" y="2852781"/>
                <a:ext cx="608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A02A6A-68F9-4629-AE6D-626DA42BC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73" y="2852781"/>
                <a:ext cx="608436" cy="461665"/>
              </a:xfrm>
              <a:prstGeom prst="rect">
                <a:avLst/>
              </a:prstGeom>
              <a:blipFill>
                <a:blip r:embed="rId4"/>
                <a:stretch>
                  <a:fillRect l="-1010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9AA19-995E-4393-8481-1332EC4DB58D}"/>
                  </a:ext>
                </a:extLst>
              </p:cNvPr>
              <p:cNvSpPr txBox="1"/>
              <p:nvPr/>
            </p:nvSpPr>
            <p:spPr>
              <a:xfrm>
                <a:off x="2506416" y="1629147"/>
                <a:ext cx="738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9AA19-995E-4393-8481-1332EC4DB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416" y="1629147"/>
                <a:ext cx="738279" cy="461665"/>
              </a:xfrm>
              <a:prstGeom prst="rect">
                <a:avLst/>
              </a:prstGeom>
              <a:blipFill>
                <a:blip r:embed="rId5"/>
                <a:stretch>
                  <a:fillRect l="-82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CB916938-D747-4BDC-815A-1635482CA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4264" y="1209202"/>
                <a:ext cx="7854428" cy="4342511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Controller may be event-triggered, where it detects the level of a certain physical quantity, and based on that changes mode of operation</a:t>
                </a:r>
              </a:p>
              <a:p>
                <a:r>
                  <a:rPr lang="en-US" sz="2000" dirty="0"/>
                  <a:t>An event firing between consecutive time steps could take the PWA system in a different mode!</a:t>
                </a:r>
              </a:p>
              <a:p>
                <a:r>
                  <a:rPr lang="en-US" sz="2000" dirty="0"/>
                  <a:t>We need to account for what may happen between time-steps</a:t>
                </a:r>
              </a:p>
              <a:p>
                <a:r>
                  <a:rPr lang="en-US" sz="2000" dirty="0"/>
                  <a:t>This is done by covering the reach-sets computed at times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by a shape that includes both</a:t>
                </a:r>
              </a:p>
              <a:p>
                <a:r>
                  <a:rPr lang="en-US" sz="2000" dirty="0"/>
                  <a:t>Lots of research done on which shape is the best, and different shapes have different tradeoffs</a:t>
                </a:r>
              </a:p>
              <a:p>
                <a:pPr lvl="1"/>
                <a:r>
                  <a:rPr lang="en-US" sz="2000" dirty="0"/>
                  <a:t>Ellipsoids, Zonotopes, Support Functions</a:t>
                </a:r>
              </a:p>
              <a:p>
                <a:pPr lvl="1"/>
                <a:r>
                  <a:rPr lang="en-US" sz="2000" dirty="0" err="1"/>
                  <a:t>SpaceEx</a:t>
                </a:r>
                <a:r>
                  <a:rPr lang="en-US" sz="2000" dirty="0"/>
                  <a:t> tool uses support functions, and is pretty accurate for reasonably sized PWA systems now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CB916938-D747-4BDC-815A-1635482CA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4264" y="1209202"/>
                <a:ext cx="7854428" cy="4342511"/>
              </a:xfrm>
              <a:blipFill>
                <a:blip r:embed="rId6"/>
                <a:stretch>
                  <a:fillRect l="-311" t="-1403" b="-12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7C6B0C-7604-41FC-B5FD-88696A9B2CB7}"/>
                  </a:ext>
                </a:extLst>
              </p:cNvPr>
              <p:cNvSpPr txBox="1"/>
              <p:nvPr/>
            </p:nvSpPr>
            <p:spPr>
              <a:xfrm>
                <a:off x="119308" y="1859980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7C6B0C-7604-41FC-B5FD-88696A9B2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08" y="1859980"/>
                <a:ext cx="42639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09C2F83-07C4-44A8-A3BD-B889A9D74A3B}"/>
              </a:ext>
            </a:extLst>
          </p:cNvPr>
          <p:cNvSpPr/>
          <p:nvPr/>
        </p:nvSpPr>
        <p:spPr>
          <a:xfrm>
            <a:off x="2008842" y="3189399"/>
            <a:ext cx="164332" cy="471840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B602259-5E48-416F-98B6-0EBA30889788}"/>
              </a:ext>
            </a:extLst>
          </p:cNvPr>
          <p:cNvSpPr/>
          <p:nvPr/>
        </p:nvSpPr>
        <p:spPr>
          <a:xfrm>
            <a:off x="2017705" y="3696281"/>
            <a:ext cx="168953" cy="395513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28EA8C7-7915-4A35-A0F9-D6F549C91B96}"/>
              </a:ext>
            </a:extLst>
          </p:cNvPr>
          <p:cNvSpPr/>
          <p:nvPr/>
        </p:nvSpPr>
        <p:spPr>
          <a:xfrm>
            <a:off x="2800116" y="3696897"/>
            <a:ext cx="217623" cy="7480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5DA0AC-E013-4AFB-9DA1-7DC2A459DFB6}"/>
              </a:ext>
            </a:extLst>
          </p:cNvPr>
          <p:cNvSpPr/>
          <p:nvPr/>
        </p:nvSpPr>
        <p:spPr>
          <a:xfrm>
            <a:off x="2432525" y="2701711"/>
            <a:ext cx="178864" cy="1053196"/>
          </a:xfrm>
          <a:prstGeom prst="roundRect">
            <a:avLst/>
          </a:prstGeom>
          <a:solidFill>
            <a:srgbClr val="FFC9CA"/>
          </a:solidFill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918A43-A35E-42B3-9D50-5DA75C32E854}"/>
              </a:ext>
            </a:extLst>
          </p:cNvPr>
          <p:cNvCxnSpPr/>
          <p:nvPr/>
        </p:nvCxnSpPr>
        <p:spPr>
          <a:xfrm flipH="1">
            <a:off x="2500122" y="3429000"/>
            <a:ext cx="744573" cy="544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A0FF26-8233-4B25-97F4-AF643BA04E7C}"/>
              </a:ext>
            </a:extLst>
          </p:cNvPr>
          <p:cNvSpPr txBox="1"/>
          <p:nvPr/>
        </p:nvSpPr>
        <p:spPr>
          <a:xfrm>
            <a:off x="3029914" y="3018689"/>
            <a:ext cx="112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Wrong!</a:t>
            </a:r>
          </a:p>
        </p:txBody>
      </p:sp>
    </p:spTree>
    <p:extLst>
      <p:ext uri="{BB962C8B-B14F-4D97-AF65-F5344CB8AC3E}">
        <p14:creationId xmlns:p14="http://schemas.microsoft.com/office/powerpoint/2010/main" val="26481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6" grpId="0" animBg="1"/>
      <p:bldP spid="45" grpId="0" animBg="1"/>
      <p:bldP spid="12" grpId="0" animBg="1"/>
      <p:bldP spid="40" grpId="0" animBg="1"/>
      <p:bldP spid="42" grpId="0" animBg="1"/>
      <p:bldP spid="43" grpId="0" animBg="1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55F351-481D-48D2-A947-4519ADB09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09202"/>
                <a:ext cx="11699087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Semantics:</a:t>
                </a:r>
              </a:p>
              <a:p>
                <a:pPr lvl="1"/>
                <a:r>
                  <a:rPr lang="en-US" dirty="0"/>
                  <a:t>Each combination of values assigned to state variables can be interpreted as a state.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: set of all possible states (could be an infinite set)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𝐼𝑛𝑖𝑡</m:t>
                        </m:r>
                      </m:e>
                    </m:d>
                  </m:oMath>
                </a14:m>
                <a:r>
                  <a:rPr lang="en-US" dirty="0"/>
                  <a:t>: Finite or infinite set of initial states which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: Finite or infinite set of transitions, which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Values to input variables  are chosen nondeterministically</a:t>
                </a:r>
              </a:p>
              <a:p>
                <a:pPr lvl="1"/>
                <a:r>
                  <a:rPr lang="en-US" sz="2400" dirty="0"/>
                  <a:t>Why? This is an abstraction technique (i.e. making something less concrete)</a:t>
                </a:r>
              </a:p>
              <a:p>
                <a:pPr lvl="1"/>
                <a:r>
                  <a:rPr lang="en-US" sz="2400" dirty="0"/>
                  <a:t>We are interested in making sure that no matter what input value, the TS has desirable behavior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55F351-481D-48D2-A947-4519ADB09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09202"/>
                <a:ext cx="11699087" cy="4351338"/>
              </a:xfrm>
              <a:blipFill>
                <a:blip r:embed="rId2"/>
                <a:stretch>
                  <a:fillRect l="-625" t="-2241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48AB7D4-E14D-4941-B12D-67ADF918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D2FE2-5F71-44DF-9BAB-E2CB7891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4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597AF5-0DAD-4E95-A670-39612EB0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systems can be modeled as PWA!</a:t>
            </a:r>
          </a:p>
          <a:p>
            <a:r>
              <a:rPr lang="en-US" dirty="0"/>
              <a:t>Nonlinear systems: </a:t>
            </a:r>
          </a:p>
          <a:p>
            <a:pPr lvl="1"/>
            <a:r>
              <a:rPr lang="en-US" dirty="0"/>
              <a:t>Approach I: first PWA-</a:t>
            </a:r>
            <a:r>
              <a:rPr lang="en-US" dirty="0" err="1"/>
              <a:t>ize</a:t>
            </a:r>
            <a:r>
              <a:rPr lang="en-US" dirty="0"/>
              <a:t> the system, then do reachability. Drawback: Error encountered during PWA-</a:t>
            </a:r>
            <a:r>
              <a:rPr lang="en-US" dirty="0" err="1"/>
              <a:t>ization</a:t>
            </a:r>
            <a:r>
              <a:rPr lang="en-US" dirty="0"/>
              <a:t> accumulates</a:t>
            </a:r>
          </a:p>
          <a:p>
            <a:pPr lvl="1"/>
            <a:r>
              <a:rPr lang="en-US" dirty="0"/>
              <a:t>Approach 2: use more interesting models such as Taylor models (based on Taylor series representations): used in tool Flow*</a:t>
            </a:r>
          </a:p>
          <a:p>
            <a:pPr lvl="1"/>
            <a:r>
              <a:rPr lang="en-US" dirty="0"/>
              <a:t>Approach 3: throw the problem at a powerful nonlinear SMT solver: used in tool </a:t>
            </a:r>
            <a:r>
              <a:rPr lang="en-US" dirty="0" err="1"/>
              <a:t>dReach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D690AA-2A6E-4509-AD6C-2F82D5FF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for nonlinear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D5C76-0DA7-48F3-BBE1-4B2F2327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5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E83359-BFAA-4BE3-A128-E2FF91A8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Also known as simulation-guided reachability analysis</a:t>
            </a:r>
          </a:p>
          <a:p>
            <a:r>
              <a:rPr lang="en-US" sz="2400" dirty="0"/>
              <a:t>Main idea: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/>
              <a:t>Sample some initial states, perform simulations starting from these states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/>
              <a:t>Use “continuity”-like arguments to bloat the trajectories in a sound manner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/>
              <a:t>If bloated trajectories cover initial state space, go to step 4, if not go back to step 1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/>
              <a:t>If bloated trajectories do not intersect unsafe set, conclude system is safe. If bloated trajectories intersect unsafe set, try to refine bloated trajectories to check if there is a true counterexample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78AD84-9A4C-4242-96C9-821AFED7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under and over-approximations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549D4-56AA-4ECE-89E4-124D2544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49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2430A1-2EAA-47A1-866A-D087D624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Simlulation</a:t>
            </a:r>
            <a:r>
              <a:rPr lang="en-US" dirty="0"/>
              <a:t>-guided reachability depiction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ECEAD-E431-4CF9-8188-1DA58E48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66A2E-4F60-40A2-AA01-E7D2E5F9C55D}"/>
              </a:ext>
            </a:extLst>
          </p:cNvPr>
          <p:cNvSpPr/>
          <p:nvPr/>
        </p:nvSpPr>
        <p:spPr>
          <a:xfrm>
            <a:off x="6381455" y="3794318"/>
            <a:ext cx="1603148" cy="685821"/>
          </a:xfrm>
          <a:prstGeom prst="ellipse">
            <a:avLst/>
          </a:prstGeom>
          <a:solidFill>
            <a:srgbClr val="FFB8A7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Unsafe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535E37-89B7-4B29-A321-0EF57CA656E9}"/>
              </a:ext>
            </a:extLst>
          </p:cNvPr>
          <p:cNvSpPr/>
          <p:nvPr/>
        </p:nvSpPr>
        <p:spPr>
          <a:xfrm>
            <a:off x="1340112" y="2367107"/>
            <a:ext cx="1591731" cy="15721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>
              <a:rot lat="0" lon="20399994" rev="0"/>
            </a:camera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D47949-0493-4FD3-8FF6-707DAEDF0486}"/>
              </a:ext>
            </a:extLst>
          </p:cNvPr>
          <p:cNvSpPr/>
          <p:nvPr/>
        </p:nvSpPr>
        <p:spPr>
          <a:xfrm>
            <a:off x="1718871" y="3435296"/>
            <a:ext cx="533400" cy="4191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3CA445-0D0F-4FBA-BBBA-AB43584F7DF1}"/>
              </a:ext>
            </a:extLst>
          </p:cNvPr>
          <p:cNvSpPr/>
          <p:nvPr/>
        </p:nvSpPr>
        <p:spPr>
          <a:xfrm>
            <a:off x="1455391" y="2918698"/>
            <a:ext cx="453980" cy="4434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D9B6C7-2DE0-4A2E-BF2F-49EACF0790B8}"/>
              </a:ext>
            </a:extLst>
          </p:cNvPr>
          <p:cNvGrpSpPr/>
          <p:nvPr/>
        </p:nvGrpSpPr>
        <p:grpSpPr>
          <a:xfrm>
            <a:off x="2135730" y="2252207"/>
            <a:ext cx="4949962" cy="856332"/>
            <a:chOff x="1638300" y="2185703"/>
            <a:chExt cx="4949962" cy="856332"/>
          </a:xfrm>
        </p:grpSpPr>
        <p:sp>
          <p:nvSpPr>
            <p:cNvPr id="10" name="Flowchart: Direct Access Storage 9">
              <a:extLst>
                <a:ext uri="{FF2B5EF4-FFF2-40B4-BE49-F238E27FC236}">
                  <a16:creationId xmlns:a16="http://schemas.microsoft.com/office/drawing/2014/main" id="{B4979F37-521F-4394-9456-8208C7EA26FF}"/>
                </a:ext>
              </a:extLst>
            </p:cNvPr>
            <p:cNvSpPr/>
            <p:nvPr/>
          </p:nvSpPr>
          <p:spPr>
            <a:xfrm>
              <a:off x="1638300" y="2476500"/>
              <a:ext cx="1718982" cy="408503"/>
            </a:xfrm>
            <a:prstGeom prst="flowChartMagneticDrum">
              <a:avLst/>
            </a:prstGeom>
            <a:gradFill>
              <a:gsLst>
                <a:gs pos="51000">
                  <a:schemeClr val="accent5">
                    <a:tint val="50000"/>
                    <a:satMod val="300000"/>
                    <a:alpha val="9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Direct Access Storage 10">
              <a:extLst>
                <a:ext uri="{FF2B5EF4-FFF2-40B4-BE49-F238E27FC236}">
                  <a16:creationId xmlns:a16="http://schemas.microsoft.com/office/drawing/2014/main" id="{049A071C-61CE-47FE-81EC-90B9406BE309}"/>
                </a:ext>
              </a:extLst>
            </p:cNvPr>
            <p:cNvSpPr/>
            <p:nvPr/>
          </p:nvSpPr>
          <p:spPr>
            <a:xfrm rot="20351685">
              <a:off x="2772915" y="2214493"/>
              <a:ext cx="1676400" cy="475073"/>
            </a:xfrm>
            <a:prstGeom prst="flowChartMagneticDrum">
              <a:avLst/>
            </a:prstGeom>
            <a:gradFill>
              <a:gsLst>
                <a:gs pos="51000">
                  <a:schemeClr val="accent5">
                    <a:tint val="50000"/>
                    <a:satMod val="300000"/>
                    <a:alpha val="9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Direct Access Storage 11">
              <a:extLst>
                <a:ext uri="{FF2B5EF4-FFF2-40B4-BE49-F238E27FC236}">
                  <a16:creationId xmlns:a16="http://schemas.microsoft.com/office/drawing/2014/main" id="{8446B516-820F-4851-BCA4-FA8E8D950FCB}"/>
                </a:ext>
              </a:extLst>
            </p:cNvPr>
            <p:cNvSpPr/>
            <p:nvPr/>
          </p:nvSpPr>
          <p:spPr>
            <a:xfrm rot="1298004">
              <a:off x="3856881" y="2185703"/>
              <a:ext cx="1676400" cy="675960"/>
            </a:xfrm>
            <a:prstGeom prst="flowChartMagneticDrum">
              <a:avLst/>
            </a:prstGeom>
            <a:gradFill>
              <a:gsLst>
                <a:gs pos="51000">
                  <a:schemeClr val="accent5">
                    <a:tint val="50000"/>
                    <a:satMod val="300000"/>
                    <a:alpha val="9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Direct Access Storage 12">
              <a:extLst>
                <a:ext uri="{FF2B5EF4-FFF2-40B4-BE49-F238E27FC236}">
                  <a16:creationId xmlns:a16="http://schemas.microsoft.com/office/drawing/2014/main" id="{AFFEE1FE-DD98-49AE-8342-46FF937A75F9}"/>
                </a:ext>
              </a:extLst>
            </p:cNvPr>
            <p:cNvSpPr/>
            <p:nvPr/>
          </p:nvSpPr>
          <p:spPr>
            <a:xfrm rot="21254325">
              <a:off x="4911862" y="2259129"/>
              <a:ext cx="1676400" cy="782906"/>
            </a:xfrm>
            <a:prstGeom prst="flowChartMagneticDrum">
              <a:avLst/>
            </a:prstGeom>
            <a:gradFill>
              <a:gsLst>
                <a:gs pos="51000">
                  <a:schemeClr val="accent5">
                    <a:tint val="50000"/>
                    <a:satMod val="300000"/>
                    <a:alpha val="9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7346D-F600-48A9-98CF-D7F38D56D65B}"/>
              </a:ext>
            </a:extLst>
          </p:cNvPr>
          <p:cNvGrpSpPr/>
          <p:nvPr/>
        </p:nvGrpSpPr>
        <p:grpSpPr>
          <a:xfrm rot="1654039" flipV="1">
            <a:off x="1843651" y="2905250"/>
            <a:ext cx="4710368" cy="1869141"/>
            <a:chOff x="2336427" y="4038600"/>
            <a:chExt cx="4710368" cy="1869141"/>
          </a:xfrm>
        </p:grpSpPr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ADE1B8E3-694C-4A33-8B03-46E2196B98F7}"/>
                </a:ext>
              </a:extLst>
            </p:cNvPr>
            <p:cNvSpPr/>
            <p:nvPr/>
          </p:nvSpPr>
          <p:spPr>
            <a:xfrm>
              <a:off x="2535891" y="4038600"/>
              <a:ext cx="4114800" cy="1869141"/>
            </a:xfrm>
            <a:custGeom>
              <a:avLst/>
              <a:gdLst>
                <a:gd name="connsiteX0" fmla="*/ 0 w 4114800"/>
                <a:gd name="connsiteY0" fmla="*/ 0 h 1869141"/>
                <a:gd name="connsiteX1" fmla="*/ 1102658 w 4114800"/>
                <a:gd name="connsiteY1" fmla="*/ 430305 h 1869141"/>
                <a:gd name="connsiteX2" fmla="*/ 1922929 w 4114800"/>
                <a:gd name="connsiteY2" fmla="*/ 1237129 h 1869141"/>
                <a:gd name="connsiteX3" fmla="*/ 3186953 w 4114800"/>
                <a:gd name="connsiteY3" fmla="*/ 1102658 h 1869141"/>
                <a:gd name="connsiteX4" fmla="*/ 4114800 w 4114800"/>
                <a:gd name="connsiteY4" fmla="*/ 1869141 h 186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00" h="1869141">
                  <a:moveTo>
                    <a:pt x="0" y="0"/>
                  </a:moveTo>
                  <a:cubicBezTo>
                    <a:pt x="391085" y="112058"/>
                    <a:pt x="782170" y="224117"/>
                    <a:pt x="1102658" y="430305"/>
                  </a:cubicBezTo>
                  <a:cubicBezTo>
                    <a:pt x="1423146" y="636493"/>
                    <a:pt x="1575547" y="1125070"/>
                    <a:pt x="1922929" y="1237129"/>
                  </a:cubicBezTo>
                  <a:cubicBezTo>
                    <a:pt x="2270312" y="1349188"/>
                    <a:pt x="2821641" y="997323"/>
                    <a:pt x="3186953" y="1102658"/>
                  </a:cubicBezTo>
                  <a:cubicBezTo>
                    <a:pt x="3552265" y="1207993"/>
                    <a:pt x="3833532" y="1538567"/>
                    <a:pt x="4114800" y="1869141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CDF84C-B9CC-43B6-8B2C-12356242D583}"/>
                </a:ext>
              </a:extLst>
            </p:cNvPr>
            <p:cNvGrpSpPr/>
            <p:nvPr/>
          </p:nvGrpSpPr>
          <p:grpSpPr>
            <a:xfrm>
              <a:off x="2336427" y="4118980"/>
              <a:ext cx="4710368" cy="1767536"/>
              <a:chOff x="1237534" y="3627527"/>
              <a:chExt cx="4710368" cy="1767536"/>
            </a:xfrm>
          </p:grpSpPr>
          <p:sp>
            <p:nvSpPr>
              <p:cNvPr id="17" name="Flowchart: Direct Access Storage 16">
                <a:extLst>
                  <a:ext uri="{FF2B5EF4-FFF2-40B4-BE49-F238E27FC236}">
                    <a16:creationId xmlns:a16="http://schemas.microsoft.com/office/drawing/2014/main" id="{68F087CB-5F0A-45D9-B60A-7D435C8A21DE}"/>
                  </a:ext>
                </a:extLst>
              </p:cNvPr>
              <p:cNvSpPr/>
              <p:nvPr/>
            </p:nvSpPr>
            <p:spPr>
              <a:xfrm rot="12069459" flipH="1">
                <a:off x="1237534" y="3627527"/>
                <a:ext cx="1718982" cy="408503"/>
              </a:xfrm>
              <a:prstGeom prst="flowChartMagneticDrum">
                <a:avLst/>
              </a:prstGeom>
              <a:gradFill>
                <a:gsLst>
                  <a:gs pos="51000">
                    <a:schemeClr val="accent5">
                      <a:tint val="50000"/>
                      <a:satMod val="300000"/>
                      <a:alpha val="9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lowchart: Direct Access Storage 17">
                <a:extLst>
                  <a:ext uri="{FF2B5EF4-FFF2-40B4-BE49-F238E27FC236}">
                    <a16:creationId xmlns:a16="http://schemas.microsoft.com/office/drawing/2014/main" id="{6583783F-88C6-488C-98C8-EACBF32658B9}"/>
                  </a:ext>
                </a:extLst>
              </p:cNvPr>
              <p:cNvSpPr/>
              <p:nvPr/>
            </p:nvSpPr>
            <p:spPr>
              <a:xfrm rot="13317774" flipH="1">
                <a:off x="2185530" y="4166809"/>
                <a:ext cx="1676400" cy="475073"/>
              </a:xfrm>
              <a:prstGeom prst="flowChartMagneticDrum">
                <a:avLst/>
              </a:prstGeom>
              <a:gradFill>
                <a:gsLst>
                  <a:gs pos="51000">
                    <a:schemeClr val="accent5">
                      <a:tint val="50000"/>
                      <a:satMod val="300000"/>
                      <a:alpha val="9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lowchart: Direct Access Storage 18">
                <a:extLst>
                  <a:ext uri="{FF2B5EF4-FFF2-40B4-BE49-F238E27FC236}">
                    <a16:creationId xmlns:a16="http://schemas.microsoft.com/office/drawing/2014/main" id="{42227923-6FD7-4E99-AA7E-E0D25DFCDAB3}"/>
                  </a:ext>
                </a:extLst>
              </p:cNvPr>
              <p:cNvSpPr/>
              <p:nvPr/>
            </p:nvSpPr>
            <p:spPr>
              <a:xfrm rot="10771455" flipH="1">
                <a:off x="3222289" y="4390784"/>
                <a:ext cx="1676400" cy="675960"/>
              </a:xfrm>
              <a:prstGeom prst="flowChartMagneticDrum">
                <a:avLst/>
              </a:prstGeom>
              <a:gradFill>
                <a:gsLst>
                  <a:gs pos="51000">
                    <a:schemeClr val="accent5">
                      <a:tint val="50000"/>
                      <a:satMod val="300000"/>
                      <a:alpha val="9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lowchart: Direct Access Storage 19">
                <a:extLst>
                  <a:ext uri="{FF2B5EF4-FFF2-40B4-BE49-F238E27FC236}">
                    <a16:creationId xmlns:a16="http://schemas.microsoft.com/office/drawing/2014/main" id="{719FDA4F-F976-4F18-BB78-53C6B5C2B06A}"/>
                  </a:ext>
                </a:extLst>
              </p:cNvPr>
              <p:cNvSpPr/>
              <p:nvPr/>
            </p:nvSpPr>
            <p:spPr>
              <a:xfrm rot="12415134" flipH="1">
                <a:off x="4271502" y="4612157"/>
                <a:ext cx="1676400" cy="782906"/>
              </a:xfrm>
              <a:prstGeom prst="flowChartMagneticDrum">
                <a:avLst/>
              </a:prstGeom>
              <a:gradFill>
                <a:gsLst>
                  <a:gs pos="51000">
                    <a:schemeClr val="accent5">
                      <a:tint val="50000"/>
                      <a:satMod val="300000"/>
                      <a:alpha val="9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A9A491-C90A-41C0-8F70-5509526C806B}"/>
              </a:ext>
            </a:extLst>
          </p:cNvPr>
          <p:cNvSpPr/>
          <p:nvPr/>
        </p:nvSpPr>
        <p:spPr>
          <a:xfrm>
            <a:off x="1830930" y="3565739"/>
            <a:ext cx="156883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554628-7940-4333-9732-C47B0C14E4D7}"/>
              </a:ext>
            </a:extLst>
          </p:cNvPr>
          <p:cNvSpPr/>
          <p:nvPr/>
        </p:nvSpPr>
        <p:spPr>
          <a:xfrm>
            <a:off x="2129006" y="2543004"/>
            <a:ext cx="533400" cy="4191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7B25A521-4ED1-4A28-8993-D7BA0121D891}"/>
              </a:ext>
            </a:extLst>
          </p:cNvPr>
          <p:cNvSpPr/>
          <p:nvPr/>
        </p:nvSpPr>
        <p:spPr>
          <a:xfrm>
            <a:off x="2395706" y="2250753"/>
            <a:ext cx="4437530" cy="667946"/>
          </a:xfrm>
          <a:custGeom>
            <a:avLst/>
            <a:gdLst>
              <a:gd name="connsiteX0" fmla="*/ 0 w 4437530"/>
              <a:gd name="connsiteY0" fmla="*/ 472304 h 667946"/>
              <a:gd name="connsiteX1" fmla="*/ 1143000 w 4437530"/>
              <a:gd name="connsiteY1" fmla="*/ 472304 h 667946"/>
              <a:gd name="connsiteX2" fmla="*/ 2232212 w 4437530"/>
              <a:gd name="connsiteY2" fmla="*/ 1657 h 667946"/>
              <a:gd name="connsiteX3" fmla="*/ 3186953 w 4437530"/>
              <a:gd name="connsiteY3" fmla="*/ 660562 h 667946"/>
              <a:gd name="connsiteX4" fmla="*/ 4437530 w 4437530"/>
              <a:gd name="connsiteY4" fmla="*/ 297492 h 66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7530" h="667946">
                <a:moveTo>
                  <a:pt x="0" y="472304"/>
                </a:moveTo>
                <a:cubicBezTo>
                  <a:pt x="385482" y="511524"/>
                  <a:pt x="770965" y="550745"/>
                  <a:pt x="1143000" y="472304"/>
                </a:cubicBezTo>
                <a:cubicBezTo>
                  <a:pt x="1515035" y="393863"/>
                  <a:pt x="1891553" y="-29719"/>
                  <a:pt x="2232212" y="1657"/>
                </a:cubicBezTo>
                <a:cubicBezTo>
                  <a:pt x="2572871" y="33033"/>
                  <a:pt x="2819400" y="611256"/>
                  <a:pt x="3186953" y="660562"/>
                </a:cubicBezTo>
                <a:cubicBezTo>
                  <a:pt x="3554506" y="709868"/>
                  <a:pt x="3996018" y="503680"/>
                  <a:pt x="4437530" y="29749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B10976-1B43-4BCE-A4EF-4390C1444134}"/>
              </a:ext>
            </a:extLst>
          </p:cNvPr>
          <p:cNvSpPr/>
          <p:nvPr/>
        </p:nvSpPr>
        <p:spPr>
          <a:xfrm>
            <a:off x="2288130" y="2651339"/>
            <a:ext cx="156883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164A33-8844-4EF0-9BFB-21D5FF5E0906}"/>
              </a:ext>
            </a:extLst>
          </p:cNvPr>
          <p:cNvSpPr txBox="1"/>
          <p:nvPr/>
        </p:nvSpPr>
        <p:spPr>
          <a:xfrm>
            <a:off x="1568714" y="1649394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22221-D668-4C90-8BC6-0FF9A1D5786F}"/>
              </a:ext>
            </a:extLst>
          </p:cNvPr>
          <p:cNvSpPr txBox="1"/>
          <p:nvPr/>
        </p:nvSpPr>
        <p:spPr>
          <a:xfrm>
            <a:off x="6368007" y="1649394"/>
            <a:ext cx="323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Simulation Trace up to time 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B502FA-66D0-4B0F-A06E-2D6E98A7E9E5}"/>
              </a:ext>
            </a:extLst>
          </p:cNvPr>
          <p:cNvSpPr txBox="1"/>
          <p:nvPr/>
        </p:nvSpPr>
        <p:spPr>
          <a:xfrm>
            <a:off x="7414459" y="2988290"/>
            <a:ext cx="1579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Reach-Tube up to time T</a:t>
            </a:r>
          </a:p>
        </p:txBody>
      </p:sp>
      <p:sp>
        <p:nvSpPr>
          <p:cNvPr id="28" name="Freeform 53">
            <a:extLst>
              <a:ext uri="{FF2B5EF4-FFF2-40B4-BE49-F238E27FC236}">
                <a16:creationId xmlns:a16="http://schemas.microsoft.com/office/drawing/2014/main" id="{52909F4D-377F-4940-BDC1-9BC7E7192670}"/>
              </a:ext>
            </a:extLst>
          </p:cNvPr>
          <p:cNvSpPr/>
          <p:nvPr/>
        </p:nvSpPr>
        <p:spPr>
          <a:xfrm>
            <a:off x="1344313" y="1966997"/>
            <a:ext cx="311805" cy="546685"/>
          </a:xfrm>
          <a:custGeom>
            <a:avLst/>
            <a:gdLst>
              <a:gd name="connsiteX0" fmla="*/ 190782 w 311805"/>
              <a:gd name="connsiteY0" fmla="*/ 0 h 234378"/>
              <a:gd name="connsiteX1" fmla="*/ 2523 w 311805"/>
              <a:gd name="connsiteY1" fmla="*/ 67235 h 234378"/>
              <a:gd name="connsiteX2" fmla="*/ 311805 w 311805"/>
              <a:gd name="connsiteY2" fmla="*/ 228600 h 23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05" h="234378">
                <a:moveTo>
                  <a:pt x="190782" y="0"/>
                </a:moveTo>
                <a:cubicBezTo>
                  <a:pt x="86567" y="14567"/>
                  <a:pt x="-17648" y="29135"/>
                  <a:pt x="2523" y="67235"/>
                </a:cubicBezTo>
                <a:cubicBezTo>
                  <a:pt x="22693" y="105335"/>
                  <a:pt x="271464" y="266700"/>
                  <a:pt x="311805" y="228600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A9DE26-D88B-49A6-93C2-371EF5E23A18}"/>
              </a:ext>
            </a:extLst>
          </p:cNvPr>
          <p:cNvCxnSpPr>
            <a:stCxn id="26" idx="1"/>
          </p:cNvCxnSpPr>
          <p:nvPr/>
        </p:nvCxnSpPr>
        <p:spPr>
          <a:xfrm>
            <a:off x="6368007" y="1849449"/>
            <a:ext cx="0" cy="878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AF196B-5880-4FE4-8A7C-30522D711B6F}"/>
              </a:ext>
            </a:extLst>
          </p:cNvPr>
          <p:cNvCxnSpPr>
            <a:stCxn id="26" idx="1"/>
          </p:cNvCxnSpPr>
          <p:nvPr/>
        </p:nvCxnSpPr>
        <p:spPr>
          <a:xfrm flipH="1">
            <a:off x="5785120" y="1849449"/>
            <a:ext cx="582887" cy="2277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2B43FD-A724-4825-AAA2-0407674BEF82}"/>
              </a:ext>
            </a:extLst>
          </p:cNvPr>
          <p:cNvCxnSpPr/>
          <p:nvPr/>
        </p:nvCxnSpPr>
        <p:spPr>
          <a:xfrm flipH="1" flipV="1">
            <a:off x="6479130" y="3130496"/>
            <a:ext cx="935329" cy="82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5873C4-8436-45E9-BFB0-CCEA7D64AA8E}"/>
              </a:ext>
            </a:extLst>
          </p:cNvPr>
          <p:cNvCxnSpPr/>
          <p:nvPr/>
        </p:nvCxnSpPr>
        <p:spPr>
          <a:xfrm flipH="1">
            <a:off x="6627697" y="3435296"/>
            <a:ext cx="786763" cy="359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10520E1-181F-41AA-B6D2-670058A2FAC4}"/>
              </a:ext>
            </a:extLst>
          </p:cNvPr>
          <p:cNvSpPr/>
          <p:nvPr/>
        </p:nvSpPr>
        <p:spPr>
          <a:xfrm>
            <a:off x="2064013" y="2991308"/>
            <a:ext cx="453980" cy="4434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688F40-4CD4-410B-B37F-BC078CC25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Main idea: Solutions of ODEs are “sensitive” to their initial conditions</a:t>
                </a:r>
              </a:p>
              <a:p>
                <a:r>
                  <a:rPr lang="en-US" dirty="0"/>
                  <a:t>Such sensitivity gives an estimate on how far two trajectories can go if they start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apart</a:t>
                </a:r>
              </a:p>
              <a:p>
                <a:r>
                  <a:rPr lang="en-US" dirty="0"/>
                  <a:t>A key notion is a discrepancy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bounds how far trajectories can grow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Obtaining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shows trajectories remain bounded within some reasonable factor of the distance between their initial conditions is very useful</a:t>
                </a:r>
              </a:p>
              <a:p>
                <a:pPr lvl="1"/>
                <a:r>
                  <a:rPr lang="en-US" dirty="0"/>
                  <a:t>We only simulate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we know how all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will behave!</a:t>
                </a:r>
              </a:p>
              <a:p>
                <a:r>
                  <a:rPr lang="en-US" dirty="0"/>
                  <a:t>Technique implemented in tool C2E2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688F40-4CD4-410B-B37F-BC078CC25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3FBCC2-E687-4E6E-B9E6-A9FF33BA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sauce: how to bloat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C9E8C-473A-4FF8-9B35-E02C5EC0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88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157007-FD10-46D2-B23C-11C167C6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Breach : </a:t>
            </a:r>
            <a:r>
              <a:rPr lang="en-US" sz="1200" dirty="0">
                <a:solidFill>
                  <a:srgbClr val="FF0000"/>
                </a:solidFill>
                <a:hlinkClick r:id="rId2"/>
              </a:rPr>
              <a:t>https://link.springer.com/chapter/10.1007/978-3-642-14295-6_17</a:t>
            </a:r>
            <a:endParaRPr lang="en-US" sz="12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dirty="0" err="1"/>
              <a:t>Prajna</a:t>
            </a:r>
            <a:r>
              <a:rPr lang="en-US" sz="1200" dirty="0"/>
              <a:t>, S., &amp; </a:t>
            </a:r>
            <a:r>
              <a:rPr lang="en-US" sz="1200" dirty="0" err="1"/>
              <a:t>Jadbabaie</a:t>
            </a:r>
            <a:r>
              <a:rPr lang="en-US" sz="1200" dirty="0"/>
              <a:t>, A. (2004, March). Safety verification of hybrid systems using barrier certificates. In </a:t>
            </a:r>
            <a:r>
              <a:rPr lang="en-US" sz="1200" i="1" dirty="0"/>
              <a:t>International Workshop on Hybrid Systems: Computation and Control</a:t>
            </a:r>
            <a:r>
              <a:rPr lang="en-US" sz="1200" dirty="0"/>
              <a:t> (pp. 477-492).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Duggirala</a:t>
            </a:r>
            <a:r>
              <a:rPr lang="en-US" sz="1200" dirty="0"/>
              <a:t>, </a:t>
            </a:r>
            <a:r>
              <a:rPr lang="en-US" sz="1200" dirty="0" err="1"/>
              <a:t>Parasara</a:t>
            </a:r>
            <a:r>
              <a:rPr lang="en-US" sz="1200" dirty="0"/>
              <a:t> Sridhar, et al. "C2E2: a verification tool for </a:t>
            </a:r>
            <a:r>
              <a:rPr lang="en-US" sz="1200" dirty="0" err="1"/>
              <a:t>stateflow</a:t>
            </a:r>
            <a:r>
              <a:rPr lang="en-US" sz="1200" dirty="0"/>
              <a:t> models." </a:t>
            </a:r>
            <a:r>
              <a:rPr lang="en-US" sz="1200" i="1" dirty="0"/>
              <a:t>International Conference on Tools and Algorithms for the Construction and Analysis of Systems</a:t>
            </a:r>
            <a:r>
              <a:rPr lang="en-US" sz="12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Frehse, Goran, Colas Le </a:t>
            </a:r>
            <a:r>
              <a:rPr lang="en-US" sz="1200" dirty="0" err="1"/>
              <a:t>Guernic</a:t>
            </a:r>
            <a:r>
              <a:rPr lang="en-US" sz="1200" dirty="0"/>
              <a:t>, Alexandre Donzé, Scott Cotton, </a:t>
            </a:r>
            <a:r>
              <a:rPr lang="en-US" sz="1200" dirty="0" err="1"/>
              <a:t>Rajarshi</a:t>
            </a:r>
            <a:r>
              <a:rPr lang="en-US" sz="1200" dirty="0"/>
              <a:t> Ray, Olivier </a:t>
            </a:r>
            <a:r>
              <a:rPr lang="en-US" sz="1200" dirty="0" err="1"/>
              <a:t>Lebeltel</a:t>
            </a:r>
            <a:r>
              <a:rPr lang="en-US" sz="1200" dirty="0"/>
              <a:t>, Rodolfo </a:t>
            </a:r>
            <a:r>
              <a:rPr lang="en-US" sz="1200" dirty="0" err="1"/>
              <a:t>Ripado</a:t>
            </a:r>
            <a:r>
              <a:rPr lang="en-US" sz="1200" dirty="0"/>
              <a:t>, Antoine Girard, Thao Dang, and Oded Maler. "</a:t>
            </a:r>
            <a:r>
              <a:rPr lang="en-US" sz="1200" dirty="0" err="1"/>
              <a:t>SpaceEx</a:t>
            </a:r>
            <a:r>
              <a:rPr lang="en-US" sz="1200" dirty="0"/>
              <a:t>: Scalable verification of hybrid systems." In </a:t>
            </a:r>
            <a:r>
              <a:rPr lang="en-US" sz="1200" i="1" dirty="0"/>
              <a:t>International Conference on Computer Aided Verification</a:t>
            </a:r>
            <a:r>
              <a:rPr lang="en-US" sz="1200" dirty="0"/>
              <a:t>, pp. 379-395. Springer, Berlin, Heidelberg, 2011.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Chen, Xin, Erika </a:t>
            </a:r>
            <a:r>
              <a:rPr lang="en-US" sz="1200" dirty="0" err="1"/>
              <a:t>Ábrahám</a:t>
            </a:r>
            <a:r>
              <a:rPr lang="en-US" sz="1200" dirty="0"/>
              <a:t>, and Sriram </a:t>
            </a:r>
            <a:r>
              <a:rPr lang="en-US" sz="1200" dirty="0" err="1"/>
              <a:t>Sankaranarayanan</a:t>
            </a:r>
            <a:r>
              <a:rPr lang="en-US" sz="1200" dirty="0"/>
              <a:t>. "Flow*: An analyzer for non-linear hybrid systems." In </a:t>
            </a:r>
            <a:r>
              <a:rPr lang="en-US" sz="1200" i="1" dirty="0"/>
              <a:t>International Conference on Computer Aided Verification</a:t>
            </a:r>
            <a:r>
              <a:rPr lang="en-US" sz="1200" dirty="0"/>
              <a:t>, pp. 258-263. Springer, Berlin, Heidelberg, 2013.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Frehse, Goran. "</a:t>
            </a:r>
            <a:r>
              <a:rPr lang="en-US" sz="1200" dirty="0" err="1"/>
              <a:t>PHAVer</a:t>
            </a:r>
            <a:r>
              <a:rPr lang="en-US" sz="1200" dirty="0"/>
              <a:t>: Algorithmic verification of hybrid systems past </a:t>
            </a:r>
            <a:r>
              <a:rPr lang="en-US" sz="1200" dirty="0" err="1"/>
              <a:t>HyTech</a:t>
            </a:r>
            <a:r>
              <a:rPr lang="en-US" sz="1200" dirty="0"/>
              <a:t>." </a:t>
            </a:r>
            <a:r>
              <a:rPr lang="en-US" sz="1200" i="1" dirty="0"/>
              <a:t>International workshop on hybrid systems: computation and control</a:t>
            </a:r>
            <a:r>
              <a:rPr lang="en-US" sz="1200" dirty="0"/>
              <a:t>. Springer, Berlin, Heidelberg, 2005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Asarin</a:t>
            </a:r>
            <a:r>
              <a:rPr lang="en-US" sz="1200" dirty="0"/>
              <a:t>, E., Dang, T., &amp; Maler, O. (2002, July). The d/</a:t>
            </a:r>
            <a:r>
              <a:rPr lang="en-US" sz="1200" dirty="0" err="1"/>
              <a:t>dt</a:t>
            </a:r>
            <a:r>
              <a:rPr lang="en-US" sz="1200" dirty="0"/>
              <a:t> tool for verification of hybrid systems. In </a:t>
            </a:r>
            <a:r>
              <a:rPr lang="en-US" sz="1200" i="1" dirty="0"/>
              <a:t>International Conference on Computer Aided Verification</a:t>
            </a:r>
            <a:r>
              <a:rPr lang="en-US" sz="1200" dirty="0"/>
              <a:t> (pp. 365-370). Springer, Berlin, Heidelberg.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Fan, </a:t>
            </a:r>
            <a:r>
              <a:rPr lang="en-US" sz="1200" dirty="0" err="1"/>
              <a:t>Chuchu</a:t>
            </a:r>
            <a:r>
              <a:rPr lang="en-US" sz="1200" dirty="0"/>
              <a:t>, Bolun Qi, </a:t>
            </a:r>
            <a:r>
              <a:rPr lang="en-US" sz="1200" dirty="0" err="1"/>
              <a:t>Sayan</a:t>
            </a:r>
            <a:r>
              <a:rPr lang="en-US" sz="1200" dirty="0"/>
              <a:t> </a:t>
            </a:r>
            <a:r>
              <a:rPr lang="en-US" sz="1200" dirty="0" err="1"/>
              <a:t>Mitra</a:t>
            </a:r>
            <a:r>
              <a:rPr lang="en-US" sz="1200" dirty="0"/>
              <a:t>, Mahesh Viswanathan, and </a:t>
            </a:r>
            <a:r>
              <a:rPr lang="en-US" sz="1200" dirty="0" err="1"/>
              <a:t>Parasara</a:t>
            </a:r>
            <a:r>
              <a:rPr lang="en-US" sz="1200" dirty="0"/>
              <a:t> Sridhar </a:t>
            </a:r>
            <a:r>
              <a:rPr lang="en-US" sz="1200" dirty="0" err="1"/>
              <a:t>Duggirala</a:t>
            </a:r>
            <a:r>
              <a:rPr lang="en-US" sz="1200" dirty="0"/>
              <a:t>. "Automatic reachability analysis for nonlinear hybrid models with C2E2." In </a:t>
            </a:r>
            <a:r>
              <a:rPr lang="en-US" sz="1200" i="1" dirty="0"/>
              <a:t>International Conference on Computer Aided Verification</a:t>
            </a:r>
            <a:r>
              <a:rPr lang="en-US" sz="1200" dirty="0"/>
              <a:t>, pp. 531-538. Springer, Cham, 2016.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Donzé, Alexandre, and Oded Maler. "Systematic simulation using sensitivity analysis." In </a:t>
            </a:r>
            <a:r>
              <a:rPr lang="en-US" sz="1200" i="1" dirty="0"/>
              <a:t>International Workshop on Hybrid Systems: Computation and Control</a:t>
            </a:r>
            <a:r>
              <a:rPr lang="en-US" sz="1200" dirty="0"/>
              <a:t>, pp. 174-189. Springer, Berlin, Heidelberg, 2007</a:t>
            </a:r>
            <a:endParaRPr lang="en-US" sz="12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72D671-731B-41FA-9AC5-734BEBC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D441-B642-4940-AE7C-07E06CC5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80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51FE0F-797C-48E8-89FE-FC10B417A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209202"/>
            <a:ext cx="11577010" cy="44748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Single hop: Vehicle communicates directly with another vehicle</a:t>
            </a:r>
          </a:p>
          <a:p>
            <a:r>
              <a:rPr lang="en-US" dirty="0"/>
              <a:t>Multi-hop: Vehicle uses intermediate nodes for communication</a:t>
            </a:r>
          </a:p>
          <a:p>
            <a:r>
              <a:rPr lang="en-US" dirty="0"/>
              <a:t>V2V has been used for safety:</a:t>
            </a:r>
          </a:p>
          <a:p>
            <a:pPr lvl="1"/>
            <a:r>
              <a:rPr lang="en-US" dirty="0"/>
              <a:t>Stopped vehicle or obstacle avoidance on highways</a:t>
            </a:r>
          </a:p>
          <a:p>
            <a:pPr lvl="1"/>
            <a:r>
              <a:rPr lang="en-US" dirty="0"/>
              <a:t>Merging assistance from a slow incoming lane to a crowded road</a:t>
            </a:r>
          </a:p>
          <a:p>
            <a:pPr lvl="1"/>
            <a:r>
              <a:rPr lang="en-US" dirty="0"/>
              <a:t>Intersection safety and collision warning systems</a:t>
            </a:r>
          </a:p>
          <a:p>
            <a:r>
              <a:rPr lang="en-US" dirty="0"/>
              <a:t>Consensus around DSRC (Dedicated Short-Range Communication) using IEEE 802.11p/WAVE standards </a:t>
            </a:r>
          </a:p>
          <a:p>
            <a:r>
              <a:rPr lang="en-US" dirty="0"/>
              <a:t>Potential applications: </a:t>
            </a:r>
          </a:p>
          <a:p>
            <a:pPr lvl="1"/>
            <a:r>
              <a:rPr lang="en-US" dirty="0"/>
              <a:t>multi-vehicle sensor fusion for localization, mapping</a:t>
            </a:r>
          </a:p>
          <a:p>
            <a:pPr lvl="1"/>
            <a:r>
              <a:rPr lang="en-US" dirty="0"/>
              <a:t>Platooning and energy management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363307-1BFF-4CB7-98B6-C3EA47E7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V2V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F43F-6B34-4A5F-A264-42A98E28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68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C7B75E-409A-4B57-A681-8E6288C4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Vehicle to Infrastructure communication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Electronic Toll Collection</a:t>
            </a:r>
          </a:p>
          <a:p>
            <a:pPr lvl="1"/>
            <a:r>
              <a:rPr lang="en-US" dirty="0"/>
              <a:t>Intersection safety with Smart traffic lights</a:t>
            </a:r>
          </a:p>
          <a:p>
            <a:pPr marL="914400" lvl="2" indent="0">
              <a:buNone/>
            </a:pPr>
            <a:r>
              <a:rPr lang="en-US" dirty="0"/>
              <a:t>(Cooperative Intersection Collision Avoidance System)</a:t>
            </a:r>
          </a:p>
          <a:p>
            <a:pPr lvl="1"/>
            <a:r>
              <a:rPr lang="en-US" dirty="0"/>
              <a:t>Better route-planning with a traffic-congestion aware cloud system</a:t>
            </a:r>
          </a:p>
          <a:p>
            <a:pPr lvl="1"/>
            <a:r>
              <a:rPr lang="en-US" dirty="0"/>
              <a:t>Computing on the cloud for complex optimization situations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F7F52F-D1B5-4D38-A1F0-B1F8AECD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V2I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D02FF-643B-44C7-A3C3-C3EA2C64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25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B9C8F4-FEE5-4C70-BAE7-C3DA3EAE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platoons of vehicles (e.g. trucks)</a:t>
            </a:r>
          </a:p>
          <a:p>
            <a:r>
              <a:rPr lang="en-US" dirty="0"/>
              <a:t>Several goals:</a:t>
            </a:r>
          </a:p>
          <a:p>
            <a:pPr lvl="1"/>
            <a:r>
              <a:rPr lang="en-US" dirty="0"/>
              <a:t>Improve safety</a:t>
            </a:r>
          </a:p>
          <a:p>
            <a:pPr lvl="1"/>
            <a:r>
              <a:rPr lang="en-US" dirty="0"/>
              <a:t>Improve traffic flow dynamics by damping disturbances (new cars, braking, bumps in the road)</a:t>
            </a:r>
          </a:p>
          <a:p>
            <a:pPr lvl="1"/>
            <a:r>
              <a:rPr lang="en-US" dirty="0"/>
              <a:t>Increasing highway capacity by shorter following gaps</a:t>
            </a:r>
          </a:p>
          <a:p>
            <a:pPr lvl="1"/>
            <a:r>
              <a:rPr lang="en-US" dirty="0"/>
              <a:t>Saving energy and pollution through aerodynamic drafting</a:t>
            </a:r>
          </a:p>
          <a:p>
            <a:pPr lvl="1"/>
            <a:r>
              <a:rPr lang="en-US" dirty="0"/>
              <a:t>Improving driver comfort and convenience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82581D-C94C-4342-9AD7-F1AB1C94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Adaptive Cruise Control (CACC)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788B5-C3B1-428A-AB16-0DDB10E0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8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3509E5-2EB4-4365-8C8B-D13902988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V2V variants based on where information comes from</a:t>
            </a:r>
          </a:p>
          <a:p>
            <a:pPr lvl="1"/>
            <a:r>
              <a:rPr lang="en-US" sz="2400" dirty="0"/>
              <a:t>Immediate leader or/and follower or/and the overall Platoon Leader or/and any vehicle in range</a:t>
            </a:r>
          </a:p>
          <a:p>
            <a:r>
              <a:rPr lang="en-US" dirty="0"/>
              <a:t>Simplest scheme: Pairwise sharing between vehicle and immediate leader</a:t>
            </a:r>
          </a:p>
          <a:p>
            <a:r>
              <a:rPr lang="en-US" dirty="0"/>
              <a:t>V2I schemes: communicate with traffic management center/roadside devices either statically or dynamically</a:t>
            </a:r>
          </a:p>
          <a:p>
            <a:pPr lvl="1"/>
            <a:r>
              <a:rPr lang="en-US" dirty="0"/>
              <a:t>Can help with intersections</a:t>
            </a:r>
          </a:p>
          <a:p>
            <a:pPr lvl="1"/>
            <a:r>
              <a:rPr lang="en-US" dirty="0"/>
              <a:t>Can help with green-driving or eco-driving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F1CB1-D85E-4476-8DF8-5C3D86CD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with V2X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14E8B-0C77-4013-A538-FD9F8D7A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0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CDDA0D-4225-4D6D-AB62-14CF8AD9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clearance or constant distance gap (CDG)</a:t>
            </a:r>
          </a:p>
          <a:p>
            <a:pPr lvl="1"/>
            <a:r>
              <a:rPr lang="en-US" dirty="0"/>
              <a:t>Separation does not change with vehicle velocity</a:t>
            </a:r>
          </a:p>
          <a:p>
            <a:pPr lvl="1"/>
            <a:r>
              <a:rPr lang="en-US" dirty="0"/>
              <a:t>Gives experience of mechanical linkage between vehicles</a:t>
            </a:r>
          </a:p>
          <a:p>
            <a:pPr lvl="1"/>
            <a:r>
              <a:rPr lang="en-US" dirty="0"/>
              <a:t>Requires more formal platoon architecture and tight communication between platoon leader and followers</a:t>
            </a:r>
          </a:p>
          <a:p>
            <a:pPr lvl="1"/>
            <a:r>
              <a:rPr lang="en-US" dirty="0"/>
              <a:t>Communication interruption can cause safety hazards</a:t>
            </a:r>
          </a:p>
          <a:p>
            <a:pPr lvl="1"/>
            <a:r>
              <a:rPr lang="en-US" dirty="0"/>
              <a:t>Need larger gaps to ensure safety of platoon</a:t>
            </a:r>
          </a:p>
          <a:p>
            <a:pPr lvl="1"/>
            <a:r>
              <a:rPr lang="en-US" dirty="0"/>
              <a:t>(Emergency brake by leader can cause domino effect)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35E78-46A9-44CD-8C9E-31191F5D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uses different gap regulation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ED33-BDC4-4733-B40A-AC858838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4E8E67-8148-465E-8402-E557A3665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8716" y="571331"/>
                <a:ext cx="6054868" cy="510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{ mode, x }</a:t>
                </a:r>
              </a:p>
              <a:p>
                <a:pPr marL="0" indent="0">
                  <a:buNone/>
                </a:pPr>
                <a:r>
                  <a:rPr lang="en-US" dirty="0"/>
                  <a:t>Semantics: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off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𝐼𝑛𝑖𝑡</m:t>
                        </m:r>
                      </m:e>
                    </m:d>
                  </m:oMath>
                </a14:m>
                <a:r>
                  <a:rPr lang="en-US" dirty="0"/>
                  <a:t>: { mode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 off,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 0 }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has an infinite number of transitions</a:t>
                </a:r>
              </a:p>
              <a:p>
                <a:pPr lvl="1"/>
                <a:r>
                  <a:rPr lang="en-US" dirty="0"/>
                  <a:t>(off, 0)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(off, 0)</a:t>
                </a:r>
              </a:p>
              <a:p>
                <a:pPr lvl="1"/>
                <a:r>
                  <a:rPr lang="en-US" dirty="0"/>
                  <a:t>(off, 0)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(on, 0)</a:t>
                </a:r>
              </a:p>
              <a:p>
                <a:pPr lvl="1"/>
                <a:r>
                  <a:rPr lang="en-US" dirty="0"/>
                  <a:t>(on, 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(on, n+1) if n &lt; 10</a:t>
                </a:r>
              </a:p>
              <a:p>
                <a:pPr lvl="1"/>
                <a:r>
                  <a:rPr lang="en-US" dirty="0"/>
                  <a:t>(on, 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(off, 0) otherwise</a:t>
                </a:r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4E8E67-8148-465E-8402-E557A3665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8716" y="571331"/>
                <a:ext cx="6054868" cy="5105963"/>
              </a:xfrm>
              <a:blipFill>
                <a:blip r:embed="rId2"/>
                <a:stretch>
                  <a:fillRect l="-2115" t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EC1AC85-4DC6-41D6-A14B-3F5E889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C8A72-8AA0-436B-A72B-EC7668DC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2BCA9E-7F4D-4210-BC96-0D5CC5FF7197}"/>
              </a:ext>
            </a:extLst>
          </p:cNvPr>
          <p:cNvGrpSpPr/>
          <p:nvPr/>
        </p:nvGrpSpPr>
        <p:grpSpPr>
          <a:xfrm>
            <a:off x="166680" y="1476437"/>
            <a:ext cx="5644220" cy="4200858"/>
            <a:chOff x="166680" y="1476437"/>
            <a:chExt cx="5644220" cy="42008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260738E-CB94-4E3C-AF01-6DF545D055C7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off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9B748E-C156-4069-A8EC-342711D02788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on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A0906A12-F526-4B8E-ADDE-4D2D4E429597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616CD886-D48E-4FA0-B409-A11D42A02A8B}"/>
                </a:ext>
              </a:extLst>
            </p:cNvPr>
            <p:cNvCxnSpPr>
              <a:cxnSpLocks/>
              <a:stCxn id="6" idx="2"/>
              <a:endCxn id="5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5BDC280C-AFA9-463B-A5AD-E782FF253A9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23DEA-15EC-4D79-8A24-FE5FA30D11CD}"/>
                </a:ext>
              </a:extLst>
            </p:cNvPr>
            <p:cNvSpPr txBox="1"/>
            <p:nvPr/>
          </p:nvSpPr>
          <p:spPr>
            <a:xfrm>
              <a:off x="166680" y="2676863"/>
              <a:ext cx="1397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(press==0)?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B36AF064-7CDF-46BC-A1A9-DF3F734039F3}"/>
                </a:ext>
              </a:extLst>
            </p:cNvPr>
            <p:cNvCxnSpPr>
              <a:cxnSpLocks/>
              <a:stCxn id="6" idx="6"/>
              <a:endCxn id="6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32B4E-6167-42A0-AFEF-8F99F9503134}"/>
                </a:ext>
              </a:extLst>
            </p:cNvPr>
            <p:cNvSpPr txBox="1"/>
            <p:nvPr/>
          </p:nvSpPr>
          <p:spPr>
            <a:xfrm>
              <a:off x="3827723" y="2360243"/>
              <a:ext cx="163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EFD2E2-4214-41DF-898A-B52B5C104659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83680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(press==0) &amp; (x&lt;10)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EFD2E2-4214-41DF-898A-B52B5C104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836802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3441" t="-5882" r="-23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897024-EDDD-40E2-A90D-2B201073F555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E9430-99E8-4C9F-B30D-21586227AC27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86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E9430-99E8-4C9F-B30D-21586227AC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8613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22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05599C-43D1-4B43-BC40-94B04BB957C8}"/>
                    </a:ext>
                  </a:extLst>
                </p:cNvPr>
                <p:cNvSpPr txBox="1"/>
                <p:nvPr/>
              </p:nvSpPr>
              <p:spPr>
                <a:xfrm>
                  <a:off x="382794" y="3892773"/>
                  <a:ext cx="297305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2400" dirty="0"/>
                    <a:t>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05599C-43D1-4B43-BC40-94B04BB95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4" y="3892773"/>
                  <a:ext cx="2973058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3279" t="-5882" r="-20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5751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EC9CF-6AEE-43EB-83D9-3A2F36EC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Resembles how normal human drivers drive (except on 110 in LA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r>
              <a:rPr lang="en-US" dirty="0"/>
              <a:t>Distance between vehicles is proportional to their speed + a small fixed offset distance</a:t>
            </a:r>
          </a:p>
          <a:p>
            <a:r>
              <a:rPr lang="en-US" dirty="0"/>
              <a:t>E.g. doubling of speed causes doubling of gap between vehicles</a:t>
            </a:r>
          </a:p>
          <a:p>
            <a:r>
              <a:rPr lang="en-US" dirty="0"/>
              <a:t>Time gap criterion described in terms of time between rear bumper of leading vehicle and front bumper of trailing vehicle pass a fixed point on </a:t>
            </a:r>
            <a:r>
              <a:rPr lang="en-US" dirty="0" err="1"/>
              <a:t>te</a:t>
            </a:r>
            <a:r>
              <a:rPr lang="en-US" dirty="0"/>
              <a:t> roadway</a:t>
            </a:r>
          </a:p>
          <a:p>
            <a:r>
              <a:rPr lang="en-US" dirty="0"/>
              <a:t>Often described as headway or time headway</a:t>
            </a:r>
          </a:p>
          <a:p>
            <a:r>
              <a:rPr lang="en-US" dirty="0"/>
              <a:t>Vehicles in CTG CACC are often called a “string of vehicles” rather than platoon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375FD-05C1-4AE9-9EC1-B969EAF7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Time Gap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AF99-F6B5-4246-BB82-CCABA50C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23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18AFA1-2496-447A-80BA-E49FD57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713297"/>
            <a:ext cx="11699087" cy="3970744"/>
          </a:xfrm>
        </p:spPr>
        <p:txBody>
          <a:bodyPr/>
          <a:lstStyle/>
          <a:p>
            <a:r>
              <a:rPr lang="en-US" dirty="0"/>
              <a:t>AIM protocol and its variants proposed based on V2I communication</a:t>
            </a:r>
          </a:p>
          <a:p>
            <a:r>
              <a:rPr lang="en-US" dirty="0"/>
              <a:t>Main idea :</a:t>
            </a:r>
          </a:p>
          <a:p>
            <a:pPr lvl="1"/>
            <a:r>
              <a:rPr lang="en-US" dirty="0"/>
              <a:t>Each car equipped with a driver agent</a:t>
            </a:r>
          </a:p>
          <a:p>
            <a:pPr lvl="1"/>
            <a:r>
              <a:rPr lang="en-US" dirty="0"/>
              <a:t>Each intersection equipped with an intersection manager</a:t>
            </a:r>
          </a:p>
          <a:p>
            <a:pPr lvl="1"/>
            <a:r>
              <a:rPr lang="en-US" dirty="0"/>
              <a:t>Driver agents call ahead to reserve space-time in an intersection</a:t>
            </a:r>
          </a:p>
          <a:p>
            <a:pPr lvl="1"/>
            <a:r>
              <a:rPr lang="en-US" dirty="0"/>
              <a:t>Intersection manager decides to grant or reject reservation requests according to an intersection control policy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784E62-AE85-439E-9924-E62276D7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Intersection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C532F-6A63-48DB-B609-F174267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00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160D3C-6910-430B-BD1F-0747DDC9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Approach vehicle announces arrival to manager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Vehicle indicates its size, predicted arrival time, velocity, acceleration, arrival and departure lanes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Intersection manager simulates vehicle’s path through the intersection, checking for conflicts with paths of previously processed vehicles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there are no conflicts, issues a reservation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the vehicle’s responsibility to arrive at and travel through the reserved space-time block within some range of error tolerance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case of conflict, intersection manager suggests an alternate later reservation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 enters intersection only if reservation successful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Upon leaving intersection, car conveys successful passage to the manager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15B7D-5E5D-4C81-836B-D5007D0F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protocol</a:t>
            </a:r>
            <a:r>
              <a:rPr lang="en-US" baseline="30000" dirty="0"/>
              <a:t>4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7728-375A-4766-B2FB-3B333E4E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561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DAA81F-8DC0-4988-811E-A2A60891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34598"/>
          </a:xfrm>
        </p:spPr>
        <p:txBody>
          <a:bodyPr/>
          <a:lstStyle/>
          <a:p>
            <a:r>
              <a:rPr lang="en-US" dirty="0"/>
              <a:t>Divide intersection into grid of reservation tiles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1879C0-5E8B-4D7B-B126-DAE3CCB8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control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5194-0182-4422-9316-CE9EEFB4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D2FA3-747B-4DEC-9FC1-11C2CB63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26" y="1990802"/>
            <a:ext cx="6855725" cy="30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12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65A476-716A-45A3-9EFF-1714C8BD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Decentralized (vehicles coordinating among themselves) vs. Centralized (manager)</a:t>
            </a:r>
          </a:p>
          <a:p>
            <a:r>
              <a:rPr lang="en-US" dirty="0"/>
              <a:t>Deliberative (planning entire trajectories) vs. reactive (planning trajectories in real-time)</a:t>
            </a:r>
          </a:p>
          <a:p>
            <a:r>
              <a:rPr lang="en-US" dirty="0"/>
              <a:t>Robust (Safety margins) vs. efficient (more throughput at the intersection)</a:t>
            </a:r>
          </a:p>
          <a:p>
            <a:r>
              <a:rPr lang="en-US" dirty="0"/>
              <a:t>Cooperative (optimizing overall traffic flow) vs. Egoistic (optimizing your own speed/time)</a:t>
            </a:r>
          </a:p>
          <a:p>
            <a:r>
              <a:rPr lang="en-US" dirty="0"/>
              <a:t>Homogenous (all vehicles treated the same) vs. Heterogeneous </a:t>
            </a:r>
          </a:p>
          <a:p>
            <a:endParaRPr lang="en-US" dirty="0"/>
          </a:p>
          <a:p>
            <a:r>
              <a:rPr lang="en-US" dirty="0"/>
              <a:t>Modeling AIM: asynchronous, timed, &amp; hybrid process models used!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7FE1B7-5A82-4D60-A4A3-242C1D7D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AIM</a:t>
            </a:r>
            <a:r>
              <a:rPr lang="en-US" baseline="30000" dirty="0"/>
              <a:t>5 </a:t>
            </a:r>
            <a:r>
              <a:rPr lang="en-US" dirty="0"/>
              <a:t>variants with different concerns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2284B-D01B-49A4-B223-399D272D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59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70768-6FAE-4004-9F5E-02EC3F54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03" y="1332703"/>
            <a:ext cx="597736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Purpose: allow vehicles merging onto a freeway from a ramp to do so in safe fashion</a:t>
            </a:r>
          </a:p>
          <a:p>
            <a:r>
              <a:rPr lang="en-US" dirty="0"/>
              <a:t>Can be formulated as a specific case in autonomous intersection management</a:t>
            </a:r>
          </a:p>
          <a:p>
            <a:r>
              <a:rPr lang="en-US" dirty="0"/>
              <a:t>Specialized approaches based on highway ramp metering have existed for some time (these do not utilize V2V capability, and do not guarantee safety)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BA77C-C08A-4AAF-AFF1-8B153F8D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merge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99249-9C21-4F45-B3CA-FB06FFF1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711DB-8E6A-47D7-93FA-6F4BB70E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" y="1537421"/>
            <a:ext cx="5692973" cy="33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3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5AA430-087C-4C84-8339-074FF846A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83133" y="1332703"/>
                <a:ext cx="608263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Region at center of intersection called merging zone with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Control zone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where vehicles can communicate</a:t>
                </a:r>
              </a:p>
              <a:p>
                <a:r>
                  <a:rPr lang="en-US" dirty="0"/>
                  <a:t>Each vehicle modeled with simple second-order dynamics (position, velocity, acceleration)</a:t>
                </a:r>
              </a:p>
              <a:p>
                <a:r>
                  <a:rPr lang="en-US" dirty="0"/>
                  <a:t>Centralized solution based on layered control approaches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5AA430-087C-4C84-8339-074FF846A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3133" y="1332703"/>
                <a:ext cx="6082635" cy="4351338"/>
              </a:xfrm>
              <a:blipFill>
                <a:blip r:embed="rId2"/>
                <a:stretch>
                  <a:fillRect l="-1304" t="-2384" r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60F6D17-692F-45F0-B1C8-723217AD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merge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579FE-F4BE-41BF-86E1-1DFAD082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DF92A-387F-440F-A6A1-F73DE925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2" y="1723596"/>
            <a:ext cx="5456901" cy="32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70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5318D3-370F-41F5-9E8B-1DB76AF0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Centralized approach (V2I only)</a:t>
            </a:r>
          </a:p>
          <a:p>
            <a:r>
              <a:rPr lang="en-US" dirty="0"/>
              <a:t>First layer</a:t>
            </a:r>
          </a:p>
          <a:p>
            <a:pPr lvl="1"/>
            <a:r>
              <a:rPr lang="en-US" dirty="0"/>
              <a:t>Assumes each vehicle is traveling at constant speed</a:t>
            </a:r>
          </a:p>
          <a:p>
            <a:pPr lvl="1"/>
            <a:r>
              <a:rPr lang="en-US" dirty="0"/>
              <a:t>Computes time for each vehicle to merge into the control zone based on this assumption</a:t>
            </a:r>
          </a:p>
          <a:p>
            <a:r>
              <a:rPr lang="en-US" dirty="0"/>
              <a:t>Second layer</a:t>
            </a:r>
          </a:p>
          <a:p>
            <a:pPr lvl="1"/>
            <a:r>
              <a:rPr lang="en-US" dirty="0"/>
              <a:t>Determines conflicts in merging sequence</a:t>
            </a:r>
          </a:p>
          <a:p>
            <a:pPr lvl="1"/>
            <a:r>
              <a:rPr lang="en-US" dirty="0"/>
              <a:t>Computes required acceleration value  based on heuristic rules</a:t>
            </a:r>
          </a:p>
          <a:p>
            <a:r>
              <a:rPr lang="en-US" dirty="0"/>
              <a:t>Generalization with different layers of control has been proposed</a:t>
            </a:r>
          </a:p>
          <a:p>
            <a:r>
              <a:rPr lang="en-US" dirty="0"/>
              <a:t>Optimization: minimizing vehicle overlap (crash!) and travel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EA2FAD-9E93-4C45-8520-7A1596C4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Two-layered control approach for merging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C428E-B350-4C5C-ADCF-70A5A659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15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FE83BB-3D0A-492F-9D28-33406C66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2" y="1332703"/>
            <a:ext cx="7110018" cy="4351338"/>
          </a:xfrm>
        </p:spPr>
        <p:txBody>
          <a:bodyPr/>
          <a:lstStyle/>
          <a:p>
            <a:r>
              <a:rPr lang="en-US" dirty="0"/>
              <a:t>Virtual vehicle mapped onto the freeway before actual merging occurs</a:t>
            </a:r>
          </a:p>
          <a:p>
            <a:r>
              <a:rPr lang="en-US" dirty="0"/>
              <a:t>Allows vehicles to perform smoother and safer control actions</a:t>
            </a:r>
          </a:p>
          <a:p>
            <a:r>
              <a:rPr lang="en-US" dirty="0"/>
              <a:t>Uses slot-based traffic management (vehicles drive into a virtual slot)</a:t>
            </a:r>
          </a:p>
          <a:p>
            <a:r>
              <a:rPr lang="en-US" dirty="0"/>
              <a:t>Vehicles use V2V and V2I communication with vehicles in range</a:t>
            </a:r>
          </a:p>
          <a:p>
            <a:r>
              <a:rPr lang="en-US" dirty="0"/>
              <a:t>Other approaches based on MPC also exist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62C13B-C9FB-4CFA-B35C-B81CDEDE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D43F9-9866-4C5D-8F4E-24D6D7A6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DFE39-C2DF-4B84-94C0-1E00AC0C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115" y="1723596"/>
            <a:ext cx="5245125" cy="31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90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B5CC0-D4EF-4F4E-BA05-E3E58E51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protocols, decision layer components</a:t>
            </a:r>
          </a:p>
          <a:p>
            <a:pPr lvl="1"/>
            <a:r>
              <a:rPr lang="en-US" dirty="0"/>
              <a:t>Synchronous and Asynchronous processes</a:t>
            </a:r>
          </a:p>
          <a:p>
            <a:pPr lvl="1"/>
            <a:r>
              <a:rPr lang="en-US" dirty="0"/>
              <a:t>Understanding system-level safety using synchronous and asynchronous composition</a:t>
            </a:r>
          </a:p>
          <a:p>
            <a:pPr lvl="1"/>
            <a:r>
              <a:rPr lang="en-US" dirty="0"/>
              <a:t>Verification using Model Checking, Inductive Invariants</a:t>
            </a:r>
          </a:p>
          <a:p>
            <a:pPr lvl="1"/>
            <a:r>
              <a:rPr lang="en-US" dirty="0"/>
              <a:t>Liveness properties with LTL, CTL</a:t>
            </a:r>
          </a:p>
          <a:p>
            <a:pPr lvl="1"/>
            <a:r>
              <a:rPr lang="en-US" dirty="0"/>
              <a:t>Model-based and Scenario-based Testing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0818-BB51-40CE-95BA-4D902CCA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4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E0F04E-B15F-4C4C-BD17-E5673E04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050255"/>
            <a:ext cx="11699087" cy="3633785"/>
          </a:xfrm>
        </p:spPr>
        <p:txBody>
          <a:bodyPr/>
          <a:lstStyle/>
          <a:p>
            <a:r>
              <a:rPr lang="en-US" dirty="0"/>
              <a:t>All kinds of components (synchronous, asynchronous, timed, hybrid, continuous components have an underlying transition system</a:t>
            </a:r>
          </a:p>
          <a:p>
            <a:r>
              <a:rPr lang="en-US" dirty="0"/>
              <a:t>State in the transition system underlying a component captures any given runtime configuration of the component</a:t>
            </a:r>
          </a:p>
          <a:p>
            <a:r>
              <a:rPr lang="en-US" dirty="0"/>
              <a:t>Continuous components, Timed Processes, Hybrid Processes in general, have infinite number of states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D31B59-834D-4973-8E93-9AA63E16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Systems and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B08B5-F624-4A64-9068-42FC5D00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189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B5CC0-D4EF-4F4E-BA05-E3E58E51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Controllers, Path planning</a:t>
            </a:r>
          </a:p>
          <a:p>
            <a:pPr lvl="1"/>
            <a:r>
              <a:rPr lang="en-US" dirty="0"/>
              <a:t>Timed and Hybrid Processes, Dynamical Systems</a:t>
            </a:r>
          </a:p>
          <a:p>
            <a:pPr lvl="1"/>
            <a:r>
              <a:rPr lang="en-US" dirty="0"/>
              <a:t>Markov Decision Processes &amp; Markov Chains</a:t>
            </a:r>
          </a:p>
          <a:p>
            <a:pPr lvl="1"/>
            <a:r>
              <a:rPr lang="en-US" dirty="0"/>
              <a:t>Verification using Model Checking, Inductive invariants, safety certificates (barrier certificates), Liveness checking with LTL, CTL, STL</a:t>
            </a:r>
          </a:p>
          <a:p>
            <a:pPr lvl="1"/>
            <a:r>
              <a:rPr lang="en-US" dirty="0"/>
              <a:t>Testing using Falsification-based approaches</a:t>
            </a:r>
          </a:p>
          <a:p>
            <a:pPr lvl="1"/>
            <a:r>
              <a:rPr lang="en-US" dirty="0"/>
              <a:t>Software synthesis using Temporal Logic-based approaches,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0818-BB51-40CE-95BA-4D902CCA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57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219C7-DBAC-4A7B-9FAB-51E75D29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 about environments, physical processes to be controlled</a:t>
            </a:r>
          </a:p>
          <a:p>
            <a:pPr lvl="1"/>
            <a:r>
              <a:rPr lang="en-US" dirty="0"/>
              <a:t>Dynamical systems models, hybrid processes</a:t>
            </a:r>
          </a:p>
          <a:p>
            <a:pPr lvl="1"/>
            <a:r>
              <a:rPr lang="en-US" dirty="0"/>
              <a:t>Signal Temporal Logic as a way to express Cyber-Physical systems specifications</a:t>
            </a:r>
          </a:p>
          <a:p>
            <a:pPr lvl="1"/>
            <a:r>
              <a:rPr lang="en-US" dirty="0"/>
              <a:t>Testing and Falsification approaches</a:t>
            </a:r>
          </a:p>
          <a:p>
            <a:pPr lvl="1"/>
            <a:r>
              <a:rPr lang="en-US" dirty="0"/>
              <a:t>Reasoning about safety and security</a:t>
            </a:r>
          </a:p>
          <a:p>
            <a:pPr lvl="1"/>
            <a:r>
              <a:rPr lang="en-US" dirty="0"/>
              <a:t>Models for perception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2F4FCF9-FDDE-4768-AF6D-7AFAF0EF04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2F4FCF9-FDDE-4768-AF6D-7AFAF0EF0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82645-A470-4283-A551-6A3DD76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775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FF08E6-32A1-46E5-80C3-ADEF78BD8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want to develop a new CPS/IoT system with autonomy</a:t>
            </a:r>
          </a:p>
          <a:p>
            <a:r>
              <a:rPr lang="en-US" dirty="0"/>
              <a:t>Analyze its environment: model it as a dynamical system or a stochastic system (e.g. </a:t>
            </a:r>
            <a:r>
              <a:rPr lang="en-US" dirty="0" err="1"/>
              <a:t>PoMDPs</a:t>
            </a:r>
            <a:r>
              <a:rPr lang="en-US" dirty="0"/>
              <a:t>)</a:t>
            </a:r>
          </a:p>
          <a:p>
            <a:r>
              <a:rPr lang="en-US" dirty="0"/>
              <a:t>Analyze the different components required in the software stack</a:t>
            </a:r>
          </a:p>
          <a:p>
            <a:pPr lvl="1"/>
            <a:r>
              <a:rPr lang="en-US" dirty="0"/>
              <a:t>Perception vs. Decision/Planning vs. Control</a:t>
            </a:r>
          </a:p>
          <a:p>
            <a:r>
              <a:rPr lang="en-US" dirty="0"/>
              <a:t>Analyze what models to use for the control algorithms</a:t>
            </a:r>
          </a:p>
          <a:p>
            <a:pPr lvl="1"/>
            <a:r>
              <a:rPr lang="en-US" dirty="0"/>
              <a:t>Choices are: Traditional control schemes (PID/MPC), state-machines (synchronous vs. asynchronous based on communication type), AI/planning algorithms, hybrid control algorithms, or combinations of these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EAE560-7BE3-42BA-93FA-F60DE0AE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everything fit together?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6F718-0341-485F-BDF9-7E93C51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782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4BC22-BDF9-4067-B743-BEA5A95A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Try to specify the closed-loop system as something you can simulate and see its behaviors</a:t>
            </a:r>
          </a:p>
          <a:p>
            <a:pPr lvl="1"/>
            <a:r>
              <a:rPr lang="en-US" dirty="0"/>
              <a:t>Integrative modeling environment such as Simulink (plant models + software models)</a:t>
            </a:r>
          </a:p>
          <a:p>
            <a:pPr lvl="1"/>
            <a:r>
              <a:rPr lang="en-US" dirty="0"/>
              <a:t>Specify requirements of how you expect the system to behave (STL, LTL, or your favorite spec. formalism)</a:t>
            </a:r>
          </a:p>
          <a:p>
            <a:pPr lvl="2"/>
            <a:r>
              <a:rPr lang="en-US" dirty="0"/>
              <a:t>This step is a DO NOT MISS. It will provide documentation of your intent, and also a machine-checkable artifact</a:t>
            </a:r>
          </a:p>
          <a:p>
            <a:r>
              <a:rPr lang="en-US" dirty="0"/>
              <a:t>Test the system a lot, and then test some more</a:t>
            </a:r>
          </a:p>
          <a:p>
            <a:r>
              <a:rPr lang="en-US" dirty="0"/>
              <a:t>Apply formal reasoning wherever you can. Proofs are great if you can get them</a:t>
            </a:r>
          </a:p>
          <a:p>
            <a:r>
              <a:rPr lang="en-US" dirty="0"/>
              <a:t>Safety doesn’t end at modeling stage; continue reasoning about safety after deployment (through monitoring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1AD420-D8E5-4621-9B32-B94D2038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is the key!!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2DE7E-20E6-46EA-874E-0C4BA780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946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B22D9F-54BA-4F10-8898-A55FE5418872}"/>
              </a:ext>
            </a:extLst>
          </p:cNvPr>
          <p:cNvSpPr/>
          <p:nvPr/>
        </p:nvSpPr>
        <p:spPr>
          <a:xfrm>
            <a:off x="107413" y="1281289"/>
            <a:ext cx="10712988" cy="44986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0E496-3376-47C9-8381-D3330F58DA5B}"/>
              </a:ext>
            </a:extLst>
          </p:cNvPr>
          <p:cNvSpPr/>
          <p:nvPr/>
        </p:nvSpPr>
        <p:spPr>
          <a:xfrm>
            <a:off x="166680" y="2822222"/>
            <a:ext cx="6945320" cy="2912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Control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PID, MPC, Nonlinear control, Observer design (Kalman filter)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Perception	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Vision-based systems, CNNs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Planning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Path planning, Reinforcement learning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Security and Communicating Autonomous CPS</a:t>
            </a:r>
            <a:endParaRPr lang="en-U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EE8D8C-2800-474F-B970-C25A0BCA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2"/>
            <a:ext cx="6945319" cy="1438719"/>
          </a:xfr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Models of computation</a:t>
            </a:r>
          </a:p>
          <a:p>
            <a:pPr lvl="1"/>
            <a:r>
              <a:rPr lang="en-US" sz="2000" dirty="0"/>
              <a:t>Asynchronous, Synchronous, Timed, Hybrid Processes, Dynamical Systems, Probabilistic Models, 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EA5A9A-86D7-4C77-AC16-67DF8699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been a fun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8C843-4CCA-4442-A0DE-B0B14B86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4829D-6E34-4040-AD58-DC7A140A9DE4}"/>
              </a:ext>
            </a:extLst>
          </p:cNvPr>
          <p:cNvSpPr/>
          <p:nvPr/>
        </p:nvSpPr>
        <p:spPr>
          <a:xfrm>
            <a:off x="5130801" y="2283551"/>
            <a:ext cx="1828800" cy="4797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MODELING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25ABC-0EA5-45B4-A9B8-F10A54BC3950}"/>
              </a:ext>
            </a:extLst>
          </p:cNvPr>
          <p:cNvSpPr/>
          <p:nvPr/>
        </p:nvSpPr>
        <p:spPr>
          <a:xfrm>
            <a:off x="5243067" y="4245039"/>
            <a:ext cx="1828800" cy="4797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AUTONOMY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1B2E2D-ECB5-4FC4-A173-76D562987673}"/>
              </a:ext>
            </a:extLst>
          </p:cNvPr>
          <p:cNvGrpSpPr/>
          <p:nvPr/>
        </p:nvGrpSpPr>
        <p:grpSpPr>
          <a:xfrm>
            <a:off x="7171268" y="2822221"/>
            <a:ext cx="3561645" cy="2912619"/>
            <a:chOff x="7360355" y="2181621"/>
            <a:chExt cx="3561645" cy="2762912"/>
          </a:xfrm>
        </p:grpSpPr>
        <p:sp>
          <p:nvSpPr>
            <p:cNvPr id="6" name="Content Placeholder 1">
              <a:extLst>
                <a:ext uri="{FF2B5EF4-FFF2-40B4-BE49-F238E27FC236}">
                  <a16:creationId xmlns:a16="http://schemas.microsoft.com/office/drawing/2014/main" id="{974C93FB-FA91-4BC5-AAB2-250E58208E2D}"/>
                </a:ext>
              </a:extLst>
            </p:cNvPr>
            <p:cNvSpPr txBox="1">
              <a:spLocks/>
            </p:cNvSpPr>
            <p:nvPr/>
          </p:nvSpPr>
          <p:spPr>
            <a:xfrm>
              <a:off x="7360355" y="2181621"/>
              <a:ext cx="3561645" cy="27629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457200" marR="0" indent="-4572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FF9B9B"/>
                </a:buClr>
                <a:buSzPct val="80000"/>
                <a:buFont typeface="Wingdings 3" panose="05040102010807070707" pitchFamily="18" charset="2"/>
                <a:buChar char="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marR="0" indent="-27432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A3A3"/>
                </a:buClr>
                <a:buSzPct val="75000"/>
                <a:buFont typeface="Wingdings 3" panose="05040102010807070707" pitchFamily="18" charset="2"/>
                <a:buChar char="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797"/>
                </a:buClr>
                <a:buSzPct val="70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B9B"/>
                </a:buClr>
                <a:buSzPct val="65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B9B"/>
                </a:buClr>
                <a:buSzPct val="60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Basics of Safety-Aware Mindset</a:t>
              </a:r>
            </a:p>
            <a:p>
              <a:r>
                <a:rPr lang="en-US" sz="2000" dirty="0"/>
                <a:t>Specification Languages (LTL, CTL, STL)</a:t>
              </a:r>
            </a:p>
            <a:p>
              <a:r>
                <a:rPr lang="en-US" sz="2000" dirty="0"/>
                <a:t>Falsification and Testing</a:t>
              </a:r>
            </a:p>
            <a:p>
              <a:r>
                <a:rPr lang="en-US" sz="2000" dirty="0"/>
                <a:t>Safety Invariants + Proofs</a:t>
              </a:r>
            </a:p>
            <a:p>
              <a:r>
                <a:rPr lang="en-US" sz="2000" dirty="0"/>
                <a:t>Reachability, Model Checking</a:t>
              </a:r>
            </a:p>
            <a:p>
              <a:endParaRPr lang="en-US" sz="2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78F04-C524-4D33-A696-67E8F2E8E675}"/>
                </a:ext>
              </a:extLst>
            </p:cNvPr>
            <p:cNvSpPr/>
            <p:nvPr/>
          </p:nvSpPr>
          <p:spPr>
            <a:xfrm>
              <a:off x="9033932" y="4413997"/>
              <a:ext cx="1828800" cy="479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SAFETY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2D66821-3AA5-4FB6-A650-F261E30AF812}"/>
              </a:ext>
            </a:extLst>
          </p:cNvPr>
          <p:cNvSpPr/>
          <p:nvPr/>
        </p:nvSpPr>
        <p:spPr>
          <a:xfrm>
            <a:off x="7450667" y="1703251"/>
            <a:ext cx="3002845" cy="733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Safe Autonomous CPS</a:t>
            </a:r>
          </a:p>
        </p:txBody>
      </p:sp>
    </p:spTree>
    <p:extLst>
      <p:ext uri="{BB962C8B-B14F-4D97-AF65-F5344CB8AC3E}">
        <p14:creationId xmlns:p14="http://schemas.microsoft.com/office/powerpoint/2010/main" val="3977982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Shladover</a:t>
            </a:r>
            <a:r>
              <a:rPr lang="en-US" sz="2000" dirty="0"/>
              <a:t>, Steven E., et al. "Cooperative adaptive cruise control: Definitions and operating concepts." </a:t>
            </a:r>
            <a:r>
              <a:rPr lang="en-US" sz="2000" i="1" dirty="0"/>
              <a:t>Transportation Research Record: Journal of the Transportation Research Board</a:t>
            </a:r>
            <a:r>
              <a:rPr lang="en-US" sz="2000" dirty="0"/>
              <a:t> 2489 (2015): 145-152.</a:t>
            </a:r>
          </a:p>
          <a:p>
            <a:pPr marL="0" indent="0">
              <a:buNone/>
            </a:pPr>
            <a:r>
              <a:rPr lang="en-US" sz="2000" dirty="0"/>
              <a:t>[2] ibid., https://escholarship.org/uc/item/7jf9n5wm</a:t>
            </a:r>
          </a:p>
          <a:p>
            <a:pPr marL="0" indent="0">
              <a:buNone/>
            </a:pPr>
            <a:r>
              <a:rPr lang="en-US" sz="2000" dirty="0"/>
              <a:t>[3] Liang, Chi-Ying, and </a:t>
            </a:r>
            <a:r>
              <a:rPr lang="en-US" sz="2000" dirty="0" err="1"/>
              <a:t>Huei</a:t>
            </a:r>
            <a:r>
              <a:rPr lang="en-US" sz="2000" dirty="0"/>
              <a:t> Peng. "String stability analysis of adaptive cruise controlled vehicles." </a:t>
            </a:r>
            <a:r>
              <a:rPr lang="en-US" sz="2000" i="1" dirty="0"/>
              <a:t>JSME International Journal Series C Mechanical Systems, Machine Elements and Manufacturing</a:t>
            </a:r>
            <a:r>
              <a:rPr lang="en-US" sz="2000" dirty="0"/>
              <a:t> 43.3 (2000): 671-677.</a:t>
            </a:r>
          </a:p>
          <a:p>
            <a:pPr marL="0" indent="0">
              <a:buNone/>
            </a:pPr>
            <a:r>
              <a:rPr lang="en-US" sz="2000" dirty="0"/>
              <a:t>[4] Stone, Peter, Shun Zhang, and Tsz-Chiu Au. "Autonomous intersection management for semi-autonomous vehicles." </a:t>
            </a:r>
            <a:r>
              <a:rPr lang="en-US" sz="2000" i="1" dirty="0"/>
              <a:t>Routledge Handbook of Transportation</a:t>
            </a:r>
            <a:r>
              <a:rPr lang="en-US" sz="2000" dirty="0"/>
              <a:t>. Routledge, 2015. 116-132.</a:t>
            </a:r>
          </a:p>
          <a:p>
            <a:pPr marL="0" indent="0">
              <a:buNone/>
            </a:pPr>
            <a:r>
              <a:rPr lang="en-US" sz="2000" dirty="0"/>
              <a:t>[5] Qian, </a:t>
            </a:r>
            <a:r>
              <a:rPr lang="en-US" sz="2000" dirty="0" err="1"/>
              <a:t>Xiangjun</a:t>
            </a:r>
            <a:r>
              <a:rPr lang="en-US" sz="2000" dirty="0"/>
              <a:t>, et al. "Autonomous Intersection Management systems: criteria, implementation and evaluation." </a:t>
            </a:r>
            <a:r>
              <a:rPr lang="en-US" sz="2000" i="1" dirty="0"/>
              <a:t>IET Intelligent Transport Systems</a:t>
            </a:r>
            <a:r>
              <a:rPr lang="en-US" sz="2000" dirty="0"/>
              <a:t> 11.3 (2017): 182-189.</a:t>
            </a:r>
          </a:p>
          <a:p>
            <a:pPr marL="0" indent="0">
              <a:buNone/>
            </a:pPr>
            <a:r>
              <a:rPr lang="en-US" sz="2000" dirty="0"/>
              <a:t>[6] de Campos, Gabriel Rodrigues, et al. "Traffic coordination at road intersections: Autonomous decision-making algorithms using model-based heuristics." </a:t>
            </a:r>
            <a:r>
              <a:rPr lang="en-US" sz="2000" i="1" dirty="0"/>
              <a:t>IEEE Intelligent Transportation Systems Magazine</a:t>
            </a:r>
            <a:r>
              <a:rPr lang="en-US" sz="2000" dirty="0"/>
              <a:t> 9.1 (2017): 8-21.</a:t>
            </a:r>
          </a:p>
          <a:p>
            <a:pPr marL="0" indent="0">
              <a:buNone/>
            </a:pPr>
            <a:r>
              <a:rPr lang="en-US" sz="2000" dirty="0"/>
              <a:t>[7] Rios-Torres, Jackeline, and Andreas A. </a:t>
            </a:r>
            <a:r>
              <a:rPr lang="en-US" sz="2000" dirty="0" err="1"/>
              <a:t>Malikopoulos</a:t>
            </a:r>
            <a:r>
              <a:rPr lang="en-US" sz="2000" dirty="0"/>
              <a:t>. "A survey on the coordination of connected and automated vehicles at intersections and merging at highway on-ramps." </a:t>
            </a:r>
            <a:r>
              <a:rPr lang="en-US" sz="2000" i="1" dirty="0"/>
              <a:t>IEEE Transactions on Intelligent Transportation Systems</a:t>
            </a:r>
            <a:r>
              <a:rPr lang="en-US" sz="2000" dirty="0"/>
              <a:t> 18.5 (2017): 1066-1077.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03C4EC-8123-49C4-892A-82B0F4A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Example transitions for 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E5053-A81E-442C-AFBF-8121B57D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DEDF1B-39C6-440E-84E4-B362291C11AA}"/>
              </a:ext>
            </a:extLst>
          </p:cNvPr>
          <p:cNvSpPr/>
          <p:nvPr/>
        </p:nvSpPr>
        <p:spPr>
          <a:xfrm>
            <a:off x="397261" y="1879949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(off,0)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36D20C-C449-49A7-8695-6A50D572532D}"/>
              </a:ext>
            </a:extLst>
          </p:cNvPr>
          <p:cNvSpPr/>
          <p:nvPr/>
        </p:nvSpPr>
        <p:spPr>
          <a:xfrm>
            <a:off x="397261" y="3091221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(on,0)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A19DAE-365B-4284-9B57-94A873E0D441}"/>
              </a:ext>
            </a:extLst>
          </p:cNvPr>
          <p:cNvSpPr/>
          <p:nvPr/>
        </p:nvSpPr>
        <p:spPr>
          <a:xfrm>
            <a:off x="2635392" y="3091221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14A228-C6F9-4E37-9241-B344E52A4E4C}"/>
              </a:ext>
            </a:extLst>
          </p:cNvPr>
          <p:cNvSpPr/>
          <p:nvPr/>
        </p:nvSpPr>
        <p:spPr>
          <a:xfrm>
            <a:off x="2635391" y="4192354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26F313-94A0-4CEE-8D24-99709C830D0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962038" y="2498093"/>
            <a:ext cx="0" cy="59312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4C14B-CB47-44A7-A9F7-7AE9130596A7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1361395" y="2407568"/>
            <a:ext cx="1439416" cy="7741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EDC06A-8590-4273-891B-52C70DEE9DC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191594" y="3709365"/>
            <a:ext cx="8574" cy="4829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B995CA-EE77-4A65-B4A5-28AD57F6D7A0}"/>
              </a:ext>
            </a:extLst>
          </p:cNvPr>
          <p:cNvSpPr/>
          <p:nvPr/>
        </p:nvSpPr>
        <p:spPr>
          <a:xfrm>
            <a:off x="2480459" y="1916717"/>
            <a:ext cx="1439416" cy="581376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(on,100)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C581A0-EB4E-4C94-BF48-16EFA49F4DB1}"/>
              </a:ext>
            </a:extLst>
          </p:cNvPr>
          <p:cNvSpPr/>
          <p:nvPr/>
        </p:nvSpPr>
        <p:spPr>
          <a:xfrm>
            <a:off x="257265" y="4158566"/>
            <a:ext cx="1439416" cy="581376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(off,42)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CDE78F-D45B-4FFA-B24C-24BDC6349838}"/>
              </a:ext>
            </a:extLst>
          </p:cNvPr>
          <p:cNvGrpSpPr/>
          <p:nvPr/>
        </p:nvGrpSpPr>
        <p:grpSpPr>
          <a:xfrm>
            <a:off x="5866343" y="1433293"/>
            <a:ext cx="5644220" cy="4200858"/>
            <a:chOff x="166680" y="1476437"/>
            <a:chExt cx="5644220" cy="420085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05BDA1E-9A59-40C6-9804-3FC293DBD970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off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292492-0406-4DAE-B470-87C3F2FD2841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on</a:t>
              </a:r>
            </a:p>
          </p:txBody>
        </p: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EF10C9EC-0AF3-44FB-9166-70EF361D3B20}"/>
                </a:ext>
              </a:extLst>
            </p:cNvPr>
            <p:cNvCxnSpPr>
              <a:cxnSpLocks/>
              <a:stCxn id="24" idx="6"/>
              <a:endCxn id="25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D6499F91-5E92-4230-A4C2-702F91D34BB2}"/>
                </a:ext>
              </a:extLst>
            </p:cNvPr>
            <p:cNvCxnSpPr>
              <a:cxnSpLocks/>
              <a:stCxn id="25" idx="2"/>
              <a:endCxn id="24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EB1518E7-26C8-4C19-B16A-A4676B7D09C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4C0FEC-7153-47D6-8365-04945005874C}"/>
                </a:ext>
              </a:extLst>
            </p:cNvPr>
            <p:cNvSpPr txBox="1"/>
            <p:nvPr/>
          </p:nvSpPr>
          <p:spPr>
            <a:xfrm>
              <a:off x="166680" y="2676863"/>
              <a:ext cx="1397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(press==0)?</a:t>
              </a:r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C22D6FEE-A8AB-49A0-9BC3-1E01AC5126E7}"/>
                </a:ext>
              </a:extLst>
            </p:cNvPr>
            <p:cNvCxnSpPr>
              <a:cxnSpLocks/>
              <a:stCxn id="25" idx="6"/>
              <a:endCxn id="25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78AEF7-A908-49B2-9580-0A02134FEB86}"/>
                </a:ext>
              </a:extLst>
            </p:cNvPr>
            <p:cNvSpPr txBox="1"/>
            <p:nvPr/>
          </p:nvSpPr>
          <p:spPr>
            <a:xfrm>
              <a:off x="3827723" y="2360243"/>
              <a:ext cx="163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665C36-FB91-4F62-87A9-99C892611467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83680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(press==0) &amp; (x&lt;10)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665C36-FB91-4F62-87A9-99C89261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836802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3441" t="-5882" r="-23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46910B2-7E4A-4E27-8F6B-8C3F977E6C79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C42276-E5ED-454F-A043-8794506FF7CB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86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C42276-E5ED-454F-A043-8794506FF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8613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16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F5FA78D-5A43-4B60-BFAA-77F1923BE85E}"/>
                    </a:ext>
                  </a:extLst>
                </p:cNvPr>
                <p:cNvSpPr txBox="1"/>
                <p:nvPr/>
              </p:nvSpPr>
              <p:spPr>
                <a:xfrm>
                  <a:off x="382794" y="3892773"/>
                  <a:ext cx="297305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2400" dirty="0"/>
                    <a:t>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F5FA78D-5A43-4B60-BFAA-77F1923BE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4" y="3892773"/>
                  <a:ext cx="2973058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3285" t="-5882" r="-2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656765-06A5-419B-85C6-900792DFAE6E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1526814" y="2189021"/>
            <a:ext cx="953645" cy="183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E189A4-115A-4B4D-88EF-15E3E936F4B9}"/>
              </a:ext>
            </a:extLst>
          </p:cNvPr>
          <p:cNvSpPr/>
          <p:nvPr/>
        </p:nvSpPr>
        <p:spPr>
          <a:xfrm>
            <a:off x="1696681" y="5063868"/>
            <a:ext cx="1439416" cy="581376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(on,42)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E55A5B-B34E-42DE-85A2-33A2E5BECD0C}"/>
              </a:ext>
            </a:extLst>
          </p:cNvPr>
          <p:cNvCxnSpPr>
            <a:cxnSpLocks/>
            <a:stCxn id="22" idx="5"/>
            <a:endCxn id="39" idx="1"/>
          </p:cNvCxnSpPr>
          <p:nvPr/>
        </p:nvCxnSpPr>
        <p:spPr>
          <a:xfrm>
            <a:off x="1485883" y="4654801"/>
            <a:ext cx="421596" cy="49420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E329AC-6C52-40EB-BBB7-A9E18A90A633}"/>
              </a:ext>
            </a:extLst>
          </p:cNvPr>
          <p:cNvSpPr/>
          <p:nvPr/>
        </p:nvSpPr>
        <p:spPr>
          <a:xfrm rot="21379915">
            <a:off x="582134" y="4730044"/>
            <a:ext cx="693987" cy="330091"/>
          </a:xfrm>
          <a:custGeom>
            <a:avLst/>
            <a:gdLst>
              <a:gd name="connsiteX0" fmla="*/ 196799 w 693987"/>
              <a:gd name="connsiteY0" fmla="*/ 0 h 330091"/>
              <a:gd name="connsiteX1" fmla="*/ 4888 w 693987"/>
              <a:gd name="connsiteY1" fmla="*/ 90312 h 330091"/>
              <a:gd name="connsiteX2" fmla="*/ 95199 w 693987"/>
              <a:gd name="connsiteY2" fmla="*/ 282223 h 330091"/>
              <a:gd name="connsiteX3" fmla="*/ 490310 w 693987"/>
              <a:gd name="connsiteY3" fmla="*/ 327378 h 330091"/>
              <a:gd name="connsiteX4" fmla="*/ 693510 w 693987"/>
              <a:gd name="connsiteY4" fmla="*/ 225778 h 330091"/>
              <a:gd name="connsiteX5" fmla="*/ 535466 w 693987"/>
              <a:gd name="connsiteY5" fmla="*/ 45156 h 33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987" h="330091">
                <a:moveTo>
                  <a:pt x="196799" y="0"/>
                </a:moveTo>
                <a:cubicBezTo>
                  <a:pt x="109310" y="21637"/>
                  <a:pt x="21821" y="43275"/>
                  <a:pt x="4888" y="90312"/>
                </a:cubicBezTo>
                <a:cubicBezTo>
                  <a:pt x="-12045" y="137349"/>
                  <a:pt x="14295" y="242712"/>
                  <a:pt x="95199" y="282223"/>
                </a:cubicBezTo>
                <a:cubicBezTo>
                  <a:pt x="176103" y="321734"/>
                  <a:pt x="390592" y="336786"/>
                  <a:pt x="490310" y="327378"/>
                </a:cubicBezTo>
                <a:cubicBezTo>
                  <a:pt x="590029" y="317971"/>
                  <a:pt x="685984" y="272815"/>
                  <a:pt x="693510" y="225778"/>
                </a:cubicBezTo>
                <a:cubicBezTo>
                  <a:pt x="701036" y="178741"/>
                  <a:pt x="618251" y="111948"/>
                  <a:pt x="535466" y="45156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2DAC2D1-6267-4162-AC50-68DBB9CF62D1}"/>
              </a:ext>
            </a:extLst>
          </p:cNvPr>
          <p:cNvSpPr/>
          <p:nvPr/>
        </p:nvSpPr>
        <p:spPr>
          <a:xfrm rot="10280978">
            <a:off x="624680" y="1476523"/>
            <a:ext cx="609014" cy="451794"/>
          </a:xfrm>
          <a:custGeom>
            <a:avLst/>
            <a:gdLst>
              <a:gd name="connsiteX0" fmla="*/ 196799 w 693987"/>
              <a:gd name="connsiteY0" fmla="*/ 0 h 330091"/>
              <a:gd name="connsiteX1" fmla="*/ 4888 w 693987"/>
              <a:gd name="connsiteY1" fmla="*/ 90312 h 330091"/>
              <a:gd name="connsiteX2" fmla="*/ 95199 w 693987"/>
              <a:gd name="connsiteY2" fmla="*/ 282223 h 330091"/>
              <a:gd name="connsiteX3" fmla="*/ 490310 w 693987"/>
              <a:gd name="connsiteY3" fmla="*/ 327378 h 330091"/>
              <a:gd name="connsiteX4" fmla="*/ 693510 w 693987"/>
              <a:gd name="connsiteY4" fmla="*/ 225778 h 330091"/>
              <a:gd name="connsiteX5" fmla="*/ 535466 w 693987"/>
              <a:gd name="connsiteY5" fmla="*/ 45156 h 33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987" h="330091">
                <a:moveTo>
                  <a:pt x="196799" y="0"/>
                </a:moveTo>
                <a:cubicBezTo>
                  <a:pt x="109310" y="21637"/>
                  <a:pt x="21821" y="43275"/>
                  <a:pt x="4888" y="90312"/>
                </a:cubicBezTo>
                <a:cubicBezTo>
                  <a:pt x="-12045" y="137349"/>
                  <a:pt x="14295" y="242712"/>
                  <a:pt x="95199" y="282223"/>
                </a:cubicBezTo>
                <a:cubicBezTo>
                  <a:pt x="176103" y="321734"/>
                  <a:pt x="390592" y="336786"/>
                  <a:pt x="490310" y="327378"/>
                </a:cubicBezTo>
                <a:cubicBezTo>
                  <a:pt x="590029" y="317971"/>
                  <a:pt x="685984" y="272815"/>
                  <a:pt x="693510" y="225778"/>
                </a:cubicBezTo>
                <a:cubicBezTo>
                  <a:pt x="701036" y="178741"/>
                  <a:pt x="618251" y="111948"/>
                  <a:pt x="535466" y="45156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03C4EC-8123-49C4-892A-82B0F4A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TS describes all possible 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E5053-A81E-442C-AFBF-8121B57D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DEDF1B-39C6-440E-84E4-B362291C11AA}"/>
              </a:ext>
            </a:extLst>
          </p:cNvPr>
          <p:cNvSpPr/>
          <p:nvPr/>
        </p:nvSpPr>
        <p:spPr>
          <a:xfrm>
            <a:off x="397261" y="1879949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(off,0)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36D20C-C449-49A7-8695-6A50D572532D}"/>
              </a:ext>
            </a:extLst>
          </p:cNvPr>
          <p:cNvSpPr/>
          <p:nvPr/>
        </p:nvSpPr>
        <p:spPr>
          <a:xfrm>
            <a:off x="397261" y="3091221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(on,0)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A19DAE-365B-4284-9B57-94A873E0D441}"/>
              </a:ext>
            </a:extLst>
          </p:cNvPr>
          <p:cNvSpPr/>
          <p:nvPr/>
        </p:nvSpPr>
        <p:spPr>
          <a:xfrm>
            <a:off x="2635392" y="3091221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14A228-C6F9-4E37-9241-B344E52A4E4C}"/>
              </a:ext>
            </a:extLst>
          </p:cNvPr>
          <p:cNvSpPr/>
          <p:nvPr/>
        </p:nvSpPr>
        <p:spPr>
          <a:xfrm>
            <a:off x="2635391" y="4192354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26F313-94A0-4CEE-8D24-99709C830D0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962038" y="2498093"/>
            <a:ext cx="0" cy="59312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4C14B-CB47-44A7-A9F7-7AE9130596A7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1361395" y="2407568"/>
            <a:ext cx="1439416" cy="7741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EDC06A-8590-4273-891B-52C70DEE9DC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191594" y="3709365"/>
            <a:ext cx="8574" cy="4829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B995CA-EE77-4A65-B4A5-28AD57F6D7A0}"/>
              </a:ext>
            </a:extLst>
          </p:cNvPr>
          <p:cNvSpPr/>
          <p:nvPr/>
        </p:nvSpPr>
        <p:spPr>
          <a:xfrm>
            <a:off x="2480459" y="1916717"/>
            <a:ext cx="1439416" cy="58137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(on,100)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C581A0-EB4E-4C94-BF48-16EFA49F4DB1}"/>
              </a:ext>
            </a:extLst>
          </p:cNvPr>
          <p:cNvSpPr/>
          <p:nvPr/>
        </p:nvSpPr>
        <p:spPr>
          <a:xfrm>
            <a:off x="257265" y="4158566"/>
            <a:ext cx="1439416" cy="58137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(off,42)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CDE78F-D45B-4FFA-B24C-24BDC6349838}"/>
              </a:ext>
            </a:extLst>
          </p:cNvPr>
          <p:cNvGrpSpPr/>
          <p:nvPr/>
        </p:nvGrpSpPr>
        <p:grpSpPr>
          <a:xfrm>
            <a:off x="4228590" y="2336373"/>
            <a:ext cx="4043537" cy="2574260"/>
            <a:chOff x="166680" y="1476437"/>
            <a:chExt cx="5439236" cy="436037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05BDA1E-9A59-40C6-9804-3FC293DBD970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292492-0406-4DAE-B470-87C3F2FD2841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EF10C9EC-0AF3-44FB-9166-70EF361D3B20}"/>
                </a:ext>
              </a:extLst>
            </p:cNvPr>
            <p:cNvCxnSpPr>
              <a:cxnSpLocks/>
              <a:stCxn id="24" idx="6"/>
              <a:endCxn id="25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D6499F91-5E92-4230-A4C2-702F91D34BB2}"/>
                </a:ext>
              </a:extLst>
            </p:cNvPr>
            <p:cNvCxnSpPr>
              <a:cxnSpLocks/>
              <a:stCxn id="25" idx="2"/>
              <a:endCxn id="24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EB1518E7-26C8-4C19-B16A-A4676B7D09C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4C0FEC-7153-47D6-8365-04945005874C}"/>
                </a:ext>
              </a:extLst>
            </p:cNvPr>
            <p:cNvSpPr txBox="1"/>
            <p:nvPr/>
          </p:nvSpPr>
          <p:spPr>
            <a:xfrm>
              <a:off x="166680" y="2676864"/>
              <a:ext cx="1390215" cy="521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(press==0)?</a:t>
              </a:r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C22D6FEE-A8AB-49A0-9BC3-1E01AC5126E7}"/>
                </a:ext>
              </a:extLst>
            </p:cNvPr>
            <p:cNvCxnSpPr>
              <a:cxnSpLocks/>
              <a:stCxn id="25" idx="6"/>
              <a:endCxn id="25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78AEF7-A908-49B2-9580-0A02134FEB86}"/>
                </a:ext>
              </a:extLst>
            </p:cNvPr>
            <p:cNvSpPr txBox="1"/>
            <p:nvPr/>
          </p:nvSpPr>
          <p:spPr>
            <a:xfrm>
              <a:off x="3827723" y="2360243"/>
              <a:ext cx="1551507" cy="57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665C36-FB91-4F62-87A9-99C892611467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631818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(press==0) &amp; (x&lt;10)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665C36-FB91-4F62-87A9-99C89261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631818" cy="990513"/>
                </a:xfrm>
                <a:prstGeom prst="rect">
                  <a:avLst/>
                </a:prstGeom>
                <a:blipFill>
                  <a:blip r:embed="rId3"/>
                  <a:stretch>
                    <a:fillRect l="-1558" t="-3125" r="-6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46910B2-7E4A-4E27-8F6B-8C3F977E6C79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C42276-E5ED-454F-A043-8794506FF7CB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1200" dirty="0"/>
                    <a:t>0</a:t>
                  </a: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C42276-E5ED-454F-A043-8794506FF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  <a:blipFill>
                  <a:blip r:embed="rId4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F5FA78D-5A43-4B60-BFAA-77F1923BE85E}"/>
                    </a:ext>
                  </a:extLst>
                </p:cNvPr>
                <p:cNvSpPr txBox="1"/>
                <p:nvPr/>
              </p:nvSpPr>
              <p:spPr>
                <a:xfrm>
                  <a:off x="382795" y="3892774"/>
                  <a:ext cx="2756884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F5FA78D-5A43-4B60-BFAA-77F1923BE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5" y="3892774"/>
                  <a:ext cx="2756884" cy="990513"/>
                </a:xfrm>
                <a:prstGeom prst="rect">
                  <a:avLst/>
                </a:prstGeom>
                <a:blipFill>
                  <a:blip r:embed="rId5"/>
                  <a:stretch>
                    <a:fillRect l="-1488" t="-3125" r="-8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656765-06A5-419B-85C6-900792DFAE6E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1526814" y="2189021"/>
            <a:ext cx="953645" cy="18384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E189A4-115A-4B4D-88EF-15E3E936F4B9}"/>
              </a:ext>
            </a:extLst>
          </p:cNvPr>
          <p:cNvSpPr/>
          <p:nvPr/>
        </p:nvSpPr>
        <p:spPr>
          <a:xfrm>
            <a:off x="1696681" y="5063868"/>
            <a:ext cx="1439416" cy="58137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(on,42)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E55A5B-B34E-42DE-85A2-33A2E5BECD0C}"/>
              </a:ext>
            </a:extLst>
          </p:cNvPr>
          <p:cNvCxnSpPr>
            <a:cxnSpLocks/>
            <a:stCxn id="22" idx="5"/>
            <a:endCxn id="39" idx="1"/>
          </p:cNvCxnSpPr>
          <p:nvPr/>
        </p:nvCxnSpPr>
        <p:spPr>
          <a:xfrm>
            <a:off x="1485883" y="4654801"/>
            <a:ext cx="421596" cy="494208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E329AC-6C52-40EB-BBB7-A9E18A90A633}"/>
              </a:ext>
            </a:extLst>
          </p:cNvPr>
          <p:cNvSpPr/>
          <p:nvPr/>
        </p:nvSpPr>
        <p:spPr>
          <a:xfrm rot="21379915">
            <a:off x="582134" y="4730044"/>
            <a:ext cx="693987" cy="330091"/>
          </a:xfrm>
          <a:custGeom>
            <a:avLst/>
            <a:gdLst>
              <a:gd name="connsiteX0" fmla="*/ 196799 w 693987"/>
              <a:gd name="connsiteY0" fmla="*/ 0 h 330091"/>
              <a:gd name="connsiteX1" fmla="*/ 4888 w 693987"/>
              <a:gd name="connsiteY1" fmla="*/ 90312 h 330091"/>
              <a:gd name="connsiteX2" fmla="*/ 95199 w 693987"/>
              <a:gd name="connsiteY2" fmla="*/ 282223 h 330091"/>
              <a:gd name="connsiteX3" fmla="*/ 490310 w 693987"/>
              <a:gd name="connsiteY3" fmla="*/ 327378 h 330091"/>
              <a:gd name="connsiteX4" fmla="*/ 693510 w 693987"/>
              <a:gd name="connsiteY4" fmla="*/ 225778 h 330091"/>
              <a:gd name="connsiteX5" fmla="*/ 535466 w 693987"/>
              <a:gd name="connsiteY5" fmla="*/ 45156 h 33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987" h="330091">
                <a:moveTo>
                  <a:pt x="196799" y="0"/>
                </a:moveTo>
                <a:cubicBezTo>
                  <a:pt x="109310" y="21637"/>
                  <a:pt x="21821" y="43275"/>
                  <a:pt x="4888" y="90312"/>
                </a:cubicBezTo>
                <a:cubicBezTo>
                  <a:pt x="-12045" y="137349"/>
                  <a:pt x="14295" y="242712"/>
                  <a:pt x="95199" y="282223"/>
                </a:cubicBezTo>
                <a:cubicBezTo>
                  <a:pt x="176103" y="321734"/>
                  <a:pt x="390592" y="336786"/>
                  <a:pt x="490310" y="327378"/>
                </a:cubicBezTo>
                <a:cubicBezTo>
                  <a:pt x="590029" y="317971"/>
                  <a:pt x="685984" y="272815"/>
                  <a:pt x="693510" y="225778"/>
                </a:cubicBezTo>
                <a:cubicBezTo>
                  <a:pt x="701036" y="178741"/>
                  <a:pt x="618251" y="111948"/>
                  <a:pt x="535466" y="45156"/>
                </a:cubicBezTo>
              </a:path>
            </a:pathLst>
          </a:custGeom>
          <a:ln>
            <a:prstDash val="sys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2DAC2D1-6267-4162-AC50-68DBB9CF62D1}"/>
              </a:ext>
            </a:extLst>
          </p:cNvPr>
          <p:cNvSpPr/>
          <p:nvPr/>
        </p:nvSpPr>
        <p:spPr>
          <a:xfrm rot="10280978">
            <a:off x="624680" y="1476523"/>
            <a:ext cx="609014" cy="451794"/>
          </a:xfrm>
          <a:custGeom>
            <a:avLst/>
            <a:gdLst>
              <a:gd name="connsiteX0" fmla="*/ 196799 w 693987"/>
              <a:gd name="connsiteY0" fmla="*/ 0 h 330091"/>
              <a:gd name="connsiteX1" fmla="*/ 4888 w 693987"/>
              <a:gd name="connsiteY1" fmla="*/ 90312 h 330091"/>
              <a:gd name="connsiteX2" fmla="*/ 95199 w 693987"/>
              <a:gd name="connsiteY2" fmla="*/ 282223 h 330091"/>
              <a:gd name="connsiteX3" fmla="*/ 490310 w 693987"/>
              <a:gd name="connsiteY3" fmla="*/ 327378 h 330091"/>
              <a:gd name="connsiteX4" fmla="*/ 693510 w 693987"/>
              <a:gd name="connsiteY4" fmla="*/ 225778 h 330091"/>
              <a:gd name="connsiteX5" fmla="*/ 535466 w 693987"/>
              <a:gd name="connsiteY5" fmla="*/ 45156 h 33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987" h="330091">
                <a:moveTo>
                  <a:pt x="196799" y="0"/>
                </a:moveTo>
                <a:cubicBezTo>
                  <a:pt x="109310" y="21637"/>
                  <a:pt x="21821" y="43275"/>
                  <a:pt x="4888" y="90312"/>
                </a:cubicBezTo>
                <a:cubicBezTo>
                  <a:pt x="-12045" y="137349"/>
                  <a:pt x="14295" y="242712"/>
                  <a:pt x="95199" y="282223"/>
                </a:cubicBezTo>
                <a:cubicBezTo>
                  <a:pt x="176103" y="321734"/>
                  <a:pt x="390592" y="336786"/>
                  <a:pt x="490310" y="327378"/>
                </a:cubicBezTo>
                <a:cubicBezTo>
                  <a:pt x="590029" y="317971"/>
                  <a:pt x="685984" y="272815"/>
                  <a:pt x="693510" y="225778"/>
                </a:cubicBezTo>
                <a:cubicBezTo>
                  <a:pt x="701036" y="178741"/>
                  <a:pt x="618251" y="111948"/>
                  <a:pt x="535466" y="45156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1">
                <a:extLst>
                  <a:ext uri="{FF2B5EF4-FFF2-40B4-BE49-F238E27FC236}">
                    <a16:creationId xmlns:a16="http://schemas.microsoft.com/office/drawing/2014/main" id="{F46E305B-908F-4FFE-B8EB-81768D7B2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08128" y="2420852"/>
                <a:ext cx="3743059" cy="18640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Transitions indicated as dotted lines can’t really happen in the component</a:t>
                </a:r>
              </a:p>
              <a:p>
                <a:r>
                  <a:rPr lang="en-US" sz="2000" dirty="0"/>
                  <a:t>But, the TS will describe then, as the states of the TS are over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int</m:t>
                    </m:r>
                  </m:oMath>
                </a14:m>
                <a:r>
                  <a:rPr lang="en-US" sz="2000" dirty="0"/>
                  <a:t>!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1">
                <a:extLst>
                  <a:ext uri="{FF2B5EF4-FFF2-40B4-BE49-F238E27FC236}">
                    <a16:creationId xmlns:a16="http://schemas.microsoft.com/office/drawing/2014/main" id="{F46E305B-908F-4FFE-B8EB-81768D7B2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8128" y="2420852"/>
                <a:ext cx="3743059" cy="1864002"/>
              </a:xfrm>
              <a:blipFill>
                <a:blip r:embed="rId6"/>
                <a:stretch>
                  <a:fillRect l="-814" t="-4575" r="-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03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EF1189C-D9F0-4803-8CC9-DF778B8F44A4}"/>
              </a:ext>
            </a:extLst>
          </p:cNvPr>
          <p:cNvSpPr/>
          <p:nvPr/>
        </p:nvSpPr>
        <p:spPr>
          <a:xfrm>
            <a:off x="6693110" y="1163049"/>
            <a:ext cx="3854907" cy="34932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8709E2-A4AF-41F8-8352-971DE58D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Reachable states of a modified switch 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2924-7917-47D6-AE08-B54F88E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CD26AB-E41D-43A4-A043-F69D7B83B260}"/>
              </a:ext>
            </a:extLst>
          </p:cNvPr>
          <p:cNvGrpSpPr/>
          <p:nvPr/>
        </p:nvGrpSpPr>
        <p:grpSpPr>
          <a:xfrm>
            <a:off x="830634" y="2020285"/>
            <a:ext cx="3939341" cy="2574260"/>
            <a:chOff x="166680" y="1476437"/>
            <a:chExt cx="5299075" cy="43603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7425B3-B535-4A5B-B0FE-FF4A80C48BC0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7960A4-F5F1-4D23-8753-9932013A9C42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4B387BBD-9DAF-401E-A469-EB2EA895CEF6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2D66D6BC-4496-4F8D-9779-672E6F5C4A51}"/>
                </a:ext>
              </a:extLst>
            </p:cNvPr>
            <p:cNvCxnSpPr>
              <a:cxnSpLocks/>
              <a:stCxn id="7" idx="2"/>
              <a:endCxn id="6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559D7178-5B53-4BE8-9F05-751BF8B3D1D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3ED0DF-A0EE-4D5B-A93F-33FDBCC02267}"/>
                </a:ext>
              </a:extLst>
            </p:cNvPr>
            <p:cNvSpPr txBox="1"/>
            <p:nvPr/>
          </p:nvSpPr>
          <p:spPr>
            <a:xfrm>
              <a:off x="166680" y="2676864"/>
              <a:ext cx="1390215" cy="521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(press==0)?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CB7277B1-50F1-4226-B3FB-52F01F58649A}"/>
                </a:ext>
              </a:extLst>
            </p:cNvPr>
            <p:cNvCxnSpPr>
              <a:cxnSpLocks/>
              <a:stCxn id="7" idx="6"/>
              <a:endCxn id="7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B88D72-7E85-4C99-AFD1-94A3E8051BB3}"/>
                </a:ext>
              </a:extLst>
            </p:cNvPr>
            <p:cNvSpPr txBox="1"/>
            <p:nvPr/>
          </p:nvSpPr>
          <p:spPr>
            <a:xfrm>
              <a:off x="3827723" y="2360243"/>
              <a:ext cx="1551507" cy="57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AC570C8-4BF9-4380-8561-86B05BAA0A03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(press==0) &amp; (x&lt;2)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AC570C8-4BF9-4380-8561-86B05BAA0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blipFill>
                  <a:blip r:embed="rId2"/>
                  <a:stretch>
                    <a:fillRect l="-1980" t="-3125" r="-9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33B3AC-E902-4FE7-A3DC-3BF9A99D832B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226621B-C4F7-48EE-B79A-95C50392FCFF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1200" dirty="0"/>
                    <a:t>0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226621B-C4F7-48EE-B79A-95C50392FC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13C21-98E1-4C75-BC64-0C4228833E0A}"/>
                    </a:ext>
                  </a:extLst>
                </p:cNvPr>
                <p:cNvSpPr txBox="1"/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 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13C21-98E1-4C75-BC64-0C4228833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blipFill>
                  <a:blip r:embed="rId4"/>
                  <a:stretch>
                    <a:fillRect l="-1840" t="-3125" r="-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EE57956-38BE-4C39-983C-3A3208071204}"/>
              </a:ext>
            </a:extLst>
          </p:cNvPr>
          <p:cNvSpPr/>
          <p:nvPr/>
        </p:nvSpPr>
        <p:spPr>
          <a:xfrm>
            <a:off x="6875327" y="1655858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(off,0)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B152B0-BF23-41E1-B8C2-E4EDB0303E51}"/>
              </a:ext>
            </a:extLst>
          </p:cNvPr>
          <p:cNvSpPr/>
          <p:nvPr/>
        </p:nvSpPr>
        <p:spPr>
          <a:xfrm>
            <a:off x="6875327" y="2867130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79D780-C476-48F3-BDF4-7A78BAB1CB3C}"/>
              </a:ext>
            </a:extLst>
          </p:cNvPr>
          <p:cNvSpPr/>
          <p:nvPr/>
        </p:nvSpPr>
        <p:spPr>
          <a:xfrm>
            <a:off x="9113458" y="2867130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(on,1)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A740C1-A496-435D-A785-32460D1FC177}"/>
              </a:ext>
            </a:extLst>
          </p:cNvPr>
          <p:cNvSpPr/>
          <p:nvPr/>
        </p:nvSpPr>
        <p:spPr>
          <a:xfrm>
            <a:off x="9113457" y="3968263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(on,2)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1630E7-B129-4140-ABA5-EEEC81C8E855}"/>
              </a:ext>
            </a:extLst>
          </p:cNvPr>
          <p:cNvCxnSpPr>
            <a:cxnSpLocks/>
          </p:cNvCxnSpPr>
          <p:nvPr/>
        </p:nvCxnSpPr>
        <p:spPr>
          <a:xfrm>
            <a:off x="7609437" y="2297284"/>
            <a:ext cx="0" cy="59312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B73FEA-27F5-4C12-86B8-351EE43B8D17}"/>
              </a:ext>
            </a:extLst>
          </p:cNvPr>
          <p:cNvCxnSpPr>
            <a:cxnSpLocks/>
            <a:stCxn id="20" idx="1"/>
            <a:endCxn id="18" idx="5"/>
          </p:cNvCxnSpPr>
          <p:nvPr/>
        </p:nvCxnSpPr>
        <p:spPr>
          <a:xfrm flipH="1" flipV="1">
            <a:off x="7839461" y="2183477"/>
            <a:ext cx="1439416" cy="7741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A57227-97A1-4004-BB44-D2FAEF793E7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669660" y="3485274"/>
            <a:ext cx="8574" cy="4829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18CEE48-47A3-4FA1-A869-4DBE39F31637}"/>
              </a:ext>
            </a:extLst>
          </p:cNvPr>
          <p:cNvSpPr/>
          <p:nvPr/>
        </p:nvSpPr>
        <p:spPr>
          <a:xfrm>
            <a:off x="10583294" y="1658724"/>
            <a:ext cx="1439416" cy="58137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(on,100)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80D29BD-0F43-401A-B7EC-10647947554F}"/>
              </a:ext>
            </a:extLst>
          </p:cNvPr>
          <p:cNvSpPr/>
          <p:nvPr/>
        </p:nvSpPr>
        <p:spPr>
          <a:xfrm>
            <a:off x="6693111" y="4793517"/>
            <a:ext cx="1439416" cy="58137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(off,42)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28DAA6-FB9C-4144-9BDF-7A702DC98D2D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>
            <a:off x="8004880" y="1949412"/>
            <a:ext cx="2578414" cy="15518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2E6008A-861B-4987-9291-F48AA7D42B12}"/>
              </a:ext>
            </a:extLst>
          </p:cNvPr>
          <p:cNvSpPr/>
          <p:nvPr/>
        </p:nvSpPr>
        <p:spPr>
          <a:xfrm>
            <a:off x="8539707" y="4804954"/>
            <a:ext cx="1439416" cy="58137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(on,42)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17A8D4-F101-47F9-BB01-D898CB2DE09F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8132527" y="5084205"/>
            <a:ext cx="407180" cy="11437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8D7FBEB-3F3E-4170-967A-73118CB30D02}"/>
              </a:ext>
            </a:extLst>
          </p:cNvPr>
          <p:cNvSpPr/>
          <p:nvPr/>
        </p:nvSpPr>
        <p:spPr>
          <a:xfrm rot="21379915">
            <a:off x="7001080" y="5342998"/>
            <a:ext cx="693987" cy="330091"/>
          </a:xfrm>
          <a:custGeom>
            <a:avLst/>
            <a:gdLst>
              <a:gd name="connsiteX0" fmla="*/ 196799 w 693987"/>
              <a:gd name="connsiteY0" fmla="*/ 0 h 330091"/>
              <a:gd name="connsiteX1" fmla="*/ 4888 w 693987"/>
              <a:gd name="connsiteY1" fmla="*/ 90312 h 330091"/>
              <a:gd name="connsiteX2" fmla="*/ 95199 w 693987"/>
              <a:gd name="connsiteY2" fmla="*/ 282223 h 330091"/>
              <a:gd name="connsiteX3" fmla="*/ 490310 w 693987"/>
              <a:gd name="connsiteY3" fmla="*/ 327378 h 330091"/>
              <a:gd name="connsiteX4" fmla="*/ 693510 w 693987"/>
              <a:gd name="connsiteY4" fmla="*/ 225778 h 330091"/>
              <a:gd name="connsiteX5" fmla="*/ 535466 w 693987"/>
              <a:gd name="connsiteY5" fmla="*/ 45156 h 33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987" h="330091">
                <a:moveTo>
                  <a:pt x="196799" y="0"/>
                </a:moveTo>
                <a:cubicBezTo>
                  <a:pt x="109310" y="21637"/>
                  <a:pt x="21821" y="43275"/>
                  <a:pt x="4888" y="90312"/>
                </a:cubicBezTo>
                <a:cubicBezTo>
                  <a:pt x="-12045" y="137349"/>
                  <a:pt x="14295" y="242712"/>
                  <a:pt x="95199" y="282223"/>
                </a:cubicBezTo>
                <a:cubicBezTo>
                  <a:pt x="176103" y="321734"/>
                  <a:pt x="390592" y="336786"/>
                  <a:pt x="490310" y="327378"/>
                </a:cubicBezTo>
                <a:cubicBezTo>
                  <a:pt x="590029" y="317971"/>
                  <a:pt x="685984" y="272815"/>
                  <a:pt x="693510" y="225778"/>
                </a:cubicBezTo>
                <a:cubicBezTo>
                  <a:pt x="701036" y="178741"/>
                  <a:pt x="618251" y="111948"/>
                  <a:pt x="535466" y="45156"/>
                </a:cubicBezTo>
              </a:path>
            </a:pathLst>
          </a:custGeom>
          <a:ln>
            <a:prstDash val="sys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FBA5232-2679-434F-BAE8-B9D0E5FF4B59}"/>
              </a:ext>
            </a:extLst>
          </p:cNvPr>
          <p:cNvSpPr/>
          <p:nvPr/>
        </p:nvSpPr>
        <p:spPr>
          <a:xfrm rot="10280978">
            <a:off x="7102746" y="1252432"/>
            <a:ext cx="609014" cy="451794"/>
          </a:xfrm>
          <a:custGeom>
            <a:avLst/>
            <a:gdLst>
              <a:gd name="connsiteX0" fmla="*/ 196799 w 693987"/>
              <a:gd name="connsiteY0" fmla="*/ 0 h 330091"/>
              <a:gd name="connsiteX1" fmla="*/ 4888 w 693987"/>
              <a:gd name="connsiteY1" fmla="*/ 90312 h 330091"/>
              <a:gd name="connsiteX2" fmla="*/ 95199 w 693987"/>
              <a:gd name="connsiteY2" fmla="*/ 282223 h 330091"/>
              <a:gd name="connsiteX3" fmla="*/ 490310 w 693987"/>
              <a:gd name="connsiteY3" fmla="*/ 327378 h 330091"/>
              <a:gd name="connsiteX4" fmla="*/ 693510 w 693987"/>
              <a:gd name="connsiteY4" fmla="*/ 225778 h 330091"/>
              <a:gd name="connsiteX5" fmla="*/ 535466 w 693987"/>
              <a:gd name="connsiteY5" fmla="*/ 45156 h 33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987" h="330091">
                <a:moveTo>
                  <a:pt x="196799" y="0"/>
                </a:moveTo>
                <a:cubicBezTo>
                  <a:pt x="109310" y="21637"/>
                  <a:pt x="21821" y="43275"/>
                  <a:pt x="4888" y="90312"/>
                </a:cubicBezTo>
                <a:cubicBezTo>
                  <a:pt x="-12045" y="137349"/>
                  <a:pt x="14295" y="242712"/>
                  <a:pt x="95199" y="282223"/>
                </a:cubicBezTo>
                <a:cubicBezTo>
                  <a:pt x="176103" y="321734"/>
                  <a:pt x="390592" y="336786"/>
                  <a:pt x="490310" y="327378"/>
                </a:cubicBezTo>
                <a:cubicBezTo>
                  <a:pt x="590029" y="317971"/>
                  <a:pt x="685984" y="272815"/>
                  <a:pt x="693510" y="225778"/>
                </a:cubicBezTo>
                <a:cubicBezTo>
                  <a:pt x="701036" y="178741"/>
                  <a:pt x="618251" y="111948"/>
                  <a:pt x="535466" y="45156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219540-F311-4199-83EE-4B5BB1C868FE}"/>
              </a:ext>
            </a:extLst>
          </p:cNvPr>
          <p:cNvCxnSpPr>
            <a:cxnSpLocks/>
            <a:stCxn id="21" idx="2"/>
            <a:endCxn id="18" idx="5"/>
          </p:cNvCxnSpPr>
          <p:nvPr/>
        </p:nvCxnSpPr>
        <p:spPr>
          <a:xfrm flipH="1" flipV="1">
            <a:off x="7839461" y="2183477"/>
            <a:ext cx="1273996" cy="20938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37B849-ACCF-4CC9-9F57-EC2BC063CBA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8004880" y="3176202"/>
            <a:ext cx="110857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9FA912-B168-48DF-B948-FCA005AFDC2F}"/>
              </a:ext>
            </a:extLst>
          </p:cNvPr>
          <p:cNvCxnSpPr>
            <a:cxnSpLocks/>
          </p:cNvCxnSpPr>
          <p:nvPr/>
        </p:nvCxnSpPr>
        <p:spPr>
          <a:xfrm flipV="1">
            <a:off x="7300420" y="2252931"/>
            <a:ext cx="0" cy="59091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D4270D-0539-4F36-B0B5-67D57E4B19E2}"/>
              </a:ext>
            </a:extLst>
          </p:cNvPr>
          <p:cNvSpPr txBox="1"/>
          <p:nvPr/>
        </p:nvSpPr>
        <p:spPr>
          <a:xfrm>
            <a:off x="6728150" y="3928435"/>
            <a:ext cx="211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Reachable states and transitions</a:t>
            </a:r>
          </a:p>
        </p:txBody>
      </p:sp>
    </p:spTree>
    <p:extLst>
      <p:ext uri="{BB962C8B-B14F-4D97-AF65-F5344CB8AC3E}">
        <p14:creationId xmlns:p14="http://schemas.microsoft.com/office/powerpoint/2010/main" val="46506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16213</TotalTime>
  <Words>5840</Words>
  <Application>Microsoft Office PowerPoint</Application>
  <PresentationFormat>Widescreen</PresentationFormat>
  <Paragraphs>665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Arial Black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 Verification Basics + V2X + Wrap-up</vt:lpstr>
      <vt:lpstr>Safety Requirements</vt:lpstr>
      <vt:lpstr>Transition System</vt:lpstr>
      <vt:lpstr>Transition System</vt:lpstr>
      <vt:lpstr>Example of a TS</vt:lpstr>
      <vt:lpstr>Transition Systems and state</vt:lpstr>
      <vt:lpstr>Example transitions for TS</vt:lpstr>
      <vt:lpstr>TS describes all possible transitions</vt:lpstr>
      <vt:lpstr>Reachable states of a modified switch TS</vt:lpstr>
      <vt:lpstr>Reachability</vt:lpstr>
      <vt:lpstr>Desirable behaviors of a TS</vt:lpstr>
      <vt:lpstr>Safety invariants </vt:lpstr>
      <vt:lpstr>Safety invariants </vt:lpstr>
      <vt:lpstr>Proving that something is an invariant</vt:lpstr>
      <vt:lpstr>Inductive Safety Proof</vt:lpstr>
      <vt:lpstr>Inductive Invariant</vt:lpstr>
      <vt:lpstr>Proving inductive invariants: I</vt:lpstr>
      <vt:lpstr>Proving inductive invariants: I</vt:lpstr>
      <vt:lpstr>Proving inductive invariants: II</vt:lpstr>
      <vt:lpstr>Proving inductive invariants: II</vt:lpstr>
      <vt:lpstr>Proving inductive invariants: III</vt:lpstr>
      <vt:lpstr>Proving inductive invariants: III</vt:lpstr>
      <vt:lpstr>How do we prove safety invariants?</vt:lpstr>
      <vt:lpstr>Soundness and Completeness</vt:lpstr>
      <vt:lpstr>Safety Proof for Switch</vt:lpstr>
      <vt:lpstr>Safety verification using barrier certificates</vt:lpstr>
      <vt:lpstr>Strict barrier certificate</vt:lpstr>
      <vt:lpstr>Example</vt:lpstr>
      <vt:lpstr>Example</vt:lpstr>
      <vt:lpstr>Time-bounded Reachability</vt:lpstr>
      <vt:lpstr>Problem definition</vt:lpstr>
      <vt:lpstr>Solutions to time-bounded reachability</vt:lpstr>
      <vt:lpstr>Under-approximation</vt:lpstr>
      <vt:lpstr>Under-approximation: sound for bug-finding</vt:lpstr>
      <vt:lpstr>Under-approximation: unsound for verification</vt:lpstr>
      <vt:lpstr>Over-approximation</vt:lpstr>
      <vt:lpstr>Reachability for piecewise affine (PWA) systems</vt:lpstr>
      <vt:lpstr>Reachability for affine systems</vt:lpstr>
      <vt:lpstr>Problem for CPS (hybrid systems)</vt:lpstr>
      <vt:lpstr>Reachability for nonlinear systems</vt:lpstr>
      <vt:lpstr>Combining under and over-approximations</vt:lpstr>
      <vt:lpstr>Simlulation-guided reachability depiction</vt:lpstr>
      <vt:lpstr>Secret sauce: how to bloat</vt:lpstr>
      <vt:lpstr>Bibliography</vt:lpstr>
      <vt:lpstr>V2V communication</vt:lpstr>
      <vt:lpstr>V2I communication</vt:lpstr>
      <vt:lpstr>Cooperative Adaptive Cruise Control (CACC)</vt:lpstr>
      <vt:lpstr>CACC with V2X</vt:lpstr>
      <vt:lpstr>CACC uses different gap regulation strategies</vt:lpstr>
      <vt:lpstr>Constant Time Gap</vt:lpstr>
      <vt:lpstr>Autonomous Intersection Management</vt:lpstr>
      <vt:lpstr>AIM protocol4 </vt:lpstr>
      <vt:lpstr>Intersection control policies</vt:lpstr>
      <vt:lpstr>Many AIM5 variants with different concerns</vt:lpstr>
      <vt:lpstr>Collaborative merge</vt:lpstr>
      <vt:lpstr>Collaborative merge</vt:lpstr>
      <vt:lpstr>Two-layered control approach for merging</vt:lpstr>
      <vt:lpstr>Decentralized approach</vt:lpstr>
      <vt:lpstr>Design challenges → Course Concepts</vt:lpstr>
      <vt:lpstr>Design challenges → Course Concepts</vt:lpstr>
      <vt:lpstr>Design Challenges → Course Concepts</vt:lpstr>
      <vt:lpstr>How does everything fit together?</vt:lpstr>
      <vt:lpstr>Safety is the key!!</vt:lpstr>
      <vt:lpstr>It’s been a fun class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317</cp:revision>
  <dcterms:created xsi:type="dcterms:W3CDTF">2018-01-04T23:14:16Z</dcterms:created>
  <dcterms:modified xsi:type="dcterms:W3CDTF">2019-04-22T07:40:07Z</dcterms:modified>
</cp:coreProperties>
</file>