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20" r:id="rId3"/>
    <p:sldId id="421" r:id="rId4"/>
    <p:sldId id="365" r:id="rId5"/>
    <p:sldId id="405" r:id="rId6"/>
    <p:sldId id="406" r:id="rId7"/>
    <p:sldId id="407" r:id="rId8"/>
    <p:sldId id="409" r:id="rId9"/>
    <p:sldId id="422" r:id="rId10"/>
    <p:sldId id="423" r:id="rId11"/>
    <p:sldId id="383" r:id="rId12"/>
    <p:sldId id="358" r:id="rId13"/>
    <p:sldId id="359" r:id="rId14"/>
    <p:sldId id="366" r:id="rId15"/>
    <p:sldId id="361" r:id="rId16"/>
    <p:sldId id="367" r:id="rId17"/>
    <p:sldId id="368" r:id="rId18"/>
    <p:sldId id="396" r:id="rId19"/>
    <p:sldId id="369" r:id="rId20"/>
    <p:sldId id="363" r:id="rId21"/>
    <p:sldId id="397" r:id="rId22"/>
    <p:sldId id="398" r:id="rId23"/>
    <p:sldId id="401" r:id="rId24"/>
    <p:sldId id="391" r:id="rId25"/>
    <p:sldId id="392" r:id="rId26"/>
    <p:sldId id="393" r:id="rId27"/>
    <p:sldId id="410" r:id="rId28"/>
    <p:sldId id="360" r:id="rId29"/>
    <p:sldId id="411" r:id="rId30"/>
    <p:sldId id="36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36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07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3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045391"/>
            <a:ext cx="11699087" cy="46386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0" y="11029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deshpande3.github.io/A-Beginner%27s-Guide-To-Understanding-Convolutional-Neural-Network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jreddie.com/darknet/yolo/" TargetMode="External"/><Relationship Id="rId4" Type="http://schemas.openxmlformats.org/officeDocument/2006/relationships/hyperlink" Target="https://towardsdatascience.com/yolo-you-only-look-once-real-time-object-detection-explained-492dc9230006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2024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11C0F-7BCF-9C29-15D6-046B1745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two different point clouds, how do we “fuse” them to have a uniform view?</a:t>
            </a:r>
          </a:p>
          <a:p>
            <a:r>
              <a:rPr lang="en-US" dirty="0"/>
              <a:t>Two main steps:</a:t>
            </a:r>
          </a:p>
          <a:p>
            <a:pPr lvl="1"/>
            <a:r>
              <a:rPr lang="en-US" dirty="0"/>
              <a:t>Correspondence: figure out which points </a:t>
            </a:r>
            <a:r>
              <a:rPr lang="en-US" i="1" dirty="0"/>
              <a:t>correspond</a:t>
            </a:r>
            <a:r>
              <a:rPr lang="en-US" dirty="0"/>
              <a:t> to each other</a:t>
            </a:r>
          </a:p>
          <a:p>
            <a:pPr lvl="1"/>
            <a:r>
              <a:rPr lang="en-US" dirty="0"/>
              <a:t>Transformation: map one point cloud to the other’s coordinate frame</a:t>
            </a:r>
          </a:p>
          <a:p>
            <a:pPr lvl="2"/>
            <a:r>
              <a:rPr lang="en-US" dirty="0"/>
              <a:t>Rigid (translation/rotation) or Non-rigid (Scaling/shear mapping)</a:t>
            </a:r>
          </a:p>
          <a:p>
            <a:r>
              <a:rPr lang="en-US" dirty="0"/>
              <a:t>Algorithms for doing point cloud alignment?</a:t>
            </a:r>
          </a:p>
          <a:p>
            <a:pPr lvl="1"/>
            <a:r>
              <a:rPr lang="en-US" dirty="0"/>
              <a:t>Iterative closest point (ICP) [Chen &amp; Medioni, </a:t>
            </a:r>
            <a:r>
              <a:rPr lang="en-US" dirty="0" err="1"/>
              <a:t>Besl</a:t>
            </a:r>
            <a:r>
              <a:rPr lang="en-US" dirty="0"/>
              <a:t> &amp; McKay]</a:t>
            </a:r>
          </a:p>
          <a:p>
            <a:pPr lvl="1"/>
            <a:r>
              <a:rPr lang="en-US" dirty="0"/>
              <a:t>Feature-based matching (color, intensity, reflectance, etc.)</a:t>
            </a:r>
          </a:p>
          <a:p>
            <a:pPr lvl="1"/>
            <a:r>
              <a:rPr lang="en-US" dirty="0"/>
              <a:t>Deep Learning-based techniques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D6AC2-4AF2-3B63-7099-4597C2BA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cloud alignment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A8312-7247-412D-F214-98C296C3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79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as well as deep learning</a:t>
            </a:r>
          </a:p>
          <a:p>
            <a:r>
              <a:rPr lang="en-US" dirty="0"/>
              <a:t>Detection from images (camera data)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Distances to obstacles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Scenario identification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video/spatial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48901"/>
            <a:ext cx="11699087" cy="4335139"/>
          </a:xfrm>
        </p:spPr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pPr lvl="1"/>
            <a:r>
              <a:rPr lang="en-US" dirty="0"/>
              <a:t>E.g.,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be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(e.g.,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D334-D7B7-6B33-E42C-B3E2CD9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472535"/>
            <a:ext cx="11699087" cy="38322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Inertial Measurement Units</a:t>
            </a:r>
          </a:p>
          <a:p>
            <a:r>
              <a:rPr lang="en-US" dirty="0"/>
              <a:t>Vision-based (Camera) sensors</a:t>
            </a:r>
          </a:p>
          <a:p>
            <a:r>
              <a:rPr lang="en-US" dirty="0"/>
              <a:t>LiDAR</a:t>
            </a:r>
          </a:p>
          <a:p>
            <a:pPr marL="0" indent="0">
              <a:buNone/>
            </a:pPr>
            <a:r>
              <a:rPr lang="en-US" dirty="0"/>
              <a:t>Not discussed: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RADAR</a:t>
            </a:r>
          </a:p>
          <a:p>
            <a:r>
              <a:rPr lang="en-US" dirty="0"/>
              <a:t>SONAR</a:t>
            </a:r>
          </a:p>
          <a:p>
            <a:r>
              <a:rPr lang="en-US" dirty="0"/>
              <a:t>Audio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75105-A8F4-28FD-0C0B-E650B0AB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sensors for autonomy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B9D2-9E4F-7B7E-71EB-AAC2BB44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9345"/>
            <a:ext cx="11699087" cy="3874696"/>
          </a:xfrm>
        </p:spPr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</a:t>
            </a:r>
            <a:r>
              <a:rPr lang="en-US" i="1" dirty="0"/>
              <a:t>region proposals </a:t>
            </a:r>
            <a:r>
              <a:rPr lang="en-US" dirty="0"/>
              <a:t>and </a:t>
            </a:r>
            <a:r>
              <a:rPr lang="en-US" i="1" dirty="0"/>
              <a:t>region of interest pooling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76" y="898271"/>
            <a:ext cx="5223932" cy="45232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R-CNN</a:t>
            </a:r>
          </a:p>
          <a:p>
            <a:r>
              <a:rPr lang="en-US" sz="2000" dirty="0"/>
              <a:t>Scan image for possible objects (using </a:t>
            </a:r>
            <a:r>
              <a:rPr lang="en-US" sz="2000" i="1" dirty="0"/>
              <a:t>selective search</a:t>
            </a:r>
            <a:r>
              <a:rPr lang="en-US" sz="2000" dirty="0"/>
              <a:t>)</a:t>
            </a:r>
          </a:p>
          <a:p>
            <a:r>
              <a:rPr lang="en-US" sz="2000" dirty="0"/>
              <a:t>Generating </a:t>
            </a:r>
            <a:r>
              <a:rPr lang="en-US" sz="2000" i="1" dirty="0"/>
              <a:t>region proposals </a:t>
            </a:r>
            <a:r>
              <a:rPr lang="en-US" sz="2000" dirty="0"/>
              <a:t>(bounding boxes where possible objects may lie)</a:t>
            </a:r>
          </a:p>
          <a:p>
            <a:r>
              <a:rPr lang="en-US" sz="2000" dirty="0"/>
              <a:t>Run a CNN on region proposals</a:t>
            </a:r>
          </a:p>
          <a:p>
            <a:r>
              <a:rPr lang="en-US" sz="2000" dirty="0"/>
              <a:t>Take output of each CNN and feed it to an SVM to classify the region</a:t>
            </a:r>
          </a:p>
          <a:p>
            <a:pPr marL="0" indent="0">
              <a:buNone/>
            </a:pPr>
            <a:r>
              <a:rPr lang="en-US" sz="2000" dirty="0"/>
              <a:t>Fast-RCNN</a:t>
            </a:r>
          </a:p>
          <a:p>
            <a:r>
              <a:rPr lang="en-US" sz="2000" dirty="0"/>
              <a:t>Replace SVM with a </a:t>
            </a:r>
            <a:r>
              <a:rPr lang="en-US" sz="2000" dirty="0" err="1"/>
              <a:t>softmax</a:t>
            </a:r>
            <a:r>
              <a:rPr lang="en-US" sz="2000" dirty="0"/>
              <a:t> layer </a:t>
            </a:r>
          </a:p>
          <a:p>
            <a:pPr marL="0" indent="0">
              <a:buNone/>
            </a:pPr>
            <a:r>
              <a:rPr lang="en-US" sz="2000" dirty="0"/>
              <a:t>Faster-RCNN</a:t>
            </a:r>
          </a:p>
          <a:p>
            <a:r>
              <a:rPr lang="en-US" sz="2000" dirty="0"/>
              <a:t>Replaces slow selective search algorithm with a fast neural 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R-CNN, Fast-RCNN, Faster-RCNN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581169" y="1118141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28799"/>
            <a:ext cx="11699087" cy="3855241"/>
          </a:xfrm>
        </p:spPr>
        <p:txBody>
          <a:bodyPr/>
          <a:lstStyle/>
          <a:p>
            <a:r>
              <a:rPr lang="en-US" dirty="0"/>
              <a:t>Most common approach is to use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ACPS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ACPS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2613"/>
            <a:ext cx="11699087" cy="3991428"/>
          </a:xfrm>
        </p:spPr>
        <p:txBody>
          <a:bodyPr/>
          <a:lstStyle/>
          <a:p>
            <a:r>
              <a:rPr lang="en-US" dirty="0"/>
              <a:t>ACPS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(EKF is common)</a:t>
            </a:r>
          </a:p>
          <a:p>
            <a:r>
              <a:rPr lang="en-US" dirty="0"/>
              <a:t>SLAM viewed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3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4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5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8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Inertial navigation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  <p:pic>
        <p:nvPicPr>
          <p:cNvPr id="7" name="Picture 6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EC6109AF-9043-9993-22EA-B3B173037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1094509"/>
            <a:ext cx="2279072" cy="17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Rotation matrices are orthonormal,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matrix describing effective rotation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  <a:blipFill>
                <a:blip r:embed="rId2"/>
                <a:stretch>
                  <a:fillRect l="-62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445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e.g.,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DD5CAE-485E-5FB3-EF53-9A833330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2" y="1045391"/>
            <a:ext cx="10567994" cy="778828"/>
          </a:xfrm>
        </p:spPr>
        <p:txBody>
          <a:bodyPr/>
          <a:lstStyle/>
          <a:p>
            <a:r>
              <a:rPr lang="en-US" dirty="0"/>
              <a:t>Solid-state LiDAR : cheaper/smaller than mechanical LiDAR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2D6186-6BFB-A724-B293-27660A5E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solid-state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D3BC7-5288-8517-4C8A-CD9C779F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9E47E-AA2D-2378-1A86-80D994E0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967" y="1710205"/>
            <a:ext cx="6829424" cy="383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24189</TotalTime>
  <Words>2197</Words>
  <Application>Microsoft Office PowerPoint</Application>
  <PresentationFormat>Widescreen</PresentationFormat>
  <Paragraphs>235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Some important sensors for autonomy</vt:lpstr>
      <vt:lpstr>Basics of IMUs</vt:lpstr>
      <vt:lpstr>Inertial navigation </vt:lpstr>
      <vt:lpstr>IMU equations</vt:lpstr>
      <vt:lpstr>IMU equations continued</vt:lpstr>
      <vt:lpstr>IMU equations</vt:lpstr>
      <vt:lpstr>Basics of LiDAR</vt:lpstr>
      <vt:lpstr>Shift to solid-state LiDAR</vt:lpstr>
      <vt:lpstr>Point cloud alignment </vt:lpstr>
      <vt:lpstr>Detection algorithms for video/spatial data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R-CNN, Fast-RCNN, Faster-RCNN</vt:lpstr>
      <vt:lpstr>YOLO algorithm (You Only Look Once)</vt:lpstr>
      <vt:lpstr>Localization</vt:lpstr>
      <vt:lpstr>Main steps in SLAM</vt:lpstr>
      <vt:lpstr>Main steps in SLAM (continued)</vt:lpstr>
      <vt:lpstr>Sensor Fusion</vt:lpstr>
      <vt:lpstr>References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588</cp:revision>
  <dcterms:created xsi:type="dcterms:W3CDTF">2018-01-04T23:14:16Z</dcterms:created>
  <dcterms:modified xsi:type="dcterms:W3CDTF">2024-11-25T21:44:25Z</dcterms:modified>
</cp:coreProperties>
</file>