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df" ContentType="application/pdf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256" r:id="rId2"/>
    <p:sldId id="412" r:id="rId3"/>
    <p:sldId id="413" r:id="rId4"/>
    <p:sldId id="414" r:id="rId5"/>
    <p:sldId id="415" r:id="rId6"/>
    <p:sldId id="416" r:id="rId7"/>
    <p:sldId id="417" r:id="rId8"/>
    <p:sldId id="418" r:id="rId9"/>
    <p:sldId id="419" r:id="rId10"/>
    <p:sldId id="402" r:id="rId11"/>
    <p:sldId id="403" r:id="rId12"/>
    <p:sldId id="404" r:id="rId13"/>
    <p:sldId id="365" r:id="rId14"/>
    <p:sldId id="405" r:id="rId15"/>
    <p:sldId id="406" r:id="rId16"/>
    <p:sldId id="407" r:id="rId17"/>
    <p:sldId id="408" r:id="rId18"/>
    <p:sldId id="409" r:id="rId19"/>
    <p:sldId id="362" r:id="rId20"/>
    <p:sldId id="410" r:id="rId21"/>
    <p:sldId id="411" r:id="rId22"/>
    <p:sldId id="371" r:id="rId23"/>
    <p:sldId id="372" r:id="rId24"/>
    <p:sldId id="373" r:id="rId25"/>
    <p:sldId id="374" r:id="rId26"/>
    <p:sldId id="375" r:id="rId27"/>
    <p:sldId id="376" r:id="rId28"/>
    <p:sldId id="377" r:id="rId29"/>
    <p:sldId id="378" r:id="rId30"/>
    <p:sldId id="370" r:id="rId31"/>
    <p:sldId id="379" r:id="rId32"/>
    <p:sldId id="380" r:id="rId33"/>
    <p:sldId id="381" r:id="rId34"/>
    <p:sldId id="382" r:id="rId35"/>
    <p:sldId id="384" r:id="rId36"/>
    <p:sldId id="383" r:id="rId37"/>
    <p:sldId id="387" r:id="rId38"/>
    <p:sldId id="385" r:id="rId39"/>
    <p:sldId id="388" r:id="rId40"/>
    <p:sldId id="386" r:id="rId41"/>
    <p:sldId id="389" r:id="rId42"/>
    <p:sldId id="390" r:id="rId43"/>
    <p:sldId id="357" r:id="rId44"/>
    <p:sldId id="395" r:id="rId45"/>
    <p:sldId id="358" r:id="rId46"/>
    <p:sldId id="359" r:id="rId47"/>
    <p:sldId id="366" r:id="rId48"/>
    <p:sldId id="361" r:id="rId49"/>
    <p:sldId id="367" r:id="rId50"/>
    <p:sldId id="368" r:id="rId51"/>
    <p:sldId id="396" r:id="rId52"/>
    <p:sldId id="369" r:id="rId53"/>
    <p:sldId id="363" r:id="rId54"/>
    <p:sldId id="397" r:id="rId55"/>
    <p:sldId id="398" r:id="rId56"/>
    <p:sldId id="399" r:id="rId57"/>
    <p:sldId id="400" r:id="rId58"/>
    <p:sldId id="401" r:id="rId59"/>
    <p:sldId id="391" r:id="rId60"/>
    <p:sldId id="392" r:id="rId61"/>
    <p:sldId id="393" r:id="rId62"/>
    <p:sldId id="394" r:id="rId63"/>
    <p:sldId id="360" r:id="rId64"/>
    <p:sldId id="364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7CF"/>
    <a:srgbClr val="FCE6D2"/>
    <a:srgbClr val="FC95FF"/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081" autoAdjust="0"/>
    <p:restoredTop sz="94690" autoAdjust="0"/>
  </p:normalViewPr>
  <p:slideViewPr>
    <p:cSldViewPr snapToGrid="0">
      <p:cViewPr varScale="1">
        <p:scale>
          <a:sx n="115" d="100"/>
          <a:sy n="115" d="100"/>
        </p:scale>
        <p:origin x="918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930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11/15/2021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74DCF13-2E1A-4BDC-A42D-07E82F480C2D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40A4AF-7E72-496F-91AB-6E038A14F279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06379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33987AD-C88B-4873-AB78-3790E4F2F66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CE50BD-F242-4091-926F-7312C14CB401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l.cam.ac.uk/techreports/UCAM-CL-TR-696.pdf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13" Type="http://schemas.openxmlformats.org/officeDocument/2006/relationships/image" Target="../media/image16.pn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.png"/><Relationship Id="rId5" Type="http://schemas.openxmlformats.org/officeDocument/2006/relationships/image" Target="../media/image80.png"/><Relationship Id="rId10" Type="http://schemas.openxmlformats.org/officeDocument/2006/relationships/image" Target="../media/image13.png"/><Relationship Id="rId4" Type="http://schemas.openxmlformats.org/officeDocument/2006/relationships/image" Target="../media/image70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5" Type="http://schemas.openxmlformats.org/officeDocument/2006/relationships/image" Target="NULL"/><Relationship Id="rId10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yolo-you-only-look-once-real-time-object-detection-explained-492dc9230006" TargetMode="External"/><Relationship Id="rId2" Type="http://schemas.openxmlformats.org/officeDocument/2006/relationships/hyperlink" Target="https://adeshpande3.github.io/A-Beginner%27s-Guide-To-Understanding-Convolutional-Neural-Network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jreddie.com/darknet/yolo/" TargetMode="Externa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://web.ipac.caltech.edu/staff/fmasci/home/astro_refs/HoughTrans_review.pdf" TargetMode="External"/><Relationship Id="rId2" Type="http://schemas.openxmlformats.org/officeDocument/2006/relationships/hyperlink" Target="http://aishack.in/tutorials/hough-transform-normal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people.eecs.berkeley.edu/~pabbeel/cs287-fa09/readings/Durrant-Whyte_Bailey_SLAM-tutorial-I.pdf" TargetMode="External"/><Relationship Id="rId5" Type="http://schemas.openxmlformats.org/officeDocument/2006/relationships/hyperlink" Target="https://www.swarthmore.edu/NatSci/mzucker1/e27_s2016/filter-slides.pdf" TargetMode="External"/><Relationship Id="rId4" Type="http://schemas.openxmlformats.org/officeDocument/2006/relationships/hyperlink" Target="https://www.cs.umd.edu/~djacobs/CMSC828seg/MRFCRF.pdf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Sensing and Perception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2021 CS 513.</a:t>
            </a:r>
          </a:p>
          <a:p>
            <a:r>
              <a:rPr lang="en-US" dirty="0"/>
              <a:t>Instructor: Jyo Deshmukh</a:t>
            </a:r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Transducers that convert one physical property into another</a:t>
            </a:r>
          </a:p>
          <a:p>
            <a:r>
              <a:rPr lang="en-US" dirty="0"/>
              <a:t>In our context, a sensor convers a physical quantity into a numeric value</a:t>
            </a:r>
          </a:p>
          <a:p>
            <a:r>
              <a:rPr lang="en-US" dirty="0"/>
              <a:t>Choosing sensors is a hard design problem, as sensors can have many factors that need tuning</a:t>
            </a:r>
          </a:p>
          <a:p>
            <a:pPr lvl="1"/>
            <a:r>
              <a:rPr lang="en-US" dirty="0"/>
              <a:t>Accuracy: Error between true value and its measurement (noise values, rejection of external interference)</a:t>
            </a:r>
          </a:p>
          <a:p>
            <a:pPr lvl="1"/>
            <a:r>
              <a:rPr lang="en-US" dirty="0"/>
              <a:t>Resolution: Minimum difference between two measurements (usually much smaller number than actual accuracy of the sensor)</a:t>
            </a:r>
          </a:p>
          <a:p>
            <a:pPr lvl="1"/>
            <a:r>
              <a:rPr lang="en-US" dirty="0"/>
              <a:t>Sensitivity: Smallest change in value that can be detected</a:t>
            </a:r>
          </a:p>
          <a:p>
            <a:pPr lvl="1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38492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603C20B-FF75-4A3E-94F1-CFEFBDAAB2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Factors affecting sensor selection (continued)</a:t>
            </a:r>
          </a:p>
          <a:p>
            <a:pPr lvl="1"/>
            <a:r>
              <a:rPr lang="en-US" dirty="0"/>
              <a:t>Dynamic Range: Minimum and maximum values that can be accurately detected</a:t>
            </a:r>
          </a:p>
          <a:p>
            <a:pPr lvl="1"/>
            <a:r>
              <a:rPr lang="en-US" dirty="0"/>
              <a:t>Time-scale/Responsiveness: How often the sensor produces output and frequency bandwidth of the measurement output over time</a:t>
            </a:r>
          </a:p>
          <a:p>
            <a:pPr lvl="1"/>
            <a:r>
              <a:rPr lang="en-US" dirty="0"/>
              <a:t>Interface technology: analog, digital or serial or network streams</a:t>
            </a:r>
          </a:p>
          <a:p>
            <a:pPr lvl="1"/>
            <a:r>
              <a:rPr lang="en-US" dirty="0"/>
              <a:t>Perspective: Which portion of the environment can the sensor measure (e.g. the field of vision for a camera, orientation for an ultrasonic module)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EF717A8-284F-4AFD-9A25-83B8960D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selection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7AFFF6-00CB-444D-AFE2-F6169C94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4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Inertial Measurement Units or IMUs are part of an Inertial Navigation System</a:t>
            </a:r>
          </a:p>
          <a:p>
            <a:r>
              <a:rPr lang="en-US" dirty="0"/>
              <a:t>Use accelerometers and gyroscopes to track position and orientation of an object relative to start position, orientation and velocity</a:t>
            </a:r>
          </a:p>
          <a:p>
            <a:r>
              <a:rPr lang="en-US" dirty="0"/>
              <a:t>Typically: 3 orthogonal rate-gyroscopes measuring angular velocities, and 3 accelerometers measuring linear accelerations (along the 3 axes)</a:t>
            </a:r>
          </a:p>
          <a:p>
            <a:pPr lvl="1"/>
            <a:r>
              <a:rPr lang="en-US" sz="2400" dirty="0"/>
              <a:t>Stable-platform IMUs: a platform is used to mount the inertial sensors, and the platform is isolated from external rotational motion</a:t>
            </a:r>
          </a:p>
          <a:p>
            <a:pPr lvl="1"/>
            <a:r>
              <a:rPr lang="en-US" sz="2400" dirty="0"/>
              <a:t>Strapdown IMUs: Inertial sensors mounted rigidly (more common due to smaller size)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IMUs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218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B0BCBBF-EFF1-4523-923A-39E373B6E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Inertial navigation algorithm (for strapdown IMUs)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AA0D92-D16F-45B8-B8F9-3F84AFACF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1007AC6-EAE2-4958-AD2B-6FD75039CE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0227" y="1485632"/>
            <a:ext cx="10811545" cy="3886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4595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413A17-EA93-4C0D-9984-12A94BC47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FA8825-7595-4659-A071-402F1483B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727903-5376-42D2-ADB0-78D9209B54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4152" t="4293" r="13435" b="4293"/>
          <a:stretch/>
        </p:blipFill>
        <p:spPr>
          <a:xfrm>
            <a:off x="108329" y="1209202"/>
            <a:ext cx="3057531" cy="320101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62DF55-8469-49A4-AF76-531CC8F12E4F}"/>
              </a:ext>
            </a:extLst>
          </p:cNvPr>
          <p:cNvSpPr txBox="1"/>
          <p:nvPr/>
        </p:nvSpPr>
        <p:spPr>
          <a:xfrm>
            <a:off x="10567344" y="5839303"/>
            <a:ext cx="1576842" cy="369332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dirty="0"/>
              <a:t>Image from [1]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3BB4401-2289-4F7B-9859-08711C5BE49D}"/>
              </a:ext>
            </a:extLst>
          </p:cNvPr>
          <p:cNvSpPr/>
          <p:nvPr/>
        </p:nvSpPr>
        <p:spPr>
          <a:xfrm>
            <a:off x="108329" y="5189048"/>
            <a:ext cx="29088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Body Frame vs. Global Frame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sz="2400" dirty="0"/>
                  <a:t>Relation between body frame and global frame is given by a 3X3 rotation matrix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400" dirty="0"/>
                  <a:t>, in which each column is a unit vector along one of the body axes specified in terms of the global axis</a:t>
                </a:r>
              </a:p>
              <a:p>
                <a:r>
                  <a:rPr lang="en-US" sz="2400" dirty="0"/>
                  <a:t>Rotation matrix is an orthogonal matrix whose determinant is 1. Rotations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𝜓</m:t>
                    </m:r>
                  </m:oMath>
                </a14:m>
                <a:r>
                  <a:rPr lang="en-US" sz="2400" dirty="0"/>
                  <a:t> about the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400" dirty="0"/>
                  <a:t> axes respectively achieved by following rotation matrices:</a:t>
                </a:r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  <m:brk m:alnAt="7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c</m:t>
                                  </m:r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os</m:t>
                                  </m:r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func>
                                <m:func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endParaRPr lang="en-US" sz="2400" dirty="0"/>
              </a:p>
              <a:p>
                <a:pPr marL="0" indent="0">
                  <a:buNone/>
                </a:pPr>
                <a:endParaRPr lang="en-US" sz="2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  <m:brk m:alnAt="7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c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os</m:t>
                                    </m:r>
                                  </m:fName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unc>
                                  <m:func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</m:e>
                                </m:func>
                              </m:e>
                              <m:e>
                                <m:func>
                                  <m:func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240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m:rPr>
                                        <m:lit/>
                                      </m:r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𝜓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func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Content Placeholder 1">
                <a:extLst>
                  <a:ext uri="{FF2B5EF4-FFF2-40B4-BE49-F238E27FC236}">
                    <a16:creationId xmlns:a16="http://schemas.microsoft.com/office/drawing/2014/main" id="{202C1442-F21A-4424-80D9-8C661219EE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06748" y="1017713"/>
                <a:ext cx="8456176" cy="4768092"/>
              </a:xfrm>
              <a:blipFill>
                <a:blip r:embed="rId3"/>
                <a:stretch>
                  <a:fillRect l="-505" t="-2174" r="-7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7762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Note that for a rotation matrix,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be velocities in the global and body frame respectively, then: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need to track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through time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𝛿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be the rotation matrix relating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to body frame 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.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If the rotations are small enough,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can itself be written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is the small angle approximation of the rotation matrix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2388D-4C65-4603-949A-CB47AFA23F7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104" r="-521" b="-4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B6F0BD73-3DD4-4043-AC0C-E35C2AD9C6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BD7DB-F601-44D2-A9D6-27FAF47F6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91906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So,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Ψ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func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Also,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𝛿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𝑏𝑧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mr>
                          <m:m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𝑏𝑦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𝑏𝑥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Ω</m:t>
                    </m:r>
                  </m:oMath>
                </a14:m>
                <a:r>
                  <a:rPr lang="en-US" dirty="0"/>
                  <a:t>,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𝑏𝑖</m:t>
                        </m:r>
                      </m:sub>
                    </m:sSub>
                  </m:oMath>
                </a14:m>
                <a:r>
                  <a:rPr lang="en-US" dirty="0"/>
                  <a:t> is the rotational velocity along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axis.</a:t>
                </a:r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 actually evolves according to the linear dynamical system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dirty="0"/>
                  <a:t>, and the solution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⁡(</m:t>
                    </m:r>
                    <m:nary>
                      <m:nary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Ω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implementation, we can approximate the updated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at each time step by a numerical integrator</a:t>
                </a:r>
              </a:p>
              <a:p>
                <a:r>
                  <a:rPr lang="en-US" dirty="0"/>
                  <a:t>Acceleration in the body frame is tracked in a similar fashion. </a:t>
                </a:r>
              </a:p>
              <a:p>
                <a:r>
                  <a:rPr lang="en-US" dirty="0"/>
                  <a:t>Once we have velocity and acceleration, we can compute position, after subtracting the acceleration due to gravity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3053AB4-AC7B-4B49-9DFF-C3794E477C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4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1EE1690-C05D-42F0-91F8-6291B0CBF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IMU equations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76FE75-A39C-471F-9FB9-67B2061D5E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35270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ECC2EF-CE3D-4E45-9FAE-3579A2B62202}"/>
              </a:ext>
            </a:extLst>
          </p:cNvPr>
          <p:cNvSpPr/>
          <p:nvPr/>
        </p:nvSpPr>
        <p:spPr>
          <a:xfrm>
            <a:off x="8606971" y="1891807"/>
            <a:ext cx="3113315" cy="221839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Commercial GPS systems provide (GPS) coordinates of a vehicle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±</m:t>
                    </m:r>
                  </m:oMath>
                </a14:m>
                <a:r>
                  <a:rPr lang="en-US" dirty="0"/>
                  <a:t>2m accuracy, this is not enough for autonomous driving</a:t>
                </a:r>
              </a:p>
              <a:p>
                <a:r>
                  <a:rPr lang="en-US" dirty="0"/>
                  <a:t>Differential GPS receivers provide decimeter level accuracy </a:t>
                </a:r>
              </a:p>
              <a:p>
                <a:r>
                  <a:rPr lang="en-US" dirty="0"/>
                  <a:t>GPS gives information about current time, latitude, longitude, and altitude</a:t>
                </a:r>
              </a:p>
              <a:p>
                <a:r>
                  <a:rPr lang="en-US" dirty="0"/>
                  <a:t>Often GPS data is used as “observations” along with an IMU-based inertial navigation system (INS) to localize the vehicle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1332703"/>
                <a:ext cx="6982263" cy="4261762"/>
              </a:xfrm>
              <a:blipFill>
                <a:blip r:embed="rId2"/>
                <a:stretch>
                  <a:fillRect l="-1047" t="-3290" r="-2356" b="-3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GPS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C2576E-13A8-403B-BF2B-81B93B1F09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4152" t="4293" r="13435" b="4293"/>
          <a:stretch/>
        </p:blipFill>
        <p:spPr>
          <a:xfrm>
            <a:off x="6669467" y="1665482"/>
            <a:ext cx="1596265" cy="167117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1D09432-B249-49D2-B321-EE8486F95AC9}"/>
              </a:ext>
            </a:extLst>
          </p:cNvPr>
          <p:cNvSpPr/>
          <p:nvPr/>
        </p:nvSpPr>
        <p:spPr>
          <a:xfrm>
            <a:off x="9427096" y="218934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96355C-CA4E-45DD-9873-ECB00EFDA94D}"/>
              </a:ext>
            </a:extLst>
          </p:cNvPr>
          <p:cNvSpPr/>
          <p:nvPr/>
        </p:nvSpPr>
        <p:spPr>
          <a:xfrm>
            <a:off x="9427096" y="3207493"/>
            <a:ext cx="1342506" cy="6234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5B3ACD-A88B-44AF-959F-A9A4D093670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backgroundMark x1="35500" y1="36444" x2="35500" y2="36444"/>
                        <a14:backgroundMark x1="63333" y1="28889" x2="63333" y2="28889"/>
                        <a14:backgroundMark x1="46333" y1="73556" x2="46333" y2="73556"/>
                        <a14:backgroundMark x1="67667" y1="56444" x2="67667" y2="56444"/>
                        <a14:backgroundMark x1="71167" y1="53778" x2="71167" y2="53778"/>
                        <a14:backgroundMark x1="66000" y1="57556" x2="66000" y2="57556"/>
                        <a14:backgroundMark x1="25500" y1="45111" x2="25500" y2="45111"/>
                        <a14:backgroundMark x1="27833" y1="43556" x2="27833" y2="43556"/>
                        <a14:backgroundMark x1="31333" y1="63111" x2="31333" y2="63111"/>
                        <a14:backgroundMark x1="32833" y1="65333" x2="32833" y2="65333"/>
                        <a14:backgroundMark x1="35333" y1="68667" x2="35333" y2="68667"/>
                      </a14:backgroundRemoval>
                    </a14:imgEffect>
                  </a14:imgLayer>
                </a14:imgProps>
              </a:ext>
            </a:extLst>
          </a:blip>
          <a:srcRect l="22679" t="22170" r="24594" b="23721"/>
          <a:stretch/>
        </p:blipFill>
        <p:spPr>
          <a:xfrm>
            <a:off x="9397861" y="4516197"/>
            <a:ext cx="1400975" cy="107826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93908A7-E502-4390-859C-8AABD93BD535}"/>
              </a:ext>
            </a:extLst>
          </p:cNvPr>
          <p:cNvCxnSpPr>
            <a:cxnSpLocks/>
          </p:cNvCxnSpPr>
          <p:nvPr/>
        </p:nvCxnSpPr>
        <p:spPr>
          <a:xfrm>
            <a:off x="8261296" y="2336307"/>
            <a:ext cx="1161364" cy="1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CEB6D86-0A64-4AFB-921A-528D3C5F9B50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10098349" y="3830948"/>
            <a:ext cx="0" cy="685249"/>
          </a:xfrm>
          <a:prstGeom prst="straightConnector1">
            <a:avLst/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72395EA-6CEB-4A7E-A7D8-7598A3BDFD3F}"/>
              </a:ext>
            </a:extLst>
          </p:cNvPr>
          <p:cNvCxnSpPr>
            <a:cxnSpLocks/>
            <a:stCxn id="6" idx="3"/>
            <a:endCxn id="7" idx="3"/>
          </p:cNvCxnSpPr>
          <p:nvPr/>
        </p:nvCxnSpPr>
        <p:spPr>
          <a:xfrm>
            <a:off x="10769602" y="250107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17">
            <a:extLst>
              <a:ext uri="{FF2B5EF4-FFF2-40B4-BE49-F238E27FC236}">
                <a16:creationId xmlns:a16="http://schemas.microsoft.com/office/drawing/2014/main" id="{B4700DBC-1991-423D-99E4-7230A241B1FA}"/>
              </a:ext>
            </a:extLst>
          </p:cNvPr>
          <p:cNvCxnSpPr>
            <a:cxnSpLocks/>
          </p:cNvCxnSpPr>
          <p:nvPr/>
        </p:nvCxnSpPr>
        <p:spPr>
          <a:xfrm flipH="1" flipV="1">
            <a:off x="9427096" y="2674601"/>
            <a:ext cx="12700" cy="1018150"/>
          </a:xfrm>
          <a:prstGeom prst="bentConnector3">
            <a:avLst>
              <a:gd name="adj1" fmla="val 5114283"/>
            </a:avLst>
          </a:prstGeom>
          <a:ln w="317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D27D7198-419F-4AAF-9D92-12F6F8AD9D20}"/>
              </a:ext>
            </a:extLst>
          </p:cNvPr>
          <p:cNvSpPr txBox="1"/>
          <p:nvPr/>
        </p:nvSpPr>
        <p:spPr>
          <a:xfrm>
            <a:off x="9279240" y="1488693"/>
            <a:ext cx="18438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Kalman Filter/EKF</a:t>
            </a:r>
          </a:p>
        </p:txBody>
      </p:sp>
    </p:spTree>
    <p:extLst>
      <p:ext uri="{BB962C8B-B14F-4D97-AF65-F5344CB8AC3E}">
        <p14:creationId xmlns:p14="http://schemas.microsoft.com/office/powerpoint/2010/main" val="39125106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LiDAR stands for Light detection and Ranging</a:t>
                </a:r>
              </a:p>
              <a:p>
                <a:r>
                  <a:rPr lang="en-US" dirty="0"/>
                  <a:t>Typical </a:t>
                </a:r>
                <a:r>
                  <a:rPr lang="en-US" dirty="0" err="1"/>
                  <a:t>LiDARs</a:t>
                </a:r>
                <a:r>
                  <a:rPr lang="en-US" dirty="0"/>
                  <a:t> e.g. </a:t>
                </a:r>
                <a:r>
                  <a:rPr lang="en-US" dirty="0" err="1"/>
                  <a:t>Velodyne</a:t>
                </a:r>
                <a:r>
                  <a:rPr lang="en-US" dirty="0"/>
                  <a:t> HDL-64E use multi-beam light rays</a:t>
                </a:r>
              </a:p>
              <a:p>
                <a:r>
                  <a:rPr lang="en-US" dirty="0"/>
                  <a:t>Mathematical model by “ray-casting”: rays are cast at an angle, and you get the distance from the first obstacle that reflects the light</a:t>
                </a:r>
              </a:p>
              <a:p>
                <a:r>
                  <a:rPr lang="en-US" dirty="0"/>
                  <a:t>Lidar data consists of rotational angle and distance to obstacle</a:t>
                </a:r>
              </a:p>
              <a:p>
                <a:r>
                  <a:rPr lang="en-US" dirty="0"/>
                  <a:t>This can be represented in a </a:t>
                </a:r>
                <a:r>
                  <a:rPr lang="en-US" i="1" dirty="0"/>
                  <a:t>point cloud </a:t>
                </a:r>
                <a:r>
                  <a:rPr lang="en-US" dirty="0"/>
                  <a:t>form by mapping each obstacle point to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coordinates (with respect to the body frame)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AA970C3-A0F1-470A-BBD4-3C65365345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7518633" cy="4351338"/>
              </a:xfrm>
              <a:blipFill>
                <a:blip r:embed="rId2"/>
                <a:stretch>
                  <a:fillRect l="-810" t="-2945" r="-15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LiDAR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078B6-75B0-47FE-9301-DF3BBD88AA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7602" y="2329542"/>
            <a:ext cx="3689984" cy="2084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0237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AA970C3-A0F1-470A-BBD4-3C65365345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 idea is to compute the distance to the obstacle in a given direction by comparing transmitted and received signals</a:t>
            </a:r>
          </a:p>
          <a:p>
            <a:r>
              <a:rPr lang="en-US" dirty="0"/>
              <a:t>Allows estimating both distance and relative velocity</a:t>
            </a:r>
          </a:p>
          <a:p>
            <a:r>
              <a:rPr lang="en-US" dirty="0"/>
              <a:t>Radars may require additional signal processing to give precise answers when the environment is dusty, rainy, or foggy.</a:t>
            </a:r>
          </a:p>
          <a:p>
            <a:r>
              <a:rPr lang="en-US" dirty="0"/>
              <a:t>Forward-facing radars estimate relative position/velocity of lead vehicle</a:t>
            </a:r>
          </a:p>
          <a:p>
            <a:r>
              <a:rPr lang="en-US" dirty="0"/>
              <a:t>Surround ultrasonic sensors can help create environment models (Tesla approach)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FBDB40B-1BFC-4C42-8F48-77AD0FC5A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395131"/>
            <a:ext cx="10920419" cy="778828"/>
          </a:xfrm>
        </p:spPr>
        <p:txBody>
          <a:bodyPr/>
          <a:lstStyle/>
          <a:p>
            <a:r>
              <a:rPr lang="en-US" dirty="0"/>
              <a:t>Basics of Radar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B0F3D-8A39-4673-A8FA-781E50747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5604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D061685-99A6-4DF3-84C1-153210E9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Software architecture describes key software components and their inter-relationships.</a:t>
            </a:r>
          </a:p>
          <a:p>
            <a:r>
              <a:rPr lang="en-US" dirty="0"/>
              <a:t>A very general software architecture will give you insight about all the software that goes into making the autonomous system; this will include:</a:t>
            </a:r>
          </a:p>
          <a:p>
            <a:pPr lvl="1"/>
            <a:r>
              <a:rPr lang="en-US" dirty="0"/>
              <a:t>A single real-time operating system or a </a:t>
            </a:r>
            <a:r>
              <a:rPr lang="en-US" i="1" dirty="0"/>
              <a:t>hypervisor</a:t>
            </a:r>
            <a:r>
              <a:rPr lang="en-US" dirty="0"/>
              <a:t> that controls several operating systems</a:t>
            </a:r>
          </a:p>
          <a:p>
            <a:pPr lvl="1"/>
            <a:r>
              <a:rPr lang="en-US" dirty="0"/>
              <a:t>Libraries and components for interfacing with specialized components like GPUs/NPUs, memory, I/O etc.</a:t>
            </a:r>
          </a:p>
          <a:p>
            <a:pPr lvl="1"/>
            <a:r>
              <a:rPr lang="en-US" dirty="0"/>
              <a:t>Application-layer software (the interesting part that makes the autonomous system, autonomous)</a:t>
            </a:r>
          </a:p>
          <a:p>
            <a:r>
              <a:rPr lang="en-US" dirty="0"/>
              <a:t>We will focus only on the application layer software architecture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F62C2C-134D-4D2F-BEF3-D3E0E157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Autonomous systems software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B79CE-D0DA-4604-B3CB-3CD1AB6B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961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E58871E-DB14-44C2-A700-E025B28A40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already learned about Kalman filter that can help do sensor fusion for localization using INS and GPU</a:t>
            </a:r>
          </a:p>
          <a:p>
            <a:r>
              <a:rPr lang="en-US" dirty="0"/>
              <a:t>Sensor fusion for camera and LiDAR data requires new algorithms</a:t>
            </a:r>
          </a:p>
          <a:p>
            <a:r>
              <a:rPr lang="en-US" dirty="0"/>
              <a:t>Centralized algorithms based on conditional random fields, Markov random fields, and decentralized algorithms based on boosting and Gaussian mixture models have been explored</a:t>
            </a:r>
          </a:p>
          <a:p>
            <a:r>
              <a:rPr lang="en-US" dirty="0"/>
              <a:t>Deep learning is also being explored for doing sensor fusion</a:t>
            </a:r>
          </a:p>
          <a:p>
            <a:r>
              <a:rPr lang="en-US" dirty="0"/>
              <a:t>Note: these approaches are exploratory, and there is no standard algorithm accepted by all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504F1-EA59-461B-A9C5-EDBAE751D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Sensor Fusion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93374-0C04-4B22-89F7-F08ECD1CFE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69653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O. J. Woodman, An introduction to inertial navigation - Cambridge Computer Laboratory, </a:t>
            </a:r>
            <a:r>
              <a:rPr lang="en-US" sz="2000" i="1" dirty="0">
                <a:hlinkClick r:id="rId2"/>
              </a:rPr>
              <a:t>https://www.cl.cam.ac.uk/techreports/UCAM-CL-TR-696.pdf</a:t>
            </a:r>
            <a:endParaRPr lang="en-US" sz="2000" i="1" dirty="0"/>
          </a:p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S. Liu, L. Li, J. Tang, S. Wu, Jean-Luc </a:t>
            </a:r>
            <a:r>
              <a:rPr lang="en-US" sz="2000" dirty="0" err="1"/>
              <a:t>Gaudiot</a:t>
            </a:r>
            <a:r>
              <a:rPr lang="en-US" sz="2000" dirty="0"/>
              <a:t>, Creating Autonomous Vehicle Systems, Morgan &amp; Claypool 2018.</a:t>
            </a:r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2770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5583AA8-209F-4F99-B129-43A0518AF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 from LIDAR and vision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3CC355-B6C4-4EA6-BF9D-3F307344D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1">
            <a:extLst>
              <a:ext uri="{FF2B5EF4-FFF2-40B4-BE49-F238E27FC236}">
                <a16:creationId xmlns:a16="http://schemas.microsoft.com/office/drawing/2014/main" id="{D1902E96-389F-41CF-A13B-318E5F485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Data representation</a:t>
            </a:r>
          </a:p>
          <a:p>
            <a:r>
              <a:rPr lang="en-US" dirty="0"/>
              <a:t>Segmentation algorithms from LIDAR data</a:t>
            </a:r>
          </a:p>
          <a:p>
            <a:r>
              <a:rPr lang="en-US" dirty="0"/>
              <a:t>Object Detection from camera data</a:t>
            </a:r>
          </a:p>
        </p:txBody>
      </p:sp>
    </p:spTree>
    <p:extLst>
      <p:ext uri="{BB962C8B-B14F-4D97-AF65-F5344CB8AC3E}">
        <p14:creationId xmlns:p14="http://schemas.microsoft.com/office/powerpoint/2010/main" val="3839044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AE94931-9E91-44CF-BC5B-5AAF84E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Following representations for LIDAR data are most popular:</a:t>
            </a:r>
          </a:p>
          <a:p>
            <a:pPr lvl="1"/>
            <a:r>
              <a:rPr lang="en-US" dirty="0"/>
              <a:t>Point-cloud representation in the 3D space</a:t>
            </a:r>
          </a:p>
          <a:p>
            <a:pPr lvl="1"/>
            <a:r>
              <a:rPr lang="en-US" dirty="0"/>
              <a:t>Feature representation</a:t>
            </a:r>
          </a:p>
          <a:p>
            <a:pPr lvl="1"/>
            <a:r>
              <a:rPr lang="en-US" dirty="0"/>
              <a:t>Representation using grids</a:t>
            </a:r>
          </a:p>
          <a:p>
            <a:r>
              <a:rPr lang="en-US" dirty="0"/>
              <a:t>The choice of representation guides the choice of the algorithms chosen downstream for segmentation/detection</a:t>
            </a:r>
          </a:p>
          <a:p>
            <a:r>
              <a:rPr lang="en-US" dirty="0"/>
              <a:t>Point-cloud based approaches may need filtering algorithms to reduce number of points</a:t>
            </a:r>
          </a:p>
          <a:p>
            <a:pPr lvl="1"/>
            <a:r>
              <a:rPr lang="en-US" dirty="0"/>
              <a:t>Voxel-grid filtering : cover the space with tiny boxes, and replace each box with the centroid of the box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BAC26B0-B407-4798-AD0F-0155406ED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61D82-11D0-4112-B7F2-77C8DA259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09682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7C89AB-342F-438D-BACC-179093751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Feature-based approaches</a:t>
            </a:r>
          </a:p>
          <a:p>
            <a:pPr lvl="1"/>
            <a:r>
              <a:rPr lang="en-US" dirty="0"/>
              <a:t>Extract specific features from the point cloud such as lines or surfaces</a:t>
            </a:r>
          </a:p>
          <a:p>
            <a:pPr lvl="1"/>
            <a:r>
              <a:rPr lang="en-US" dirty="0"/>
              <a:t>Most memory-efficient approach, but accuracy subject to nature of the point cloud</a:t>
            </a:r>
          </a:p>
          <a:p>
            <a:r>
              <a:rPr lang="en-US" dirty="0"/>
              <a:t>Grid-based approaches</a:t>
            </a:r>
          </a:p>
          <a:p>
            <a:pPr lvl="1"/>
            <a:r>
              <a:rPr lang="en-US" dirty="0"/>
              <a:t>Discretize space into small grids and represent the point cloud as a spatial data structure</a:t>
            </a:r>
          </a:p>
          <a:p>
            <a:pPr lvl="1"/>
            <a:r>
              <a:rPr lang="en-US" dirty="0"/>
              <a:t>Discretization-delta is a heuristic choice, and efficacy depends on the chosen delta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3380F38-241F-4AC7-9FFD-046DDD48D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C7DFB0-5D60-42DB-8D2A-B2B782E6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52281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0F88EB2-90BE-496A-A302-1BE672DCA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Segmentation: Clustering points into multiple homogenous groups</a:t>
            </a:r>
          </a:p>
          <a:p>
            <a:r>
              <a:rPr lang="en-US" dirty="0"/>
              <a:t>Broadly divided into: </a:t>
            </a:r>
          </a:p>
          <a:p>
            <a:pPr lvl="1"/>
            <a:r>
              <a:rPr lang="en-US" dirty="0"/>
              <a:t>Edge-based methods: Good when objects have strong artificial edge features (e.g. road curbs)</a:t>
            </a:r>
          </a:p>
          <a:p>
            <a:pPr lvl="1"/>
            <a:r>
              <a:rPr lang="en-US" dirty="0"/>
              <a:t>Region-based methods: Based on region-growing, i.e. pick seed points, and then grow regions based on criteria such as Euclidean distance between points, surface </a:t>
            </a:r>
            <a:r>
              <a:rPr lang="en-US" dirty="0" err="1"/>
              <a:t>normals</a:t>
            </a:r>
            <a:r>
              <a:rPr lang="en-US" dirty="0"/>
              <a:t> etc.</a:t>
            </a:r>
          </a:p>
          <a:p>
            <a:pPr lvl="1"/>
            <a:r>
              <a:rPr lang="en-US" dirty="0"/>
              <a:t>Model-based methods: Fit points into pre-defined categories such as planes, spheres, cones etc. </a:t>
            </a:r>
          </a:p>
          <a:p>
            <a:pPr lvl="1"/>
            <a:r>
              <a:rPr lang="en-US" dirty="0"/>
              <a:t>Attribute-based methods: first compute attributes for each point, and then cluster based on attributes</a:t>
            </a:r>
          </a:p>
          <a:p>
            <a:pPr lvl="1"/>
            <a:r>
              <a:rPr lang="en-US" dirty="0"/>
              <a:t>Graph-based methods: Cast point cloud into graph-based structures</a:t>
            </a:r>
          </a:p>
          <a:p>
            <a:pPr lvl="1"/>
            <a:r>
              <a:rPr lang="en-US" dirty="0"/>
              <a:t>Deep-learning based methods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34C06D-B1F4-41D6-9759-38364E4F0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A821B0-CDA0-443C-B3F4-6E891FFE4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4684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00226FF-6D93-45D6-946E-E87CDD057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RANSAC (random sample and consensus)</a:t>
            </a:r>
          </a:p>
          <a:p>
            <a:r>
              <a:rPr lang="en-US" dirty="0"/>
              <a:t>Hough Transform</a:t>
            </a:r>
          </a:p>
          <a:p>
            <a:r>
              <a:rPr lang="en-US" dirty="0"/>
              <a:t>Conditional Random Fields, Markov Random Fields (also used for sensor fusion between LIDAR and vision)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D9D8B4C-4B21-4C2A-B32D-4766D180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popular segmentation algorithms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10085-4D96-4AF6-B7B5-9614DEDD5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19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Algorithm for robust fitting of a model in the presence of outliers</a:t>
                </a:r>
              </a:p>
              <a:p>
                <a:r>
                  <a:rPr lang="en-US" dirty="0"/>
                  <a:t>Given a fitting problem with parameters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, estimate optimal values for 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endParaRPr lang="en-US" b="1" dirty="0"/>
              </a:p>
              <a:p>
                <a:r>
                  <a:rPr lang="en-US" dirty="0"/>
                  <a:t>What is a “model”?</a:t>
                </a:r>
              </a:p>
              <a:p>
                <a:pPr lvl="1"/>
                <a:r>
                  <a:rPr lang="en-US" dirty="0"/>
                  <a:t>Line, bounding box, etc., i.e. any parametric shape</a:t>
                </a:r>
              </a:p>
              <a:p>
                <a:r>
                  <a:rPr lang="en-US" dirty="0"/>
                  <a:t>Assumptions:</a:t>
                </a:r>
              </a:p>
              <a:p>
                <a:pPr lvl="1"/>
                <a:r>
                  <a:rPr lang="en-US" dirty="0"/>
                  <a:t>Parameters can be estimated from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  <a:p>
                <a:pPr lvl="1"/>
                <a:r>
                  <a:rPr lang="en-US" dirty="0"/>
                  <a:t>There is a total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5DECEA0-8F84-4B4D-ADD9-4771B32378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32703"/>
                <a:ext cx="11930912" cy="4351338"/>
              </a:xfrm>
              <a:blipFill>
                <a:blip r:embed="rId2"/>
                <a:stretch>
                  <a:fillRect l="-613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19DC3011-0983-480A-85DB-62A315BAC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C75638-91D9-40C9-8E53-F3D22A6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41382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</p:spPr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Select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at random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Estimate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𝛉</m:t>
                    </m:r>
                  </m:oMath>
                </a14:m>
                <a:r>
                  <a:rPr lang="en-US" dirty="0"/>
                  <a:t> values for the shape fitted to the above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points (say the value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the resultant shape is now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𝛉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Find how many of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points are within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tolerance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1">
                                <a:latin typeface="Cambria Math" panose="02040503050406030204" pitchFamily="18" charset="0"/>
                              </a:rPr>
                              <m:t>𝛉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. Say this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large enough, accept model and exit with success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Repeat 1 to 4 some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times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Fail if you get here </a:t>
                </a:r>
                <a:r>
                  <a:rPr lang="en-US" dirty="0">
                    <a:sym typeface="Wingdings" panose="05000000000000000000" pitchFamily="2" charset="2"/>
                  </a:rPr>
                  <a:t></a:t>
                </a:r>
              </a:p>
              <a:p>
                <a:pPr marL="0" indent="0">
                  <a:buNone/>
                </a:pPr>
                <a:r>
                  <a:rPr lang="en-US" dirty="0">
                    <a:sym typeface="Wingdings" panose="05000000000000000000" pitchFamily="2" charset="2"/>
                  </a:rPr>
                  <a:t>Hard part: how to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,ℓ,</m:t>
                    </m:r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𝑛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7D9D6B7-2824-42C8-A037-845979AF3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09202"/>
                <a:ext cx="11699087" cy="4474839"/>
              </a:xfrm>
              <a:blipFill>
                <a:blip r:embed="rId2"/>
                <a:stretch>
                  <a:fillRect l="-1042" t="-2180" r="-1251" b="-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7B14404-5683-45D3-9535-9E2299AB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RANSAC continued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F561E0-5071-48C3-B779-9F3F7D619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0280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based on how many points required to find a good fit for the shape</a:t>
                </a:r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based on intuitively how many points would lie in a shape</a:t>
                </a:r>
              </a:p>
              <a:p>
                <a:pPr lvl="1"/>
                <a:r>
                  <a:rPr lang="en-US" dirty="0"/>
                  <a:t>If there are multiple “models” or “structures” with an image, remove the points associated with a shape once RANSAC terminates with success, and then redo RANSAC</a:t>
                </a:r>
              </a:p>
              <a:p>
                <a:r>
                  <a:rPr lang="en-US" dirty="0"/>
                  <a:t>Probability that a selected point is an </a:t>
                </a:r>
                <a:r>
                  <a:rPr lang="en-US" i="1" dirty="0"/>
                  <a:t>inlier: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Probability that an iteration of RANSAC fails without finding a good fit: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𝑓𝑎𝑖𝑙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Pick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ℓ</m:t>
                    </m:r>
                  </m:oMath>
                </a14:m>
                <a:r>
                  <a:rPr lang="en-US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𝑓𝑎𝑖𝑙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num>
                      <m:den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Sup>
                                  <m:sSub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sub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p>
                                </m:sSubSup>
                              </m:e>
                            </m:d>
                          </m:e>
                        </m:func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DCDBDA8-D763-412A-968B-8BECA8EA4B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1098BCB-97A3-49A1-8412-972D5FCF5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Choosing parameters for RANSAC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EE6A83-5845-42DB-8CF6-485CA2D8F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103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8F9962E-0023-42AD-B840-9701FA778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Self-driving car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A38037-35FB-4104-8DA5-D32390F76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D7C3A2B-6607-4AEA-B410-F3D2F541C1A0}"/>
              </a:ext>
            </a:extLst>
          </p:cNvPr>
          <p:cNvGrpSpPr/>
          <p:nvPr/>
        </p:nvGrpSpPr>
        <p:grpSpPr>
          <a:xfrm>
            <a:off x="452883" y="1145018"/>
            <a:ext cx="11286235" cy="3878063"/>
            <a:chOff x="267036" y="1145018"/>
            <a:chExt cx="11286235" cy="3878063"/>
          </a:xfrm>
        </p:grpSpPr>
        <p:sp>
          <p:nvSpPr>
            <p:cNvPr id="10" name="Arrow: Right 9">
              <a:extLst>
                <a:ext uri="{FF2B5EF4-FFF2-40B4-BE49-F238E27FC236}">
                  <a16:creationId xmlns:a16="http://schemas.microsoft.com/office/drawing/2014/main" id="{5D788337-8E4B-4127-BEB9-C05CB2627CF7}"/>
                </a:ext>
              </a:extLst>
            </p:cNvPr>
            <p:cNvSpPr/>
            <p:nvPr/>
          </p:nvSpPr>
          <p:spPr>
            <a:xfrm>
              <a:off x="1556368" y="1145018"/>
              <a:ext cx="8464269" cy="1764063"/>
            </a:xfrm>
            <a:prstGeom prst="rightArrow">
              <a:avLst/>
            </a:prstGeom>
            <a:solidFill>
              <a:schemeClr val="accent4">
                <a:lumMod val="20000"/>
                <a:lumOff val="80000"/>
                <a:alpha val="67000"/>
              </a:schemeClr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BEB28B2-1A34-4729-B066-62210084331A}"/>
                </a:ext>
              </a:extLst>
            </p:cNvPr>
            <p:cNvSpPr/>
            <p:nvPr/>
          </p:nvSpPr>
          <p:spPr>
            <a:xfrm>
              <a:off x="267036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Sensing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18661D0-F166-45D5-8AF2-24ACAE4635FD}"/>
                </a:ext>
              </a:extLst>
            </p:cNvPr>
            <p:cNvSpPr/>
            <p:nvPr/>
          </p:nvSpPr>
          <p:spPr>
            <a:xfrm>
              <a:off x="2505160" y="1869255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3600" dirty="0"/>
                <a:t>Perception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7B682A0-7012-45E6-AEF9-CA28707844FA}"/>
                </a:ext>
              </a:extLst>
            </p:cNvPr>
            <p:cNvSpPr/>
            <p:nvPr/>
          </p:nvSpPr>
          <p:spPr>
            <a:xfrm>
              <a:off x="4820157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Decision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BA9EA74-C70A-4C5B-B819-FA061A18F556}"/>
                </a:ext>
              </a:extLst>
            </p:cNvPr>
            <p:cNvSpPr/>
            <p:nvPr/>
          </p:nvSpPr>
          <p:spPr>
            <a:xfrm>
              <a:off x="7135153" y="1881359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Control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5C2482D-D98A-427D-ADCC-819B7C82276C}"/>
                </a:ext>
              </a:extLst>
            </p:cNvPr>
            <p:cNvSpPr/>
            <p:nvPr/>
          </p:nvSpPr>
          <p:spPr>
            <a:xfrm>
              <a:off x="9450151" y="1885366"/>
              <a:ext cx="2103120" cy="2079653"/>
            </a:xfrm>
            <a:prstGeom prst="rect">
              <a:avLst/>
            </a:prstGeom>
            <a:noFill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3600" dirty="0"/>
                <a:t>Actuation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CD36DD-6D0A-4719-82F5-30707EBF6B2B}"/>
                </a:ext>
              </a:extLst>
            </p:cNvPr>
            <p:cNvSpPr/>
            <p:nvPr/>
          </p:nvSpPr>
          <p:spPr>
            <a:xfrm>
              <a:off x="267036" y="4084435"/>
              <a:ext cx="11286235" cy="938646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800" dirty="0"/>
                <a:t>Operating System/Hypervisor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454679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FA237B9-178E-4FA1-A3C6-DAA6578D7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Hough Transform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566850-74A6-45E9-8DF0-8612A0F29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DAC63877-7358-4702-8871-63FA5BDCB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</p:spPr>
        <p:txBody>
          <a:bodyPr/>
          <a:lstStyle/>
          <a:p>
            <a:r>
              <a:rPr lang="en-US" dirty="0"/>
              <a:t>A tool to detect lines, circles and more general shapes</a:t>
            </a:r>
          </a:p>
          <a:p>
            <a:r>
              <a:rPr lang="en-US" dirty="0"/>
              <a:t>One of the tools used for lane marking detection from (pre-processed) images </a:t>
            </a:r>
          </a:p>
          <a:p>
            <a:r>
              <a:rPr lang="en-US" dirty="0"/>
              <a:t>Operates on sets of points and helps obtain a geometric representation of shapes that points may form</a:t>
            </a:r>
          </a:p>
          <a:p>
            <a:r>
              <a:rPr lang="en-US" dirty="0"/>
              <a:t>We will see how Hough transform works in 2D</a:t>
            </a:r>
          </a:p>
        </p:txBody>
      </p:sp>
    </p:spTree>
    <p:extLst>
      <p:ext uri="{BB962C8B-B14F-4D97-AF65-F5344CB8AC3E}">
        <p14:creationId xmlns:p14="http://schemas.microsoft.com/office/powerpoint/2010/main" val="2562668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ight Triangle 18">
            <a:extLst>
              <a:ext uri="{FF2B5EF4-FFF2-40B4-BE49-F238E27FC236}">
                <a16:creationId xmlns:a16="http://schemas.microsoft.com/office/drawing/2014/main" id="{E2C70280-D697-4E30-B286-70530D0644A4}"/>
              </a:ext>
            </a:extLst>
          </p:cNvPr>
          <p:cNvSpPr/>
          <p:nvPr/>
        </p:nvSpPr>
        <p:spPr>
          <a:xfrm>
            <a:off x="1458692" y="2379806"/>
            <a:ext cx="409649" cy="430886"/>
          </a:xfrm>
          <a:prstGeom prst="rtTriangl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Let’s look at a simple transformation: map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space to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   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dirty="0"/>
                              <m:t> 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are known!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/>
                  <a:t>Plot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space: each point maps to a line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dirty="0"/>
                  <a:t>If lines corresponding to different points intersect: this represents a collection of collinear points with the slope and intercept defined by the intersection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4D72877-747E-4A7A-8782-4727CF3B4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12685" y="1360279"/>
                <a:ext cx="8253082" cy="4351338"/>
              </a:xfrm>
              <a:blipFill>
                <a:blip r:embed="rId2"/>
                <a:stretch>
                  <a:fillRect l="-96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66F9756-8815-4188-A4C3-C05955F0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basics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4D2D-060E-4813-8DCE-C45A54649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7664161-47AC-41C4-B836-B4EB2D302B9C}"/>
              </a:ext>
            </a:extLst>
          </p:cNvPr>
          <p:cNvCxnSpPr>
            <a:cxnSpLocks/>
          </p:cNvCxnSpPr>
          <p:nvPr/>
        </p:nvCxnSpPr>
        <p:spPr>
          <a:xfrm flipV="1">
            <a:off x="395097" y="1016000"/>
            <a:ext cx="0" cy="2329543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EE71C8E-14D1-4A24-B05E-A355DC3488E5}"/>
              </a:ext>
            </a:extLst>
          </p:cNvPr>
          <p:cNvCxnSpPr>
            <a:cxnSpLocks/>
          </p:cNvCxnSpPr>
          <p:nvPr/>
        </p:nvCxnSpPr>
        <p:spPr>
          <a:xfrm>
            <a:off x="108623" y="3144431"/>
            <a:ext cx="2576520" cy="0"/>
          </a:xfrm>
          <a:prstGeom prst="straightConnector1">
            <a:avLst/>
          </a:prstGeom>
          <a:ln w="34925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5289E9E-2BCA-4567-BCAD-2615BEEB2548}"/>
              </a:ext>
            </a:extLst>
          </p:cNvPr>
          <p:cNvCxnSpPr>
            <a:cxnSpLocks/>
          </p:cNvCxnSpPr>
          <p:nvPr/>
        </p:nvCxnSpPr>
        <p:spPr>
          <a:xfrm>
            <a:off x="268175" y="1171322"/>
            <a:ext cx="2068625" cy="212342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B83797A2-3132-402E-ADF9-F9C12BCC2913}"/>
              </a:ext>
            </a:extLst>
          </p:cNvPr>
          <p:cNvSpPr/>
          <p:nvPr/>
        </p:nvSpPr>
        <p:spPr>
          <a:xfrm>
            <a:off x="1050570" y="1965133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/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3E02B21-5A62-45A2-A085-B1661A1BC1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83" y="1695763"/>
                <a:ext cx="97520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D414F31-B5DA-4848-8568-34C21C05995A}"/>
              </a:ext>
            </a:extLst>
          </p:cNvPr>
          <p:cNvCxnSpPr>
            <a:cxnSpLocks/>
          </p:cNvCxnSpPr>
          <p:nvPr/>
        </p:nvCxnSpPr>
        <p:spPr>
          <a:xfrm>
            <a:off x="573122" y="1306432"/>
            <a:ext cx="0" cy="1837998"/>
          </a:xfrm>
          <a:prstGeom prst="straightConnector1">
            <a:avLst/>
          </a:prstGeom>
          <a:ln w="12700">
            <a:solidFill>
              <a:schemeClr val="accent2">
                <a:lumMod val="75000"/>
              </a:schemeClr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EC8FA26-CB99-4009-9EE7-F65A36F5EBE1}"/>
              </a:ext>
            </a:extLst>
          </p:cNvPr>
          <p:cNvCxnSpPr/>
          <p:nvPr/>
        </p:nvCxnSpPr>
        <p:spPr>
          <a:xfrm>
            <a:off x="268175" y="1306432"/>
            <a:ext cx="48297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/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5790BDB-14A5-4D25-8B2D-6D70D3EE8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943" y="1945562"/>
                <a:ext cx="706168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/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6FB4613A-F4CA-4D6D-ADFE-995F6B9231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699" y="2321071"/>
                <a:ext cx="70616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F1B24E9-000B-4FB3-A4AB-0F4EE7C30849}"/>
              </a:ext>
            </a:extLst>
          </p:cNvPr>
          <p:cNvCxnSpPr>
            <a:cxnSpLocks/>
          </p:cNvCxnSpPr>
          <p:nvPr/>
        </p:nvCxnSpPr>
        <p:spPr>
          <a:xfrm flipV="1">
            <a:off x="390551" y="3410877"/>
            <a:ext cx="0" cy="2329543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FB2B81F-64EC-4181-B508-C51F0073DB28}"/>
              </a:ext>
            </a:extLst>
          </p:cNvPr>
          <p:cNvCxnSpPr>
            <a:cxnSpLocks/>
          </p:cNvCxnSpPr>
          <p:nvPr/>
        </p:nvCxnSpPr>
        <p:spPr>
          <a:xfrm>
            <a:off x="104077" y="5539308"/>
            <a:ext cx="2576520" cy="0"/>
          </a:xfrm>
          <a:prstGeom prst="straightConnector1">
            <a:avLst/>
          </a:prstGeom>
          <a:ln w="34925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/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15C8214-5A65-48BD-94D4-859F710553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750" y="277509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/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CFC60AF-3B44-418A-93B4-0C6991B24C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3636" y="929087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Oval 29">
            <a:extLst>
              <a:ext uri="{FF2B5EF4-FFF2-40B4-BE49-F238E27FC236}">
                <a16:creationId xmlns:a16="http://schemas.microsoft.com/office/drawing/2014/main" id="{81E90840-8243-449B-819B-8FFB1BA25E6F}"/>
              </a:ext>
            </a:extLst>
          </p:cNvPr>
          <p:cNvSpPr/>
          <p:nvPr/>
        </p:nvSpPr>
        <p:spPr>
          <a:xfrm>
            <a:off x="738641" y="1633980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/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FBA4A21-85BF-4527-B8EF-532C1C113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563" y="1290018"/>
                <a:ext cx="964558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Oval 31">
            <a:extLst>
              <a:ext uri="{FF2B5EF4-FFF2-40B4-BE49-F238E27FC236}">
                <a16:creationId xmlns:a16="http://schemas.microsoft.com/office/drawing/2014/main" id="{8898830A-D525-4F14-B177-5CE357C286DF}"/>
              </a:ext>
            </a:extLst>
          </p:cNvPr>
          <p:cNvSpPr/>
          <p:nvPr/>
        </p:nvSpPr>
        <p:spPr>
          <a:xfrm>
            <a:off x="1923813" y="2845725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/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674511B-65FE-4D42-B98C-8AD6DB9C04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3626" y="2576355"/>
                <a:ext cx="975203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92C9C33-E79A-44A4-9939-8467934CA86E}"/>
              </a:ext>
            </a:extLst>
          </p:cNvPr>
          <p:cNvCxnSpPr>
            <a:cxnSpLocks/>
          </p:cNvCxnSpPr>
          <p:nvPr/>
        </p:nvCxnSpPr>
        <p:spPr>
          <a:xfrm>
            <a:off x="611142" y="3911107"/>
            <a:ext cx="1565725" cy="14270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052B6F52-06DF-48C2-9E1E-9FFCB2B4E97A}"/>
              </a:ext>
            </a:extLst>
          </p:cNvPr>
          <p:cNvCxnSpPr>
            <a:cxnSpLocks/>
          </p:cNvCxnSpPr>
          <p:nvPr/>
        </p:nvCxnSpPr>
        <p:spPr>
          <a:xfrm>
            <a:off x="959655" y="3803544"/>
            <a:ext cx="661072" cy="1534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6CBF592-D1C7-4A55-872F-F99155FA2643}"/>
              </a:ext>
            </a:extLst>
          </p:cNvPr>
          <p:cNvCxnSpPr>
            <a:cxnSpLocks/>
          </p:cNvCxnSpPr>
          <p:nvPr/>
        </p:nvCxnSpPr>
        <p:spPr>
          <a:xfrm>
            <a:off x="1167634" y="3809097"/>
            <a:ext cx="187033" cy="14449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/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0278DBC-EEFB-4E43-BE27-2847F6B78A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7513" y="5069421"/>
                <a:ext cx="70616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/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4747896-7FBE-4281-BB8F-8EF894758E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38" y="3555796"/>
                <a:ext cx="706168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Oval 48">
            <a:extLst>
              <a:ext uri="{FF2B5EF4-FFF2-40B4-BE49-F238E27FC236}">
                <a16:creationId xmlns:a16="http://schemas.microsoft.com/office/drawing/2014/main" id="{52F2B859-34BC-412D-90E5-EABA641514C9}"/>
              </a:ext>
            </a:extLst>
          </p:cNvPr>
          <p:cNvSpPr/>
          <p:nvPr/>
        </p:nvSpPr>
        <p:spPr>
          <a:xfrm>
            <a:off x="1184784" y="4455516"/>
            <a:ext cx="169883" cy="169136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/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10C7C0A-C30E-47E5-B313-DE5AADA9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852" y="3582188"/>
                <a:ext cx="70616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/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47E53E5D-FDC0-4B9F-A7B5-3B4B9E26E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557" y="3430492"/>
                <a:ext cx="706168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/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B76C8147-F13E-49B5-96C2-9CA92BA20F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403" y="3421219"/>
                <a:ext cx="706168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19216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dirty="0"/>
                  <a:t>Problem with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US" dirty="0"/>
                  <a:t> space is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for vertical lines. So all lines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corresponding to points on a vertical line would only intersect at infinity. </a:t>
                </a:r>
              </a:p>
              <a:p>
                <a:r>
                  <a:rPr lang="en-US" dirty="0"/>
                  <a:t>Resolved by instead considering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r>
                  <a:rPr lang="en-US" b="0" dirty="0"/>
                  <a:t>Line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-space: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 = length of normal to line,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en-US" dirty="0"/>
                  <a:t> angle made by normal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-axis</a:t>
                </a:r>
              </a:p>
              <a:p>
                <a:r>
                  <a:rPr lang="en-US" dirty="0"/>
                  <a:t>Now point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maps to a sinusoid in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d>
                  </m:oMath>
                </a14:m>
                <a:r>
                  <a:rPr lang="en-US" dirty="0"/>
                  <a:t>-space</a:t>
                </a:r>
              </a:p>
              <a:p>
                <a:r>
                  <a:rPr lang="en-US" dirty="0"/>
                  <a:t>To find lines, we let the sinusoids vote: i.e. identify the points in a suitable grid that accumulate weight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64A3239-AFAA-435A-8573-49346882D7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68057" y="1354474"/>
                <a:ext cx="8033997" cy="4351338"/>
              </a:xfrm>
              <a:blipFill>
                <a:blip r:embed="rId2"/>
                <a:stretch>
                  <a:fillRect l="-759" t="-3501" r="-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389D14F3-2930-4416-AD0A-4C3DAFADA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in polar coordinates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6F5D1-1B3B-4E04-A5F5-DE19A2CA7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4AC75A6-7037-48EF-95B3-0E5EA176B6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9730740"/>
              </p:ext>
            </p:extLst>
          </p:nvPr>
        </p:nvGraphicFramePr>
        <p:xfrm>
          <a:off x="436398" y="1646366"/>
          <a:ext cx="2924968" cy="1828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5621">
                  <a:extLst>
                    <a:ext uri="{9D8B030D-6E8A-4147-A177-3AD203B41FA5}">
                      <a16:colId xmlns:a16="http://schemas.microsoft.com/office/drawing/2014/main" val="108967835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01274402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905138620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1112032759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37126699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041236763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2776129618"/>
                    </a:ext>
                  </a:extLst>
                </a:gridCol>
                <a:gridCol w="365621">
                  <a:extLst>
                    <a:ext uri="{9D8B030D-6E8A-4147-A177-3AD203B41FA5}">
                      <a16:colId xmlns:a16="http://schemas.microsoft.com/office/drawing/2014/main" val="3030686777"/>
                    </a:ext>
                  </a:extLst>
                </a:gridCol>
              </a:tblGrid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225182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077347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4149238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063503"/>
                  </a:ext>
                </a:extLst>
              </a:tr>
              <a:tr h="246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3768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/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92ABCB9-5E6A-4445-9E07-AA8D6E0A72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295" y="2146134"/>
                <a:ext cx="43576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/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414040E-B0B2-447A-AA45-958C8BCE0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452" y="1415534"/>
                <a:ext cx="406201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8579B7-2FF9-4BD6-B1CB-ED40FAD9EEE6}"/>
              </a:ext>
            </a:extLst>
          </p:cNvPr>
          <p:cNvCxnSpPr>
            <a:cxnSpLocks/>
          </p:cNvCxnSpPr>
          <p:nvPr/>
        </p:nvCxnSpPr>
        <p:spPr>
          <a:xfrm flipV="1">
            <a:off x="420786" y="1290123"/>
            <a:ext cx="14301" cy="256977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80463DE-A15F-428F-87B3-A1C20AF2D2E1}"/>
              </a:ext>
            </a:extLst>
          </p:cNvPr>
          <p:cNvGrpSpPr/>
          <p:nvPr/>
        </p:nvGrpSpPr>
        <p:grpSpPr>
          <a:xfrm>
            <a:off x="304901" y="2138042"/>
            <a:ext cx="3360791" cy="873940"/>
            <a:chOff x="368999" y="3042605"/>
            <a:chExt cx="3360791" cy="873940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C30766A6-E778-42B1-A841-A8E1AA9EFF5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68999" y="3402911"/>
              <a:ext cx="3360791" cy="26090"/>
            </a:xfrm>
            <a:prstGeom prst="straightConnector1">
              <a:avLst/>
            </a:prstGeom>
            <a:ln>
              <a:tailEnd type="triangle" w="lg" len="lg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56064EE-0EAA-42F0-871C-1028B56B41B2}"/>
                </a:ext>
              </a:extLst>
            </p:cNvPr>
            <p:cNvSpPr/>
            <p:nvPr/>
          </p:nvSpPr>
          <p:spPr>
            <a:xfrm>
              <a:off x="436970" y="3172078"/>
              <a:ext cx="3052020" cy="590718"/>
            </a:xfrm>
            <a:custGeom>
              <a:avLst/>
              <a:gdLst>
                <a:gd name="connsiteX0" fmla="*/ 0 w 3052020"/>
                <a:gd name="connsiteY0" fmla="*/ 250853 h 590718"/>
                <a:gd name="connsiteX1" fmla="*/ 40460 w 3052020"/>
                <a:gd name="connsiteY1" fmla="*/ 291313 h 590718"/>
                <a:gd name="connsiteX2" fmla="*/ 64736 w 3052020"/>
                <a:gd name="connsiteY2" fmla="*/ 307497 h 590718"/>
                <a:gd name="connsiteX3" fmla="*/ 89012 w 3052020"/>
                <a:gd name="connsiteY3" fmla="*/ 339865 h 590718"/>
                <a:gd name="connsiteX4" fmla="*/ 129472 w 3052020"/>
                <a:gd name="connsiteY4" fmla="*/ 380326 h 590718"/>
                <a:gd name="connsiteX5" fmla="*/ 145657 w 3052020"/>
                <a:gd name="connsiteY5" fmla="*/ 404602 h 590718"/>
                <a:gd name="connsiteX6" fmla="*/ 194209 w 3052020"/>
                <a:gd name="connsiteY6" fmla="*/ 420786 h 590718"/>
                <a:gd name="connsiteX7" fmla="*/ 218485 w 3052020"/>
                <a:gd name="connsiteY7" fmla="*/ 428878 h 590718"/>
                <a:gd name="connsiteX8" fmla="*/ 267037 w 3052020"/>
                <a:gd name="connsiteY8" fmla="*/ 453154 h 590718"/>
                <a:gd name="connsiteX9" fmla="*/ 331773 w 3052020"/>
                <a:gd name="connsiteY9" fmla="*/ 493614 h 590718"/>
                <a:gd name="connsiteX10" fmla="*/ 356049 w 3052020"/>
                <a:gd name="connsiteY10" fmla="*/ 509798 h 590718"/>
                <a:gd name="connsiteX11" fmla="*/ 380326 w 3052020"/>
                <a:gd name="connsiteY11" fmla="*/ 534074 h 590718"/>
                <a:gd name="connsiteX12" fmla="*/ 404602 w 3052020"/>
                <a:gd name="connsiteY12" fmla="*/ 542166 h 590718"/>
                <a:gd name="connsiteX13" fmla="*/ 461246 w 3052020"/>
                <a:gd name="connsiteY13" fmla="*/ 574534 h 590718"/>
                <a:gd name="connsiteX14" fmla="*/ 566442 w 3052020"/>
                <a:gd name="connsiteY14" fmla="*/ 590718 h 590718"/>
                <a:gd name="connsiteX15" fmla="*/ 712099 w 3052020"/>
                <a:gd name="connsiteY15" fmla="*/ 582626 h 590718"/>
                <a:gd name="connsiteX16" fmla="*/ 768743 w 3052020"/>
                <a:gd name="connsiteY16" fmla="*/ 558350 h 590718"/>
                <a:gd name="connsiteX17" fmla="*/ 793019 w 3052020"/>
                <a:gd name="connsiteY17" fmla="*/ 550258 h 590718"/>
                <a:gd name="connsiteX18" fmla="*/ 865848 w 3052020"/>
                <a:gd name="connsiteY18" fmla="*/ 517890 h 590718"/>
                <a:gd name="connsiteX19" fmla="*/ 914400 w 3052020"/>
                <a:gd name="connsiteY19" fmla="*/ 493614 h 590718"/>
                <a:gd name="connsiteX20" fmla="*/ 946768 w 3052020"/>
                <a:gd name="connsiteY20" fmla="*/ 469338 h 590718"/>
                <a:gd name="connsiteX21" fmla="*/ 995320 w 3052020"/>
                <a:gd name="connsiteY21" fmla="*/ 453154 h 590718"/>
                <a:gd name="connsiteX22" fmla="*/ 1043872 w 3052020"/>
                <a:gd name="connsiteY22" fmla="*/ 428878 h 590718"/>
                <a:gd name="connsiteX23" fmla="*/ 1060057 w 3052020"/>
                <a:gd name="connsiteY23" fmla="*/ 412694 h 590718"/>
                <a:gd name="connsiteX24" fmla="*/ 1108609 w 3052020"/>
                <a:gd name="connsiteY24" fmla="*/ 396510 h 590718"/>
                <a:gd name="connsiteX25" fmla="*/ 1157161 w 3052020"/>
                <a:gd name="connsiteY25" fmla="*/ 372234 h 590718"/>
                <a:gd name="connsiteX26" fmla="*/ 1173345 w 3052020"/>
                <a:gd name="connsiteY26" fmla="*/ 347957 h 590718"/>
                <a:gd name="connsiteX27" fmla="*/ 1221897 w 3052020"/>
                <a:gd name="connsiteY27" fmla="*/ 315589 h 590718"/>
                <a:gd name="connsiteX28" fmla="*/ 1246173 w 3052020"/>
                <a:gd name="connsiteY28" fmla="*/ 283221 h 590718"/>
                <a:gd name="connsiteX29" fmla="*/ 1302818 w 3052020"/>
                <a:gd name="connsiteY29" fmla="*/ 258945 h 590718"/>
                <a:gd name="connsiteX30" fmla="*/ 1327094 w 3052020"/>
                <a:gd name="connsiteY30" fmla="*/ 242761 h 590718"/>
                <a:gd name="connsiteX31" fmla="*/ 1351370 w 3052020"/>
                <a:gd name="connsiteY31" fmla="*/ 234669 h 590718"/>
                <a:gd name="connsiteX32" fmla="*/ 1399922 w 3052020"/>
                <a:gd name="connsiteY32" fmla="*/ 202301 h 590718"/>
                <a:gd name="connsiteX33" fmla="*/ 1448474 w 3052020"/>
                <a:gd name="connsiteY33" fmla="*/ 186117 h 590718"/>
                <a:gd name="connsiteX34" fmla="*/ 1480842 w 3052020"/>
                <a:gd name="connsiteY34" fmla="*/ 161841 h 590718"/>
                <a:gd name="connsiteX35" fmla="*/ 1505118 w 3052020"/>
                <a:gd name="connsiteY35" fmla="*/ 137564 h 590718"/>
                <a:gd name="connsiteX36" fmla="*/ 1545579 w 3052020"/>
                <a:gd name="connsiteY36" fmla="*/ 121380 h 590718"/>
                <a:gd name="connsiteX37" fmla="*/ 1569855 w 3052020"/>
                <a:gd name="connsiteY37" fmla="*/ 105196 h 590718"/>
                <a:gd name="connsiteX38" fmla="*/ 1634591 w 3052020"/>
                <a:gd name="connsiteY38" fmla="*/ 48552 h 590718"/>
                <a:gd name="connsiteX39" fmla="*/ 1691235 w 3052020"/>
                <a:gd name="connsiteY39" fmla="*/ 8092 h 590718"/>
                <a:gd name="connsiteX40" fmla="*/ 1715511 w 3052020"/>
                <a:gd name="connsiteY40" fmla="*/ 0 h 590718"/>
                <a:gd name="connsiteX41" fmla="*/ 1893536 w 3052020"/>
                <a:gd name="connsiteY41" fmla="*/ 8092 h 590718"/>
                <a:gd name="connsiteX42" fmla="*/ 1917812 w 3052020"/>
                <a:gd name="connsiteY42" fmla="*/ 16184 h 590718"/>
                <a:gd name="connsiteX43" fmla="*/ 1974457 w 3052020"/>
                <a:gd name="connsiteY43" fmla="*/ 40460 h 590718"/>
                <a:gd name="connsiteX44" fmla="*/ 2063469 w 3052020"/>
                <a:gd name="connsiteY44" fmla="*/ 64736 h 590718"/>
                <a:gd name="connsiteX45" fmla="*/ 2095837 w 3052020"/>
                <a:gd name="connsiteY45" fmla="*/ 80920 h 590718"/>
                <a:gd name="connsiteX46" fmla="*/ 2168665 w 3052020"/>
                <a:gd name="connsiteY46" fmla="*/ 89012 h 590718"/>
                <a:gd name="connsiteX47" fmla="*/ 2265770 w 3052020"/>
                <a:gd name="connsiteY47" fmla="*/ 121380 h 590718"/>
                <a:gd name="connsiteX48" fmla="*/ 2322414 w 3052020"/>
                <a:gd name="connsiteY48" fmla="*/ 169933 h 590718"/>
                <a:gd name="connsiteX49" fmla="*/ 2370966 w 3052020"/>
                <a:gd name="connsiteY49" fmla="*/ 202301 h 590718"/>
                <a:gd name="connsiteX50" fmla="*/ 2419518 w 3052020"/>
                <a:gd name="connsiteY50" fmla="*/ 242761 h 590718"/>
                <a:gd name="connsiteX51" fmla="*/ 2459979 w 3052020"/>
                <a:gd name="connsiteY51" fmla="*/ 291313 h 590718"/>
                <a:gd name="connsiteX52" fmla="*/ 2484255 w 3052020"/>
                <a:gd name="connsiteY52" fmla="*/ 307497 h 590718"/>
                <a:gd name="connsiteX53" fmla="*/ 2532807 w 3052020"/>
                <a:gd name="connsiteY53" fmla="*/ 356049 h 590718"/>
                <a:gd name="connsiteX54" fmla="*/ 2557083 w 3052020"/>
                <a:gd name="connsiteY54" fmla="*/ 372234 h 590718"/>
                <a:gd name="connsiteX55" fmla="*/ 2581359 w 3052020"/>
                <a:gd name="connsiteY55" fmla="*/ 396510 h 590718"/>
                <a:gd name="connsiteX56" fmla="*/ 2613727 w 3052020"/>
                <a:gd name="connsiteY56" fmla="*/ 412694 h 590718"/>
                <a:gd name="connsiteX57" fmla="*/ 2662280 w 3052020"/>
                <a:gd name="connsiteY57" fmla="*/ 436970 h 590718"/>
                <a:gd name="connsiteX58" fmla="*/ 2686556 w 3052020"/>
                <a:gd name="connsiteY58" fmla="*/ 453154 h 590718"/>
                <a:gd name="connsiteX59" fmla="*/ 2727016 w 3052020"/>
                <a:gd name="connsiteY59" fmla="*/ 493614 h 590718"/>
                <a:gd name="connsiteX60" fmla="*/ 2775568 w 3052020"/>
                <a:gd name="connsiteY60" fmla="*/ 509798 h 590718"/>
                <a:gd name="connsiteX61" fmla="*/ 2799844 w 3052020"/>
                <a:gd name="connsiteY61" fmla="*/ 517890 h 590718"/>
                <a:gd name="connsiteX62" fmla="*/ 2832212 w 3052020"/>
                <a:gd name="connsiteY62" fmla="*/ 534074 h 590718"/>
                <a:gd name="connsiteX63" fmla="*/ 3010237 w 3052020"/>
                <a:gd name="connsiteY63" fmla="*/ 525982 h 590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3052020" h="590718">
                  <a:moveTo>
                    <a:pt x="0" y="250853"/>
                  </a:moveTo>
                  <a:cubicBezTo>
                    <a:pt x="13487" y="264340"/>
                    <a:pt x="26106" y="278753"/>
                    <a:pt x="40460" y="291313"/>
                  </a:cubicBezTo>
                  <a:cubicBezTo>
                    <a:pt x="47779" y="297717"/>
                    <a:pt x="57859" y="300620"/>
                    <a:pt x="64736" y="307497"/>
                  </a:cubicBezTo>
                  <a:cubicBezTo>
                    <a:pt x="74273" y="317034"/>
                    <a:pt x="80052" y="329785"/>
                    <a:pt x="89012" y="339865"/>
                  </a:cubicBezTo>
                  <a:cubicBezTo>
                    <a:pt x="101683" y="354121"/>
                    <a:pt x="118892" y="364456"/>
                    <a:pt x="129472" y="380326"/>
                  </a:cubicBezTo>
                  <a:cubicBezTo>
                    <a:pt x="134867" y="388418"/>
                    <a:pt x="137410" y="399448"/>
                    <a:pt x="145657" y="404602"/>
                  </a:cubicBezTo>
                  <a:cubicBezTo>
                    <a:pt x="160123" y="413643"/>
                    <a:pt x="178025" y="415391"/>
                    <a:pt x="194209" y="420786"/>
                  </a:cubicBezTo>
                  <a:cubicBezTo>
                    <a:pt x="202301" y="423483"/>
                    <a:pt x="211388" y="424147"/>
                    <a:pt x="218485" y="428878"/>
                  </a:cubicBezTo>
                  <a:cubicBezTo>
                    <a:pt x="249858" y="449793"/>
                    <a:pt x="233535" y="441987"/>
                    <a:pt x="267037" y="453154"/>
                  </a:cubicBezTo>
                  <a:cubicBezTo>
                    <a:pt x="305859" y="511388"/>
                    <a:pt x="250883" y="439688"/>
                    <a:pt x="331773" y="493614"/>
                  </a:cubicBezTo>
                  <a:cubicBezTo>
                    <a:pt x="339865" y="499009"/>
                    <a:pt x="348578" y="503572"/>
                    <a:pt x="356049" y="509798"/>
                  </a:cubicBezTo>
                  <a:cubicBezTo>
                    <a:pt x="364841" y="517124"/>
                    <a:pt x="370804" y="527726"/>
                    <a:pt x="380326" y="534074"/>
                  </a:cubicBezTo>
                  <a:cubicBezTo>
                    <a:pt x="387423" y="538805"/>
                    <a:pt x="396973" y="538351"/>
                    <a:pt x="404602" y="542166"/>
                  </a:cubicBezTo>
                  <a:cubicBezTo>
                    <a:pt x="451556" y="565643"/>
                    <a:pt x="404499" y="553254"/>
                    <a:pt x="461246" y="574534"/>
                  </a:cubicBezTo>
                  <a:cubicBezTo>
                    <a:pt x="490753" y="585599"/>
                    <a:pt x="540886" y="587878"/>
                    <a:pt x="566442" y="590718"/>
                  </a:cubicBezTo>
                  <a:cubicBezTo>
                    <a:pt x="614994" y="588021"/>
                    <a:pt x="663671" y="587028"/>
                    <a:pt x="712099" y="582626"/>
                  </a:cubicBezTo>
                  <a:cubicBezTo>
                    <a:pt x="753266" y="578884"/>
                    <a:pt x="735769" y="574837"/>
                    <a:pt x="768743" y="558350"/>
                  </a:cubicBezTo>
                  <a:cubicBezTo>
                    <a:pt x="776372" y="554535"/>
                    <a:pt x="785145" y="553539"/>
                    <a:pt x="793019" y="550258"/>
                  </a:cubicBezTo>
                  <a:cubicBezTo>
                    <a:pt x="817541" y="540040"/>
                    <a:pt x="842087" y="529771"/>
                    <a:pt x="865848" y="517890"/>
                  </a:cubicBezTo>
                  <a:cubicBezTo>
                    <a:pt x="928596" y="486516"/>
                    <a:pt x="853380" y="513954"/>
                    <a:pt x="914400" y="493614"/>
                  </a:cubicBezTo>
                  <a:cubicBezTo>
                    <a:pt x="925189" y="485522"/>
                    <a:pt x="934705" y="475369"/>
                    <a:pt x="946768" y="469338"/>
                  </a:cubicBezTo>
                  <a:cubicBezTo>
                    <a:pt x="962026" y="461709"/>
                    <a:pt x="981126" y="462617"/>
                    <a:pt x="995320" y="453154"/>
                  </a:cubicBezTo>
                  <a:cubicBezTo>
                    <a:pt x="1026693" y="432239"/>
                    <a:pt x="1010370" y="440045"/>
                    <a:pt x="1043872" y="428878"/>
                  </a:cubicBezTo>
                  <a:cubicBezTo>
                    <a:pt x="1049267" y="423483"/>
                    <a:pt x="1053233" y="416106"/>
                    <a:pt x="1060057" y="412694"/>
                  </a:cubicBezTo>
                  <a:cubicBezTo>
                    <a:pt x="1075315" y="405065"/>
                    <a:pt x="1094415" y="405973"/>
                    <a:pt x="1108609" y="396510"/>
                  </a:cubicBezTo>
                  <a:cubicBezTo>
                    <a:pt x="1139982" y="375595"/>
                    <a:pt x="1123659" y="383401"/>
                    <a:pt x="1157161" y="372234"/>
                  </a:cubicBezTo>
                  <a:cubicBezTo>
                    <a:pt x="1162556" y="364142"/>
                    <a:pt x="1166026" y="354361"/>
                    <a:pt x="1173345" y="347957"/>
                  </a:cubicBezTo>
                  <a:cubicBezTo>
                    <a:pt x="1187983" y="335148"/>
                    <a:pt x="1210227" y="331150"/>
                    <a:pt x="1221897" y="315589"/>
                  </a:cubicBezTo>
                  <a:cubicBezTo>
                    <a:pt x="1229989" y="304800"/>
                    <a:pt x="1235933" y="291998"/>
                    <a:pt x="1246173" y="283221"/>
                  </a:cubicBezTo>
                  <a:cubicBezTo>
                    <a:pt x="1269747" y="263015"/>
                    <a:pt x="1278711" y="270998"/>
                    <a:pt x="1302818" y="258945"/>
                  </a:cubicBezTo>
                  <a:cubicBezTo>
                    <a:pt x="1311517" y="254596"/>
                    <a:pt x="1318395" y="247110"/>
                    <a:pt x="1327094" y="242761"/>
                  </a:cubicBezTo>
                  <a:cubicBezTo>
                    <a:pt x="1334723" y="238946"/>
                    <a:pt x="1343914" y="238811"/>
                    <a:pt x="1351370" y="234669"/>
                  </a:cubicBezTo>
                  <a:cubicBezTo>
                    <a:pt x="1368373" y="225223"/>
                    <a:pt x="1381469" y="208452"/>
                    <a:pt x="1399922" y="202301"/>
                  </a:cubicBezTo>
                  <a:lnTo>
                    <a:pt x="1448474" y="186117"/>
                  </a:lnTo>
                  <a:cubicBezTo>
                    <a:pt x="1459263" y="178025"/>
                    <a:pt x="1470602" y="170618"/>
                    <a:pt x="1480842" y="161841"/>
                  </a:cubicBezTo>
                  <a:cubicBezTo>
                    <a:pt x="1489531" y="154393"/>
                    <a:pt x="1495413" y="143629"/>
                    <a:pt x="1505118" y="137564"/>
                  </a:cubicBezTo>
                  <a:cubicBezTo>
                    <a:pt x="1517436" y="129865"/>
                    <a:pt x="1532587" y="127876"/>
                    <a:pt x="1545579" y="121380"/>
                  </a:cubicBezTo>
                  <a:cubicBezTo>
                    <a:pt x="1554278" y="117031"/>
                    <a:pt x="1561763" y="110591"/>
                    <a:pt x="1569855" y="105196"/>
                  </a:cubicBezTo>
                  <a:cubicBezTo>
                    <a:pt x="1599975" y="60016"/>
                    <a:pt x="1571653" y="95755"/>
                    <a:pt x="1634591" y="48552"/>
                  </a:cubicBezTo>
                  <a:cubicBezTo>
                    <a:pt x="1641922" y="43054"/>
                    <a:pt x="1679402" y="14008"/>
                    <a:pt x="1691235" y="8092"/>
                  </a:cubicBezTo>
                  <a:cubicBezTo>
                    <a:pt x="1698864" y="4277"/>
                    <a:pt x="1707419" y="2697"/>
                    <a:pt x="1715511" y="0"/>
                  </a:cubicBezTo>
                  <a:cubicBezTo>
                    <a:pt x="1774853" y="2697"/>
                    <a:pt x="1834322" y="3355"/>
                    <a:pt x="1893536" y="8092"/>
                  </a:cubicBezTo>
                  <a:cubicBezTo>
                    <a:pt x="1902039" y="8772"/>
                    <a:pt x="1909972" y="12824"/>
                    <a:pt x="1917812" y="16184"/>
                  </a:cubicBezTo>
                  <a:cubicBezTo>
                    <a:pt x="1950238" y="30081"/>
                    <a:pt x="1944090" y="32868"/>
                    <a:pt x="1974457" y="40460"/>
                  </a:cubicBezTo>
                  <a:cubicBezTo>
                    <a:pt x="2009973" y="49339"/>
                    <a:pt x="2028750" y="47376"/>
                    <a:pt x="2063469" y="64736"/>
                  </a:cubicBezTo>
                  <a:cubicBezTo>
                    <a:pt x="2074258" y="70131"/>
                    <a:pt x="2084083" y="78208"/>
                    <a:pt x="2095837" y="80920"/>
                  </a:cubicBezTo>
                  <a:cubicBezTo>
                    <a:pt x="2119637" y="86412"/>
                    <a:pt x="2144389" y="86315"/>
                    <a:pt x="2168665" y="89012"/>
                  </a:cubicBezTo>
                  <a:cubicBezTo>
                    <a:pt x="2193535" y="96118"/>
                    <a:pt x="2240913" y="107570"/>
                    <a:pt x="2265770" y="121380"/>
                  </a:cubicBezTo>
                  <a:cubicBezTo>
                    <a:pt x="2310807" y="146401"/>
                    <a:pt x="2285620" y="141315"/>
                    <a:pt x="2322414" y="169933"/>
                  </a:cubicBezTo>
                  <a:cubicBezTo>
                    <a:pt x="2337767" y="181875"/>
                    <a:pt x="2357212" y="188547"/>
                    <a:pt x="2370966" y="202301"/>
                  </a:cubicBezTo>
                  <a:cubicBezTo>
                    <a:pt x="2402119" y="233454"/>
                    <a:pt x="2385720" y="220229"/>
                    <a:pt x="2419518" y="242761"/>
                  </a:cubicBezTo>
                  <a:cubicBezTo>
                    <a:pt x="2435431" y="266630"/>
                    <a:pt x="2436615" y="271843"/>
                    <a:pt x="2459979" y="291313"/>
                  </a:cubicBezTo>
                  <a:cubicBezTo>
                    <a:pt x="2467450" y="297539"/>
                    <a:pt x="2476986" y="301036"/>
                    <a:pt x="2484255" y="307497"/>
                  </a:cubicBezTo>
                  <a:cubicBezTo>
                    <a:pt x="2501361" y="322703"/>
                    <a:pt x="2513764" y="343353"/>
                    <a:pt x="2532807" y="356049"/>
                  </a:cubicBezTo>
                  <a:cubicBezTo>
                    <a:pt x="2540899" y="361444"/>
                    <a:pt x="2549612" y="366008"/>
                    <a:pt x="2557083" y="372234"/>
                  </a:cubicBezTo>
                  <a:cubicBezTo>
                    <a:pt x="2565874" y="379560"/>
                    <a:pt x="2572047" y="389858"/>
                    <a:pt x="2581359" y="396510"/>
                  </a:cubicBezTo>
                  <a:cubicBezTo>
                    <a:pt x="2591175" y="403521"/>
                    <a:pt x="2603254" y="406709"/>
                    <a:pt x="2613727" y="412694"/>
                  </a:cubicBezTo>
                  <a:cubicBezTo>
                    <a:pt x="2657649" y="437792"/>
                    <a:pt x="2617770" y="422134"/>
                    <a:pt x="2662280" y="436970"/>
                  </a:cubicBezTo>
                  <a:cubicBezTo>
                    <a:pt x="2670372" y="442365"/>
                    <a:pt x="2679679" y="446277"/>
                    <a:pt x="2686556" y="453154"/>
                  </a:cubicBezTo>
                  <a:cubicBezTo>
                    <a:pt x="2714608" y="481206"/>
                    <a:pt x="2688174" y="476351"/>
                    <a:pt x="2727016" y="493614"/>
                  </a:cubicBezTo>
                  <a:cubicBezTo>
                    <a:pt x="2742605" y="500542"/>
                    <a:pt x="2759384" y="504403"/>
                    <a:pt x="2775568" y="509798"/>
                  </a:cubicBezTo>
                  <a:cubicBezTo>
                    <a:pt x="2783660" y="512495"/>
                    <a:pt x="2792215" y="514075"/>
                    <a:pt x="2799844" y="517890"/>
                  </a:cubicBezTo>
                  <a:lnTo>
                    <a:pt x="2832212" y="534074"/>
                  </a:lnTo>
                  <a:cubicBezTo>
                    <a:pt x="3042599" y="525659"/>
                    <a:pt x="3102001" y="525982"/>
                    <a:pt x="3010237" y="525982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A5C5265-D84E-48ED-949B-A955847B618A}"/>
                </a:ext>
              </a:extLst>
            </p:cNvPr>
            <p:cNvSpPr/>
            <p:nvPr/>
          </p:nvSpPr>
          <p:spPr>
            <a:xfrm>
              <a:off x="420786" y="3042605"/>
              <a:ext cx="3002145" cy="873940"/>
            </a:xfrm>
            <a:custGeom>
              <a:avLst/>
              <a:gdLst>
                <a:gd name="connsiteX0" fmla="*/ 0 w 3002145"/>
                <a:gd name="connsiteY0" fmla="*/ 364142 h 873940"/>
                <a:gd name="connsiteX1" fmla="*/ 56644 w 3002145"/>
                <a:gd name="connsiteY1" fmla="*/ 436970 h 873940"/>
                <a:gd name="connsiteX2" fmla="*/ 113288 w 3002145"/>
                <a:gd name="connsiteY2" fmla="*/ 485522 h 873940"/>
                <a:gd name="connsiteX3" fmla="*/ 137564 w 3002145"/>
                <a:gd name="connsiteY3" fmla="*/ 534075 h 873940"/>
                <a:gd name="connsiteX4" fmla="*/ 153749 w 3002145"/>
                <a:gd name="connsiteY4" fmla="*/ 558351 h 873940"/>
                <a:gd name="connsiteX5" fmla="*/ 186117 w 3002145"/>
                <a:gd name="connsiteY5" fmla="*/ 606903 h 873940"/>
                <a:gd name="connsiteX6" fmla="*/ 210393 w 3002145"/>
                <a:gd name="connsiteY6" fmla="*/ 663547 h 873940"/>
                <a:gd name="connsiteX7" fmla="*/ 242761 w 3002145"/>
                <a:gd name="connsiteY7" fmla="*/ 712099 h 873940"/>
                <a:gd name="connsiteX8" fmla="*/ 258945 w 3002145"/>
                <a:gd name="connsiteY8" fmla="*/ 736376 h 873940"/>
                <a:gd name="connsiteX9" fmla="*/ 275129 w 3002145"/>
                <a:gd name="connsiteY9" fmla="*/ 768744 h 873940"/>
                <a:gd name="connsiteX10" fmla="*/ 291313 w 3002145"/>
                <a:gd name="connsiteY10" fmla="*/ 793020 h 873940"/>
                <a:gd name="connsiteX11" fmla="*/ 339865 w 3002145"/>
                <a:gd name="connsiteY11" fmla="*/ 825388 h 873940"/>
                <a:gd name="connsiteX12" fmla="*/ 356049 w 3002145"/>
                <a:gd name="connsiteY12" fmla="*/ 849664 h 873940"/>
                <a:gd name="connsiteX13" fmla="*/ 396510 w 3002145"/>
                <a:gd name="connsiteY13" fmla="*/ 857756 h 873940"/>
                <a:gd name="connsiteX14" fmla="*/ 420786 w 3002145"/>
                <a:gd name="connsiteY14" fmla="*/ 865848 h 873940"/>
                <a:gd name="connsiteX15" fmla="*/ 453154 w 3002145"/>
                <a:gd name="connsiteY15" fmla="*/ 873940 h 873940"/>
                <a:gd name="connsiteX16" fmla="*/ 712099 w 3002145"/>
                <a:gd name="connsiteY16" fmla="*/ 865848 h 873940"/>
                <a:gd name="connsiteX17" fmla="*/ 760651 w 3002145"/>
                <a:gd name="connsiteY17" fmla="*/ 833480 h 873940"/>
                <a:gd name="connsiteX18" fmla="*/ 784927 w 3002145"/>
                <a:gd name="connsiteY18" fmla="*/ 825388 h 873940"/>
                <a:gd name="connsiteX19" fmla="*/ 857756 w 3002145"/>
                <a:gd name="connsiteY19" fmla="*/ 784928 h 873940"/>
                <a:gd name="connsiteX20" fmla="*/ 873940 w 3002145"/>
                <a:gd name="connsiteY20" fmla="*/ 760652 h 873940"/>
                <a:gd name="connsiteX21" fmla="*/ 946768 w 3002145"/>
                <a:gd name="connsiteY21" fmla="*/ 728283 h 873940"/>
                <a:gd name="connsiteX22" fmla="*/ 979136 w 3002145"/>
                <a:gd name="connsiteY22" fmla="*/ 712099 h 873940"/>
                <a:gd name="connsiteX23" fmla="*/ 1027688 w 3002145"/>
                <a:gd name="connsiteY23" fmla="*/ 679731 h 873940"/>
                <a:gd name="connsiteX24" fmla="*/ 1051964 w 3002145"/>
                <a:gd name="connsiteY24" fmla="*/ 663547 h 873940"/>
                <a:gd name="connsiteX25" fmla="*/ 1068149 w 3002145"/>
                <a:gd name="connsiteY25" fmla="*/ 647363 h 873940"/>
                <a:gd name="connsiteX26" fmla="*/ 1100517 w 3002145"/>
                <a:gd name="connsiteY26" fmla="*/ 623087 h 873940"/>
                <a:gd name="connsiteX27" fmla="*/ 1124793 w 3002145"/>
                <a:gd name="connsiteY27" fmla="*/ 598811 h 873940"/>
                <a:gd name="connsiteX28" fmla="*/ 1149069 w 3002145"/>
                <a:gd name="connsiteY28" fmla="*/ 582627 h 873940"/>
                <a:gd name="connsiteX29" fmla="*/ 1173345 w 3002145"/>
                <a:gd name="connsiteY29" fmla="*/ 558351 h 873940"/>
                <a:gd name="connsiteX30" fmla="*/ 1229989 w 3002145"/>
                <a:gd name="connsiteY30" fmla="*/ 525983 h 873940"/>
                <a:gd name="connsiteX31" fmla="*/ 1254265 w 3002145"/>
                <a:gd name="connsiteY31" fmla="*/ 517891 h 873940"/>
                <a:gd name="connsiteX32" fmla="*/ 1302818 w 3002145"/>
                <a:gd name="connsiteY32" fmla="*/ 469338 h 873940"/>
                <a:gd name="connsiteX33" fmla="*/ 1351370 w 3002145"/>
                <a:gd name="connsiteY33" fmla="*/ 412694 h 873940"/>
                <a:gd name="connsiteX34" fmla="*/ 1375646 w 3002145"/>
                <a:gd name="connsiteY34" fmla="*/ 396510 h 873940"/>
                <a:gd name="connsiteX35" fmla="*/ 1399922 w 3002145"/>
                <a:gd name="connsiteY35" fmla="*/ 372234 h 873940"/>
                <a:gd name="connsiteX36" fmla="*/ 1432290 w 3002145"/>
                <a:gd name="connsiteY36" fmla="*/ 356050 h 873940"/>
                <a:gd name="connsiteX37" fmla="*/ 1480842 w 3002145"/>
                <a:gd name="connsiteY37" fmla="*/ 299406 h 873940"/>
                <a:gd name="connsiteX38" fmla="*/ 1505118 w 3002145"/>
                <a:gd name="connsiteY38" fmla="*/ 291314 h 873940"/>
                <a:gd name="connsiteX39" fmla="*/ 1529395 w 3002145"/>
                <a:gd name="connsiteY39" fmla="*/ 267037 h 873940"/>
                <a:gd name="connsiteX40" fmla="*/ 1602223 w 3002145"/>
                <a:gd name="connsiteY40" fmla="*/ 218485 h 873940"/>
                <a:gd name="connsiteX41" fmla="*/ 1658867 w 3002145"/>
                <a:gd name="connsiteY41" fmla="*/ 186117 h 873940"/>
                <a:gd name="connsiteX42" fmla="*/ 1699327 w 3002145"/>
                <a:gd name="connsiteY42" fmla="*/ 145657 h 873940"/>
                <a:gd name="connsiteX43" fmla="*/ 1772156 w 3002145"/>
                <a:gd name="connsiteY43" fmla="*/ 89013 h 873940"/>
                <a:gd name="connsiteX44" fmla="*/ 1844984 w 3002145"/>
                <a:gd name="connsiteY44" fmla="*/ 48553 h 873940"/>
                <a:gd name="connsiteX45" fmla="*/ 1869260 w 3002145"/>
                <a:gd name="connsiteY45" fmla="*/ 32368 h 873940"/>
                <a:gd name="connsiteX46" fmla="*/ 1901628 w 3002145"/>
                <a:gd name="connsiteY46" fmla="*/ 24276 h 873940"/>
                <a:gd name="connsiteX47" fmla="*/ 1925904 w 3002145"/>
                <a:gd name="connsiteY47" fmla="*/ 16184 h 873940"/>
                <a:gd name="connsiteX48" fmla="*/ 1982549 w 3002145"/>
                <a:gd name="connsiteY48" fmla="*/ 0 h 873940"/>
                <a:gd name="connsiteX49" fmla="*/ 2160573 w 3002145"/>
                <a:gd name="connsiteY49" fmla="*/ 8092 h 873940"/>
                <a:gd name="connsiteX50" fmla="*/ 2249586 w 3002145"/>
                <a:gd name="connsiteY50" fmla="*/ 32368 h 873940"/>
                <a:gd name="connsiteX51" fmla="*/ 2314322 w 3002145"/>
                <a:gd name="connsiteY51" fmla="*/ 64737 h 873940"/>
                <a:gd name="connsiteX52" fmla="*/ 2314322 w 3002145"/>
                <a:gd name="connsiteY52" fmla="*/ 64737 h 873940"/>
                <a:gd name="connsiteX53" fmla="*/ 2362874 w 3002145"/>
                <a:gd name="connsiteY53" fmla="*/ 89013 h 873940"/>
                <a:gd name="connsiteX54" fmla="*/ 2387150 w 3002145"/>
                <a:gd name="connsiteY54" fmla="*/ 113289 h 873940"/>
                <a:gd name="connsiteX55" fmla="*/ 2443795 w 3002145"/>
                <a:gd name="connsiteY55" fmla="*/ 153749 h 873940"/>
                <a:gd name="connsiteX56" fmla="*/ 2451887 w 3002145"/>
                <a:gd name="connsiteY56" fmla="*/ 186117 h 873940"/>
                <a:gd name="connsiteX57" fmla="*/ 2500439 w 3002145"/>
                <a:gd name="connsiteY57" fmla="*/ 218485 h 873940"/>
                <a:gd name="connsiteX58" fmla="*/ 2540899 w 3002145"/>
                <a:gd name="connsiteY58" fmla="*/ 299406 h 873940"/>
                <a:gd name="connsiteX59" fmla="*/ 2589451 w 3002145"/>
                <a:gd name="connsiteY59" fmla="*/ 347958 h 873940"/>
                <a:gd name="connsiteX60" fmla="*/ 2629911 w 3002145"/>
                <a:gd name="connsiteY60" fmla="*/ 388418 h 873940"/>
                <a:gd name="connsiteX61" fmla="*/ 2638003 w 3002145"/>
                <a:gd name="connsiteY61" fmla="*/ 412694 h 873940"/>
                <a:gd name="connsiteX62" fmla="*/ 2710832 w 3002145"/>
                <a:gd name="connsiteY62" fmla="*/ 501707 h 873940"/>
                <a:gd name="connsiteX63" fmla="*/ 2759384 w 3002145"/>
                <a:gd name="connsiteY63" fmla="*/ 534075 h 873940"/>
                <a:gd name="connsiteX64" fmla="*/ 2791752 w 3002145"/>
                <a:gd name="connsiteY64" fmla="*/ 582627 h 873940"/>
                <a:gd name="connsiteX65" fmla="*/ 2872672 w 3002145"/>
                <a:gd name="connsiteY65" fmla="*/ 614995 h 873940"/>
                <a:gd name="connsiteX66" fmla="*/ 2921225 w 3002145"/>
                <a:gd name="connsiteY66" fmla="*/ 631179 h 873940"/>
                <a:gd name="connsiteX67" fmla="*/ 2977869 w 3002145"/>
                <a:gd name="connsiteY67" fmla="*/ 655455 h 873940"/>
                <a:gd name="connsiteX68" fmla="*/ 3002145 w 3002145"/>
                <a:gd name="connsiteY68" fmla="*/ 655455 h 8739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</a:cxnLst>
              <a:rect l="l" t="t" r="r" b="b"/>
              <a:pathLst>
                <a:path w="3002145" h="873940">
                  <a:moveTo>
                    <a:pt x="0" y="364142"/>
                  </a:moveTo>
                  <a:cubicBezTo>
                    <a:pt x="107603" y="471745"/>
                    <a:pt x="-5140" y="350472"/>
                    <a:pt x="56644" y="436970"/>
                  </a:cubicBezTo>
                  <a:cubicBezTo>
                    <a:pt x="69649" y="455177"/>
                    <a:pt x="96287" y="472771"/>
                    <a:pt x="113288" y="485522"/>
                  </a:cubicBezTo>
                  <a:cubicBezTo>
                    <a:pt x="159679" y="555112"/>
                    <a:pt x="104053" y="467056"/>
                    <a:pt x="137564" y="534075"/>
                  </a:cubicBezTo>
                  <a:cubicBezTo>
                    <a:pt x="141914" y="542774"/>
                    <a:pt x="148354" y="550259"/>
                    <a:pt x="153749" y="558351"/>
                  </a:cubicBezTo>
                  <a:cubicBezTo>
                    <a:pt x="171107" y="610426"/>
                    <a:pt x="148233" y="553865"/>
                    <a:pt x="186117" y="606903"/>
                  </a:cubicBezTo>
                  <a:cubicBezTo>
                    <a:pt x="226633" y="663626"/>
                    <a:pt x="183978" y="616001"/>
                    <a:pt x="210393" y="663547"/>
                  </a:cubicBezTo>
                  <a:cubicBezTo>
                    <a:pt x="219839" y="680550"/>
                    <a:pt x="231972" y="695915"/>
                    <a:pt x="242761" y="712099"/>
                  </a:cubicBezTo>
                  <a:cubicBezTo>
                    <a:pt x="248156" y="720191"/>
                    <a:pt x="254596" y="727677"/>
                    <a:pt x="258945" y="736376"/>
                  </a:cubicBezTo>
                  <a:cubicBezTo>
                    <a:pt x="264340" y="747165"/>
                    <a:pt x="269144" y="758271"/>
                    <a:pt x="275129" y="768744"/>
                  </a:cubicBezTo>
                  <a:cubicBezTo>
                    <a:pt x="279954" y="777188"/>
                    <a:pt x="283994" y="786616"/>
                    <a:pt x="291313" y="793020"/>
                  </a:cubicBezTo>
                  <a:cubicBezTo>
                    <a:pt x="305951" y="805828"/>
                    <a:pt x="339865" y="825388"/>
                    <a:pt x="339865" y="825388"/>
                  </a:cubicBezTo>
                  <a:cubicBezTo>
                    <a:pt x="345260" y="833480"/>
                    <a:pt x="347605" y="844839"/>
                    <a:pt x="356049" y="849664"/>
                  </a:cubicBezTo>
                  <a:cubicBezTo>
                    <a:pt x="367991" y="856488"/>
                    <a:pt x="383167" y="854420"/>
                    <a:pt x="396510" y="857756"/>
                  </a:cubicBezTo>
                  <a:cubicBezTo>
                    <a:pt x="404785" y="859825"/>
                    <a:pt x="412584" y="863505"/>
                    <a:pt x="420786" y="865848"/>
                  </a:cubicBezTo>
                  <a:cubicBezTo>
                    <a:pt x="431479" y="868903"/>
                    <a:pt x="442365" y="871243"/>
                    <a:pt x="453154" y="873940"/>
                  </a:cubicBezTo>
                  <a:cubicBezTo>
                    <a:pt x="539469" y="871243"/>
                    <a:pt x="625883" y="870775"/>
                    <a:pt x="712099" y="865848"/>
                  </a:cubicBezTo>
                  <a:cubicBezTo>
                    <a:pt x="743666" y="864044"/>
                    <a:pt x="735127" y="850496"/>
                    <a:pt x="760651" y="833480"/>
                  </a:cubicBezTo>
                  <a:cubicBezTo>
                    <a:pt x="767748" y="828749"/>
                    <a:pt x="777471" y="829530"/>
                    <a:pt x="784927" y="825388"/>
                  </a:cubicBezTo>
                  <a:cubicBezTo>
                    <a:pt x="868399" y="779014"/>
                    <a:pt x="802825" y="803238"/>
                    <a:pt x="857756" y="784928"/>
                  </a:cubicBezTo>
                  <a:cubicBezTo>
                    <a:pt x="863151" y="776836"/>
                    <a:pt x="867063" y="767529"/>
                    <a:pt x="873940" y="760652"/>
                  </a:cubicBezTo>
                  <a:cubicBezTo>
                    <a:pt x="897742" y="736850"/>
                    <a:pt x="914721" y="744307"/>
                    <a:pt x="946768" y="728283"/>
                  </a:cubicBezTo>
                  <a:cubicBezTo>
                    <a:pt x="957557" y="722888"/>
                    <a:pt x="968792" y="718305"/>
                    <a:pt x="979136" y="712099"/>
                  </a:cubicBezTo>
                  <a:cubicBezTo>
                    <a:pt x="995815" y="702092"/>
                    <a:pt x="1011504" y="690520"/>
                    <a:pt x="1027688" y="679731"/>
                  </a:cubicBezTo>
                  <a:cubicBezTo>
                    <a:pt x="1035780" y="674336"/>
                    <a:pt x="1045087" y="670424"/>
                    <a:pt x="1051964" y="663547"/>
                  </a:cubicBezTo>
                  <a:cubicBezTo>
                    <a:pt x="1057359" y="658152"/>
                    <a:pt x="1062288" y="652247"/>
                    <a:pt x="1068149" y="647363"/>
                  </a:cubicBezTo>
                  <a:cubicBezTo>
                    <a:pt x="1078510" y="638729"/>
                    <a:pt x="1090277" y="631864"/>
                    <a:pt x="1100517" y="623087"/>
                  </a:cubicBezTo>
                  <a:cubicBezTo>
                    <a:pt x="1109206" y="615639"/>
                    <a:pt x="1116002" y="606137"/>
                    <a:pt x="1124793" y="598811"/>
                  </a:cubicBezTo>
                  <a:cubicBezTo>
                    <a:pt x="1132264" y="592585"/>
                    <a:pt x="1141598" y="588853"/>
                    <a:pt x="1149069" y="582627"/>
                  </a:cubicBezTo>
                  <a:cubicBezTo>
                    <a:pt x="1157860" y="575301"/>
                    <a:pt x="1164554" y="565677"/>
                    <a:pt x="1173345" y="558351"/>
                  </a:cubicBezTo>
                  <a:cubicBezTo>
                    <a:pt x="1187686" y="546400"/>
                    <a:pt x="1213694" y="532967"/>
                    <a:pt x="1229989" y="525983"/>
                  </a:cubicBezTo>
                  <a:cubicBezTo>
                    <a:pt x="1237829" y="522623"/>
                    <a:pt x="1246173" y="520588"/>
                    <a:pt x="1254265" y="517891"/>
                  </a:cubicBezTo>
                  <a:cubicBezTo>
                    <a:pt x="1292404" y="460680"/>
                    <a:pt x="1242596" y="529559"/>
                    <a:pt x="1302818" y="469338"/>
                  </a:cubicBezTo>
                  <a:cubicBezTo>
                    <a:pt x="1356402" y="415755"/>
                    <a:pt x="1298515" y="456740"/>
                    <a:pt x="1351370" y="412694"/>
                  </a:cubicBezTo>
                  <a:cubicBezTo>
                    <a:pt x="1358841" y="406468"/>
                    <a:pt x="1368175" y="402736"/>
                    <a:pt x="1375646" y="396510"/>
                  </a:cubicBezTo>
                  <a:cubicBezTo>
                    <a:pt x="1384437" y="389184"/>
                    <a:pt x="1390610" y="378886"/>
                    <a:pt x="1399922" y="372234"/>
                  </a:cubicBezTo>
                  <a:cubicBezTo>
                    <a:pt x="1409738" y="365223"/>
                    <a:pt x="1422474" y="363061"/>
                    <a:pt x="1432290" y="356050"/>
                  </a:cubicBezTo>
                  <a:cubicBezTo>
                    <a:pt x="1495938" y="310587"/>
                    <a:pt x="1414538" y="354659"/>
                    <a:pt x="1480842" y="299406"/>
                  </a:cubicBezTo>
                  <a:cubicBezTo>
                    <a:pt x="1487395" y="293945"/>
                    <a:pt x="1497026" y="294011"/>
                    <a:pt x="1505118" y="291314"/>
                  </a:cubicBezTo>
                  <a:cubicBezTo>
                    <a:pt x="1513210" y="283222"/>
                    <a:pt x="1520361" y="274063"/>
                    <a:pt x="1529395" y="267037"/>
                  </a:cubicBezTo>
                  <a:cubicBezTo>
                    <a:pt x="1602215" y="210399"/>
                    <a:pt x="1553675" y="254896"/>
                    <a:pt x="1602223" y="218485"/>
                  </a:cubicBezTo>
                  <a:cubicBezTo>
                    <a:pt x="1641415" y="189091"/>
                    <a:pt x="1621796" y="198474"/>
                    <a:pt x="1658867" y="186117"/>
                  </a:cubicBezTo>
                  <a:cubicBezTo>
                    <a:pt x="1692216" y="136094"/>
                    <a:pt x="1655189" y="184891"/>
                    <a:pt x="1699327" y="145657"/>
                  </a:cubicBezTo>
                  <a:cubicBezTo>
                    <a:pt x="1764827" y="87435"/>
                    <a:pt x="1722097" y="105699"/>
                    <a:pt x="1772156" y="89013"/>
                  </a:cubicBezTo>
                  <a:cubicBezTo>
                    <a:pt x="1827805" y="51914"/>
                    <a:pt x="1802255" y="62796"/>
                    <a:pt x="1844984" y="48553"/>
                  </a:cubicBezTo>
                  <a:cubicBezTo>
                    <a:pt x="1853076" y="43158"/>
                    <a:pt x="1860321" y="36199"/>
                    <a:pt x="1869260" y="32368"/>
                  </a:cubicBezTo>
                  <a:cubicBezTo>
                    <a:pt x="1879482" y="27987"/>
                    <a:pt x="1890935" y="27331"/>
                    <a:pt x="1901628" y="24276"/>
                  </a:cubicBezTo>
                  <a:cubicBezTo>
                    <a:pt x="1909830" y="21933"/>
                    <a:pt x="1917702" y="18527"/>
                    <a:pt x="1925904" y="16184"/>
                  </a:cubicBezTo>
                  <a:cubicBezTo>
                    <a:pt x="1997039" y="-4140"/>
                    <a:pt x="1924335" y="19404"/>
                    <a:pt x="1982549" y="0"/>
                  </a:cubicBezTo>
                  <a:cubicBezTo>
                    <a:pt x="2041890" y="2697"/>
                    <a:pt x="2101465" y="2181"/>
                    <a:pt x="2160573" y="8092"/>
                  </a:cubicBezTo>
                  <a:cubicBezTo>
                    <a:pt x="2186650" y="10700"/>
                    <a:pt x="2222207" y="23242"/>
                    <a:pt x="2249586" y="32368"/>
                  </a:cubicBezTo>
                  <a:cubicBezTo>
                    <a:pt x="2277832" y="60616"/>
                    <a:pt x="2258532" y="46140"/>
                    <a:pt x="2314322" y="64737"/>
                  </a:cubicBezTo>
                  <a:lnTo>
                    <a:pt x="2314322" y="64737"/>
                  </a:lnTo>
                  <a:cubicBezTo>
                    <a:pt x="2345695" y="85652"/>
                    <a:pt x="2329372" y="77846"/>
                    <a:pt x="2362874" y="89013"/>
                  </a:cubicBezTo>
                  <a:cubicBezTo>
                    <a:pt x="2370966" y="97105"/>
                    <a:pt x="2378461" y="105841"/>
                    <a:pt x="2387150" y="113289"/>
                  </a:cubicBezTo>
                  <a:cubicBezTo>
                    <a:pt x="2404718" y="128347"/>
                    <a:pt x="2424580" y="140939"/>
                    <a:pt x="2443795" y="153749"/>
                  </a:cubicBezTo>
                  <a:cubicBezTo>
                    <a:pt x="2446492" y="164538"/>
                    <a:pt x="2446369" y="176461"/>
                    <a:pt x="2451887" y="186117"/>
                  </a:cubicBezTo>
                  <a:cubicBezTo>
                    <a:pt x="2466149" y="211076"/>
                    <a:pt x="2477266" y="210761"/>
                    <a:pt x="2500439" y="218485"/>
                  </a:cubicBezTo>
                  <a:cubicBezTo>
                    <a:pt x="2509576" y="255033"/>
                    <a:pt x="2508785" y="267292"/>
                    <a:pt x="2540899" y="299406"/>
                  </a:cubicBezTo>
                  <a:cubicBezTo>
                    <a:pt x="2557083" y="315590"/>
                    <a:pt x="2579215" y="327487"/>
                    <a:pt x="2589451" y="347958"/>
                  </a:cubicBezTo>
                  <a:cubicBezTo>
                    <a:pt x="2609450" y="387955"/>
                    <a:pt x="2594191" y="376511"/>
                    <a:pt x="2629911" y="388418"/>
                  </a:cubicBezTo>
                  <a:cubicBezTo>
                    <a:pt x="2632608" y="396510"/>
                    <a:pt x="2633861" y="405238"/>
                    <a:pt x="2638003" y="412694"/>
                  </a:cubicBezTo>
                  <a:cubicBezTo>
                    <a:pt x="2664844" y="461007"/>
                    <a:pt x="2672413" y="463288"/>
                    <a:pt x="2710832" y="501707"/>
                  </a:cubicBezTo>
                  <a:cubicBezTo>
                    <a:pt x="2741139" y="532014"/>
                    <a:pt x="2724252" y="522364"/>
                    <a:pt x="2759384" y="534075"/>
                  </a:cubicBezTo>
                  <a:cubicBezTo>
                    <a:pt x="2770173" y="550259"/>
                    <a:pt x="2774355" y="573928"/>
                    <a:pt x="2791752" y="582627"/>
                  </a:cubicBezTo>
                  <a:cubicBezTo>
                    <a:pt x="2839377" y="606440"/>
                    <a:pt x="2812678" y="594997"/>
                    <a:pt x="2872672" y="614995"/>
                  </a:cubicBezTo>
                  <a:cubicBezTo>
                    <a:pt x="2872674" y="614996"/>
                    <a:pt x="2921222" y="631178"/>
                    <a:pt x="2921225" y="631179"/>
                  </a:cubicBezTo>
                  <a:cubicBezTo>
                    <a:pt x="2935964" y="638549"/>
                    <a:pt x="2960009" y="652478"/>
                    <a:pt x="2977869" y="655455"/>
                  </a:cubicBezTo>
                  <a:cubicBezTo>
                    <a:pt x="2985851" y="656785"/>
                    <a:pt x="2994053" y="655455"/>
                    <a:pt x="3002145" y="6554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1F73AEF-EAEB-45F9-8469-60506CD770A1}"/>
                </a:ext>
              </a:extLst>
            </p:cNvPr>
            <p:cNvSpPr/>
            <p:nvPr/>
          </p:nvSpPr>
          <p:spPr>
            <a:xfrm>
              <a:off x="534075" y="3050697"/>
              <a:ext cx="2825980" cy="752560"/>
            </a:xfrm>
            <a:custGeom>
              <a:avLst/>
              <a:gdLst>
                <a:gd name="connsiteX0" fmla="*/ 0 w 2880765"/>
                <a:gd name="connsiteY0" fmla="*/ 404602 h 752560"/>
                <a:gd name="connsiteX1" fmla="*/ 412694 w 2880765"/>
                <a:gd name="connsiteY1" fmla="*/ 493615 h 752560"/>
                <a:gd name="connsiteX2" fmla="*/ 436970 w 2880765"/>
                <a:gd name="connsiteY2" fmla="*/ 517891 h 752560"/>
                <a:gd name="connsiteX3" fmla="*/ 493614 w 2880765"/>
                <a:gd name="connsiteY3" fmla="*/ 534075 h 752560"/>
                <a:gd name="connsiteX4" fmla="*/ 542167 w 2880765"/>
                <a:gd name="connsiteY4" fmla="*/ 550259 h 752560"/>
                <a:gd name="connsiteX5" fmla="*/ 566443 w 2880765"/>
                <a:gd name="connsiteY5" fmla="*/ 558351 h 752560"/>
                <a:gd name="connsiteX6" fmla="*/ 590719 w 2880765"/>
                <a:gd name="connsiteY6" fmla="*/ 566443 h 752560"/>
                <a:gd name="connsiteX7" fmla="*/ 663547 w 2880765"/>
                <a:gd name="connsiteY7" fmla="*/ 606903 h 752560"/>
                <a:gd name="connsiteX8" fmla="*/ 687823 w 2880765"/>
                <a:gd name="connsiteY8" fmla="*/ 614995 h 752560"/>
                <a:gd name="connsiteX9" fmla="*/ 712099 w 2880765"/>
                <a:gd name="connsiteY9" fmla="*/ 647363 h 752560"/>
                <a:gd name="connsiteX10" fmla="*/ 744468 w 2880765"/>
                <a:gd name="connsiteY10" fmla="*/ 655455 h 752560"/>
                <a:gd name="connsiteX11" fmla="*/ 768744 w 2880765"/>
                <a:gd name="connsiteY11" fmla="*/ 671639 h 752560"/>
                <a:gd name="connsiteX12" fmla="*/ 817296 w 2880765"/>
                <a:gd name="connsiteY12" fmla="*/ 687823 h 752560"/>
                <a:gd name="connsiteX13" fmla="*/ 841572 w 2880765"/>
                <a:gd name="connsiteY13" fmla="*/ 695915 h 752560"/>
                <a:gd name="connsiteX14" fmla="*/ 865848 w 2880765"/>
                <a:gd name="connsiteY14" fmla="*/ 704007 h 752560"/>
                <a:gd name="connsiteX15" fmla="*/ 890124 w 2880765"/>
                <a:gd name="connsiteY15" fmla="*/ 720191 h 752560"/>
                <a:gd name="connsiteX16" fmla="*/ 954861 w 2880765"/>
                <a:gd name="connsiteY16" fmla="*/ 736376 h 752560"/>
                <a:gd name="connsiteX17" fmla="*/ 979137 w 2880765"/>
                <a:gd name="connsiteY17" fmla="*/ 744468 h 752560"/>
                <a:gd name="connsiteX18" fmla="*/ 1011505 w 2880765"/>
                <a:gd name="connsiteY18" fmla="*/ 752560 h 752560"/>
                <a:gd name="connsiteX19" fmla="*/ 1189530 w 2880765"/>
                <a:gd name="connsiteY19" fmla="*/ 744468 h 752560"/>
                <a:gd name="connsiteX20" fmla="*/ 1246174 w 2880765"/>
                <a:gd name="connsiteY20" fmla="*/ 728284 h 752560"/>
                <a:gd name="connsiteX21" fmla="*/ 1310910 w 2880765"/>
                <a:gd name="connsiteY21" fmla="*/ 695915 h 752560"/>
                <a:gd name="connsiteX22" fmla="*/ 1343278 w 2880765"/>
                <a:gd name="connsiteY22" fmla="*/ 679731 h 752560"/>
                <a:gd name="connsiteX23" fmla="*/ 1391830 w 2880765"/>
                <a:gd name="connsiteY23" fmla="*/ 663547 h 752560"/>
                <a:gd name="connsiteX24" fmla="*/ 1399922 w 2880765"/>
                <a:gd name="connsiteY24" fmla="*/ 639271 h 752560"/>
                <a:gd name="connsiteX25" fmla="*/ 1448475 w 2880765"/>
                <a:gd name="connsiteY25" fmla="*/ 623087 h 752560"/>
                <a:gd name="connsiteX26" fmla="*/ 1480843 w 2880765"/>
                <a:gd name="connsiteY26" fmla="*/ 598811 h 752560"/>
                <a:gd name="connsiteX27" fmla="*/ 1505119 w 2880765"/>
                <a:gd name="connsiteY27" fmla="*/ 590719 h 752560"/>
                <a:gd name="connsiteX28" fmla="*/ 1545579 w 2880765"/>
                <a:gd name="connsiteY28" fmla="*/ 558351 h 752560"/>
                <a:gd name="connsiteX29" fmla="*/ 1569855 w 2880765"/>
                <a:gd name="connsiteY29" fmla="*/ 534075 h 752560"/>
                <a:gd name="connsiteX30" fmla="*/ 1586039 w 2880765"/>
                <a:gd name="connsiteY30" fmla="*/ 509799 h 752560"/>
                <a:gd name="connsiteX31" fmla="*/ 1634591 w 2880765"/>
                <a:gd name="connsiteY31" fmla="*/ 477430 h 752560"/>
                <a:gd name="connsiteX32" fmla="*/ 1650776 w 2880765"/>
                <a:gd name="connsiteY32" fmla="*/ 461246 h 752560"/>
                <a:gd name="connsiteX33" fmla="*/ 1666960 w 2880765"/>
                <a:gd name="connsiteY33" fmla="*/ 436970 h 752560"/>
                <a:gd name="connsiteX34" fmla="*/ 1691236 w 2880765"/>
                <a:gd name="connsiteY34" fmla="*/ 420786 h 752560"/>
                <a:gd name="connsiteX35" fmla="*/ 1715512 w 2880765"/>
                <a:gd name="connsiteY35" fmla="*/ 396510 h 752560"/>
                <a:gd name="connsiteX36" fmla="*/ 1731696 w 2880765"/>
                <a:gd name="connsiteY36" fmla="*/ 372234 h 752560"/>
                <a:gd name="connsiteX37" fmla="*/ 1755972 w 2880765"/>
                <a:gd name="connsiteY37" fmla="*/ 364142 h 752560"/>
                <a:gd name="connsiteX38" fmla="*/ 1812616 w 2880765"/>
                <a:gd name="connsiteY38" fmla="*/ 307498 h 752560"/>
                <a:gd name="connsiteX39" fmla="*/ 1861168 w 2880765"/>
                <a:gd name="connsiteY39" fmla="*/ 275130 h 752560"/>
                <a:gd name="connsiteX40" fmla="*/ 1885445 w 2880765"/>
                <a:gd name="connsiteY40" fmla="*/ 258945 h 752560"/>
                <a:gd name="connsiteX41" fmla="*/ 1925905 w 2880765"/>
                <a:gd name="connsiteY41" fmla="*/ 210393 h 752560"/>
                <a:gd name="connsiteX42" fmla="*/ 1950181 w 2880765"/>
                <a:gd name="connsiteY42" fmla="*/ 202301 h 752560"/>
                <a:gd name="connsiteX43" fmla="*/ 2023009 w 2880765"/>
                <a:gd name="connsiteY43" fmla="*/ 145657 h 752560"/>
                <a:gd name="connsiteX44" fmla="*/ 2079653 w 2880765"/>
                <a:gd name="connsiteY44" fmla="*/ 121381 h 752560"/>
                <a:gd name="connsiteX45" fmla="*/ 2095838 w 2880765"/>
                <a:gd name="connsiteY45" fmla="*/ 105197 h 752560"/>
                <a:gd name="connsiteX46" fmla="*/ 2152482 w 2880765"/>
                <a:gd name="connsiteY46" fmla="*/ 72829 h 752560"/>
                <a:gd name="connsiteX47" fmla="*/ 2176758 w 2880765"/>
                <a:gd name="connsiteY47" fmla="*/ 40461 h 752560"/>
                <a:gd name="connsiteX48" fmla="*/ 2201034 w 2880765"/>
                <a:gd name="connsiteY48" fmla="*/ 24276 h 752560"/>
                <a:gd name="connsiteX49" fmla="*/ 2281954 w 2880765"/>
                <a:gd name="connsiteY49" fmla="*/ 0 h 752560"/>
                <a:gd name="connsiteX50" fmla="*/ 2370967 w 2880765"/>
                <a:gd name="connsiteY50" fmla="*/ 8092 h 752560"/>
                <a:gd name="connsiteX51" fmla="*/ 2419519 w 2880765"/>
                <a:gd name="connsiteY51" fmla="*/ 24276 h 752560"/>
                <a:gd name="connsiteX52" fmla="*/ 2443795 w 2880765"/>
                <a:gd name="connsiteY52" fmla="*/ 32368 h 752560"/>
                <a:gd name="connsiteX53" fmla="*/ 2459979 w 2880765"/>
                <a:gd name="connsiteY53" fmla="*/ 48553 h 752560"/>
                <a:gd name="connsiteX54" fmla="*/ 2492347 w 2880765"/>
                <a:gd name="connsiteY54" fmla="*/ 56645 h 752560"/>
                <a:gd name="connsiteX55" fmla="*/ 2516623 w 2880765"/>
                <a:gd name="connsiteY55" fmla="*/ 64737 h 752560"/>
                <a:gd name="connsiteX56" fmla="*/ 2548991 w 2880765"/>
                <a:gd name="connsiteY56" fmla="*/ 72829 h 752560"/>
                <a:gd name="connsiteX57" fmla="*/ 2597544 w 2880765"/>
                <a:gd name="connsiteY57" fmla="*/ 89013 h 752560"/>
                <a:gd name="connsiteX58" fmla="*/ 2621820 w 2880765"/>
                <a:gd name="connsiteY58" fmla="*/ 97105 h 752560"/>
                <a:gd name="connsiteX59" fmla="*/ 2670372 w 2880765"/>
                <a:gd name="connsiteY59" fmla="*/ 129473 h 752560"/>
                <a:gd name="connsiteX60" fmla="*/ 2718924 w 2880765"/>
                <a:gd name="connsiteY60" fmla="*/ 153749 h 752560"/>
                <a:gd name="connsiteX61" fmla="*/ 2735108 w 2880765"/>
                <a:gd name="connsiteY61" fmla="*/ 186117 h 752560"/>
                <a:gd name="connsiteX62" fmla="*/ 2832213 w 2880765"/>
                <a:gd name="connsiteY62" fmla="*/ 267038 h 752560"/>
                <a:gd name="connsiteX63" fmla="*/ 2864581 w 2880765"/>
                <a:gd name="connsiteY63" fmla="*/ 315590 h 752560"/>
                <a:gd name="connsiteX64" fmla="*/ 2880765 w 2880765"/>
                <a:gd name="connsiteY64" fmla="*/ 339866 h 752560"/>
                <a:gd name="connsiteX65" fmla="*/ 2864581 w 2880765"/>
                <a:gd name="connsiteY65" fmla="*/ 380326 h 7525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2880765" h="752560">
                  <a:moveTo>
                    <a:pt x="0" y="404602"/>
                  </a:moveTo>
                  <a:cubicBezTo>
                    <a:pt x="137565" y="434273"/>
                    <a:pt x="276470" y="458297"/>
                    <a:pt x="412694" y="493615"/>
                  </a:cubicBezTo>
                  <a:cubicBezTo>
                    <a:pt x="423772" y="496487"/>
                    <a:pt x="427448" y="511543"/>
                    <a:pt x="436970" y="517891"/>
                  </a:cubicBezTo>
                  <a:cubicBezTo>
                    <a:pt x="444387" y="522835"/>
                    <a:pt x="488709" y="532604"/>
                    <a:pt x="493614" y="534075"/>
                  </a:cubicBezTo>
                  <a:cubicBezTo>
                    <a:pt x="509954" y="538977"/>
                    <a:pt x="525983" y="544864"/>
                    <a:pt x="542167" y="550259"/>
                  </a:cubicBezTo>
                  <a:lnTo>
                    <a:pt x="566443" y="558351"/>
                  </a:lnTo>
                  <a:lnTo>
                    <a:pt x="590719" y="566443"/>
                  </a:lnTo>
                  <a:cubicBezTo>
                    <a:pt x="627058" y="602782"/>
                    <a:pt x="604138" y="587100"/>
                    <a:pt x="663547" y="606903"/>
                  </a:cubicBezTo>
                  <a:lnTo>
                    <a:pt x="687823" y="614995"/>
                  </a:lnTo>
                  <a:cubicBezTo>
                    <a:pt x="695915" y="625784"/>
                    <a:pt x="701124" y="639524"/>
                    <a:pt x="712099" y="647363"/>
                  </a:cubicBezTo>
                  <a:cubicBezTo>
                    <a:pt x="721149" y="653827"/>
                    <a:pt x="734246" y="651074"/>
                    <a:pt x="744468" y="655455"/>
                  </a:cubicBezTo>
                  <a:cubicBezTo>
                    <a:pt x="753407" y="659286"/>
                    <a:pt x="759857" y="667689"/>
                    <a:pt x="768744" y="671639"/>
                  </a:cubicBezTo>
                  <a:cubicBezTo>
                    <a:pt x="784333" y="678567"/>
                    <a:pt x="801112" y="682428"/>
                    <a:pt x="817296" y="687823"/>
                  </a:cubicBezTo>
                  <a:lnTo>
                    <a:pt x="841572" y="695915"/>
                  </a:lnTo>
                  <a:cubicBezTo>
                    <a:pt x="849664" y="698612"/>
                    <a:pt x="858751" y="699276"/>
                    <a:pt x="865848" y="704007"/>
                  </a:cubicBezTo>
                  <a:cubicBezTo>
                    <a:pt x="873940" y="709402"/>
                    <a:pt x="881425" y="715842"/>
                    <a:pt x="890124" y="720191"/>
                  </a:cubicBezTo>
                  <a:cubicBezTo>
                    <a:pt x="908626" y="729443"/>
                    <a:pt x="936385" y="731757"/>
                    <a:pt x="954861" y="736376"/>
                  </a:cubicBezTo>
                  <a:cubicBezTo>
                    <a:pt x="963136" y="738445"/>
                    <a:pt x="970935" y="742125"/>
                    <a:pt x="979137" y="744468"/>
                  </a:cubicBezTo>
                  <a:cubicBezTo>
                    <a:pt x="989830" y="747523"/>
                    <a:pt x="1000716" y="749863"/>
                    <a:pt x="1011505" y="752560"/>
                  </a:cubicBezTo>
                  <a:cubicBezTo>
                    <a:pt x="1070847" y="749863"/>
                    <a:pt x="1130302" y="749024"/>
                    <a:pt x="1189530" y="744468"/>
                  </a:cubicBezTo>
                  <a:cubicBezTo>
                    <a:pt x="1202739" y="743452"/>
                    <a:pt x="1232388" y="732879"/>
                    <a:pt x="1246174" y="728284"/>
                  </a:cubicBezTo>
                  <a:cubicBezTo>
                    <a:pt x="1282736" y="691719"/>
                    <a:pt x="1236526" y="733107"/>
                    <a:pt x="1310910" y="695915"/>
                  </a:cubicBezTo>
                  <a:cubicBezTo>
                    <a:pt x="1321699" y="690520"/>
                    <a:pt x="1332078" y="684211"/>
                    <a:pt x="1343278" y="679731"/>
                  </a:cubicBezTo>
                  <a:cubicBezTo>
                    <a:pt x="1359117" y="673395"/>
                    <a:pt x="1391830" y="663547"/>
                    <a:pt x="1391830" y="663547"/>
                  </a:cubicBezTo>
                  <a:cubicBezTo>
                    <a:pt x="1394527" y="655455"/>
                    <a:pt x="1392981" y="644229"/>
                    <a:pt x="1399922" y="639271"/>
                  </a:cubicBezTo>
                  <a:cubicBezTo>
                    <a:pt x="1413804" y="629355"/>
                    <a:pt x="1448475" y="623087"/>
                    <a:pt x="1448475" y="623087"/>
                  </a:cubicBezTo>
                  <a:cubicBezTo>
                    <a:pt x="1459264" y="614995"/>
                    <a:pt x="1469133" y="605502"/>
                    <a:pt x="1480843" y="598811"/>
                  </a:cubicBezTo>
                  <a:cubicBezTo>
                    <a:pt x="1488249" y="594579"/>
                    <a:pt x="1498458" y="596047"/>
                    <a:pt x="1505119" y="590719"/>
                  </a:cubicBezTo>
                  <a:cubicBezTo>
                    <a:pt x="1557408" y="548888"/>
                    <a:pt x="1484561" y="578690"/>
                    <a:pt x="1545579" y="558351"/>
                  </a:cubicBezTo>
                  <a:cubicBezTo>
                    <a:pt x="1553671" y="550259"/>
                    <a:pt x="1562529" y="542866"/>
                    <a:pt x="1569855" y="534075"/>
                  </a:cubicBezTo>
                  <a:cubicBezTo>
                    <a:pt x="1576081" y="526604"/>
                    <a:pt x="1578720" y="516203"/>
                    <a:pt x="1586039" y="509799"/>
                  </a:cubicBezTo>
                  <a:cubicBezTo>
                    <a:pt x="1600677" y="496990"/>
                    <a:pt x="1620837" y="491183"/>
                    <a:pt x="1634591" y="477430"/>
                  </a:cubicBezTo>
                  <a:cubicBezTo>
                    <a:pt x="1639986" y="472035"/>
                    <a:pt x="1646010" y="467204"/>
                    <a:pt x="1650776" y="461246"/>
                  </a:cubicBezTo>
                  <a:cubicBezTo>
                    <a:pt x="1656852" y="453652"/>
                    <a:pt x="1660083" y="443847"/>
                    <a:pt x="1666960" y="436970"/>
                  </a:cubicBezTo>
                  <a:cubicBezTo>
                    <a:pt x="1673837" y="430093"/>
                    <a:pt x="1683765" y="427012"/>
                    <a:pt x="1691236" y="420786"/>
                  </a:cubicBezTo>
                  <a:cubicBezTo>
                    <a:pt x="1700027" y="413460"/>
                    <a:pt x="1708186" y="405301"/>
                    <a:pt x="1715512" y="396510"/>
                  </a:cubicBezTo>
                  <a:cubicBezTo>
                    <a:pt x="1721738" y="389039"/>
                    <a:pt x="1724102" y="378309"/>
                    <a:pt x="1731696" y="372234"/>
                  </a:cubicBezTo>
                  <a:cubicBezTo>
                    <a:pt x="1738357" y="366906"/>
                    <a:pt x="1747880" y="366839"/>
                    <a:pt x="1755972" y="364142"/>
                  </a:cubicBezTo>
                  <a:cubicBezTo>
                    <a:pt x="1774853" y="345261"/>
                    <a:pt x="1790398" y="322310"/>
                    <a:pt x="1812616" y="307498"/>
                  </a:cubicBezTo>
                  <a:lnTo>
                    <a:pt x="1861168" y="275130"/>
                  </a:lnTo>
                  <a:lnTo>
                    <a:pt x="1885445" y="258945"/>
                  </a:lnTo>
                  <a:cubicBezTo>
                    <a:pt x="1897387" y="241032"/>
                    <a:pt x="1907213" y="222854"/>
                    <a:pt x="1925905" y="210393"/>
                  </a:cubicBezTo>
                  <a:cubicBezTo>
                    <a:pt x="1933002" y="205662"/>
                    <a:pt x="1942089" y="204998"/>
                    <a:pt x="1950181" y="202301"/>
                  </a:cubicBezTo>
                  <a:cubicBezTo>
                    <a:pt x="1971127" y="181355"/>
                    <a:pt x="1993972" y="155336"/>
                    <a:pt x="2023009" y="145657"/>
                  </a:cubicBezTo>
                  <a:cubicBezTo>
                    <a:pt x="2044588" y="138464"/>
                    <a:pt x="2059654" y="134714"/>
                    <a:pt x="2079653" y="121381"/>
                  </a:cubicBezTo>
                  <a:cubicBezTo>
                    <a:pt x="2086001" y="117149"/>
                    <a:pt x="2089880" y="109963"/>
                    <a:pt x="2095838" y="105197"/>
                  </a:cubicBezTo>
                  <a:cubicBezTo>
                    <a:pt x="2114902" y="89946"/>
                    <a:pt x="2130329" y="83905"/>
                    <a:pt x="2152482" y="72829"/>
                  </a:cubicBezTo>
                  <a:cubicBezTo>
                    <a:pt x="2160574" y="62040"/>
                    <a:pt x="2167222" y="49998"/>
                    <a:pt x="2176758" y="40461"/>
                  </a:cubicBezTo>
                  <a:cubicBezTo>
                    <a:pt x="2183635" y="33584"/>
                    <a:pt x="2192147" y="28226"/>
                    <a:pt x="2201034" y="24276"/>
                  </a:cubicBezTo>
                  <a:cubicBezTo>
                    <a:pt x="2226362" y="13019"/>
                    <a:pt x="2255054" y="6725"/>
                    <a:pt x="2281954" y="0"/>
                  </a:cubicBezTo>
                  <a:cubicBezTo>
                    <a:pt x="2311625" y="2697"/>
                    <a:pt x="2341627" y="2914"/>
                    <a:pt x="2370967" y="8092"/>
                  </a:cubicBezTo>
                  <a:cubicBezTo>
                    <a:pt x="2387767" y="11057"/>
                    <a:pt x="2403335" y="18881"/>
                    <a:pt x="2419519" y="24276"/>
                  </a:cubicBezTo>
                  <a:lnTo>
                    <a:pt x="2443795" y="32368"/>
                  </a:lnTo>
                  <a:cubicBezTo>
                    <a:pt x="2449190" y="37763"/>
                    <a:pt x="2453155" y="45141"/>
                    <a:pt x="2459979" y="48553"/>
                  </a:cubicBezTo>
                  <a:cubicBezTo>
                    <a:pt x="2469926" y="53527"/>
                    <a:pt x="2481654" y="53590"/>
                    <a:pt x="2492347" y="56645"/>
                  </a:cubicBezTo>
                  <a:cubicBezTo>
                    <a:pt x="2500549" y="58988"/>
                    <a:pt x="2508421" y="62394"/>
                    <a:pt x="2516623" y="64737"/>
                  </a:cubicBezTo>
                  <a:cubicBezTo>
                    <a:pt x="2527316" y="67792"/>
                    <a:pt x="2538339" y="69633"/>
                    <a:pt x="2548991" y="72829"/>
                  </a:cubicBezTo>
                  <a:cubicBezTo>
                    <a:pt x="2565331" y="77731"/>
                    <a:pt x="2581360" y="83618"/>
                    <a:pt x="2597544" y="89013"/>
                  </a:cubicBezTo>
                  <a:cubicBezTo>
                    <a:pt x="2605636" y="91710"/>
                    <a:pt x="2614723" y="92374"/>
                    <a:pt x="2621820" y="97105"/>
                  </a:cubicBezTo>
                  <a:cubicBezTo>
                    <a:pt x="2638004" y="107894"/>
                    <a:pt x="2651919" y="123322"/>
                    <a:pt x="2670372" y="129473"/>
                  </a:cubicBezTo>
                  <a:cubicBezTo>
                    <a:pt x="2703874" y="140640"/>
                    <a:pt x="2687551" y="132834"/>
                    <a:pt x="2718924" y="153749"/>
                  </a:cubicBezTo>
                  <a:cubicBezTo>
                    <a:pt x="2724319" y="164538"/>
                    <a:pt x="2726578" y="177587"/>
                    <a:pt x="2735108" y="186117"/>
                  </a:cubicBezTo>
                  <a:cubicBezTo>
                    <a:pt x="2794822" y="245830"/>
                    <a:pt x="2779183" y="187493"/>
                    <a:pt x="2832213" y="267038"/>
                  </a:cubicBezTo>
                  <a:lnTo>
                    <a:pt x="2864581" y="315590"/>
                  </a:lnTo>
                  <a:lnTo>
                    <a:pt x="2880765" y="339866"/>
                  </a:lnTo>
                  <a:cubicBezTo>
                    <a:pt x="2870766" y="369864"/>
                    <a:pt x="2876488" y="356513"/>
                    <a:pt x="2864581" y="380326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2CE16BD5-B8BC-48FB-A021-27AD7AC12C84}"/>
              </a:ext>
            </a:extLst>
          </p:cNvPr>
          <p:cNvSpPr/>
          <p:nvPr/>
        </p:nvSpPr>
        <p:spPr>
          <a:xfrm>
            <a:off x="428878" y="2338598"/>
            <a:ext cx="2985961" cy="679731"/>
          </a:xfrm>
          <a:custGeom>
            <a:avLst/>
            <a:gdLst>
              <a:gd name="connsiteX0" fmla="*/ 0 w 2985961"/>
              <a:gd name="connsiteY0" fmla="*/ 194209 h 679731"/>
              <a:gd name="connsiteX1" fmla="*/ 40460 w 2985961"/>
              <a:gd name="connsiteY1" fmla="*/ 226577 h 679731"/>
              <a:gd name="connsiteX2" fmla="*/ 72828 w 2985961"/>
              <a:gd name="connsiteY2" fmla="*/ 283221 h 679731"/>
              <a:gd name="connsiteX3" fmla="*/ 121380 w 2985961"/>
              <a:gd name="connsiteY3" fmla="*/ 331774 h 679731"/>
              <a:gd name="connsiteX4" fmla="*/ 137564 w 2985961"/>
              <a:gd name="connsiteY4" fmla="*/ 356050 h 679731"/>
              <a:gd name="connsiteX5" fmla="*/ 161841 w 2985961"/>
              <a:gd name="connsiteY5" fmla="*/ 364142 h 679731"/>
              <a:gd name="connsiteX6" fmla="*/ 194209 w 2985961"/>
              <a:gd name="connsiteY6" fmla="*/ 412694 h 679731"/>
              <a:gd name="connsiteX7" fmla="*/ 267037 w 2985961"/>
              <a:gd name="connsiteY7" fmla="*/ 469338 h 679731"/>
              <a:gd name="connsiteX8" fmla="*/ 299405 w 2985961"/>
              <a:gd name="connsiteY8" fmla="*/ 509798 h 679731"/>
              <a:gd name="connsiteX9" fmla="*/ 323681 w 2985961"/>
              <a:gd name="connsiteY9" fmla="*/ 558351 h 679731"/>
              <a:gd name="connsiteX10" fmla="*/ 347957 w 2985961"/>
              <a:gd name="connsiteY10" fmla="*/ 566443 h 679731"/>
              <a:gd name="connsiteX11" fmla="*/ 396510 w 2985961"/>
              <a:gd name="connsiteY11" fmla="*/ 598811 h 679731"/>
              <a:gd name="connsiteX12" fmla="*/ 404602 w 2985961"/>
              <a:gd name="connsiteY12" fmla="*/ 623087 h 679731"/>
              <a:gd name="connsiteX13" fmla="*/ 428878 w 2985961"/>
              <a:gd name="connsiteY13" fmla="*/ 631179 h 679731"/>
              <a:gd name="connsiteX14" fmla="*/ 453154 w 2985961"/>
              <a:gd name="connsiteY14" fmla="*/ 647363 h 679731"/>
              <a:gd name="connsiteX15" fmla="*/ 566442 w 2985961"/>
              <a:gd name="connsiteY15" fmla="*/ 679731 h 679731"/>
              <a:gd name="connsiteX16" fmla="*/ 695915 w 2985961"/>
              <a:gd name="connsiteY16" fmla="*/ 647363 h 679731"/>
              <a:gd name="connsiteX17" fmla="*/ 736375 w 2985961"/>
              <a:gd name="connsiteY17" fmla="*/ 598811 h 679731"/>
              <a:gd name="connsiteX18" fmla="*/ 768743 w 2985961"/>
              <a:gd name="connsiteY18" fmla="*/ 574535 h 679731"/>
              <a:gd name="connsiteX19" fmla="*/ 784927 w 2985961"/>
              <a:gd name="connsiteY19" fmla="*/ 542167 h 679731"/>
              <a:gd name="connsiteX20" fmla="*/ 793019 w 2985961"/>
              <a:gd name="connsiteY20" fmla="*/ 517890 h 679731"/>
              <a:gd name="connsiteX21" fmla="*/ 809203 w 2985961"/>
              <a:gd name="connsiteY21" fmla="*/ 493614 h 679731"/>
              <a:gd name="connsiteX22" fmla="*/ 817295 w 2985961"/>
              <a:gd name="connsiteY22" fmla="*/ 469338 h 679731"/>
              <a:gd name="connsiteX23" fmla="*/ 833480 w 2985961"/>
              <a:gd name="connsiteY23" fmla="*/ 453154 h 679731"/>
              <a:gd name="connsiteX24" fmla="*/ 849664 w 2985961"/>
              <a:gd name="connsiteY24" fmla="*/ 428878 h 679731"/>
              <a:gd name="connsiteX25" fmla="*/ 873940 w 2985961"/>
              <a:gd name="connsiteY25" fmla="*/ 380326 h 679731"/>
              <a:gd name="connsiteX26" fmla="*/ 898216 w 2985961"/>
              <a:gd name="connsiteY26" fmla="*/ 364142 h 679731"/>
              <a:gd name="connsiteX27" fmla="*/ 922492 w 2985961"/>
              <a:gd name="connsiteY27" fmla="*/ 315590 h 679731"/>
              <a:gd name="connsiteX28" fmla="*/ 946768 w 2985961"/>
              <a:gd name="connsiteY28" fmla="*/ 299406 h 679731"/>
              <a:gd name="connsiteX29" fmla="*/ 979136 w 2985961"/>
              <a:gd name="connsiteY29" fmla="*/ 267037 h 679731"/>
              <a:gd name="connsiteX30" fmla="*/ 1035780 w 2985961"/>
              <a:gd name="connsiteY30" fmla="*/ 210393 h 679731"/>
              <a:gd name="connsiteX31" fmla="*/ 1060057 w 2985961"/>
              <a:gd name="connsiteY31" fmla="*/ 194209 h 679731"/>
              <a:gd name="connsiteX32" fmla="*/ 1084333 w 2985961"/>
              <a:gd name="connsiteY32" fmla="*/ 169933 h 679731"/>
              <a:gd name="connsiteX33" fmla="*/ 1165253 w 2985961"/>
              <a:gd name="connsiteY33" fmla="*/ 121381 h 679731"/>
              <a:gd name="connsiteX34" fmla="*/ 1229989 w 2985961"/>
              <a:gd name="connsiteY34" fmla="*/ 105197 h 679731"/>
              <a:gd name="connsiteX35" fmla="*/ 1254265 w 2985961"/>
              <a:gd name="connsiteY35" fmla="*/ 89013 h 679731"/>
              <a:gd name="connsiteX36" fmla="*/ 1302818 w 2985961"/>
              <a:gd name="connsiteY36" fmla="*/ 72829 h 679731"/>
              <a:gd name="connsiteX37" fmla="*/ 1351370 w 2985961"/>
              <a:gd name="connsiteY37" fmla="*/ 56644 h 679731"/>
              <a:gd name="connsiteX38" fmla="*/ 1375646 w 2985961"/>
              <a:gd name="connsiteY38" fmla="*/ 48552 h 679731"/>
              <a:gd name="connsiteX39" fmla="*/ 1432290 w 2985961"/>
              <a:gd name="connsiteY39" fmla="*/ 32368 h 679731"/>
              <a:gd name="connsiteX40" fmla="*/ 1464658 w 2985961"/>
              <a:gd name="connsiteY40" fmla="*/ 16184 h 679731"/>
              <a:gd name="connsiteX41" fmla="*/ 1513210 w 2985961"/>
              <a:gd name="connsiteY41" fmla="*/ 0 h 679731"/>
              <a:gd name="connsiteX42" fmla="*/ 1772156 w 2985961"/>
              <a:gd name="connsiteY42" fmla="*/ 8092 h 679731"/>
              <a:gd name="connsiteX43" fmla="*/ 1958272 w 2985961"/>
              <a:gd name="connsiteY43" fmla="*/ 24276 h 679731"/>
              <a:gd name="connsiteX44" fmla="*/ 2039193 w 2985961"/>
              <a:gd name="connsiteY44" fmla="*/ 56644 h 679731"/>
              <a:gd name="connsiteX45" fmla="*/ 2063469 w 2985961"/>
              <a:gd name="connsiteY45" fmla="*/ 97105 h 679731"/>
              <a:gd name="connsiteX46" fmla="*/ 2112021 w 2985961"/>
              <a:gd name="connsiteY46" fmla="*/ 137565 h 679731"/>
              <a:gd name="connsiteX47" fmla="*/ 2152481 w 2985961"/>
              <a:gd name="connsiteY47" fmla="*/ 178025 h 679731"/>
              <a:gd name="connsiteX48" fmla="*/ 2192941 w 2985961"/>
              <a:gd name="connsiteY48" fmla="*/ 226577 h 679731"/>
              <a:gd name="connsiteX49" fmla="*/ 2241494 w 2985961"/>
              <a:gd name="connsiteY49" fmla="*/ 267037 h 679731"/>
              <a:gd name="connsiteX50" fmla="*/ 2265770 w 2985961"/>
              <a:gd name="connsiteY50" fmla="*/ 291314 h 679731"/>
              <a:gd name="connsiteX51" fmla="*/ 2273862 w 2985961"/>
              <a:gd name="connsiteY51" fmla="*/ 315590 h 679731"/>
              <a:gd name="connsiteX52" fmla="*/ 2306230 w 2985961"/>
              <a:gd name="connsiteY52" fmla="*/ 331774 h 679731"/>
              <a:gd name="connsiteX53" fmla="*/ 2330506 w 2985961"/>
              <a:gd name="connsiteY53" fmla="*/ 347958 h 679731"/>
              <a:gd name="connsiteX54" fmla="*/ 2346690 w 2985961"/>
              <a:gd name="connsiteY54" fmla="*/ 372234 h 679731"/>
              <a:gd name="connsiteX55" fmla="*/ 2379058 w 2985961"/>
              <a:gd name="connsiteY55" fmla="*/ 380326 h 679731"/>
              <a:gd name="connsiteX56" fmla="*/ 2403334 w 2985961"/>
              <a:gd name="connsiteY56" fmla="*/ 396510 h 679731"/>
              <a:gd name="connsiteX57" fmla="*/ 2565175 w 2985961"/>
              <a:gd name="connsiteY57" fmla="*/ 388418 h 679731"/>
              <a:gd name="connsiteX58" fmla="*/ 2597543 w 2985961"/>
              <a:gd name="connsiteY58" fmla="*/ 380326 h 679731"/>
              <a:gd name="connsiteX59" fmla="*/ 2613727 w 2985961"/>
              <a:gd name="connsiteY59" fmla="*/ 356050 h 679731"/>
              <a:gd name="connsiteX60" fmla="*/ 2670372 w 2985961"/>
              <a:gd name="connsiteY60" fmla="*/ 323682 h 679731"/>
              <a:gd name="connsiteX61" fmla="*/ 2718924 w 2985961"/>
              <a:gd name="connsiteY61" fmla="*/ 291314 h 679731"/>
              <a:gd name="connsiteX62" fmla="*/ 2735108 w 2985961"/>
              <a:gd name="connsiteY62" fmla="*/ 275129 h 679731"/>
              <a:gd name="connsiteX63" fmla="*/ 2759384 w 2985961"/>
              <a:gd name="connsiteY63" fmla="*/ 267037 h 679731"/>
              <a:gd name="connsiteX64" fmla="*/ 2783660 w 2985961"/>
              <a:gd name="connsiteY64" fmla="*/ 242761 h 679731"/>
              <a:gd name="connsiteX65" fmla="*/ 2832212 w 2985961"/>
              <a:gd name="connsiteY65" fmla="*/ 210393 h 679731"/>
              <a:gd name="connsiteX66" fmla="*/ 2856488 w 2985961"/>
              <a:gd name="connsiteY66" fmla="*/ 194209 h 679731"/>
              <a:gd name="connsiteX67" fmla="*/ 2896949 w 2985961"/>
              <a:gd name="connsiteY67" fmla="*/ 153749 h 679731"/>
              <a:gd name="connsiteX68" fmla="*/ 2921225 w 2985961"/>
              <a:gd name="connsiteY68" fmla="*/ 137565 h 679731"/>
              <a:gd name="connsiteX69" fmla="*/ 2945501 w 2985961"/>
              <a:gd name="connsiteY69" fmla="*/ 105197 h 679731"/>
              <a:gd name="connsiteX70" fmla="*/ 2977869 w 2985961"/>
              <a:gd name="connsiteY70" fmla="*/ 89013 h 679731"/>
              <a:gd name="connsiteX71" fmla="*/ 2985961 w 2985961"/>
              <a:gd name="connsiteY71" fmla="*/ 80921 h 67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2985961" h="679731">
                <a:moveTo>
                  <a:pt x="0" y="194209"/>
                </a:moveTo>
                <a:cubicBezTo>
                  <a:pt x="13487" y="204998"/>
                  <a:pt x="28247" y="214364"/>
                  <a:pt x="40460" y="226577"/>
                </a:cubicBezTo>
                <a:cubicBezTo>
                  <a:pt x="67247" y="253364"/>
                  <a:pt x="47443" y="251489"/>
                  <a:pt x="72828" y="283221"/>
                </a:cubicBezTo>
                <a:cubicBezTo>
                  <a:pt x="87126" y="301094"/>
                  <a:pt x="108684" y="312730"/>
                  <a:pt x="121380" y="331774"/>
                </a:cubicBezTo>
                <a:cubicBezTo>
                  <a:pt x="126775" y="339866"/>
                  <a:pt x="129970" y="349975"/>
                  <a:pt x="137564" y="356050"/>
                </a:cubicBezTo>
                <a:cubicBezTo>
                  <a:pt x="144225" y="361379"/>
                  <a:pt x="153749" y="361445"/>
                  <a:pt x="161841" y="364142"/>
                </a:cubicBezTo>
                <a:cubicBezTo>
                  <a:pt x="172630" y="380326"/>
                  <a:pt x="178025" y="401905"/>
                  <a:pt x="194209" y="412694"/>
                </a:cubicBezTo>
                <a:cubicBezTo>
                  <a:pt x="252283" y="451410"/>
                  <a:pt x="229007" y="431308"/>
                  <a:pt x="267037" y="469338"/>
                </a:cubicBezTo>
                <a:cubicBezTo>
                  <a:pt x="287377" y="530358"/>
                  <a:pt x="257573" y="457507"/>
                  <a:pt x="299405" y="509798"/>
                </a:cubicBezTo>
                <a:cubicBezTo>
                  <a:pt x="325466" y="542375"/>
                  <a:pt x="285785" y="528034"/>
                  <a:pt x="323681" y="558351"/>
                </a:cubicBezTo>
                <a:cubicBezTo>
                  <a:pt x="330342" y="563679"/>
                  <a:pt x="340501" y="562301"/>
                  <a:pt x="347957" y="566443"/>
                </a:cubicBezTo>
                <a:cubicBezTo>
                  <a:pt x="364960" y="575889"/>
                  <a:pt x="396510" y="598811"/>
                  <a:pt x="396510" y="598811"/>
                </a:cubicBezTo>
                <a:cubicBezTo>
                  <a:pt x="399207" y="606903"/>
                  <a:pt x="398571" y="617056"/>
                  <a:pt x="404602" y="623087"/>
                </a:cubicBezTo>
                <a:cubicBezTo>
                  <a:pt x="410633" y="629118"/>
                  <a:pt x="421249" y="627364"/>
                  <a:pt x="428878" y="631179"/>
                </a:cubicBezTo>
                <a:cubicBezTo>
                  <a:pt x="437577" y="635528"/>
                  <a:pt x="444267" y="643413"/>
                  <a:pt x="453154" y="647363"/>
                </a:cubicBezTo>
                <a:cubicBezTo>
                  <a:pt x="483005" y="660630"/>
                  <a:pt x="537051" y="672383"/>
                  <a:pt x="566442" y="679731"/>
                </a:cubicBezTo>
                <a:cubicBezTo>
                  <a:pt x="608425" y="674483"/>
                  <a:pt x="659386" y="673455"/>
                  <a:pt x="695915" y="647363"/>
                </a:cubicBezTo>
                <a:cubicBezTo>
                  <a:pt x="742313" y="614222"/>
                  <a:pt x="700887" y="634299"/>
                  <a:pt x="736375" y="598811"/>
                </a:cubicBezTo>
                <a:cubicBezTo>
                  <a:pt x="745912" y="589274"/>
                  <a:pt x="757954" y="582627"/>
                  <a:pt x="768743" y="574535"/>
                </a:cubicBezTo>
                <a:cubicBezTo>
                  <a:pt x="774138" y="563746"/>
                  <a:pt x="780175" y="553255"/>
                  <a:pt x="784927" y="542167"/>
                </a:cubicBezTo>
                <a:cubicBezTo>
                  <a:pt x="788287" y="534327"/>
                  <a:pt x="789204" y="525520"/>
                  <a:pt x="793019" y="517890"/>
                </a:cubicBezTo>
                <a:cubicBezTo>
                  <a:pt x="797368" y="509191"/>
                  <a:pt x="804854" y="502313"/>
                  <a:pt x="809203" y="493614"/>
                </a:cubicBezTo>
                <a:cubicBezTo>
                  <a:pt x="813018" y="485985"/>
                  <a:pt x="812906" y="476652"/>
                  <a:pt x="817295" y="469338"/>
                </a:cubicBezTo>
                <a:cubicBezTo>
                  <a:pt x="821220" y="462796"/>
                  <a:pt x="828714" y="459112"/>
                  <a:pt x="833480" y="453154"/>
                </a:cubicBezTo>
                <a:cubicBezTo>
                  <a:pt x="839556" y="445560"/>
                  <a:pt x="845315" y="437577"/>
                  <a:pt x="849664" y="428878"/>
                </a:cubicBezTo>
                <a:cubicBezTo>
                  <a:pt x="862827" y="402552"/>
                  <a:pt x="850749" y="403517"/>
                  <a:pt x="873940" y="380326"/>
                </a:cubicBezTo>
                <a:cubicBezTo>
                  <a:pt x="880817" y="373449"/>
                  <a:pt x="890124" y="369537"/>
                  <a:pt x="898216" y="364142"/>
                </a:cubicBezTo>
                <a:cubicBezTo>
                  <a:pt x="904797" y="344398"/>
                  <a:pt x="906805" y="331277"/>
                  <a:pt x="922492" y="315590"/>
                </a:cubicBezTo>
                <a:cubicBezTo>
                  <a:pt x="929369" y="308713"/>
                  <a:pt x="938676" y="304801"/>
                  <a:pt x="946768" y="299406"/>
                </a:cubicBezTo>
                <a:cubicBezTo>
                  <a:pt x="964423" y="246439"/>
                  <a:pt x="939902" y="298424"/>
                  <a:pt x="979136" y="267037"/>
                </a:cubicBezTo>
                <a:cubicBezTo>
                  <a:pt x="999987" y="250356"/>
                  <a:pt x="1013562" y="225204"/>
                  <a:pt x="1035780" y="210393"/>
                </a:cubicBezTo>
                <a:cubicBezTo>
                  <a:pt x="1043872" y="204998"/>
                  <a:pt x="1052585" y="200435"/>
                  <a:pt x="1060057" y="194209"/>
                </a:cubicBezTo>
                <a:cubicBezTo>
                  <a:pt x="1068848" y="186883"/>
                  <a:pt x="1075300" y="176959"/>
                  <a:pt x="1084333" y="169933"/>
                </a:cubicBezTo>
                <a:cubicBezTo>
                  <a:pt x="1098183" y="159161"/>
                  <a:pt x="1143234" y="128721"/>
                  <a:pt x="1165253" y="121381"/>
                </a:cubicBezTo>
                <a:cubicBezTo>
                  <a:pt x="1192953" y="112148"/>
                  <a:pt x="1205765" y="117309"/>
                  <a:pt x="1229989" y="105197"/>
                </a:cubicBezTo>
                <a:cubicBezTo>
                  <a:pt x="1238688" y="100848"/>
                  <a:pt x="1245378" y="92963"/>
                  <a:pt x="1254265" y="89013"/>
                </a:cubicBezTo>
                <a:cubicBezTo>
                  <a:pt x="1269854" y="82084"/>
                  <a:pt x="1286634" y="78224"/>
                  <a:pt x="1302818" y="72829"/>
                </a:cubicBezTo>
                <a:lnTo>
                  <a:pt x="1351370" y="56644"/>
                </a:lnTo>
                <a:cubicBezTo>
                  <a:pt x="1359462" y="53947"/>
                  <a:pt x="1367371" y="50621"/>
                  <a:pt x="1375646" y="48552"/>
                </a:cubicBezTo>
                <a:cubicBezTo>
                  <a:pt x="1392071" y="44446"/>
                  <a:pt x="1416038" y="39333"/>
                  <a:pt x="1432290" y="32368"/>
                </a:cubicBezTo>
                <a:cubicBezTo>
                  <a:pt x="1443378" y="27616"/>
                  <a:pt x="1453458" y="20664"/>
                  <a:pt x="1464658" y="16184"/>
                </a:cubicBezTo>
                <a:cubicBezTo>
                  <a:pt x="1480497" y="9848"/>
                  <a:pt x="1513210" y="0"/>
                  <a:pt x="1513210" y="0"/>
                </a:cubicBezTo>
                <a:cubicBezTo>
                  <a:pt x="1599525" y="2697"/>
                  <a:pt x="1685927" y="3389"/>
                  <a:pt x="1772156" y="8092"/>
                </a:cubicBezTo>
                <a:cubicBezTo>
                  <a:pt x="1834336" y="11484"/>
                  <a:pt x="1896583" y="15767"/>
                  <a:pt x="1958272" y="24276"/>
                </a:cubicBezTo>
                <a:cubicBezTo>
                  <a:pt x="1985891" y="28085"/>
                  <a:pt x="2014461" y="44278"/>
                  <a:pt x="2039193" y="56644"/>
                </a:cubicBezTo>
                <a:cubicBezTo>
                  <a:pt x="2089600" y="107054"/>
                  <a:pt x="2021447" y="34071"/>
                  <a:pt x="2063469" y="97105"/>
                </a:cubicBezTo>
                <a:cubicBezTo>
                  <a:pt x="2075930" y="115797"/>
                  <a:pt x="2094108" y="125623"/>
                  <a:pt x="2112021" y="137565"/>
                </a:cubicBezTo>
                <a:cubicBezTo>
                  <a:pt x="2141692" y="182071"/>
                  <a:pt x="2112021" y="144308"/>
                  <a:pt x="2152481" y="178025"/>
                </a:cubicBezTo>
                <a:cubicBezTo>
                  <a:pt x="2187083" y="206860"/>
                  <a:pt x="2167478" y="194749"/>
                  <a:pt x="2192941" y="226577"/>
                </a:cubicBezTo>
                <a:cubicBezTo>
                  <a:pt x="2208228" y="245685"/>
                  <a:pt x="2221468" y="249872"/>
                  <a:pt x="2241494" y="267037"/>
                </a:cubicBezTo>
                <a:cubicBezTo>
                  <a:pt x="2250183" y="274485"/>
                  <a:pt x="2257678" y="283222"/>
                  <a:pt x="2265770" y="291314"/>
                </a:cubicBezTo>
                <a:cubicBezTo>
                  <a:pt x="2268467" y="299406"/>
                  <a:pt x="2267831" y="309559"/>
                  <a:pt x="2273862" y="315590"/>
                </a:cubicBezTo>
                <a:cubicBezTo>
                  <a:pt x="2282392" y="324120"/>
                  <a:pt x="2295757" y="325789"/>
                  <a:pt x="2306230" y="331774"/>
                </a:cubicBezTo>
                <a:cubicBezTo>
                  <a:pt x="2314674" y="336599"/>
                  <a:pt x="2322414" y="342563"/>
                  <a:pt x="2330506" y="347958"/>
                </a:cubicBezTo>
                <a:cubicBezTo>
                  <a:pt x="2335901" y="356050"/>
                  <a:pt x="2338598" y="366839"/>
                  <a:pt x="2346690" y="372234"/>
                </a:cubicBezTo>
                <a:cubicBezTo>
                  <a:pt x="2355944" y="378403"/>
                  <a:pt x="2368836" y="375945"/>
                  <a:pt x="2379058" y="380326"/>
                </a:cubicBezTo>
                <a:cubicBezTo>
                  <a:pt x="2387997" y="384157"/>
                  <a:pt x="2395242" y="391115"/>
                  <a:pt x="2403334" y="396510"/>
                </a:cubicBezTo>
                <a:cubicBezTo>
                  <a:pt x="2457281" y="393813"/>
                  <a:pt x="2511347" y="392904"/>
                  <a:pt x="2565175" y="388418"/>
                </a:cubicBezTo>
                <a:cubicBezTo>
                  <a:pt x="2576258" y="387494"/>
                  <a:pt x="2588289" y="386495"/>
                  <a:pt x="2597543" y="380326"/>
                </a:cubicBezTo>
                <a:cubicBezTo>
                  <a:pt x="2605635" y="374931"/>
                  <a:pt x="2606850" y="362927"/>
                  <a:pt x="2613727" y="356050"/>
                </a:cubicBezTo>
                <a:cubicBezTo>
                  <a:pt x="2625165" y="344612"/>
                  <a:pt x="2657678" y="330029"/>
                  <a:pt x="2670372" y="323682"/>
                </a:cubicBezTo>
                <a:cubicBezTo>
                  <a:pt x="2701865" y="276443"/>
                  <a:pt x="2666669" y="317442"/>
                  <a:pt x="2718924" y="291314"/>
                </a:cubicBezTo>
                <a:cubicBezTo>
                  <a:pt x="2725748" y="287902"/>
                  <a:pt x="2728566" y="279054"/>
                  <a:pt x="2735108" y="275129"/>
                </a:cubicBezTo>
                <a:cubicBezTo>
                  <a:pt x="2742422" y="270740"/>
                  <a:pt x="2751292" y="269734"/>
                  <a:pt x="2759384" y="267037"/>
                </a:cubicBezTo>
                <a:cubicBezTo>
                  <a:pt x="2767476" y="258945"/>
                  <a:pt x="2774627" y="249787"/>
                  <a:pt x="2783660" y="242761"/>
                </a:cubicBezTo>
                <a:cubicBezTo>
                  <a:pt x="2799013" y="230819"/>
                  <a:pt x="2816028" y="221182"/>
                  <a:pt x="2832212" y="210393"/>
                </a:cubicBezTo>
                <a:cubicBezTo>
                  <a:pt x="2840304" y="204998"/>
                  <a:pt x="2849611" y="201086"/>
                  <a:pt x="2856488" y="194209"/>
                </a:cubicBezTo>
                <a:cubicBezTo>
                  <a:pt x="2869975" y="180722"/>
                  <a:pt x="2881079" y="164329"/>
                  <a:pt x="2896949" y="153749"/>
                </a:cubicBezTo>
                <a:cubicBezTo>
                  <a:pt x="2905041" y="148354"/>
                  <a:pt x="2914348" y="144442"/>
                  <a:pt x="2921225" y="137565"/>
                </a:cubicBezTo>
                <a:cubicBezTo>
                  <a:pt x="2930762" y="128028"/>
                  <a:pt x="2935261" y="113974"/>
                  <a:pt x="2945501" y="105197"/>
                </a:cubicBezTo>
                <a:cubicBezTo>
                  <a:pt x="2954660" y="97347"/>
                  <a:pt x="2967525" y="95219"/>
                  <a:pt x="2977869" y="89013"/>
                </a:cubicBezTo>
                <a:cubicBezTo>
                  <a:pt x="2981140" y="87050"/>
                  <a:pt x="2983264" y="83618"/>
                  <a:pt x="2985961" y="80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7ED54C45-F848-4DD8-9FB6-AB5AA2D98129}"/>
              </a:ext>
            </a:extLst>
          </p:cNvPr>
          <p:cNvSpPr/>
          <p:nvPr/>
        </p:nvSpPr>
        <p:spPr>
          <a:xfrm>
            <a:off x="493614" y="2176758"/>
            <a:ext cx="2872673" cy="971044"/>
          </a:xfrm>
          <a:custGeom>
            <a:avLst/>
            <a:gdLst>
              <a:gd name="connsiteX0" fmla="*/ 0 w 2872673"/>
              <a:gd name="connsiteY0" fmla="*/ 315589 h 971044"/>
              <a:gd name="connsiteX1" fmla="*/ 509798 w 2872673"/>
              <a:gd name="connsiteY1" fmla="*/ 849663 h 971044"/>
              <a:gd name="connsiteX2" fmla="*/ 558351 w 2872673"/>
              <a:gd name="connsiteY2" fmla="*/ 873939 h 971044"/>
              <a:gd name="connsiteX3" fmla="*/ 631179 w 2872673"/>
              <a:gd name="connsiteY3" fmla="*/ 922492 h 971044"/>
              <a:gd name="connsiteX4" fmla="*/ 655455 w 2872673"/>
              <a:gd name="connsiteY4" fmla="*/ 938676 h 971044"/>
              <a:gd name="connsiteX5" fmla="*/ 679731 w 2872673"/>
              <a:gd name="connsiteY5" fmla="*/ 946768 h 971044"/>
              <a:gd name="connsiteX6" fmla="*/ 720191 w 2872673"/>
              <a:gd name="connsiteY6" fmla="*/ 962952 h 971044"/>
              <a:gd name="connsiteX7" fmla="*/ 752559 w 2872673"/>
              <a:gd name="connsiteY7" fmla="*/ 971044 h 971044"/>
              <a:gd name="connsiteX8" fmla="*/ 954860 w 2872673"/>
              <a:gd name="connsiteY8" fmla="*/ 954860 h 971044"/>
              <a:gd name="connsiteX9" fmla="*/ 987228 w 2872673"/>
              <a:gd name="connsiteY9" fmla="*/ 946768 h 971044"/>
              <a:gd name="connsiteX10" fmla="*/ 1027689 w 2872673"/>
              <a:gd name="connsiteY10" fmla="*/ 922492 h 971044"/>
              <a:gd name="connsiteX11" fmla="*/ 1051965 w 2872673"/>
              <a:gd name="connsiteY11" fmla="*/ 898215 h 971044"/>
              <a:gd name="connsiteX12" fmla="*/ 1100517 w 2872673"/>
              <a:gd name="connsiteY12" fmla="*/ 865847 h 971044"/>
              <a:gd name="connsiteX13" fmla="*/ 1149069 w 2872673"/>
              <a:gd name="connsiteY13" fmla="*/ 833479 h 971044"/>
              <a:gd name="connsiteX14" fmla="*/ 1181437 w 2872673"/>
              <a:gd name="connsiteY14" fmla="*/ 809203 h 971044"/>
              <a:gd name="connsiteX15" fmla="*/ 1205713 w 2872673"/>
              <a:gd name="connsiteY15" fmla="*/ 793019 h 971044"/>
              <a:gd name="connsiteX16" fmla="*/ 1246174 w 2872673"/>
              <a:gd name="connsiteY16" fmla="*/ 768743 h 971044"/>
              <a:gd name="connsiteX17" fmla="*/ 1270450 w 2872673"/>
              <a:gd name="connsiteY17" fmla="*/ 736375 h 971044"/>
              <a:gd name="connsiteX18" fmla="*/ 1319002 w 2872673"/>
              <a:gd name="connsiteY18" fmla="*/ 704007 h 971044"/>
              <a:gd name="connsiteX19" fmla="*/ 1367554 w 2872673"/>
              <a:gd name="connsiteY19" fmla="*/ 671638 h 971044"/>
              <a:gd name="connsiteX20" fmla="*/ 1391830 w 2872673"/>
              <a:gd name="connsiteY20" fmla="*/ 655454 h 971044"/>
              <a:gd name="connsiteX21" fmla="*/ 1440382 w 2872673"/>
              <a:gd name="connsiteY21" fmla="*/ 623086 h 971044"/>
              <a:gd name="connsiteX22" fmla="*/ 1480843 w 2872673"/>
              <a:gd name="connsiteY22" fmla="*/ 582626 h 971044"/>
              <a:gd name="connsiteX23" fmla="*/ 1521303 w 2872673"/>
              <a:gd name="connsiteY23" fmla="*/ 534074 h 971044"/>
              <a:gd name="connsiteX24" fmla="*/ 1569855 w 2872673"/>
              <a:gd name="connsiteY24" fmla="*/ 501706 h 971044"/>
              <a:gd name="connsiteX25" fmla="*/ 1626499 w 2872673"/>
              <a:gd name="connsiteY25" fmla="*/ 453154 h 971044"/>
              <a:gd name="connsiteX26" fmla="*/ 1642683 w 2872673"/>
              <a:gd name="connsiteY26" fmla="*/ 420785 h 971044"/>
              <a:gd name="connsiteX27" fmla="*/ 1666959 w 2872673"/>
              <a:gd name="connsiteY27" fmla="*/ 412693 h 971044"/>
              <a:gd name="connsiteX28" fmla="*/ 1699328 w 2872673"/>
              <a:gd name="connsiteY28" fmla="*/ 364141 h 971044"/>
              <a:gd name="connsiteX29" fmla="*/ 1747880 w 2872673"/>
              <a:gd name="connsiteY29" fmla="*/ 315589 h 971044"/>
              <a:gd name="connsiteX30" fmla="*/ 1780248 w 2872673"/>
              <a:gd name="connsiteY30" fmla="*/ 291313 h 971044"/>
              <a:gd name="connsiteX31" fmla="*/ 1796432 w 2872673"/>
              <a:gd name="connsiteY31" fmla="*/ 267037 h 971044"/>
              <a:gd name="connsiteX32" fmla="*/ 1853076 w 2872673"/>
              <a:gd name="connsiteY32" fmla="*/ 226577 h 971044"/>
              <a:gd name="connsiteX33" fmla="*/ 1869260 w 2872673"/>
              <a:gd name="connsiteY33" fmla="*/ 202300 h 971044"/>
              <a:gd name="connsiteX34" fmla="*/ 1942089 w 2872673"/>
              <a:gd name="connsiteY34" fmla="*/ 161840 h 971044"/>
              <a:gd name="connsiteX35" fmla="*/ 1966365 w 2872673"/>
              <a:gd name="connsiteY35" fmla="*/ 137564 h 971044"/>
              <a:gd name="connsiteX36" fmla="*/ 1990641 w 2872673"/>
              <a:gd name="connsiteY36" fmla="*/ 129472 h 971044"/>
              <a:gd name="connsiteX37" fmla="*/ 2014917 w 2872673"/>
              <a:gd name="connsiteY37" fmla="*/ 113288 h 971044"/>
              <a:gd name="connsiteX38" fmla="*/ 2047285 w 2872673"/>
              <a:gd name="connsiteY38" fmla="*/ 97104 h 971044"/>
              <a:gd name="connsiteX39" fmla="*/ 2071561 w 2872673"/>
              <a:gd name="connsiteY39" fmla="*/ 72828 h 971044"/>
              <a:gd name="connsiteX40" fmla="*/ 2112021 w 2872673"/>
              <a:gd name="connsiteY40" fmla="*/ 64736 h 971044"/>
              <a:gd name="connsiteX41" fmla="*/ 2176758 w 2872673"/>
              <a:gd name="connsiteY41" fmla="*/ 48552 h 971044"/>
              <a:gd name="connsiteX42" fmla="*/ 2249586 w 2872673"/>
              <a:gd name="connsiteY42" fmla="*/ 24276 h 971044"/>
              <a:gd name="connsiteX43" fmla="*/ 2273862 w 2872673"/>
              <a:gd name="connsiteY43" fmla="*/ 16184 h 971044"/>
              <a:gd name="connsiteX44" fmla="*/ 2298138 w 2872673"/>
              <a:gd name="connsiteY44" fmla="*/ 8092 h 971044"/>
              <a:gd name="connsiteX45" fmla="*/ 2330506 w 2872673"/>
              <a:gd name="connsiteY45" fmla="*/ 0 h 971044"/>
              <a:gd name="connsiteX46" fmla="*/ 2484255 w 2872673"/>
              <a:gd name="connsiteY46" fmla="*/ 8092 h 971044"/>
              <a:gd name="connsiteX47" fmla="*/ 2532807 w 2872673"/>
              <a:gd name="connsiteY47" fmla="*/ 32368 h 971044"/>
              <a:gd name="connsiteX48" fmla="*/ 2557083 w 2872673"/>
              <a:gd name="connsiteY48" fmla="*/ 56644 h 971044"/>
              <a:gd name="connsiteX49" fmla="*/ 2581359 w 2872673"/>
              <a:gd name="connsiteY49" fmla="*/ 64736 h 971044"/>
              <a:gd name="connsiteX50" fmla="*/ 2646096 w 2872673"/>
              <a:gd name="connsiteY50" fmla="*/ 121380 h 971044"/>
              <a:gd name="connsiteX51" fmla="*/ 2686556 w 2872673"/>
              <a:gd name="connsiteY51" fmla="*/ 161840 h 971044"/>
              <a:gd name="connsiteX52" fmla="*/ 2735108 w 2872673"/>
              <a:gd name="connsiteY52" fmla="*/ 210392 h 971044"/>
              <a:gd name="connsiteX53" fmla="*/ 2751292 w 2872673"/>
              <a:gd name="connsiteY53" fmla="*/ 234669 h 971044"/>
              <a:gd name="connsiteX54" fmla="*/ 2799844 w 2872673"/>
              <a:gd name="connsiteY54" fmla="*/ 283221 h 971044"/>
              <a:gd name="connsiteX55" fmla="*/ 2807936 w 2872673"/>
              <a:gd name="connsiteY55" fmla="*/ 315589 h 971044"/>
              <a:gd name="connsiteX56" fmla="*/ 2824121 w 2872673"/>
              <a:gd name="connsiteY56" fmla="*/ 339865 h 971044"/>
              <a:gd name="connsiteX57" fmla="*/ 2840305 w 2872673"/>
              <a:gd name="connsiteY57" fmla="*/ 372233 h 971044"/>
              <a:gd name="connsiteX58" fmla="*/ 2856489 w 2872673"/>
              <a:gd name="connsiteY58" fmla="*/ 420785 h 971044"/>
              <a:gd name="connsiteX59" fmla="*/ 2872673 w 2872673"/>
              <a:gd name="connsiteY59" fmla="*/ 445061 h 971044"/>
              <a:gd name="connsiteX60" fmla="*/ 2856489 w 2872673"/>
              <a:gd name="connsiteY60" fmla="*/ 453154 h 971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</a:cxnLst>
            <a:rect l="l" t="t" r="r" b="b"/>
            <a:pathLst>
              <a:path w="2872673" h="971044">
                <a:moveTo>
                  <a:pt x="0" y="315589"/>
                </a:moveTo>
                <a:lnTo>
                  <a:pt x="509798" y="849663"/>
                </a:lnTo>
                <a:cubicBezTo>
                  <a:pt x="524803" y="865123"/>
                  <a:pt x="539204" y="867557"/>
                  <a:pt x="558351" y="873939"/>
                </a:cubicBezTo>
                <a:lnTo>
                  <a:pt x="631179" y="922492"/>
                </a:lnTo>
                <a:cubicBezTo>
                  <a:pt x="639271" y="927887"/>
                  <a:pt x="646229" y="935601"/>
                  <a:pt x="655455" y="938676"/>
                </a:cubicBezTo>
                <a:cubicBezTo>
                  <a:pt x="663547" y="941373"/>
                  <a:pt x="671744" y="943773"/>
                  <a:pt x="679731" y="946768"/>
                </a:cubicBezTo>
                <a:cubicBezTo>
                  <a:pt x="693332" y="951868"/>
                  <a:pt x="706411" y="958359"/>
                  <a:pt x="720191" y="962952"/>
                </a:cubicBezTo>
                <a:cubicBezTo>
                  <a:pt x="730742" y="966469"/>
                  <a:pt x="741770" y="968347"/>
                  <a:pt x="752559" y="971044"/>
                </a:cubicBezTo>
                <a:cubicBezTo>
                  <a:pt x="819993" y="965649"/>
                  <a:pt x="887570" y="961821"/>
                  <a:pt x="954860" y="954860"/>
                </a:cubicBezTo>
                <a:cubicBezTo>
                  <a:pt x="965922" y="953716"/>
                  <a:pt x="977281" y="951742"/>
                  <a:pt x="987228" y="946768"/>
                </a:cubicBezTo>
                <a:cubicBezTo>
                  <a:pt x="1076092" y="902337"/>
                  <a:pt x="921664" y="957834"/>
                  <a:pt x="1027689" y="922492"/>
                </a:cubicBezTo>
                <a:cubicBezTo>
                  <a:pt x="1035781" y="914400"/>
                  <a:pt x="1042932" y="905241"/>
                  <a:pt x="1051965" y="898215"/>
                </a:cubicBezTo>
                <a:cubicBezTo>
                  <a:pt x="1067318" y="886273"/>
                  <a:pt x="1086763" y="879601"/>
                  <a:pt x="1100517" y="865847"/>
                </a:cubicBezTo>
                <a:cubicBezTo>
                  <a:pt x="1130824" y="835540"/>
                  <a:pt x="1113936" y="845190"/>
                  <a:pt x="1149069" y="833479"/>
                </a:cubicBezTo>
                <a:cubicBezTo>
                  <a:pt x="1159858" y="825387"/>
                  <a:pt x="1170462" y="817042"/>
                  <a:pt x="1181437" y="809203"/>
                </a:cubicBezTo>
                <a:cubicBezTo>
                  <a:pt x="1189351" y="803550"/>
                  <a:pt x="1198119" y="799094"/>
                  <a:pt x="1205713" y="793019"/>
                </a:cubicBezTo>
                <a:cubicBezTo>
                  <a:pt x="1237449" y="767630"/>
                  <a:pt x="1204017" y="782795"/>
                  <a:pt x="1246174" y="768743"/>
                </a:cubicBezTo>
                <a:cubicBezTo>
                  <a:pt x="1254266" y="757954"/>
                  <a:pt x="1260370" y="745335"/>
                  <a:pt x="1270450" y="736375"/>
                </a:cubicBezTo>
                <a:cubicBezTo>
                  <a:pt x="1284988" y="723453"/>
                  <a:pt x="1302818" y="714796"/>
                  <a:pt x="1319002" y="704007"/>
                </a:cubicBezTo>
                <a:lnTo>
                  <a:pt x="1367554" y="671638"/>
                </a:lnTo>
                <a:cubicBezTo>
                  <a:pt x="1375646" y="666243"/>
                  <a:pt x="1384953" y="662331"/>
                  <a:pt x="1391830" y="655454"/>
                </a:cubicBezTo>
                <a:cubicBezTo>
                  <a:pt x="1422137" y="625147"/>
                  <a:pt x="1405249" y="634797"/>
                  <a:pt x="1440382" y="623086"/>
                </a:cubicBezTo>
                <a:cubicBezTo>
                  <a:pt x="1454940" y="579411"/>
                  <a:pt x="1437095" y="613874"/>
                  <a:pt x="1480843" y="582626"/>
                </a:cubicBezTo>
                <a:cubicBezTo>
                  <a:pt x="1559714" y="526291"/>
                  <a:pt x="1458219" y="589273"/>
                  <a:pt x="1521303" y="534074"/>
                </a:cubicBezTo>
                <a:cubicBezTo>
                  <a:pt x="1535941" y="521266"/>
                  <a:pt x="1556101" y="515460"/>
                  <a:pt x="1569855" y="501706"/>
                </a:cubicBezTo>
                <a:cubicBezTo>
                  <a:pt x="1603668" y="467893"/>
                  <a:pt x="1584976" y="484296"/>
                  <a:pt x="1626499" y="453154"/>
                </a:cubicBezTo>
                <a:cubicBezTo>
                  <a:pt x="1631894" y="442364"/>
                  <a:pt x="1634153" y="429315"/>
                  <a:pt x="1642683" y="420785"/>
                </a:cubicBezTo>
                <a:cubicBezTo>
                  <a:pt x="1648714" y="414754"/>
                  <a:pt x="1660928" y="418724"/>
                  <a:pt x="1666959" y="412693"/>
                </a:cubicBezTo>
                <a:cubicBezTo>
                  <a:pt x="1680713" y="398939"/>
                  <a:pt x="1685574" y="377895"/>
                  <a:pt x="1699328" y="364141"/>
                </a:cubicBezTo>
                <a:cubicBezTo>
                  <a:pt x="1715512" y="347957"/>
                  <a:pt x="1729570" y="329322"/>
                  <a:pt x="1747880" y="315589"/>
                </a:cubicBezTo>
                <a:cubicBezTo>
                  <a:pt x="1758669" y="307497"/>
                  <a:pt x="1770711" y="300850"/>
                  <a:pt x="1780248" y="291313"/>
                </a:cubicBezTo>
                <a:cubicBezTo>
                  <a:pt x="1787125" y="284436"/>
                  <a:pt x="1790206" y="274508"/>
                  <a:pt x="1796432" y="267037"/>
                </a:cubicBezTo>
                <a:cubicBezTo>
                  <a:pt x="1819865" y="238918"/>
                  <a:pt x="1820352" y="242939"/>
                  <a:pt x="1853076" y="226577"/>
                </a:cubicBezTo>
                <a:cubicBezTo>
                  <a:pt x="1858471" y="218485"/>
                  <a:pt x="1861941" y="208704"/>
                  <a:pt x="1869260" y="202300"/>
                </a:cubicBezTo>
                <a:cubicBezTo>
                  <a:pt x="1903505" y="172336"/>
                  <a:pt x="1908747" y="172954"/>
                  <a:pt x="1942089" y="161840"/>
                </a:cubicBezTo>
                <a:cubicBezTo>
                  <a:pt x="1950181" y="153748"/>
                  <a:pt x="1956843" y="143912"/>
                  <a:pt x="1966365" y="137564"/>
                </a:cubicBezTo>
                <a:cubicBezTo>
                  <a:pt x="1973462" y="132833"/>
                  <a:pt x="1983012" y="133287"/>
                  <a:pt x="1990641" y="129472"/>
                </a:cubicBezTo>
                <a:cubicBezTo>
                  <a:pt x="1999340" y="125123"/>
                  <a:pt x="2006473" y="118113"/>
                  <a:pt x="2014917" y="113288"/>
                </a:cubicBezTo>
                <a:cubicBezTo>
                  <a:pt x="2025390" y="107303"/>
                  <a:pt x="2037469" y="104115"/>
                  <a:pt x="2047285" y="97104"/>
                </a:cubicBezTo>
                <a:cubicBezTo>
                  <a:pt x="2056597" y="90452"/>
                  <a:pt x="2061325" y="77946"/>
                  <a:pt x="2071561" y="72828"/>
                </a:cubicBezTo>
                <a:cubicBezTo>
                  <a:pt x="2083863" y="66677"/>
                  <a:pt x="2098619" y="67829"/>
                  <a:pt x="2112021" y="64736"/>
                </a:cubicBezTo>
                <a:cubicBezTo>
                  <a:pt x="2133694" y="59734"/>
                  <a:pt x="2155656" y="55586"/>
                  <a:pt x="2176758" y="48552"/>
                </a:cubicBezTo>
                <a:lnTo>
                  <a:pt x="2249586" y="24276"/>
                </a:lnTo>
                <a:lnTo>
                  <a:pt x="2273862" y="16184"/>
                </a:lnTo>
                <a:cubicBezTo>
                  <a:pt x="2281954" y="13487"/>
                  <a:pt x="2289863" y="10161"/>
                  <a:pt x="2298138" y="8092"/>
                </a:cubicBezTo>
                <a:lnTo>
                  <a:pt x="2330506" y="0"/>
                </a:lnTo>
                <a:cubicBezTo>
                  <a:pt x="2381756" y="2697"/>
                  <a:pt x="2433145" y="3446"/>
                  <a:pt x="2484255" y="8092"/>
                </a:cubicBezTo>
                <a:cubicBezTo>
                  <a:pt x="2500641" y="9582"/>
                  <a:pt x="2520950" y="22487"/>
                  <a:pt x="2532807" y="32368"/>
                </a:cubicBezTo>
                <a:cubicBezTo>
                  <a:pt x="2541598" y="39694"/>
                  <a:pt x="2547561" y="50296"/>
                  <a:pt x="2557083" y="56644"/>
                </a:cubicBezTo>
                <a:cubicBezTo>
                  <a:pt x="2564180" y="61375"/>
                  <a:pt x="2573267" y="62039"/>
                  <a:pt x="2581359" y="64736"/>
                </a:cubicBezTo>
                <a:cubicBezTo>
                  <a:pt x="2628697" y="112073"/>
                  <a:pt x="2605950" y="94616"/>
                  <a:pt x="2646096" y="121380"/>
                </a:cubicBezTo>
                <a:cubicBezTo>
                  <a:pt x="2679445" y="171403"/>
                  <a:pt x="2642418" y="122606"/>
                  <a:pt x="2686556" y="161840"/>
                </a:cubicBezTo>
                <a:cubicBezTo>
                  <a:pt x="2703662" y="177046"/>
                  <a:pt x="2722413" y="191348"/>
                  <a:pt x="2735108" y="210392"/>
                </a:cubicBezTo>
                <a:cubicBezTo>
                  <a:pt x="2740503" y="218484"/>
                  <a:pt x="2744831" y="227400"/>
                  <a:pt x="2751292" y="234669"/>
                </a:cubicBezTo>
                <a:cubicBezTo>
                  <a:pt x="2766498" y="251776"/>
                  <a:pt x="2799844" y="283221"/>
                  <a:pt x="2799844" y="283221"/>
                </a:cubicBezTo>
                <a:cubicBezTo>
                  <a:pt x="2802541" y="294010"/>
                  <a:pt x="2803555" y="305367"/>
                  <a:pt x="2807936" y="315589"/>
                </a:cubicBezTo>
                <a:cubicBezTo>
                  <a:pt x="2811767" y="324528"/>
                  <a:pt x="2819296" y="331421"/>
                  <a:pt x="2824121" y="339865"/>
                </a:cubicBezTo>
                <a:cubicBezTo>
                  <a:pt x="2830106" y="350338"/>
                  <a:pt x="2835825" y="361033"/>
                  <a:pt x="2840305" y="372233"/>
                </a:cubicBezTo>
                <a:cubicBezTo>
                  <a:pt x="2846641" y="388072"/>
                  <a:pt x="2847026" y="406591"/>
                  <a:pt x="2856489" y="420785"/>
                </a:cubicBezTo>
                <a:cubicBezTo>
                  <a:pt x="2861884" y="428877"/>
                  <a:pt x="2872673" y="435336"/>
                  <a:pt x="2872673" y="445061"/>
                </a:cubicBezTo>
                <a:cubicBezTo>
                  <a:pt x="2872673" y="451093"/>
                  <a:pt x="2861884" y="450456"/>
                  <a:pt x="2856489" y="453154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0EF73F60-4759-4DF6-90F8-6A82E42929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6822" r="16249"/>
          <a:stretch/>
        </p:blipFill>
        <p:spPr>
          <a:xfrm>
            <a:off x="166680" y="3957007"/>
            <a:ext cx="3384604" cy="1666875"/>
          </a:xfrm>
          <a:prstGeom prst="rect">
            <a:avLst/>
          </a:prstGeom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BDE20DFB-F51B-44EE-B33F-5B23C84D10CB}"/>
              </a:ext>
            </a:extLst>
          </p:cNvPr>
          <p:cNvSpPr/>
          <p:nvPr/>
        </p:nvSpPr>
        <p:spPr>
          <a:xfrm>
            <a:off x="2855565" y="4042654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5708FF4-4024-4F56-9F7E-8722042CBC15}"/>
              </a:ext>
            </a:extLst>
          </p:cNvPr>
          <p:cNvSpPr/>
          <p:nvPr/>
        </p:nvSpPr>
        <p:spPr>
          <a:xfrm>
            <a:off x="1521502" y="3955293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5EC655B-0D84-42A6-AE97-C1B6DCA9E2AA}"/>
              </a:ext>
            </a:extLst>
          </p:cNvPr>
          <p:cNvSpPr/>
          <p:nvPr/>
        </p:nvSpPr>
        <p:spPr>
          <a:xfrm>
            <a:off x="2918441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098848B7-97CC-4972-818E-1EB8B01385CD}"/>
              </a:ext>
            </a:extLst>
          </p:cNvPr>
          <p:cNvSpPr/>
          <p:nvPr/>
        </p:nvSpPr>
        <p:spPr>
          <a:xfrm>
            <a:off x="388909" y="4573940"/>
            <a:ext cx="440392" cy="394294"/>
          </a:xfrm>
          <a:prstGeom prst="ellipse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5159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2CD91B-C425-4A79-BDA7-238125677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Pros:</a:t>
            </a:r>
          </a:p>
          <a:p>
            <a:r>
              <a:rPr lang="en-US" dirty="0"/>
              <a:t>Conceptually simple and easy to implement</a:t>
            </a:r>
          </a:p>
          <a:p>
            <a:r>
              <a:rPr lang="en-US" dirty="0"/>
              <a:t>Robust to noise</a:t>
            </a:r>
          </a:p>
          <a:p>
            <a:r>
              <a:rPr lang="en-US" dirty="0"/>
              <a:t>Handles missing and occluded data gracefully</a:t>
            </a:r>
          </a:p>
          <a:p>
            <a:r>
              <a:rPr lang="en-US" dirty="0"/>
              <a:t>Can be adapted to various shapes beyond lines</a:t>
            </a:r>
          </a:p>
          <a:p>
            <a:pPr marL="0" indent="0">
              <a:buNone/>
            </a:pPr>
            <a:r>
              <a:rPr lang="en-US" dirty="0"/>
              <a:t>Cons:</a:t>
            </a:r>
          </a:p>
          <a:p>
            <a:r>
              <a:rPr lang="en-US" dirty="0"/>
              <a:t>Computationally complex if there are many shapes to look for</a:t>
            </a:r>
          </a:p>
          <a:p>
            <a:r>
              <a:rPr lang="en-US" dirty="0"/>
              <a:t>Can be fooled by apparent lines</a:t>
            </a:r>
          </a:p>
          <a:p>
            <a:r>
              <a:rPr lang="en-US" dirty="0"/>
              <a:t>Collinear line segments may be hard to separate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8E8CF5E-B2C9-4ACB-A165-9D18293349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 discussion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CBE42-AE88-480A-BD27-368E66186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7748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Random field: a family of random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defined on some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(think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 as the set of integers) that take values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b="0" dirty="0"/>
                  <a:t> in some label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Markov Random field: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&gt;0  ∀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})= 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sub>
                      <m:sup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d>
                          <m:dPr>
                            <m:beg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b="0" dirty="0"/>
                  <a:t> is the neighborhood of node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Conditional Random field: a MRF globally conditioned on another random field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endParaRPr lang="mr-IN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186034-07D4-44DC-BCA9-D5FE1A5DD8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 r="-417" b="-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9EC0E6B-F69A-499E-A0F6-F45C6915B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Graph-based algorithms for segmentation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4A9CD-34D6-4F6C-9052-BB766196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399151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A set of sites (think about them as pixels or </a:t>
                </a:r>
                <a:r>
                  <a:rPr lang="en-US" dirty="0" err="1"/>
                  <a:t>superpixels</a:t>
                </a:r>
                <a:r>
                  <a:rPr lang="en-US" dirty="0"/>
                  <a:t>)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form a clique if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Gibbs distribution is a distribution of the following form: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den>
                    </m:f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dirty="0"/>
                  <a:t> is called the energy function of the form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nary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 is the set of all cliques,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a given clique,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dirty="0"/>
                  <a:t> is the clique potential independently defined for each clique.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a scalar called temperature,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is a normalizing factor to make sum of probabilities to 1.  (Potential functions are like kernels).</a:t>
                </a:r>
              </a:p>
              <a:p>
                <a:r>
                  <a:rPr lang="en-US" dirty="0"/>
                  <a:t>The probability distribution of any MRF can be written as a Gibbs distribution</a:t>
                </a:r>
              </a:p>
              <a:p>
                <a:r>
                  <a:rPr lang="en-US" dirty="0"/>
                  <a:t>To find optimal segmentation of a point cloud, we try to find a labeling that minimizes the energy function – exact problem is NP-hard, but efficient approximations exist.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A2B757A-6E72-4009-9D44-A5C8B16840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1042" b="-26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143061B-6ECD-488D-BD48-E49FB865A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Gibbs distributions and cliques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796BD-9B0F-4A5D-A1DF-74658851E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08898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A26ACBF-B8D5-4201-AE9C-B4FFF066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Detection of segmented clusters from LIDAR data is done using traditional machine learning algorithms based on SVMs, Gaussian Mixture Models etc.</a:t>
            </a:r>
          </a:p>
          <a:p>
            <a:r>
              <a:rPr lang="en-US" dirty="0"/>
              <a:t>More interesting problem is detection from images</a:t>
            </a:r>
          </a:p>
          <a:p>
            <a:pPr lvl="1"/>
            <a:r>
              <a:rPr lang="en-US" dirty="0"/>
              <a:t>Lane line marking detection</a:t>
            </a:r>
          </a:p>
          <a:p>
            <a:pPr lvl="1"/>
            <a:r>
              <a:rPr lang="en-US" dirty="0"/>
              <a:t>Drivable path detection</a:t>
            </a:r>
          </a:p>
          <a:p>
            <a:pPr lvl="1"/>
            <a:r>
              <a:rPr lang="en-US" dirty="0"/>
              <a:t>On-road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3A1EA6-B75D-44B4-B21A-9C6CEECB8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Detection algorithms for video data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938D-54AE-464C-BE2F-2754B2A1D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463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C348E4-8696-4E19-AB2D-E6BF6E7B7D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Typically first step before applying detection algorithms</a:t>
            </a:r>
          </a:p>
          <a:p>
            <a:pPr lvl="1"/>
            <a:r>
              <a:rPr lang="en-US" dirty="0"/>
              <a:t>Remove obstacles (e.g. other vehicles)</a:t>
            </a:r>
          </a:p>
          <a:p>
            <a:pPr lvl="1"/>
            <a:r>
              <a:rPr lang="en-US" dirty="0"/>
              <a:t>Weaken shadows </a:t>
            </a:r>
          </a:p>
          <a:p>
            <a:pPr lvl="1"/>
            <a:r>
              <a:rPr lang="en-US" dirty="0"/>
              <a:t>Normalize images by controlling camera exposure</a:t>
            </a:r>
          </a:p>
          <a:p>
            <a:pPr lvl="1"/>
            <a:r>
              <a:rPr lang="en-US" dirty="0"/>
              <a:t>Limit region of interest</a:t>
            </a:r>
          </a:p>
          <a:p>
            <a:pPr marL="411480" lvl="1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142DE7B-C1D2-49A5-AF0C-B901184D9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pre-processing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B5DE49-7C16-4119-8FDD-125189530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2570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F46C0A8-7C70-401D-AEB1-81AF2416F3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Used as feedback to vehicle control systems (Lane Departure Warning, Lane-Keep Assist, and Lane-Tracking Control)</a:t>
            </a:r>
          </a:p>
          <a:p>
            <a:r>
              <a:rPr lang="en-US" dirty="0"/>
              <a:t>Several decades of work, but still not fully solved because of uncertainties in traffic conditions, and road-specific issues such as shadows, worn-out markings, directional arrows, warning text, pedestrian zebra crossings etc.</a:t>
            </a:r>
          </a:p>
          <a:p>
            <a:r>
              <a:rPr lang="en-US" dirty="0"/>
              <a:t>Four/Five common steps:</a:t>
            </a:r>
          </a:p>
          <a:p>
            <a:pPr lvl="1"/>
            <a:r>
              <a:rPr lang="en-US" dirty="0"/>
              <a:t>Lane line feature extraction</a:t>
            </a:r>
          </a:p>
          <a:p>
            <a:pPr lvl="1"/>
            <a:r>
              <a:rPr lang="en-US" dirty="0"/>
              <a:t>Fitting pixels into various models (lines, parabolas, hyperbolas)</a:t>
            </a:r>
          </a:p>
          <a:p>
            <a:pPr lvl="1"/>
            <a:r>
              <a:rPr lang="en-US" dirty="0"/>
              <a:t>Estimating vehicle pose based on fitted model</a:t>
            </a:r>
          </a:p>
          <a:p>
            <a:pPr lvl="1"/>
            <a:r>
              <a:rPr lang="en-US" dirty="0"/>
              <a:t>(optional fourth step: use of temporal continuity)</a:t>
            </a:r>
          </a:p>
          <a:p>
            <a:pPr lvl="1"/>
            <a:r>
              <a:rPr lang="en-US" dirty="0"/>
              <a:t>Image to world coordinates transformation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FEF5F0-3193-495D-A982-5B727A4FB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marking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BF0C5D-5A2A-4156-84D4-D60CA53963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0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26E4553-03F3-4FEF-99A1-1CB317502E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Simple case: lane lines are straight lines (straight highway segments)</a:t>
            </a:r>
          </a:p>
          <a:p>
            <a:r>
              <a:rPr lang="en-US" dirty="0"/>
              <a:t>More complicated case: curvy roads, lane markings may have to be fit with splines, contours etc.</a:t>
            </a:r>
          </a:p>
          <a:p>
            <a:r>
              <a:rPr lang="en-US" dirty="0"/>
              <a:t>Pose estimation is typically done using Kalman filter or particle filter (typically more reliable)</a:t>
            </a:r>
          </a:p>
          <a:p>
            <a:r>
              <a:rPr lang="en-US" dirty="0"/>
              <a:t>Requires inverse perspective transformation to go from lane coordinates to world coordinates</a:t>
            </a:r>
          </a:p>
          <a:p>
            <a:r>
              <a:rPr lang="en-US" dirty="0"/>
              <a:t>Lane-level localization involves estimating vehicle lateral position and moving orientation (again can use vehicle odometry + Kalman filter)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E3EF63D-D481-4318-AF53-F01AFA466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 fitting and Pose estimation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E0F60E-57EA-4B10-889F-12BEE2613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356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8091A8C-2912-4D2C-B0F1-D5972CBC1F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8061" y="1332703"/>
            <a:ext cx="8167708" cy="3997464"/>
          </a:xfrm>
        </p:spPr>
        <p:txBody>
          <a:bodyPr/>
          <a:lstStyle/>
          <a:p>
            <a:r>
              <a:rPr lang="en-US" dirty="0"/>
              <a:t>Primary purpose is to know everything about the environment</a:t>
            </a:r>
          </a:p>
          <a:p>
            <a:r>
              <a:rPr lang="en-US" dirty="0"/>
              <a:t>Most of the software modules in the sensing modules deal with:</a:t>
            </a:r>
          </a:p>
          <a:p>
            <a:pPr lvl="1"/>
            <a:r>
              <a:rPr lang="en-US" dirty="0"/>
              <a:t>Sensor fusion: (using  KFs, EKFs, UKFs, etc.)</a:t>
            </a:r>
          </a:p>
          <a:p>
            <a:pPr lvl="1"/>
            <a:r>
              <a:rPr lang="en-US" dirty="0"/>
              <a:t>Data preprocessing: e.g. converting LiDAR data into point-cloud representation, sampling video signals, compressing data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B217B3-A3DC-4C5D-B872-CB6827594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79C0A0-834C-4B2D-A639-C2C0DC1C9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9E63F-FF74-4BAE-93CD-2E699E766479}"/>
              </a:ext>
            </a:extLst>
          </p:cNvPr>
          <p:cNvSpPr/>
          <p:nvPr/>
        </p:nvSpPr>
        <p:spPr>
          <a:xfrm>
            <a:off x="469066" y="1332703"/>
            <a:ext cx="2630184" cy="3997464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EC7670-5126-4A2B-939B-149ADD5ABF73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GPS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B10A0-7BA3-4047-8D6B-879C1C58339A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LiDAR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F47396-17D1-446F-9481-DBBB97ECADD8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IMU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028077-471E-41EB-BD2F-DA77DE3926CD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Radar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7AA301-9ABD-4916-BF39-B27FE0DFE15F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Camera</a:t>
            </a:r>
          </a:p>
        </p:txBody>
      </p:sp>
    </p:spTree>
    <p:extLst>
      <p:ext uri="{BB962C8B-B14F-4D97-AF65-F5344CB8AC3E}">
        <p14:creationId xmlns:p14="http://schemas.microsoft.com/office/powerpoint/2010/main" val="20163507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15728DE-2CB0-4EE1-933B-5E56CD1EB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923719" cy="450204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Based on lane markings having large contrast with road pavement</a:t>
            </a:r>
          </a:p>
          <a:p>
            <a:pPr lvl="1"/>
            <a:r>
              <a:rPr lang="en-US" dirty="0"/>
              <a:t>Edge detectors followed by Hough Transform to get the complete lane</a:t>
            </a:r>
          </a:p>
          <a:p>
            <a:r>
              <a:rPr lang="en-US" dirty="0"/>
              <a:t>Basic idea in edge detection:</a:t>
            </a:r>
          </a:p>
          <a:p>
            <a:pPr lvl="1"/>
            <a:r>
              <a:rPr lang="en-US" dirty="0"/>
              <a:t>Edges are discontinuities of intensity in images, correspond to local maxima of the “image gradient”</a:t>
            </a:r>
          </a:p>
          <a:p>
            <a:pPr lvl="1"/>
            <a:r>
              <a:rPr lang="en-US" dirty="0"/>
              <a:t>Naïve image gradients can be affected by noise in the image, so solution is to take “smooth derivatives” i.e. first smooth an image by convolving it with a Gaussian filter, and then take the derivative</a:t>
            </a:r>
          </a:p>
          <a:p>
            <a:pPr lvl="1"/>
            <a:r>
              <a:rPr lang="en-US" dirty="0"/>
              <a:t>Edges correspond to zero-crossings of the second derivative of the Gaussian or LOG (Laplacian of the Gaussian)</a:t>
            </a:r>
          </a:p>
          <a:p>
            <a:pPr lvl="1"/>
            <a:r>
              <a:rPr lang="en-US" dirty="0"/>
              <a:t>Approach used in Canny edge detector (OpenCV) and </a:t>
            </a:r>
            <a:r>
              <a:rPr lang="en-US" dirty="0" err="1"/>
              <a:t>Matlab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C8ED21E-B822-4F09-972A-2EA2A481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Lane line extraction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E89AE6-A611-4A34-9A9A-09C4DFC45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230212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7E8B6BE-D750-473D-A4FB-35AFDB7CF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Detecting road boundaries where vehicle can drive freely and legally without collisions </a:t>
            </a:r>
          </a:p>
          <a:p>
            <a:pPr lvl="1"/>
            <a:r>
              <a:rPr lang="en-US" dirty="0"/>
              <a:t>Several image-processing based algorithms using feature detection or feature learning : generally deemed to be not robust enough for erratic driving conditions</a:t>
            </a:r>
          </a:p>
          <a:p>
            <a:pPr lvl="1"/>
            <a:r>
              <a:rPr lang="en-US" dirty="0"/>
              <a:t>Deep learning provides the most popular set of techniques based on CNNs</a:t>
            </a:r>
          </a:p>
          <a:p>
            <a:pPr lvl="1"/>
            <a:r>
              <a:rPr lang="en-US" dirty="0"/>
              <a:t>Other algorithms include exploiting GPS data and OpenStreetMap data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4C231E0-95E4-4705-B1C3-2CB4B7AB83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Drivable-path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8B99E9-855C-4BCA-8A7A-31A20F91C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29728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D87B0C-84CE-4443-A5D4-AAA5826ED0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Detect other vehicles, pedestrians, bicycles etc.</a:t>
            </a:r>
          </a:p>
          <a:p>
            <a:r>
              <a:rPr lang="en-US" dirty="0"/>
              <a:t>Again, deep learning based methods seem to be clear winners</a:t>
            </a:r>
          </a:p>
          <a:p>
            <a:r>
              <a:rPr lang="en-US" dirty="0"/>
              <a:t>General pipeline for deep learning approaches:</a:t>
            </a:r>
          </a:p>
          <a:p>
            <a:pPr lvl="1"/>
            <a:r>
              <a:rPr lang="en-US" dirty="0"/>
              <a:t>Set of proposal bounding boxes generated in the input image</a:t>
            </a:r>
          </a:p>
          <a:p>
            <a:pPr lvl="1"/>
            <a:r>
              <a:rPr lang="en-US" dirty="0"/>
              <a:t>Each proposal box is passed through a CNN to obtain a label and fine tune the bounding boxes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BB6A48-4CB8-4853-B7CA-177B4F1B94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On-road object 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9DE51-40E7-4189-9E6A-A8AB3D23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80909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feedforward neural network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hidden layers is defined as follows: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Input to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network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Output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r>
                  <a:rPr lang="en-US" dirty="0"/>
                  <a:t>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𝐱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sSub>
                          <m:sSubPr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𝐱</m:t>
                            </m:r>
                          </m:e>
                          <m:sub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is known as the activation function,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weight matrix and,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r>
                  <a:rPr lang="en-US" dirty="0"/>
                  <a:t> the bias term of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layer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C51FE0F-797C-48E8-89FE-FC10B417A4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08710" y="1332703"/>
                <a:ext cx="6157058" cy="4351338"/>
              </a:xfrm>
              <a:blipFill>
                <a:blip r:embed="rId2"/>
                <a:stretch>
                  <a:fillRect l="-1188" t="-2384" r="-1386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4363307-1BFF-4CB7-98B6-C3EA47E7D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4F43F-6B34-4A5F-A264-42A98E286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/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46C9CC87-85DC-45A6-AD6D-AC00240DBF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330" y="2796812"/>
                <a:ext cx="550579" cy="572823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/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ln w="25400"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400" b="1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1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1400" b="1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8C28BC68-7E14-4C5A-AD26-7D1C0F426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3563" y="2737448"/>
                <a:ext cx="1368724" cy="691552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125C929-F148-4BF2-82DF-C38D62188D4C}"/>
              </a:ext>
            </a:extLst>
          </p:cNvPr>
          <p:cNvCxnSpPr>
            <a:cxnSpLocks/>
            <a:endCxn id="6" idx="2"/>
          </p:cNvCxnSpPr>
          <p:nvPr/>
        </p:nvCxnSpPr>
        <p:spPr>
          <a:xfrm>
            <a:off x="1501399" y="3083224"/>
            <a:ext cx="402164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2D4EE4C-D96D-4827-8036-7B431E2534EA}"/>
              </a:ext>
            </a:extLst>
          </p:cNvPr>
          <p:cNvCxnSpPr>
            <a:cxnSpLocks/>
            <a:stCxn id="6" idx="6"/>
            <a:endCxn id="5" idx="2"/>
          </p:cNvCxnSpPr>
          <p:nvPr/>
        </p:nvCxnSpPr>
        <p:spPr>
          <a:xfrm>
            <a:off x="3272287" y="3083224"/>
            <a:ext cx="380043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B11A965-2726-4E50-B983-1BF090C87A74}"/>
              </a:ext>
            </a:extLst>
          </p:cNvPr>
          <p:cNvCxnSpPr>
            <a:cxnSpLocks/>
            <a:stCxn id="5" idx="6"/>
          </p:cNvCxnSpPr>
          <p:nvPr/>
        </p:nvCxnSpPr>
        <p:spPr>
          <a:xfrm flipV="1">
            <a:off x="4202909" y="3083223"/>
            <a:ext cx="466689" cy="1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/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C1797323-3011-4963-B516-421D5FC93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28" y="2838723"/>
                <a:ext cx="682431" cy="369332"/>
              </a:xfrm>
              <a:prstGeom prst="rect">
                <a:avLst/>
              </a:prstGeom>
              <a:blipFill>
                <a:blip r:embed="rId5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/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0B86AE4-736B-43B8-8452-79780BD94B1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88" y="3780373"/>
                <a:ext cx="981679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/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𝐱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5B30D44E-9BF6-44AD-AAB0-5F1E9F9EA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4400" y="2796812"/>
                <a:ext cx="46281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B584696E-3B05-4291-AF9A-8A18761A7D3F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571728" y="3208055"/>
            <a:ext cx="341216" cy="6282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/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×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ℓ−1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54CE569-3FDE-41A2-8479-37D86BB149C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9711" y="3949650"/>
                <a:ext cx="1071960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4CAF35FB-7E10-417B-BC0B-CB452E64E7A1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785691" y="3166144"/>
            <a:ext cx="357806" cy="7835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/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ℓ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×1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5D179977-4A0C-4E7A-9E40-EC744EAB19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0348" y="3998533"/>
                <a:ext cx="786113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EDEA1181-5245-4E45-9D64-BC269A7AA506}"/>
              </a:ext>
            </a:extLst>
          </p:cNvPr>
          <p:cNvCxnSpPr>
            <a:cxnSpLocks/>
          </p:cNvCxnSpPr>
          <p:nvPr/>
        </p:nvCxnSpPr>
        <p:spPr>
          <a:xfrm flipV="1">
            <a:off x="2762923" y="3224897"/>
            <a:ext cx="148197" cy="8262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7DFBABC-4267-4489-B31F-FD9071630E60}"/>
              </a:ext>
            </a:extLst>
          </p:cNvPr>
          <p:cNvCxnSpPr>
            <a:cxnSpLocks/>
            <a:endCxn id="64" idx="2"/>
          </p:cNvCxnSpPr>
          <p:nvPr/>
        </p:nvCxnSpPr>
        <p:spPr>
          <a:xfrm flipV="1">
            <a:off x="3059047" y="3166144"/>
            <a:ext cx="1896763" cy="9109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/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/>
                  <a:t>Compact representation of the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𝒕𝒉</m:t>
                        </m:r>
                      </m:sup>
                    </m:sSup>
                  </m:oMath>
                </a14:m>
                <a:r>
                  <a:rPr lang="en-US" b="1" dirty="0"/>
                  <a:t> layer of a neural network</a:t>
                </a:r>
              </a:p>
            </p:txBody>
          </p:sp>
        </mc:Choice>
        <mc:Fallback xmlns=""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C23A916-84F7-4A5A-B8E1-54BFF5F30F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686" y="4520920"/>
                <a:ext cx="3502478" cy="651269"/>
              </a:xfrm>
              <a:prstGeom prst="rect">
                <a:avLst/>
              </a:prstGeom>
              <a:blipFill>
                <a:blip r:embed="rId10"/>
                <a:stretch>
                  <a:fillRect l="-522" t="-3774" b="-160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6700851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Compute “how off” you are from the given example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</m:oMath>
                </a14:m>
                <a:r>
                  <a:rPr lang="en-US" dirty="0"/>
                  <a:t> is the cost function for a given set of weights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lang="en-US" dirty="0"/>
                  <a:t>, biases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and a training example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 a regularization term (to avoid overfitting). This is a term proportional to the sum of squares of all elements in the weight </a:t>
                </a:r>
                <a:r>
                  <a:rPr lang="en-US" dirty="0" err="1"/>
                  <a:t>matrics</a:t>
                </a:r>
                <a:endParaRPr lang="en-US" dirty="0"/>
              </a:p>
              <a:p>
                <a:r>
                  <a:rPr lang="en-US" dirty="0"/>
                  <a:t>Use gradient descent to minimize cost</a:t>
                </a:r>
              </a:p>
              <a:p>
                <a:pPr lvl="1"/>
                <a:r>
                  <a:rPr lang="en-US" dirty="0"/>
                  <a:t>update each “variable” (weights/biases) :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Here,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 learning rate, and the partial derivative is computed by back-propagation (chain rule applied to the function represented by the NN)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B8A3796-B6D9-4E53-8EAA-400EBE7DE0A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945" r="-625" b="-3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6F80A7E5-885C-47B9-8784-3EEB9CE08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Training a 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0DB12-B85D-42B5-BF0D-CCE9A211D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118172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498F01-17E5-4DE0-8453-935E53383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Inspired by visual cortex in animals</a:t>
            </a:r>
          </a:p>
          <a:p>
            <a:r>
              <a:rPr lang="en-US" dirty="0"/>
              <a:t>Learns image filters that were previously hand-engineered</a:t>
            </a:r>
          </a:p>
          <a:p>
            <a:r>
              <a:rPr lang="en-US" dirty="0"/>
              <a:t>Basic intuitions for CNNs: </a:t>
            </a:r>
          </a:p>
          <a:p>
            <a:pPr lvl="1"/>
            <a:r>
              <a:rPr lang="en-US" dirty="0"/>
              <a:t>Images are too large to be monolithically processed by a feedforward neural network (1000x1000 image = 10</a:t>
            </a:r>
            <a:r>
              <a:rPr lang="en-US" baseline="30000" dirty="0"/>
              <a:t>6 </a:t>
            </a:r>
            <a:r>
              <a:rPr lang="en-US" dirty="0"/>
              <a:t>inputs, which means the weight matrix for the second layer is proportional to at least 10</a:t>
            </a:r>
            <a:r>
              <a:rPr lang="en-US" baseline="30000" dirty="0"/>
              <a:t>6!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Data in an image is spatially correlated</a:t>
            </a:r>
          </a:p>
          <a:p>
            <a:r>
              <a:rPr lang="en-US" dirty="0"/>
              <a:t>CNN divided into several layers with different purposes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9F0394-5BF3-4C98-A631-0713EABE0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Neural Networks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96AC6F-C9D2-4E5F-9D96-60B224CA4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25897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5A0999A-0F34-4D32-BD92-8A5EEB245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074553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First layer is a convolutional layer</a:t>
            </a:r>
          </a:p>
          <a:p>
            <a:r>
              <a:rPr lang="en-US" dirty="0"/>
              <a:t>Convolutional layer contains neurons associated with sub-regions of the original image</a:t>
            </a:r>
          </a:p>
          <a:p>
            <a:r>
              <a:rPr lang="en-US" dirty="0"/>
              <a:t>Each sub-region is called receptive field</a:t>
            </a:r>
          </a:p>
          <a:p>
            <a:r>
              <a:rPr lang="en-US" dirty="0"/>
              <a:t>Convolves the weights of the convolutional layer with each cell in receptive field to obtain </a:t>
            </a:r>
            <a:r>
              <a:rPr lang="en-US" i="1" dirty="0"/>
              <a:t>activation map </a:t>
            </a:r>
            <a:r>
              <a:rPr lang="en-US" dirty="0"/>
              <a:t>or </a:t>
            </a:r>
            <a:r>
              <a:rPr lang="en-US" i="1" dirty="0"/>
              <a:t>feature map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9366E0-BAF9-4D8C-BD1D-7CB2A1A4D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BAFEF3-AC34-4B52-8E9A-D1114FF69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971DC1-111C-438E-99D2-92DF753B6F2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612" b="6816"/>
          <a:stretch/>
        </p:blipFill>
        <p:spPr>
          <a:xfrm>
            <a:off x="5339176" y="1332703"/>
            <a:ext cx="6157086" cy="315978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51717A1-337F-4BFF-AB44-6EC547CFBA21}"/>
              </a:ext>
            </a:extLst>
          </p:cNvPr>
          <p:cNvSpPr/>
          <p:nvPr/>
        </p:nvSpPr>
        <p:spPr>
          <a:xfrm>
            <a:off x="5453270" y="1623391"/>
            <a:ext cx="496956" cy="516835"/>
          </a:xfrm>
          <a:prstGeom prst="rect">
            <a:avLst/>
          </a:prstGeom>
          <a:noFill/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F6667B-F76E-4DBE-9327-EE3466EDE615}"/>
              </a:ext>
            </a:extLst>
          </p:cNvPr>
          <p:cNvSpPr txBox="1"/>
          <p:nvPr/>
        </p:nvSpPr>
        <p:spPr>
          <a:xfrm>
            <a:off x="5311618" y="901621"/>
            <a:ext cx="1568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Receptive field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DA648AB-87DB-49AF-A524-6B937E607AB3}"/>
              </a:ext>
            </a:extLst>
          </p:cNvPr>
          <p:cNvCxnSpPr>
            <a:cxnSpLocks/>
          </p:cNvCxnSpPr>
          <p:nvPr/>
        </p:nvCxnSpPr>
        <p:spPr>
          <a:xfrm flipH="1">
            <a:off x="5626889" y="1209202"/>
            <a:ext cx="131181" cy="386052"/>
          </a:xfrm>
          <a:prstGeom prst="straightConnector1">
            <a:avLst/>
          </a:prstGeom>
          <a:ln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351B730-133E-4DCA-BF30-9411C93DE473}"/>
              </a:ext>
            </a:extLst>
          </p:cNvPr>
          <p:cNvSpPr txBox="1"/>
          <p:nvPr/>
        </p:nvSpPr>
        <p:spPr>
          <a:xfrm>
            <a:off x="5406886" y="4554237"/>
            <a:ext cx="126393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Image from [1]</a:t>
            </a:r>
          </a:p>
        </p:txBody>
      </p:sp>
    </p:spTree>
    <p:extLst>
      <p:ext uri="{BB962C8B-B14F-4D97-AF65-F5344CB8AC3E}">
        <p14:creationId xmlns:p14="http://schemas.microsoft.com/office/powerpoint/2010/main" val="14085903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Convolution of a 2-D image I with a 2-D kernel K defined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Most neural network libraries do not use convolution, but instead implement cross-correlation, i.e.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The kernel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usually defines the receptive field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32DD22E-C6B2-4DF9-B8F0-C611526425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81F2D83-72C4-4A7D-83D3-71CE508B9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“Convolution”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6F6AC-EE4C-47EF-800D-B63296790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6641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AD55599-6321-4C93-BF57-3857DF26B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Convolutional layer applies a </a:t>
            </a:r>
            <a:r>
              <a:rPr lang="en-US" i="1" dirty="0"/>
              <a:t>filter</a:t>
            </a:r>
            <a:r>
              <a:rPr lang="en-US" dirty="0"/>
              <a:t> to the pixels within its receptive field</a:t>
            </a:r>
          </a:p>
          <a:p>
            <a:r>
              <a:rPr lang="en-US" dirty="0"/>
              <a:t>This allows identifying low-level features (curves, straight lines, etc.)</a:t>
            </a:r>
          </a:p>
          <a:p>
            <a:r>
              <a:rPr lang="en-US" dirty="0"/>
              <a:t>The outputs of the first convolutional layer can be thought of as having a “high value” when a particular feature is detected and a “low value” otherwise</a:t>
            </a:r>
          </a:p>
          <a:p>
            <a:r>
              <a:rPr lang="en-US" dirty="0"/>
              <a:t>Second convolutional layer allows learning higher-level features (e.g. semi-circles, angles etc.)</a:t>
            </a:r>
          </a:p>
          <a:p>
            <a:pPr lvl="1"/>
            <a:r>
              <a:rPr lang="en-US" dirty="0"/>
              <a:t>Second convolutional layer has a bigger receptive field (as it is able to simultaneously correlate over outputs of first layer)</a:t>
            </a:r>
          </a:p>
          <a:p>
            <a:pPr lvl="1"/>
            <a:r>
              <a:rPr lang="en-US" dirty="0"/>
              <a:t>By “convolving” over the feature map, output of second layer tries to connect higher level features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E0E6CF-66BC-4902-899D-1B18E9F22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of convolutional layer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D2D926-AEEA-42B4-A3C6-A21534439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4004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C8B84BF-FED2-4E17-9919-3F391B44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Convolution operation basically helps implement three ideas:</a:t>
            </a:r>
          </a:p>
          <a:p>
            <a:pPr lvl="1"/>
            <a:r>
              <a:rPr lang="en-US" dirty="0"/>
              <a:t>Sparse interactions (between layers)</a:t>
            </a:r>
          </a:p>
          <a:p>
            <a:pPr lvl="1"/>
            <a:r>
              <a:rPr lang="en-US" dirty="0"/>
              <a:t>Parameter sharing</a:t>
            </a:r>
          </a:p>
          <a:p>
            <a:pPr lvl="1"/>
            <a:r>
              <a:rPr lang="en-US" dirty="0"/>
              <a:t>Equivariant representations</a:t>
            </a:r>
          </a:p>
          <a:p>
            <a:endParaRPr lang="en-US" dirty="0"/>
          </a:p>
          <a:p>
            <a:r>
              <a:rPr lang="en-US" dirty="0"/>
              <a:t>Sparse interaction:</a:t>
            </a:r>
          </a:p>
          <a:p>
            <a:pPr lvl="1"/>
            <a:r>
              <a:rPr lang="en-US" dirty="0"/>
              <a:t>By using a kernel function that is smaller than input, not all outputs of the first layer interact with all inputs</a:t>
            </a:r>
          </a:p>
          <a:p>
            <a:pPr lvl="1"/>
            <a:r>
              <a:rPr lang="en-US" dirty="0"/>
              <a:t>This reduces the cost of doing matrix multiplication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D90ADA4-9FEB-4B30-9195-3A989CD21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A019D-44B3-4D67-AC97-5F41299F8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52292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/>
          <a:lstStyle/>
          <a:p>
            <a:r>
              <a:rPr lang="en-US" dirty="0"/>
              <a:t>Many things fall under the vague category of perception, list to the left is not complete</a:t>
            </a:r>
          </a:p>
          <a:p>
            <a:r>
              <a:rPr lang="en-US" dirty="0"/>
              <a:t>Localization: </a:t>
            </a:r>
          </a:p>
          <a:p>
            <a:pPr lvl="1"/>
            <a:r>
              <a:rPr lang="en-US" dirty="0"/>
              <a:t>Strongly connected to sensor fusion</a:t>
            </a:r>
          </a:p>
          <a:p>
            <a:pPr lvl="1"/>
            <a:r>
              <a:rPr lang="en-US" dirty="0"/>
              <a:t>May use algorithms such as </a:t>
            </a:r>
            <a:r>
              <a:rPr lang="en-US" i="1" dirty="0"/>
              <a:t>particle filters </a:t>
            </a:r>
            <a:r>
              <a:rPr lang="en-US" dirty="0"/>
              <a:t>in addition to Kalman filter</a:t>
            </a:r>
          </a:p>
          <a:p>
            <a:pPr lvl="1"/>
            <a:r>
              <a:rPr lang="en-US" dirty="0"/>
              <a:t>Could further sub-divide into road-level localization in a map, or lane-level localization on a road, or localizing within a lane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AC0B971B-4192-46B2-B54C-04453337AB2B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5271646-91C4-4552-836E-22DA88B3DB7A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B78B28DA-E4E9-498C-B455-4EBF808F04B9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EA23C39D-205C-4AE1-B2BF-E88AA86BDDBF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167527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Parameter sharing</a:t>
                </a:r>
              </a:p>
              <a:p>
                <a:pPr lvl="1"/>
                <a:r>
                  <a:rPr lang="en-US" dirty="0"/>
                  <a:t>As the kernel function is repeatedly applied to the image, (weight) parameters are shared</a:t>
                </a:r>
              </a:p>
              <a:p>
                <a:pPr lvl="1"/>
                <a:r>
                  <a:rPr lang="en-US" dirty="0"/>
                  <a:t>This reduces storage requirements of the model</a:t>
                </a:r>
              </a:p>
              <a:p>
                <a:r>
                  <a:rPr lang="en-US" dirty="0"/>
                  <a:t>Equivariant representations</a:t>
                </a:r>
              </a:p>
              <a:p>
                <a:pPr lvl="1"/>
                <a:r>
                  <a:rPr lang="en-US" dirty="0"/>
                  <a:t>Parameter sharing leads to equivariance under translation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equivariant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I.e. detected features of a linearly translated image will appear linearly translated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B9BC634-DC46-4657-835B-082056E4C1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9D90470B-132B-4483-9219-18648F69E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insights about convolution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264746-5774-4E04-973B-7D023B38B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93917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2FD3884-0D44-4D0C-A303-E76543843AC0}"/>
              </a:ext>
            </a:extLst>
          </p:cNvPr>
          <p:cNvSpPr/>
          <p:nvPr/>
        </p:nvSpPr>
        <p:spPr>
          <a:xfrm>
            <a:off x="2017659" y="2013574"/>
            <a:ext cx="2391986" cy="316738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FE78BD-E00B-46EA-92F2-2A221340E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428895"/>
            <a:ext cx="10920419" cy="778828"/>
          </a:xfrm>
        </p:spPr>
        <p:txBody>
          <a:bodyPr/>
          <a:lstStyle/>
          <a:p>
            <a:r>
              <a:rPr lang="en-US" dirty="0"/>
              <a:t>CNN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C1EE7F-3DA2-443D-9AC2-8B3D6BE4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CFAD8A-E46C-4128-BF1C-45426538A902}"/>
              </a:ext>
            </a:extLst>
          </p:cNvPr>
          <p:cNvSpPr/>
          <p:nvPr/>
        </p:nvSpPr>
        <p:spPr>
          <a:xfrm>
            <a:off x="2378765" y="1529086"/>
            <a:ext cx="1669774" cy="2683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Next layer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B388CD6-796F-44C2-8BAA-EF8F76E88C25}"/>
              </a:ext>
            </a:extLst>
          </p:cNvPr>
          <p:cNvSpPr/>
          <p:nvPr/>
        </p:nvSpPr>
        <p:spPr>
          <a:xfrm>
            <a:off x="2378765" y="2266297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Pooling stage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068060-A243-4ED1-8DF6-EA6EB3102E5A}"/>
              </a:ext>
            </a:extLst>
          </p:cNvPr>
          <p:cNvSpPr/>
          <p:nvPr/>
        </p:nvSpPr>
        <p:spPr>
          <a:xfrm>
            <a:off x="2378766" y="3315659"/>
            <a:ext cx="1669774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Detector stage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24DB590-CFB5-48EC-A123-5C8C68981009}"/>
              </a:ext>
            </a:extLst>
          </p:cNvPr>
          <p:cNvSpPr/>
          <p:nvPr/>
        </p:nvSpPr>
        <p:spPr>
          <a:xfrm>
            <a:off x="2183296" y="4365022"/>
            <a:ext cx="2060713" cy="56321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Convolution stage (Affine transform)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F6B20C-BFC6-4BA9-8AEE-DF2B8B52D796}"/>
              </a:ext>
            </a:extLst>
          </p:cNvPr>
          <p:cNvSpPr/>
          <p:nvPr/>
        </p:nvSpPr>
        <p:spPr>
          <a:xfrm>
            <a:off x="2378765" y="5360504"/>
            <a:ext cx="1669774" cy="25830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Input to layer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79DFDE-0440-4004-984C-4EFEDE4657AE}"/>
              </a:ext>
            </a:extLst>
          </p:cNvPr>
          <p:cNvCxnSpPr>
            <a:stCxn id="9" idx="0"/>
            <a:endCxn id="8" idx="2"/>
          </p:cNvCxnSpPr>
          <p:nvPr/>
        </p:nvCxnSpPr>
        <p:spPr>
          <a:xfrm flipV="1">
            <a:off x="3213652" y="4928240"/>
            <a:ext cx="1" cy="43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CE99C155-347F-416A-BD4A-34306716C9F3}"/>
              </a:ext>
            </a:extLst>
          </p:cNvPr>
          <p:cNvCxnSpPr>
            <a:cxnSpLocks/>
            <a:stCxn id="8" idx="0"/>
            <a:endCxn id="7" idx="2"/>
          </p:cNvCxnSpPr>
          <p:nvPr/>
        </p:nvCxnSpPr>
        <p:spPr>
          <a:xfrm flipV="1">
            <a:off x="3213653" y="3878877"/>
            <a:ext cx="0" cy="4861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0942D43-52FE-42A3-83F0-14D93CFAAFF1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H="1" flipV="1">
            <a:off x="3213652" y="2829515"/>
            <a:ext cx="1" cy="486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BA2B549-299E-486A-A039-C875690B6DF7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3213652" y="1797443"/>
            <a:ext cx="0" cy="4688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D80A752-B576-4121-B382-BE82023C7C09}"/>
              </a:ext>
            </a:extLst>
          </p:cNvPr>
          <p:cNvSpPr txBox="1"/>
          <p:nvPr/>
        </p:nvSpPr>
        <p:spPr>
          <a:xfrm>
            <a:off x="530088" y="1993872"/>
            <a:ext cx="1577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Convolutional Layer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B7770B-1DCA-4BB0-BA62-9231C7B4E254}"/>
              </a:ext>
            </a:extLst>
          </p:cNvPr>
          <p:cNvSpPr txBox="1"/>
          <p:nvPr/>
        </p:nvSpPr>
        <p:spPr>
          <a:xfrm>
            <a:off x="205002" y="5360504"/>
            <a:ext cx="16623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Picture from [2]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CNN architecture</a:t>
                </a:r>
              </a:p>
              <a:p>
                <a:pPr lvl="1"/>
                <a:r>
                  <a:rPr lang="en-US" dirty="0"/>
                  <a:t>Small number of layers, where each layer contains stages</a:t>
                </a:r>
              </a:p>
              <a:p>
                <a:pPr lvl="1"/>
                <a:r>
                  <a:rPr lang="en-US" dirty="0"/>
                  <a:t>Affine transform/convolution stage performs convolution</a:t>
                </a:r>
              </a:p>
              <a:p>
                <a:pPr lvl="1"/>
                <a:r>
                  <a:rPr lang="en-US" dirty="0"/>
                  <a:t>Detector stage uses a nonlinearity such as a rectified linear unit (</a:t>
                </a:r>
                <a:r>
                  <a:rPr lang="en-US" dirty="0" err="1"/>
                  <a:t>ReLU</a:t>
                </a:r>
                <a:r>
                  <a:rPr lang="en-US" dirty="0"/>
                  <a:t>), i.e.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e>
                    </m:func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Pooling stage performs a suitable pooling operation</a:t>
                </a:r>
              </a:p>
            </p:txBody>
          </p:sp>
        </mc:Choice>
        <mc:Fallback xmlns="">
          <p:sp>
            <p:nvSpPr>
              <p:cNvPr id="30" name="Content Placeholder 1">
                <a:extLst>
                  <a:ext uri="{FF2B5EF4-FFF2-40B4-BE49-F238E27FC236}">
                    <a16:creationId xmlns:a16="http://schemas.microsoft.com/office/drawing/2014/main" id="{3776382C-1B90-40AA-A6EF-1A2B03817F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24400" y="1332703"/>
                <a:ext cx="7141368" cy="4351338"/>
              </a:xfrm>
              <a:blipFill>
                <a:blip r:embed="rId2"/>
                <a:stretch>
                  <a:fillRect l="-1025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67560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43DE84-ACD3-4753-A25F-B3C42BEA7B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Pooling function replaces the output of a layer at a certain location with a summary statistic of the nearby outputs</a:t>
            </a:r>
          </a:p>
          <a:p>
            <a:r>
              <a:rPr lang="en-US" dirty="0"/>
              <a:t>E.g. max pooling reports maximum output within a rectangular neighborhood</a:t>
            </a:r>
          </a:p>
          <a:p>
            <a:r>
              <a:rPr lang="en-US" dirty="0"/>
              <a:t>Other pooling functions include average, L</a:t>
            </a:r>
            <a:r>
              <a:rPr lang="en-US" baseline="30000" dirty="0"/>
              <a:t>2 </a:t>
            </a:r>
            <a:r>
              <a:rPr lang="en-US" dirty="0"/>
              <a:t>norm, weighted average etc.</a:t>
            </a:r>
          </a:p>
          <a:p>
            <a:r>
              <a:rPr lang="en-US" dirty="0"/>
              <a:t>Pooling helps representation approximately invariant to small translations </a:t>
            </a:r>
          </a:p>
          <a:p>
            <a:r>
              <a:rPr lang="en-US" dirty="0"/>
              <a:t>By pooling over outputs of different convolutions, features can learn which transformations to become invariant to (e.g. rotation etc.)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2C9CC75-255D-43DE-AD23-63715DCB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Pooling stage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55155-EEFA-4934-8E3B-E1D1BCBA6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0008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78489FE-B1F5-44B4-9585-4232C1D67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CNNs may have some fully connected layers before the final output</a:t>
            </a:r>
          </a:p>
          <a:p>
            <a:r>
              <a:rPr lang="en-US" dirty="0"/>
              <a:t>These layers allows performing higher-level reasoning over different features learned by the previous convolutional layers</a:t>
            </a:r>
          </a:p>
          <a:p>
            <a:r>
              <a:rPr lang="en-US" dirty="0"/>
              <a:t>Various kind of convolution functions, pooling functions and detection functions are possible, giving rise to many different flavors</a:t>
            </a:r>
          </a:p>
          <a:p>
            <a:r>
              <a:rPr lang="en-US" dirty="0"/>
              <a:t>Number of convolutional layers can be varied depending on complexity of features to be learned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D3EEC9-AE3E-4047-BD55-EC602BF5F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 connected layers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0CA2A-DE0D-4EDE-9E1E-C5D47DE8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47469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08BB18-3755-4038-899E-E11F77676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R-CNN, Fast R-CNN and Faster R-CNN are specific architectures that help with object detection</a:t>
            </a:r>
          </a:p>
          <a:p>
            <a:r>
              <a:rPr lang="en-US" dirty="0"/>
              <a:t>Objective is to obtain from an image:</a:t>
            </a:r>
          </a:p>
          <a:p>
            <a:pPr lvl="1"/>
            <a:r>
              <a:rPr lang="en-US" dirty="0"/>
              <a:t>A list of bounding boxes</a:t>
            </a:r>
          </a:p>
          <a:p>
            <a:pPr lvl="1"/>
            <a:r>
              <a:rPr lang="en-US" dirty="0"/>
              <a:t>A label assigned to each bounding box</a:t>
            </a:r>
          </a:p>
          <a:p>
            <a:pPr lvl="1"/>
            <a:r>
              <a:rPr lang="en-US" dirty="0"/>
              <a:t>A probability for each label and bounding box</a:t>
            </a:r>
          </a:p>
          <a:p>
            <a:r>
              <a:rPr lang="en-US" dirty="0"/>
              <a:t>The key idea in R-CNNs is to use region proposals and region of interest pooling</a:t>
            </a:r>
          </a:p>
          <a:p>
            <a:r>
              <a:rPr lang="en-US" dirty="0"/>
              <a:t>We will briefly discuss the architecture of Faster R-CNN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4AE5FE-FB8C-417A-B133-A56CE4A7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  <a:r>
              <a:rPr lang="en-US" baseline="30000" dirty="0"/>
              <a:t>[3]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FEC0ED-EB0A-492A-BFD0-52562A5FD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582742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18DA894-FD0C-433D-98D4-B7286B3BD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2" y="1332703"/>
            <a:ext cx="522393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3 main steps:</a:t>
            </a:r>
          </a:p>
          <a:p>
            <a:pPr lvl="1"/>
            <a:r>
              <a:rPr lang="en-US" dirty="0"/>
              <a:t>Scan the input image for possible objects (using an algorithm called Selective Search) generating region proposals (bounding boxes where possible objects may lie)</a:t>
            </a:r>
          </a:p>
          <a:p>
            <a:pPr lvl="1"/>
            <a:r>
              <a:rPr lang="en-US" dirty="0"/>
              <a:t>Run a CNN on top of these region proposals</a:t>
            </a:r>
          </a:p>
          <a:p>
            <a:pPr lvl="1"/>
            <a:r>
              <a:rPr lang="en-US" dirty="0"/>
              <a:t>Take output of each CNN and feed it into a support vector machine to classify the region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60F0AF9-3B48-4992-A35B-1A3BADED8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78F0C0-A711-411A-8E51-3F4E00D1A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90C4C-C1B5-4D09-A353-52020F355D3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91" t="11852" r="4533"/>
          <a:stretch/>
        </p:blipFill>
        <p:spPr>
          <a:xfrm>
            <a:off x="5274733" y="1092200"/>
            <a:ext cx="6333067" cy="391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4708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BC2559D-6856-4823-8468-5218E2BFDC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5489052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Fast R-CNN performed feature extraction before proposing regions</a:t>
            </a:r>
          </a:p>
          <a:p>
            <a:r>
              <a:rPr lang="en-US" dirty="0"/>
              <a:t>Replaced SVM with a </a:t>
            </a:r>
            <a:r>
              <a:rPr lang="en-US" dirty="0" err="1"/>
              <a:t>softmax</a:t>
            </a:r>
            <a:r>
              <a:rPr lang="en-US" dirty="0"/>
              <a:t> layer </a:t>
            </a:r>
          </a:p>
          <a:p>
            <a:r>
              <a:rPr lang="en-US" dirty="0"/>
              <a:t>Fast R-CNN was much faster than R-CNN (hence the name!)</a:t>
            </a:r>
          </a:p>
          <a:p>
            <a:r>
              <a:rPr lang="en-US" dirty="0"/>
              <a:t>But the bottleneck was still region proposal using selective search</a:t>
            </a:r>
          </a:p>
          <a:p>
            <a:r>
              <a:rPr lang="en-US" dirty="0"/>
              <a:t>Faster R-CNN changed that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FF853D0-9131-4C6F-8639-2F7EF27DC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36804B-BD01-412C-8EE5-A3B22C6314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56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7E201B-8663-4FAF-BB3B-12CC408E16D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396" t="8766"/>
          <a:stretch/>
        </p:blipFill>
        <p:spPr>
          <a:xfrm>
            <a:off x="5975767" y="1549400"/>
            <a:ext cx="5793913" cy="3606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150042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3C19DFC-CED9-4213-99F0-D4F364025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Replaces slow selective search algorithm with a fast neural net</a:t>
            </a:r>
          </a:p>
          <a:p>
            <a:r>
              <a:rPr lang="en-US" dirty="0"/>
              <a:t>Introduces a region proposal network</a:t>
            </a:r>
          </a:p>
          <a:p>
            <a:r>
              <a:rPr lang="en-US" dirty="0"/>
              <a:t>Uses an intermediate output of the CNN to generate multiple possible regions and a score for each region reflecting possibility of containing an object</a:t>
            </a:r>
          </a:p>
          <a:p>
            <a:endParaRPr lang="en-US" dirty="0"/>
          </a:p>
          <a:p>
            <a:r>
              <a:rPr lang="en-US" dirty="0" err="1"/>
              <a:t>Matlab</a:t>
            </a:r>
            <a:r>
              <a:rPr lang="en-US" dirty="0"/>
              <a:t> 17b+ uses Faster R-CNN for object detection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9E4BB39-0C4E-4F0E-BD3C-CD1D3392B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Faster R-CNN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2F7ACA-E263-4872-A63A-75D44C6D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522931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D135575-60B2-4E2C-8F2A-49BFF94E84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YOLO is one of the fastest real-time detection algorithms (See [4,5,6])</a:t>
            </a:r>
          </a:p>
          <a:p>
            <a:r>
              <a:rPr lang="en-US" dirty="0"/>
              <a:t>R-CNN etc. are algorithms that leverage classifiers and localizers to perform detection</a:t>
            </a:r>
          </a:p>
          <a:p>
            <a:r>
              <a:rPr lang="en-US" dirty="0"/>
              <a:t>YOLO applies a single neural network to the entire image</a:t>
            </a:r>
          </a:p>
          <a:p>
            <a:r>
              <a:rPr lang="en-US" dirty="0"/>
              <a:t>Network divides image into regions and predicts bounding boxes and probabilities for each region</a:t>
            </a:r>
          </a:p>
          <a:p>
            <a:r>
              <a:rPr lang="en-US" dirty="0"/>
              <a:t>Bounding boxes are weighted by predicted probabilities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77F26-87D8-4610-A9D5-29348DB57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YOLO algorithm (You Only Look Once)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BA5525-57AB-44E8-A7FF-8D823D316B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58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5D5185-B5C2-4591-BBE2-323FC2E8AB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4770347"/>
            <a:ext cx="10964333" cy="913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23866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E89F4D-8BB5-4355-AB0C-9DB56D098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common approach is to use vehicle odometry + GPS + Kalman filter</a:t>
            </a:r>
          </a:p>
          <a:p>
            <a:r>
              <a:rPr lang="en-US" dirty="0"/>
              <a:t>This becomes unreliable in urban environments, tunnels, tall buildings etc. where GPS signal quality is poor</a:t>
            </a:r>
          </a:p>
          <a:p>
            <a:r>
              <a:rPr lang="en-US" dirty="0"/>
              <a:t>Map-aided localization:</a:t>
            </a:r>
          </a:p>
          <a:p>
            <a:pPr lvl="1"/>
            <a:r>
              <a:rPr lang="en-US" dirty="0"/>
              <a:t>Use local features to achieve precise localization</a:t>
            </a:r>
          </a:p>
          <a:p>
            <a:pPr lvl="1"/>
            <a:r>
              <a:rPr lang="en-US" dirty="0"/>
              <a:t>SLAM (simultaneous localization and mapping): most popular approach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BF8A393-F21C-4689-B67D-CB9E17116B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18727-E399-4CD0-9615-5AD53868D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76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A231211-076B-43AC-A394-653A28392A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8497" y="1332703"/>
            <a:ext cx="8507271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Object detection</a:t>
            </a:r>
          </a:p>
          <a:p>
            <a:pPr lvl="1"/>
            <a:r>
              <a:rPr lang="en-US" dirty="0"/>
              <a:t>Use vision or deep learning algorithms to detect various kinds of objects</a:t>
            </a:r>
          </a:p>
          <a:p>
            <a:pPr lvl="1"/>
            <a:r>
              <a:rPr lang="en-US" dirty="0"/>
              <a:t>Pedestrians, Bicyclists, other vehicles, traffic signs, lane markings, obstacles</a:t>
            </a:r>
          </a:p>
          <a:p>
            <a:pPr lvl="1"/>
            <a:r>
              <a:rPr lang="en-US" dirty="0"/>
              <a:t>Objects could be static or dynamic, and detection algorithms may vary accordingly</a:t>
            </a:r>
          </a:p>
          <a:p>
            <a:r>
              <a:rPr lang="en-US" dirty="0"/>
              <a:t>Object tracking</a:t>
            </a:r>
          </a:p>
          <a:p>
            <a:pPr lvl="1"/>
            <a:r>
              <a:rPr lang="en-US" dirty="0"/>
              <a:t>Tracking trajectories of moving objects</a:t>
            </a:r>
          </a:p>
          <a:p>
            <a:pPr lvl="1"/>
            <a:r>
              <a:rPr lang="en-US" dirty="0"/>
              <a:t>Could be based on deep learning or algorithms like optical flow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292829-BAF5-417B-A253-A93430F1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Perception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488BAA-154F-4097-8109-80AE99F9F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4818D2-4DF7-46DA-B565-E94AA89CD87F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363C2A-7FE6-4376-A65B-AED7FCCEA9F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Localization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26EF8C4-0D25-4D48-A802-6D742FE60C52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Tracking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7AC5E2-1868-4AE9-A91C-5BA2445EB49C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Object Detection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2E85E2-FB35-4706-BA49-2C525A3A6B03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Traffic recognition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DFE93A-83F3-40C2-8A5C-3A5FF0756C2B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Road topology identification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5FC76A3-25B8-4DDA-96A0-6FDF167F7C26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E8808AD-E0DE-4683-A108-114949A779A2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AD4B806-871E-4523-AC0C-4DEA8EBA174F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E99AFEA-1126-44D4-B30B-4A2CA3FF1075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3478675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B9B83DB-8312-4D6F-9459-DAA26C59A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moves reaching a new point of view of its location</a:t>
            </a:r>
          </a:p>
          <a:p>
            <a:pPr lvl="1"/>
            <a:r>
              <a:rPr lang="en-US" b="1" i="1" dirty="0"/>
              <a:t>Motion model </a:t>
            </a:r>
            <a:r>
              <a:rPr lang="en-US" dirty="0"/>
              <a:t>captures car motion, but could be inaccurate because of actuation errors</a:t>
            </a:r>
          </a:p>
          <a:p>
            <a:r>
              <a:rPr lang="en-US" dirty="0"/>
              <a:t>Car discovers interesting features in the environment that need to be incorporated into the map</a:t>
            </a:r>
          </a:p>
          <a:p>
            <a:pPr lvl="1"/>
            <a:r>
              <a:rPr lang="en-US" dirty="0"/>
              <a:t>Features are called landmarks; because of sensor errors, positions of landmarks will be uncertain. </a:t>
            </a:r>
          </a:p>
          <a:p>
            <a:pPr lvl="1"/>
            <a:r>
              <a:rPr lang="en-US" dirty="0"/>
              <a:t>Mathematical model to determine position of landmarks from observation is called </a:t>
            </a:r>
            <a:r>
              <a:rPr lang="en-US" b="1" i="1" dirty="0"/>
              <a:t>inverse observation model</a:t>
            </a:r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18AFCBF-EC40-4E2A-B8A2-76A49AB50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024D1-7E92-46EC-A398-905117109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3865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FFE3526-84A1-4040-BBDE-29448989D0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Car observes previously mapped landmarks and uses them to correct its self-localization and positions of landmarks in the map</a:t>
            </a:r>
          </a:p>
          <a:p>
            <a:pPr lvl="1"/>
            <a:r>
              <a:rPr lang="en-US" dirty="0"/>
              <a:t>Localization and landmark uncertainties decrease</a:t>
            </a:r>
          </a:p>
          <a:p>
            <a:pPr lvl="1"/>
            <a:r>
              <a:rPr lang="en-US" dirty="0"/>
              <a:t>Predict values of measurement from predicted landmark location and robot localization is called </a:t>
            </a:r>
            <a:r>
              <a:rPr lang="en-US" b="1" i="1" dirty="0"/>
              <a:t>direct observation model</a:t>
            </a:r>
          </a:p>
          <a:p>
            <a:r>
              <a:rPr lang="en-US" dirty="0"/>
              <a:t>SLAM = above three models + an estimator (Extended Kalman Filter is common)</a:t>
            </a:r>
          </a:p>
          <a:p>
            <a:r>
              <a:rPr lang="en-US" dirty="0"/>
              <a:t>Another perspective on SLAM is view it as a Bayesian filtering problem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65A936-AE72-4D89-BD32-7910C4CDD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steps in SLAM (continued)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6C3E72-06D5-4E02-9C3F-A8E3A2D7F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110860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Estimate joint posterior probability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about the map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and the trajectory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given sensor measurements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and the control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Solutions are based on EKF and Particle Filter</a:t>
                </a:r>
              </a:p>
              <a:p>
                <a:r>
                  <a:rPr lang="en-US" dirty="0"/>
                  <a:t>Rao-</a:t>
                </a:r>
                <a:r>
                  <a:rPr lang="en-US" dirty="0" err="1"/>
                  <a:t>Blackwellized</a:t>
                </a:r>
                <a:r>
                  <a:rPr lang="en-US" dirty="0"/>
                  <a:t> Particle Filters (RBPF) is a particle filter approach which allows vehicle trajectory to be computed first and then the map to be constructed. Basically it treats the vehicle as a particle and allows above probability to be expressed as follows: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Marginalization of probabilities allows RBPF to be used in algorithms like FAST-SLAM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432B0D5-3AE1-444C-A410-7A1C59D11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25" t="-2945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7DE77CD-7DED-4237-889F-EE02CEBB0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SLAM as Bayesian filtering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306CEE-2931-430B-8D53-13DEE574C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377802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43B31DB-0053-4ACA-AB07-FAA5BE56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[1] Understanding CNNs: </a:t>
            </a:r>
            <a:r>
              <a:rPr lang="en-US" sz="2000" dirty="0">
                <a:hlinkClick r:id="rId2"/>
              </a:rPr>
              <a:t>https://adeshpande3.github.io/A-Beginner%27s-Guide-To-Understanding-Convolutional-Neural-Networks/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[2] I. </a:t>
            </a:r>
            <a:r>
              <a:rPr lang="en-US" sz="2000" dirty="0" err="1"/>
              <a:t>Goodfellow</a:t>
            </a:r>
            <a:r>
              <a:rPr lang="en-US" sz="2000" dirty="0"/>
              <a:t>, Y. </a:t>
            </a:r>
            <a:r>
              <a:rPr lang="en-US" sz="2000" dirty="0" err="1"/>
              <a:t>Bengio</a:t>
            </a:r>
            <a:r>
              <a:rPr lang="en-US" sz="2000" dirty="0"/>
              <a:t>, A. </a:t>
            </a:r>
            <a:r>
              <a:rPr lang="en-US" sz="2000" dirty="0" err="1"/>
              <a:t>Courville</a:t>
            </a:r>
            <a:r>
              <a:rPr lang="en-US" sz="2000" dirty="0"/>
              <a:t>, Deep Learning, MIT Press.</a:t>
            </a:r>
          </a:p>
          <a:p>
            <a:pPr marL="0" indent="0">
              <a:buNone/>
            </a:pPr>
            <a:r>
              <a:rPr lang="en-US" sz="2000" dirty="0"/>
              <a:t>[3] https://towardsdatascience.com/deep-learning-for-object-detection-a-comprehensive-review-73930816d8d9</a:t>
            </a:r>
          </a:p>
          <a:p>
            <a:pPr marL="0" indent="0">
              <a:buNone/>
            </a:pPr>
            <a:r>
              <a:rPr lang="en-US" sz="2000" dirty="0"/>
              <a:t>[4] </a:t>
            </a:r>
            <a:r>
              <a:rPr lang="en-US" sz="2000" dirty="0">
                <a:hlinkClick r:id="rId3"/>
              </a:rPr>
              <a:t>https://towardsdatascience.com/yolo-you-only-look-once-real-time-object-detection-explained-492dc9230006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[5] </a:t>
            </a:r>
            <a:r>
              <a:rPr lang="en-US" sz="2000" dirty="0">
                <a:hlinkClick r:id="rId4"/>
              </a:rPr>
              <a:t>https://pjreddie.com/darknet/yolo/</a:t>
            </a:r>
            <a:endParaRPr lang="en-US" sz="2000" dirty="0"/>
          </a:p>
          <a:p>
            <a:pPr marL="0" indent="0">
              <a:buNone/>
            </a:pPr>
            <a:r>
              <a:rPr lang="en-US" sz="2000" dirty="0"/>
              <a:t>[6] YOLO algorithm: https://arxiv.org/abs/1506.02640</a:t>
            </a:r>
          </a:p>
          <a:p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3374E1B-00F2-4169-9F7C-626F4E5E3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04E8A-17D2-42D9-B301-4FED92AA8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82686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0827D2D-913A-4E5A-917A-87BE68EBBF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n-US" sz="2000" dirty="0"/>
              <a:t>Pendleton, Scott Drew, Hans Andersen, </a:t>
            </a:r>
            <a:r>
              <a:rPr lang="en-US" sz="2000" dirty="0" err="1"/>
              <a:t>Xinxin</a:t>
            </a:r>
            <a:r>
              <a:rPr lang="en-US" sz="2000" dirty="0"/>
              <a:t> Du, </a:t>
            </a:r>
            <a:r>
              <a:rPr lang="en-US" sz="2000" dirty="0" err="1"/>
              <a:t>Xiaotong</a:t>
            </a:r>
            <a:r>
              <a:rPr lang="en-US" sz="2000" dirty="0"/>
              <a:t> Shen, Malika </a:t>
            </a:r>
            <a:r>
              <a:rPr lang="en-US" sz="2000" dirty="0" err="1"/>
              <a:t>Meghjani</a:t>
            </a:r>
            <a:r>
              <a:rPr lang="en-US" sz="2000" dirty="0"/>
              <a:t>, You Hong </a:t>
            </a:r>
            <a:r>
              <a:rPr lang="en-US" sz="2000" dirty="0" err="1"/>
              <a:t>Eng</a:t>
            </a:r>
            <a:r>
              <a:rPr lang="en-US" sz="2000" dirty="0"/>
              <a:t>, Daniela Rus, and Marcelo H. Ang. "Perception, planning, control, and coordination for autonomous vehicles." </a:t>
            </a:r>
            <a:r>
              <a:rPr lang="en-US" sz="2000" i="1" dirty="0"/>
              <a:t>Machines</a:t>
            </a:r>
            <a:r>
              <a:rPr lang="en-US" sz="2000" dirty="0"/>
              <a:t> 5, no. 1 (2017): 6.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Good introduction to Hough transform and various vision algorithms: </a:t>
            </a:r>
            <a:r>
              <a:rPr lang="en-US" sz="2000" dirty="0">
                <a:hlinkClick r:id="rId2"/>
              </a:rPr>
              <a:t>http://aishack.in/tutorials/hough-transform-normal/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Hough transform basics: </a:t>
            </a:r>
            <a:r>
              <a:rPr lang="en-US" sz="2000" dirty="0">
                <a:hlinkClick r:id="rId3"/>
              </a:rPr>
              <a:t>http://web.ipac.caltech.edu/staff/fmasci/home/astro_refs/HoughTrans_review.pdf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Graph-based clustering: http://vision.stanford.edu/teaching/cs231b_spring1213/slides/segmentation.pdf</a:t>
            </a:r>
          </a:p>
          <a:p>
            <a:pPr>
              <a:buFont typeface="+mj-lt"/>
              <a:buAutoNum type="arabicPeriod"/>
            </a:pPr>
            <a:r>
              <a:rPr lang="en-US" sz="2000" dirty="0"/>
              <a:t>MRF/CRF fundamentals </a:t>
            </a:r>
            <a:r>
              <a:rPr lang="en-US" sz="2000" dirty="0">
                <a:hlinkClick r:id="rId4"/>
              </a:rPr>
              <a:t>https://www.cs.umd.edu/~djacobs/CMSC828seg/MRFCRF.pdf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Edge detection: </a:t>
            </a:r>
            <a:r>
              <a:rPr lang="en-US" sz="2000" dirty="0">
                <a:hlinkClick r:id="rId5"/>
              </a:rPr>
              <a:t>https://www.swarthmore.edu/NatSci/mzucker1/e27_s2016/filter-slides.pdf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/>
              <a:t>SLAM: </a:t>
            </a:r>
            <a:r>
              <a:rPr lang="en-US" sz="2000" dirty="0">
                <a:hlinkClick r:id="rId6"/>
              </a:rPr>
              <a:t>https://people.eecs.berkeley.edu/~pabbeel/cs287-fa09/readings/Durrant-Whyte_Bailey_SLAM-tutorial-I.pdf</a:t>
            </a: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  <a:p>
            <a:pPr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E9B7B7-D647-489B-BC3A-30FF1847E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Bibliography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DFF38-383D-4BD7-9F71-BFF25271B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6085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Prediction: Generate most probable trajectories of vehicles, pedestrians, obstacles in the environment</a:t>
            </a:r>
          </a:p>
          <a:p>
            <a:r>
              <a:rPr lang="en-US" dirty="0"/>
              <a:t>Mission/Route planning: Generate very high-level route plan based on way-points, maps</a:t>
            </a:r>
          </a:p>
          <a:p>
            <a:r>
              <a:rPr lang="en-US" dirty="0"/>
              <a:t>Reference planning: Generate trajectories for vehicle + Behavioral planning (traffic-aware): modify according to environment models</a:t>
            </a:r>
          </a:p>
          <a:p>
            <a:r>
              <a:rPr lang="en-US" dirty="0"/>
              <a:t>Motion planning: Synthesizing inputs for low-level actuators to match a higher-level plan</a:t>
            </a:r>
          </a:p>
          <a:p>
            <a:r>
              <a:rPr lang="en-US" dirty="0"/>
              <a:t>Obstacle avoidance: Stopping or maneuvering around an obstacle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6268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72B716E-8535-4D6E-A089-7F189D6BCE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4580" y="1332703"/>
            <a:ext cx="8321188" cy="4040589"/>
          </a:xfrm>
        </p:spPr>
        <p:txBody>
          <a:bodyPr>
            <a:normAutofit/>
          </a:bodyPr>
          <a:lstStyle/>
          <a:p>
            <a:r>
              <a:rPr lang="en-US" dirty="0"/>
              <a:t>Decision layer is the most software-intensive layer</a:t>
            </a:r>
          </a:p>
          <a:p>
            <a:r>
              <a:rPr lang="en-US" dirty="0"/>
              <a:t>Several algorithms have been proposed in the robotics and automotive community based on optimization, search-based planning, discrete decision-making (with state machines).</a:t>
            </a:r>
          </a:p>
          <a:p>
            <a:r>
              <a:rPr lang="en-US" dirty="0"/>
              <a:t>Current trend is to investigate application of AI/control techniques such as reinforcement learning/deep reinforcement learning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4685F06-BA72-4CC2-AD73-307F64A6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0B6D7-804C-4DB0-8252-620DB70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F2571D-3F42-44FC-932B-AC6201F49BA2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6CB73EC-4121-4693-A247-508F627175DC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Prediction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471111-1E04-4B24-AE99-941B8C599DFF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Behavioral Planning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30821-728D-47D1-BE9E-9E952FE62A9A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Mission planning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1F1CB2D-9BF8-43B8-9C5B-E983DE80A656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Obstacle avoidance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BF965A5-87A4-4A64-829D-84D7EA5B3207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Motion Planning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772819C-D396-4FC0-8E78-3A06DAC67D9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EB2BDE9-0DB2-4978-8074-E2E3F5C8DFD4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57BE1FA-1B21-43EB-A425-A4A7666A1A3D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EAE580C-6916-419A-B26C-0E927AADEEEE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00155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C62903-4804-4114-8617-60F26DF53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42011" y="1332703"/>
            <a:ext cx="8523757" cy="4351338"/>
          </a:xfrm>
        </p:spPr>
        <p:txBody>
          <a:bodyPr/>
          <a:lstStyle/>
          <a:p>
            <a:r>
              <a:rPr lang="en-US" dirty="0"/>
              <a:t>These algorithms have been typically deployed to cars before self-driving cars took off</a:t>
            </a:r>
          </a:p>
          <a:p>
            <a:r>
              <a:rPr lang="en-US" dirty="0"/>
              <a:t>Also, researchers are interested in knowing if existing algorithms can be made more efficient with data (models of the environment)</a:t>
            </a:r>
          </a:p>
          <a:p>
            <a:r>
              <a:rPr lang="en-US" dirty="0"/>
              <a:t>Drive-by-wire controlled by AI software</a:t>
            </a:r>
          </a:p>
          <a:p>
            <a:r>
              <a:rPr lang="en-US" dirty="0"/>
              <a:t>Techniques like model-predictive control are gathering momentum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C7EBC61-0365-4969-8EC1-74462267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(Low-level control)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93A68-F442-4BEC-AE28-2E58735BB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BBACF2-3AAA-4621-A24C-96D9CCFE4201}"/>
              </a:ext>
            </a:extLst>
          </p:cNvPr>
          <p:cNvSpPr/>
          <p:nvPr/>
        </p:nvSpPr>
        <p:spPr>
          <a:xfrm>
            <a:off x="469066" y="1332703"/>
            <a:ext cx="2630184" cy="4351338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3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BCB6D2-C04A-4433-8169-935389CEECCE}"/>
              </a:ext>
            </a:extLst>
          </p:cNvPr>
          <p:cNvSpPr/>
          <p:nvPr/>
        </p:nvSpPr>
        <p:spPr>
          <a:xfrm>
            <a:off x="604810" y="150089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Steering Control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57953EA-CCEB-4C39-8D1D-AC85866CA4A8}"/>
              </a:ext>
            </a:extLst>
          </p:cNvPr>
          <p:cNvSpPr/>
          <p:nvPr/>
        </p:nvSpPr>
        <p:spPr>
          <a:xfrm>
            <a:off x="604810" y="3038818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Lateral stability control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74DE051-5A5F-4957-B54E-6966A2A15331}"/>
              </a:ext>
            </a:extLst>
          </p:cNvPr>
          <p:cNvSpPr/>
          <p:nvPr/>
        </p:nvSpPr>
        <p:spPr>
          <a:xfrm>
            <a:off x="604810" y="2269855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Torque control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DA3514-72F2-4AD2-82D4-1698EF9D4811}"/>
              </a:ext>
            </a:extLst>
          </p:cNvPr>
          <p:cNvSpPr/>
          <p:nvPr/>
        </p:nvSpPr>
        <p:spPr>
          <a:xfrm>
            <a:off x="604810" y="3807780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Energy management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28A4982-47D5-49B1-91BF-36D91846F469}"/>
              </a:ext>
            </a:extLst>
          </p:cNvPr>
          <p:cNvSpPr/>
          <p:nvPr/>
        </p:nvSpPr>
        <p:spPr>
          <a:xfrm>
            <a:off x="604810" y="4576742"/>
            <a:ext cx="2322414" cy="563060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Emissions control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9D11AD-7CFF-4F8C-B165-92EFAADC8741}"/>
              </a:ext>
            </a:extLst>
          </p:cNvPr>
          <p:cNvGrpSpPr/>
          <p:nvPr/>
        </p:nvGrpSpPr>
        <p:grpSpPr>
          <a:xfrm>
            <a:off x="1195393" y="5373292"/>
            <a:ext cx="1141248" cy="152005"/>
            <a:chOff x="1254266" y="5381320"/>
            <a:chExt cx="1141248" cy="152005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2EE6CCA-B7C2-4803-A6CF-D2AF541B7EAD}"/>
                </a:ext>
              </a:extLst>
            </p:cNvPr>
            <p:cNvSpPr/>
            <p:nvPr/>
          </p:nvSpPr>
          <p:spPr>
            <a:xfrm>
              <a:off x="1254266" y="5387732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D90AAF3-CC9B-42DB-A319-04BA32E1D935}"/>
                </a:ext>
              </a:extLst>
            </p:cNvPr>
            <p:cNvSpPr/>
            <p:nvPr/>
          </p:nvSpPr>
          <p:spPr>
            <a:xfrm>
              <a:off x="1735878" y="539576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C54576E-E923-4D62-97F2-9286AF8F6936}"/>
                </a:ext>
              </a:extLst>
            </p:cNvPr>
            <p:cNvSpPr/>
            <p:nvPr/>
          </p:nvSpPr>
          <p:spPr>
            <a:xfrm>
              <a:off x="2217490" y="5381320"/>
              <a:ext cx="178024" cy="137565"/>
            </a:xfrm>
            <a:prstGeom prst="ellipse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41182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22620</TotalTime>
  <Words>4959</Words>
  <Application>Microsoft Office PowerPoint</Application>
  <PresentationFormat>Widescreen</PresentationFormat>
  <Paragraphs>537</Paragraphs>
  <Slides>64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2" baseType="lpstr">
      <vt:lpstr>Arial</vt:lpstr>
      <vt:lpstr>Calibri</vt:lpstr>
      <vt:lpstr>Calibri Light</vt:lpstr>
      <vt:lpstr>Cambria Math</vt:lpstr>
      <vt:lpstr>Garamond</vt:lpstr>
      <vt:lpstr>Times New Roman</vt:lpstr>
      <vt:lpstr>Wingdings 3</vt:lpstr>
      <vt:lpstr>Office Theme</vt:lpstr>
      <vt:lpstr>Autonomous Cyber-Physical Systems: Sensing and Perception</vt:lpstr>
      <vt:lpstr>Autonomous systems software architecture</vt:lpstr>
      <vt:lpstr>Self-driving car architecture</vt:lpstr>
      <vt:lpstr>Sensing</vt:lpstr>
      <vt:lpstr>Perception</vt:lpstr>
      <vt:lpstr>Perception</vt:lpstr>
      <vt:lpstr>Decision</vt:lpstr>
      <vt:lpstr>Decision</vt:lpstr>
      <vt:lpstr>Control (Low-level control)</vt:lpstr>
      <vt:lpstr>Sensors</vt:lpstr>
      <vt:lpstr>Sensor selection</vt:lpstr>
      <vt:lpstr>Basics of IMUs</vt:lpstr>
      <vt:lpstr>Inertial navigation algorithm (for strapdown IMUs)</vt:lpstr>
      <vt:lpstr>IMU equations</vt:lpstr>
      <vt:lpstr>IMU equations continued</vt:lpstr>
      <vt:lpstr>IMU equations</vt:lpstr>
      <vt:lpstr>Basics of GPS</vt:lpstr>
      <vt:lpstr>Basics of LiDAR</vt:lpstr>
      <vt:lpstr>Basics of Radar</vt:lpstr>
      <vt:lpstr>Sensor Fusion</vt:lpstr>
      <vt:lpstr>Bibliography</vt:lpstr>
      <vt:lpstr>Perception from LIDAR and vision</vt:lpstr>
      <vt:lpstr>Data representation</vt:lpstr>
      <vt:lpstr>Data representation</vt:lpstr>
      <vt:lpstr>Segmentation algorithms</vt:lpstr>
      <vt:lpstr>Some popular segmentation algorithms</vt:lpstr>
      <vt:lpstr>RANSAC</vt:lpstr>
      <vt:lpstr>RANSAC continued</vt:lpstr>
      <vt:lpstr>Choosing parameters for RANSAC</vt:lpstr>
      <vt:lpstr>Hough Transform</vt:lpstr>
      <vt:lpstr>HT basics</vt:lpstr>
      <vt:lpstr>HT in polar coordinates</vt:lpstr>
      <vt:lpstr>HT discussion</vt:lpstr>
      <vt:lpstr>Graph-based algorithms for segmentation</vt:lpstr>
      <vt:lpstr>Gibbs distributions and cliques</vt:lpstr>
      <vt:lpstr>Detection algorithms for video data</vt:lpstr>
      <vt:lpstr>Image pre-processing</vt:lpstr>
      <vt:lpstr>Lane marking detection</vt:lpstr>
      <vt:lpstr>Model fitting and Pose estimation</vt:lpstr>
      <vt:lpstr>Lane line extraction</vt:lpstr>
      <vt:lpstr>Drivable-path detection</vt:lpstr>
      <vt:lpstr>On-road object detection</vt:lpstr>
      <vt:lpstr>Basics of Neural networks</vt:lpstr>
      <vt:lpstr>Basics of Training a NN</vt:lpstr>
      <vt:lpstr>Convolutional Neural Networks</vt:lpstr>
      <vt:lpstr>Convolutional layer</vt:lpstr>
      <vt:lpstr>“Convolution”</vt:lpstr>
      <vt:lpstr>Purpose of convolutional layer</vt:lpstr>
      <vt:lpstr>More insights about convolution</vt:lpstr>
      <vt:lpstr>More insights about convolution</vt:lpstr>
      <vt:lpstr>CNN architecture</vt:lpstr>
      <vt:lpstr>Pooling stage</vt:lpstr>
      <vt:lpstr>Fully connected layers</vt:lpstr>
      <vt:lpstr>R-CNN[3]</vt:lpstr>
      <vt:lpstr>R-CNN</vt:lpstr>
      <vt:lpstr>Fast R-CNN</vt:lpstr>
      <vt:lpstr>Faster R-CNN</vt:lpstr>
      <vt:lpstr>YOLO algorithm (You Only Look Once)</vt:lpstr>
      <vt:lpstr>Localization</vt:lpstr>
      <vt:lpstr>Main steps in SLAM</vt:lpstr>
      <vt:lpstr>Main steps in SLAM (continued)</vt:lpstr>
      <vt:lpstr>SLAM as Bayesian filtering</vt:lpstr>
      <vt:lpstr>References</vt:lpstr>
      <vt:lpstr>Bibliography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583</cp:revision>
  <dcterms:created xsi:type="dcterms:W3CDTF">2018-01-04T23:14:16Z</dcterms:created>
  <dcterms:modified xsi:type="dcterms:W3CDTF">2021-11-15T21:22:23Z</dcterms:modified>
</cp:coreProperties>
</file>