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oumo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oumo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Relationship Id="rId3" Type="http://schemas.openxmlformats.org/officeDocument/2006/relationships/image" Target="../media/image3.tif"/><Relationship Id="rId4" Type="http://schemas.openxmlformats.org/officeDocument/2006/relationships/image" Target="../media/image1.tif"/><Relationship Id="rId5" Type="http://schemas.openxmlformats.org/officeDocument/2006/relationships/image" Target="../media/image4.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 Id="rId3"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eryl Paul"/>
          <p:cNvSpPr txBox="1"/>
          <p:nvPr>
            <p:ph type="body" idx="21"/>
          </p:nvPr>
        </p:nvSpPr>
        <p:spPr>
          <a:xfrm>
            <a:off x="1085826" y="11538420"/>
            <a:ext cx="22086517" cy="958421"/>
          </a:xfrm>
          <a:prstGeom prst="rect">
            <a:avLst/>
          </a:prstGeom>
          <a:extLst>
            <a:ext uri="{C572A759-6A51-4108-AA02-DFA0A04FC94B}">
              <ma14:wrappingTextBoxFlag xmlns:ma14="http://schemas.microsoft.com/office/mac/drawingml/2011/main" val="1"/>
            </a:ext>
          </a:extLst>
        </p:spPr>
        <p:txBody>
          <a:bodyPr/>
          <a:lstStyle>
            <a:lvl1pPr>
              <a:defRPr sz="4200"/>
            </a:lvl1pPr>
          </a:lstStyle>
          <a:p>
            <a:pPr/>
            <a:r>
              <a:t>Sheryl Paul</a:t>
            </a:r>
          </a:p>
        </p:txBody>
      </p:sp>
      <p:sp>
        <p:nvSpPr>
          <p:cNvPr id="152" name="Evolutionary Game Theory for Multi Agent Path Planning"/>
          <p:cNvSpPr txBox="1"/>
          <p:nvPr>
            <p:ph type="ctrTitle"/>
          </p:nvPr>
        </p:nvSpPr>
        <p:spPr>
          <a:prstGeom prst="rect">
            <a:avLst/>
          </a:prstGeom>
        </p:spPr>
        <p:txBody>
          <a:bodyPr/>
          <a:lstStyle>
            <a:lvl1pPr>
              <a:defRPr>
                <a:solidFill>
                  <a:schemeClr val="accent5">
                    <a:lumOff val="-29866"/>
                  </a:schemeClr>
                </a:solidFill>
              </a:defRPr>
            </a:lvl1pPr>
          </a:lstStyle>
          <a:p>
            <a:pPr/>
            <a:r>
              <a:t>Evolutionary Game Theory for Multi Agent Path Planning</a:t>
            </a:r>
          </a:p>
        </p:txBody>
      </p:sp>
      <p:pic>
        <p:nvPicPr>
          <p:cNvPr id="153" name="Image" descr="Image"/>
          <p:cNvPicPr>
            <a:picLocks noChangeAspect="1"/>
          </p:cNvPicPr>
          <p:nvPr/>
        </p:nvPicPr>
        <p:blipFill>
          <a:blip r:embed="rId2">
            <a:extLst/>
          </a:blip>
          <a:stretch>
            <a:fillRect/>
          </a:stretch>
        </p:blipFill>
        <p:spPr>
          <a:xfrm>
            <a:off x="15967634" y="10981942"/>
            <a:ext cx="8045895" cy="235119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and approach"/>
          <p:cNvSpPr txBox="1"/>
          <p:nvPr>
            <p:ph type="title"/>
          </p:nvPr>
        </p:nvSpPr>
        <p:spPr>
          <a:prstGeom prst="rect">
            <a:avLst/>
          </a:prstGeom>
        </p:spPr>
        <p:txBody>
          <a:bodyPr/>
          <a:lstStyle>
            <a:lvl1pPr>
              <a:defRPr>
                <a:solidFill>
                  <a:schemeClr val="accent5">
                    <a:lumOff val="-29866"/>
                  </a:schemeClr>
                </a:solidFill>
              </a:defRPr>
            </a:lvl1pPr>
          </a:lstStyle>
          <a:p>
            <a:pPr/>
            <a:r>
              <a:t>Problem and approach</a:t>
            </a:r>
          </a:p>
        </p:txBody>
      </p:sp>
      <p:sp>
        <p:nvSpPr>
          <p:cNvPr id="156" name="Our problem is path planning in unknown environments…"/>
          <p:cNvSpPr txBox="1"/>
          <p:nvPr>
            <p:ph type="body" idx="1"/>
          </p:nvPr>
        </p:nvSpPr>
        <p:spPr>
          <a:xfrm>
            <a:off x="895723" y="2729994"/>
            <a:ext cx="22337562" cy="9509821"/>
          </a:xfrm>
          <a:prstGeom prst="rect">
            <a:avLst/>
          </a:prstGeom>
        </p:spPr>
        <p:txBody>
          <a:bodyPr/>
          <a:lstStyle/>
          <a:p>
            <a:pPr marL="560831" indent="-560831" defTabSz="2243271">
              <a:spcBef>
                <a:spcPts val="4100"/>
              </a:spcBef>
              <a:defRPr sz="4416"/>
            </a:pPr>
            <a:r>
              <a:t>Our problem is path planning in unknown environments</a:t>
            </a:r>
          </a:p>
          <a:p>
            <a:pPr marL="560831" indent="-560831" defTabSz="2243271">
              <a:spcBef>
                <a:spcPts val="4100"/>
              </a:spcBef>
              <a:defRPr sz="4416"/>
            </a:pPr>
            <a:r>
              <a:t>Our setting is a previously unseen world with agents in a number of different start locations, trying to reach one of the goal locations</a:t>
            </a:r>
          </a:p>
          <a:p>
            <a:pPr marL="560831" indent="-560831" defTabSz="2243271">
              <a:spcBef>
                <a:spcPts val="4100"/>
              </a:spcBef>
              <a:defRPr sz="4416"/>
            </a:pPr>
            <a:r>
              <a:t>Our assumption is that they have little to no visibility, and the environment has quite a few obstacles and is difficult to navigate. (For e.g. the Mars Rover problem)</a:t>
            </a:r>
          </a:p>
          <a:p>
            <a:pPr marL="560831" indent="-560831" defTabSz="2243271">
              <a:spcBef>
                <a:spcPts val="4100"/>
              </a:spcBef>
              <a:defRPr sz="4416"/>
            </a:pPr>
            <a:r>
              <a:t>Our solution approach is using the principles of Evolutionary Game Theory to train these agents, by growing the population of policies that perform well, and thereby also increasing the likelihood of their selection.</a:t>
            </a:r>
          </a:p>
          <a:p>
            <a:pPr marL="560831" indent="-560831" defTabSz="2243271">
              <a:spcBef>
                <a:spcPts val="4100"/>
              </a:spcBef>
              <a:defRPr sz="4416"/>
            </a:pPr>
            <a:r>
              <a:t>We can also practically show that our trained policies are Evolutionary Stable Strategies- a subset of the Nash Equilibria, as they do not change upon the introduction of other policies/with additional training.</a:t>
            </a:r>
            <a:br/>
          </a:p>
        </p:txBody>
      </p:sp>
      <p:pic>
        <p:nvPicPr>
          <p:cNvPr id="157" name="Image" descr="Image"/>
          <p:cNvPicPr>
            <a:picLocks noChangeAspect="1"/>
          </p:cNvPicPr>
          <p:nvPr/>
        </p:nvPicPr>
        <p:blipFill>
          <a:blip r:embed="rId2">
            <a:extLst/>
          </a:blip>
          <a:stretch>
            <a:fillRect/>
          </a:stretch>
        </p:blipFill>
        <p:spPr>
          <a:xfrm>
            <a:off x="15872011" y="10910225"/>
            <a:ext cx="8045895" cy="235119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pplications"/>
          <p:cNvSpPr txBox="1"/>
          <p:nvPr>
            <p:ph type="title"/>
          </p:nvPr>
        </p:nvSpPr>
        <p:spPr>
          <a:xfrm>
            <a:off x="559941" y="1459853"/>
            <a:ext cx="6445059" cy="3226425"/>
          </a:xfrm>
          <a:prstGeom prst="rect">
            <a:avLst/>
          </a:prstGeom>
        </p:spPr>
        <p:txBody>
          <a:bodyPr/>
          <a:lstStyle>
            <a:lvl1pPr>
              <a:defRPr>
                <a:solidFill>
                  <a:schemeClr val="accent5">
                    <a:lumOff val="-29866"/>
                  </a:schemeClr>
                </a:solidFill>
              </a:defRPr>
            </a:lvl1pPr>
          </a:lstStyle>
          <a:p>
            <a:pPr/>
            <a:r>
              <a:t>Applications </a:t>
            </a:r>
          </a:p>
        </p:txBody>
      </p:sp>
      <p:pic>
        <p:nvPicPr>
          <p:cNvPr id="160" name="Image" descr="Image"/>
          <p:cNvPicPr>
            <a:picLocks noChangeAspect="1"/>
          </p:cNvPicPr>
          <p:nvPr/>
        </p:nvPicPr>
        <p:blipFill>
          <a:blip r:embed="rId2">
            <a:extLst/>
          </a:blip>
          <a:stretch>
            <a:fillRect/>
          </a:stretch>
        </p:blipFill>
        <p:spPr>
          <a:xfrm>
            <a:off x="7137446" y="594299"/>
            <a:ext cx="10109108" cy="4456552"/>
          </a:xfrm>
          <a:prstGeom prst="rect">
            <a:avLst/>
          </a:prstGeom>
          <a:ln w="12700">
            <a:miter lim="400000"/>
          </a:ln>
        </p:spPr>
      </p:pic>
      <p:pic>
        <p:nvPicPr>
          <p:cNvPr id="161" name="Image" descr="Image"/>
          <p:cNvPicPr>
            <a:picLocks noChangeAspect="1"/>
          </p:cNvPicPr>
          <p:nvPr/>
        </p:nvPicPr>
        <p:blipFill>
          <a:blip r:embed="rId3">
            <a:extLst/>
          </a:blip>
          <a:stretch>
            <a:fillRect/>
          </a:stretch>
        </p:blipFill>
        <p:spPr>
          <a:xfrm>
            <a:off x="19983409" y="2304519"/>
            <a:ext cx="3975101" cy="7899401"/>
          </a:xfrm>
          <a:prstGeom prst="rect">
            <a:avLst/>
          </a:prstGeom>
          <a:ln w="12700">
            <a:miter lim="400000"/>
          </a:ln>
        </p:spPr>
      </p:pic>
      <p:sp>
        <p:nvSpPr>
          <p:cNvPr id="162" name="Fire fighting/search and rescue…"/>
          <p:cNvSpPr txBox="1"/>
          <p:nvPr/>
        </p:nvSpPr>
        <p:spPr>
          <a:xfrm>
            <a:off x="802505" y="3558184"/>
            <a:ext cx="5239820" cy="65996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buSzPct val="100000"/>
              <a:buAutoNum type="arabicPeriod" startAt="1"/>
              <a:defRPr sz="4800">
                <a:solidFill>
                  <a:srgbClr val="000000"/>
                </a:solidFill>
              </a:defRPr>
            </a:pPr>
            <a:r>
              <a:t>Fire fighting/search and rescue</a:t>
            </a:r>
          </a:p>
          <a:p>
            <a:pPr algn="l">
              <a:defRPr sz="4800">
                <a:solidFill>
                  <a:srgbClr val="000000"/>
                </a:solidFill>
              </a:defRPr>
            </a:pPr>
          </a:p>
          <a:p>
            <a:pPr marL="444500" indent="-444500" algn="l">
              <a:buSzPct val="100000"/>
              <a:buAutoNum type="arabicPeriod" startAt="2"/>
              <a:defRPr sz="4800">
                <a:solidFill>
                  <a:srgbClr val="000000"/>
                </a:solidFill>
              </a:defRPr>
            </a:pPr>
            <a:r>
              <a:t>Mars rover problem</a:t>
            </a:r>
          </a:p>
          <a:p>
            <a:pPr algn="l">
              <a:defRPr sz="4800">
                <a:solidFill>
                  <a:srgbClr val="000000"/>
                </a:solidFill>
              </a:defRPr>
            </a:pPr>
          </a:p>
          <a:p>
            <a:pPr marL="444500" indent="-444500" algn="l">
              <a:buSzPct val="100000"/>
              <a:buAutoNum type="arabicPeriod" startAt="3"/>
              <a:defRPr sz="4800">
                <a:solidFill>
                  <a:srgbClr val="000000"/>
                </a:solidFill>
              </a:defRPr>
            </a:pPr>
            <a:r>
              <a:t>Warehouse settings </a:t>
            </a:r>
          </a:p>
        </p:txBody>
      </p:sp>
      <p:pic>
        <p:nvPicPr>
          <p:cNvPr id="163" name="Image" descr="Image"/>
          <p:cNvPicPr>
            <a:picLocks noChangeAspect="1"/>
          </p:cNvPicPr>
          <p:nvPr/>
        </p:nvPicPr>
        <p:blipFill>
          <a:blip r:embed="rId4">
            <a:extLst/>
          </a:blip>
          <a:stretch>
            <a:fillRect/>
          </a:stretch>
        </p:blipFill>
        <p:spPr>
          <a:xfrm>
            <a:off x="15872011" y="10910225"/>
            <a:ext cx="8045895" cy="2351190"/>
          </a:xfrm>
          <a:prstGeom prst="rect">
            <a:avLst/>
          </a:prstGeom>
          <a:ln w="12700">
            <a:miter lim="400000"/>
          </a:ln>
        </p:spPr>
      </p:pic>
      <p:pic>
        <p:nvPicPr>
          <p:cNvPr id="164" name="Image" descr="Image"/>
          <p:cNvPicPr>
            <a:picLocks noChangeAspect="1"/>
          </p:cNvPicPr>
          <p:nvPr/>
        </p:nvPicPr>
        <p:blipFill>
          <a:blip r:embed="rId5">
            <a:extLst/>
          </a:blip>
          <a:stretch>
            <a:fillRect/>
          </a:stretch>
        </p:blipFill>
        <p:spPr>
          <a:xfrm>
            <a:off x="7793317" y="6810188"/>
            <a:ext cx="6502401" cy="65024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Example setting"/>
          <p:cNvSpPr txBox="1"/>
          <p:nvPr>
            <p:ph type="title"/>
          </p:nvPr>
        </p:nvSpPr>
        <p:spPr>
          <a:prstGeom prst="rect">
            <a:avLst/>
          </a:prstGeom>
        </p:spPr>
        <p:txBody>
          <a:bodyPr/>
          <a:lstStyle>
            <a:lvl1pPr>
              <a:defRPr>
                <a:solidFill>
                  <a:schemeClr val="accent5">
                    <a:lumOff val="-29866"/>
                  </a:schemeClr>
                </a:solidFill>
              </a:defRPr>
            </a:lvl1pPr>
          </a:lstStyle>
          <a:p>
            <a:pPr/>
            <a:r>
              <a:t>Example setting</a:t>
            </a:r>
          </a:p>
        </p:txBody>
      </p:sp>
      <p:sp>
        <p:nvSpPr>
          <p:cNvPr id="167" name="Yellow: Start locations…"/>
          <p:cNvSpPr txBox="1"/>
          <p:nvPr>
            <p:ph type="body" sz="quarter" idx="1"/>
          </p:nvPr>
        </p:nvSpPr>
        <p:spPr>
          <a:xfrm>
            <a:off x="19340168" y="2787324"/>
            <a:ext cx="4461405" cy="9095639"/>
          </a:xfrm>
          <a:prstGeom prst="rect">
            <a:avLst/>
          </a:prstGeom>
        </p:spPr>
        <p:txBody>
          <a:bodyPr/>
          <a:lstStyle/>
          <a:p>
            <a:pPr lvl="1">
              <a:defRPr>
                <a:solidFill>
                  <a:schemeClr val="accent4">
                    <a:hueOff val="-476017"/>
                    <a:lumOff val="-10042"/>
                  </a:schemeClr>
                </a:solidFill>
              </a:defRPr>
            </a:pPr>
            <a:r>
              <a:rPr b="1" i="1"/>
              <a:t>Yellow:</a:t>
            </a:r>
            <a:r>
              <a:t> Start locations</a:t>
            </a:r>
          </a:p>
          <a:p>
            <a:pPr lvl="1">
              <a:defRPr>
                <a:solidFill>
                  <a:schemeClr val="accent5">
                    <a:lumOff val="-29866"/>
                  </a:schemeClr>
                </a:solidFill>
              </a:defRPr>
            </a:pPr>
            <a:r>
              <a:rPr b="1" i="1"/>
              <a:t>Red: </a:t>
            </a:r>
            <a:r>
              <a:t>Obstacles</a:t>
            </a:r>
          </a:p>
          <a:p>
            <a:pPr lvl="1">
              <a:defRPr>
                <a:solidFill>
                  <a:schemeClr val="accent3">
                    <a:hueOff val="362282"/>
                    <a:satOff val="31803"/>
                    <a:lumOff val="-18242"/>
                  </a:schemeClr>
                </a:solidFill>
              </a:defRPr>
            </a:pPr>
            <a:r>
              <a:rPr b="1" i="1"/>
              <a:t>Green: </a:t>
            </a:r>
            <a:r>
              <a:t>Goal locations</a:t>
            </a:r>
          </a:p>
        </p:txBody>
      </p:sp>
      <p:pic>
        <p:nvPicPr>
          <p:cNvPr id="168" name="Image" descr="Image"/>
          <p:cNvPicPr>
            <a:picLocks noChangeAspect="1"/>
          </p:cNvPicPr>
          <p:nvPr/>
        </p:nvPicPr>
        <p:blipFill>
          <a:blip r:embed="rId2">
            <a:extLst/>
          </a:blip>
          <a:stretch>
            <a:fillRect/>
          </a:stretch>
        </p:blipFill>
        <p:spPr>
          <a:xfrm>
            <a:off x="15872011" y="10910225"/>
            <a:ext cx="8045895" cy="2351190"/>
          </a:xfrm>
          <a:prstGeom prst="rect">
            <a:avLst/>
          </a:prstGeom>
          <a:ln w="12700">
            <a:miter lim="400000"/>
          </a:ln>
        </p:spPr>
      </p:pic>
      <p:pic>
        <p:nvPicPr>
          <p:cNvPr id="169" name="Image" descr="Image"/>
          <p:cNvPicPr>
            <a:picLocks noChangeAspect="1"/>
          </p:cNvPicPr>
          <p:nvPr/>
        </p:nvPicPr>
        <p:blipFill>
          <a:blip r:embed="rId3">
            <a:extLst/>
          </a:blip>
          <a:stretch>
            <a:fillRect/>
          </a:stretch>
        </p:blipFill>
        <p:spPr>
          <a:xfrm>
            <a:off x="971550" y="2813050"/>
            <a:ext cx="17818101" cy="8089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Image" descr="Image"/>
          <p:cNvPicPr>
            <a:picLocks noChangeAspect="1"/>
          </p:cNvPicPr>
          <p:nvPr/>
        </p:nvPicPr>
        <p:blipFill>
          <a:blip r:embed="rId2">
            <a:extLst/>
          </a:blip>
          <a:stretch>
            <a:fillRect/>
          </a:stretch>
        </p:blipFill>
        <p:spPr>
          <a:xfrm>
            <a:off x="3696618" y="1152338"/>
            <a:ext cx="16990764" cy="10685447"/>
          </a:xfrm>
          <a:prstGeom prst="rect">
            <a:avLst/>
          </a:prstGeom>
          <a:ln w="12700">
            <a:miter lim="400000"/>
          </a:ln>
        </p:spPr>
      </p:pic>
      <p:sp>
        <p:nvSpPr>
          <p:cNvPr id="172" name="Results and Comparison to known algorithms"/>
          <p:cNvSpPr txBox="1"/>
          <p:nvPr>
            <p:ph type="title"/>
          </p:nvPr>
        </p:nvSpPr>
        <p:spPr>
          <a:xfrm>
            <a:off x="1206500" y="697005"/>
            <a:ext cx="21971000" cy="1433164"/>
          </a:xfrm>
          <a:prstGeom prst="rect">
            <a:avLst/>
          </a:prstGeom>
        </p:spPr>
        <p:txBody>
          <a:bodyPr/>
          <a:lstStyle>
            <a:lvl1pPr defTabSz="2340805">
              <a:defRPr spc="-163" sz="8160">
                <a:solidFill>
                  <a:schemeClr val="accent5">
                    <a:lumOff val="-29866"/>
                  </a:schemeClr>
                </a:solidFill>
              </a:defRPr>
            </a:lvl1pPr>
          </a:lstStyle>
          <a:p>
            <a:pPr/>
            <a:r>
              <a:t>Results and Comparison to known algorithms</a:t>
            </a:r>
          </a:p>
        </p:txBody>
      </p:sp>
      <p:pic>
        <p:nvPicPr>
          <p:cNvPr id="173" name="Image" descr="Image"/>
          <p:cNvPicPr>
            <a:picLocks noChangeAspect="1"/>
          </p:cNvPicPr>
          <p:nvPr/>
        </p:nvPicPr>
        <p:blipFill>
          <a:blip r:embed="rId3">
            <a:extLst/>
          </a:blip>
          <a:stretch>
            <a:fillRect/>
          </a:stretch>
        </p:blipFill>
        <p:spPr>
          <a:xfrm>
            <a:off x="16182787" y="11340531"/>
            <a:ext cx="8045895" cy="235119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age" descr="Image"/>
          <p:cNvPicPr>
            <a:picLocks noChangeAspect="1"/>
          </p:cNvPicPr>
          <p:nvPr/>
        </p:nvPicPr>
        <p:blipFill>
          <a:blip r:embed="rId2">
            <a:extLst/>
          </a:blip>
          <a:stretch>
            <a:fillRect/>
          </a:stretch>
        </p:blipFill>
        <p:spPr>
          <a:xfrm>
            <a:off x="3002505" y="1147108"/>
            <a:ext cx="17952869" cy="10640200"/>
          </a:xfrm>
          <a:prstGeom prst="rect">
            <a:avLst/>
          </a:prstGeom>
          <a:ln w="12700">
            <a:miter lim="400000"/>
          </a:ln>
        </p:spPr>
      </p:pic>
      <p:sp>
        <p:nvSpPr>
          <p:cNvPr id="176" name="Results and Comparison to known algorithms"/>
          <p:cNvSpPr txBox="1"/>
          <p:nvPr>
            <p:ph type="title"/>
          </p:nvPr>
        </p:nvSpPr>
        <p:spPr>
          <a:xfrm>
            <a:off x="1206500" y="697005"/>
            <a:ext cx="21971000" cy="1433164"/>
          </a:xfrm>
          <a:prstGeom prst="rect">
            <a:avLst/>
          </a:prstGeom>
        </p:spPr>
        <p:txBody>
          <a:bodyPr/>
          <a:lstStyle>
            <a:lvl1pPr defTabSz="2340805">
              <a:defRPr spc="-163" sz="8160">
                <a:solidFill>
                  <a:schemeClr val="accent5">
                    <a:lumOff val="-29866"/>
                  </a:schemeClr>
                </a:solidFill>
              </a:defRPr>
            </a:lvl1pPr>
          </a:lstStyle>
          <a:p>
            <a:pPr/>
            <a:r>
              <a:t>Results and Comparison to known algorithms</a:t>
            </a:r>
          </a:p>
        </p:txBody>
      </p:sp>
      <p:pic>
        <p:nvPicPr>
          <p:cNvPr id="177" name="Image" descr="Image"/>
          <p:cNvPicPr>
            <a:picLocks noChangeAspect="1"/>
          </p:cNvPicPr>
          <p:nvPr/>
        </p:nvPicPr>
        <p:blipFill>
          <a:blip r:embed="rId3">
            <a:extLst/>
          </a:blip>
          <a:stretch>
            <a:fillRect/>
          </a:stretch>
        </p:blipFill>
        <p:spPr>
          <a:xfrm>
            <a:off x="15919822" y="11316625"/>
            <a:ext cx="8045895" cy="235119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Next Steps and Future Work"/>
          <p:cNvSpPr txBox="1"/>
          <p:nvPr>
            <p:ph type="title"/>
          </p:nvPr>
        </p:nvSpPr>
        <p:spPr>
          <a:prstGeom prst="rect">
            <a:avLst/>
          </a:prstGeom>
        </p:spPr>
        <p:txBody>
          <a:bodyPr/>
          <a:lstStyle>
            <a:lvl1pPr>
              <a:defRPr>
                <a:solidFill>
                  <a:schemeClr val="accent5">
                    <a:lumOff val="-29866"/>
                  </a:schemeClr>
                </a:solidFill>
              </a:defRPr>
            </a:lvl1pPr>
          </a:lstStyle>
          <a:p>
            <a:pPr/>
            <a:r>
              <a:t>Next Steps and Future Work</a:t>
            </a:r>
          </a:p>
        </p:txBody>
      </p:sp>
      <p:sp>
        <p:nvSpPr>
          <p:cNvPr id="180" name="To extend this problem to 3D spaces…"/>
          <p:cNvSpPr txBox="1"/>
          <p:nvPr>
            <p:ph type="body" idx="1"/>
          </p:nvPr>
        </p:nvSpPr>
        <p:spPr>
          <a:xfrm>
            <a:off x="895723" y="2729994"/>
            <a:ext cx="22337562" cy="9509821"/>
          </a:xfrm>
          <a:prstGeom prst="rect">
            <a:avLst/>
          </a:prstGeom>
        </p:spPr>
        <p:txBody>
          <a:bodyPr/>
          <a:lstStyle/>
          <a:p>
            <a:pPr/>
            <a:r>
              <a:t>To extend this problem to 3D spaces</a:t>
            </a:r>
          </a:p>
          <a:p>
            <a:pPr/>
            <a:r>
              <a:t>To work with a dynamic environment, with moving obstacles and test the generalisability of the policy that the algorithm is learning</a:t>
            </a:r>
          </a:p>
          <a:p>
            <a:pPr/>
            <a:r>
              <a:t>To work on a never-ending version of the problem: new agents keep popping up in locations</a:t>
            </a:r>
          </a:p>
          <a:p>
            <a:pPr/>
            <a:r>
              <a:t>To use STL properties to compare and improve safety and robustness of the algorithm</a:t>
            </a:r>
            <a:br/>
          </a:p>
        </p:txBody>
      </p:sp>
      <p:pic>
        <p:nvPicPr>
          <p:cNvPr id="181" name="Image" descr="Image"/>
          <p:cNvPicPr>
            <a:picLocks noChangeAspect="1"/>
          </p:cNvPicPr>
          <p:nvPr/>
        </p:nvPicPr>
        <p:blipFill>
          <a:blip r:embed="rId2">
            <a:extLst/>
          </a:blip>
          <a:stretch>
            <a:fillRect/>
          </a:stretch>
        </p:blipFill>
        <p:spPr>
          <a:xfrm>
            <a:off x="15872011" y="10910225"/>
            <a:ext cx="8045895" cy="235119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