
<file path=[Content_Types].xml><?xml version="1.0" encoding="utf-8"?>
<Types xmlns="http://schemas.openxmlformats.org/package/2006/content-types"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56" r:id="rId2"/>
    <p:sldId id="356" r:id="rId3"/>
    <p:sldId id="411" r:id="rId4"/>
    <p:sldId id="358" r:id="rId5"/>
    <p:sldId id="412" r:id="rId6"/>
    <p:sldId id="413" r:id="rId7"/>
    <p:sldId id="414" r:id="rId8"/>
    <p:sldId id="363" r:id="rId9"/>
    <p:sldId id="416" r:id="rId10"/>
    <p:sldId id="365" r:id="rId11"/>
    <p:sldId id="366" r:id="rId12"/>
    <p:sldId id="367" r:id="rId13"/>
    <p:sldId id="369" r:id="rId14"/>
    <p:sldId id="364" r:id="rId15"/>
    <p:sldId id="368" r:id="rId16"/>
    <p:sldId id="371" r:id="rId17"/>
    <p:sldId id="370" r:id="rId18"/>
    <p:sldId id="372" r:id="rId19"/>
    <p:sldId id="374" r:id="rId20"/>
    <p:sldId id="373" r:id="rId21"/>
    <p:sldId id="376" r:id="rId22"/>
    <p:sldId id="377" r:id="rId23"/>
    <p:sldId id="375" r:id="rId24"/>
    <p:sldId id="378" r:id="rId25"/>
    <p:sldId id="379" r:id="rId26"/>
    <p:sldId id="380" r:id="rId27"/>
    <p:sldId id="381" r:id="rId28"/>
    <p:sldId id="382" r:id="rId29"/>
    <p:sldId id="384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7CF"/>
    <a:srgbClr val="FCE6D2"/>
    <a:srgbClr val="FC95FF"/>
    <a:srgbClr val="FFC9CA"/>
    <a:srgbClr val="FFA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1" autoAdjust="0"/>
    <p:restoredTop sz="94690" autoAdjust="0"/>
  </p:normalViewPr>
  <p:slideViewPr>
    <p:cSldViewPr snapToGrid="0">
      <p:cViewPr varScale="1">
        <p:scale>
          <a:sx n="147" d="100"/>
          <a:sy n="147" d="100"/>
        </p:scale>
        <p:origin x="3390" y="1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30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1848" y="2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696039-58B3-4341-9D32-C910162BC5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E885EE-985D-47EA-997B-D251CE6516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B985A-4C37-4D1F-A437-E4A951A85D11}" type="datetimeFigureOut">
              <a:rPr lang="en-US" smtClean="0"/>
              <a:t>10/3/2022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C6E67-587C-4C64-9FE8-C84AFAFF7E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73E4C-F44F-440F-85F6-FF52404C6B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B4FFD-4AF2-45F7-AED0-39B21745F7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95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6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82.84789" units="1/cm"/>
          <inkml:channelProperty channel="Y" name="resolution" value="82.75862" units="1/cm"/>
          <inkml:channelProperty channel="T" name="resolution" value="1" units="1/dev"/>
        </inkml:channelProperties>
      </inkml:inkSource>
      <inkml:timestamp xml:id="ts0" timeString="2022-10-03T22:20:59.8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23376 10636 0,'26'-172'62,"-26"159"-46,14 13 15,-41 13 32,1 14-48,-27 12-15,13 1 16,0 0-16,-12-14 0,-28 54 16,27-41-1,14 1-15,12-14 16,-13 1-1,27-14-15,0 0 16,-14 14-16,14-14 0,-13 0 16,-1 14-1,14-14-15,0-13 16,0 40-16,-27-14 16,13-13-16,1 27 0,13-27 15,0 27-15,-27 0 16,13-1-16,1 1 0,0 0 15,-1-14 1,1-13-16,-1 27 0,14-27 16,0 1-1,-1-1-15,1 0 0,0-13 16,13 13 0,-13-13 15,13 27 16</inkml:trace>
  <inkml:trace contextRef="#ctx0" brushRef="#br0" timeOffset="3289.85">22635 9657 0,'0'14'469,"0"25"-407,0-26-46,0 14-16,13 79 62,-13-93-62,0 13 16,0-12 0,0-1-16,0 13 15,14 1 1,-14-14 31,0 0-32,0 0 1,0 14 0,13-40 124,0-40-124,0-27 0,-13 41-16,0-1 15,0 0-15,0 27 0,0 0 16,0 0-16,0-1 15,0 1-15,0-13 16,0 13 0,0-27-16,27 27 15,-27-1-15,13 14 32,-13-13-17,53-27-15,-40 27 16,0 13-1,14 0 1,-1-13 0,-13-13-1,14 26-15,-1 0 16,-12 0 0,-1 0-1,0 0 1,0 0-16,1 0 31,-1 13-31,13 0 16,-13 13-1,1 1-15,-14-1 16,0-12-16,0-1 16,0 0-1,0 0-15,13 27 16,0-14-1,-13-12-15,0 12 16,13 14-16,-13-14 16,0-13-1,14 1-15,-14-1 16,0 13-16,0-12 16,0-1-1,0 0 32,0 0 16,0 1 15</inkml:trace>
  <inkml:trace contextRef="#ctx0" brushRef="#br0" timeOffset="5424.64">27001 10477 0,'-13'14'422,"-40"78"-391,39-78-15,-91 105-1,91-93-15,-25 1 16,25-1-16,-25 14 16,39-14-1,-27 14-15,-12 13 16,-67 119 31,106-133-32,-14-25 1,14-1-16,-13-13 31,13 13 1,0 0-1,-13-13-16,13 27-15,-13-14 0,13 0 16,-13 14 0,13-14-1,0 0-15,-14 0 16,1 1 15,13-1 0</inkml:trace>
  <inkml:trace contextRef="#ctx0" brushRef="#br0" timeOffset="8911.32">26564 9604 0,'27'0'15,"26"146"32,-53-93-31,0 66 0,0-106-16,0 14 0,0-1 15,0 0-15,0 14 16,0-13-1,0-14 1,0 13 0,0-12-1,0 12 32,0-13-31,0 0 15,0 14 32,-14-54-1,1 1-46,13-14-16,0 1 15,0-1-15,0 13 16,0-39-16,0 53 16,0-13-16,0 12 0,0 1 15,0 0 1,13-14-16,1 14 15,-14 0-15,0 0 16,13 0 0,-13-1-16,0 1 15,13 0-15,-13 0 16,40-14 46,-27 14-46,0 13 15,-13-13-15,13 0 0,1 13-16,39-14 31,-27 14 16,0 0-32,-12 0 1,-1 0-16,0 0 16,14 0-16,-14 0 15,0 0 1,-13 14 31,13-1-47,14-13 15,-27 13-15,0 0 16,0 0-16,13 40 16,-13-13-1,0-27-15,0 0 16,0 14-1,0-14 1,0 0-16,0 14 31,0-14-31,0 14 47,0-14-31,0 13-16,0 1 31,0-14-15,0 13 15,13-79 47,-13-39-62,0 52-1,0 14-15,0 12 16,0-38-16,0 38 31,0 1-15,0 0-16,0 0 15,0-1-15,0 1 16,0 0-16,0 0 16,13 0-1,1-1 1,-1 1 15,0 13-15,14-13-16,-14 13 0,0-13 31,13 13-31,-12-14 16,52 14 15,-53 0-15,0 14-1,1-1 1,-1-13-16,-13 13 0,13 0 15,0 14 1,-13-14-16,13 13 16,1 14-16,-14-13 15,0 12-15,0-12 0,0-14 16,0 0 0,0 14-16,0-14 0,0 27 15,0-27 1,0 0-16,0 0 15,0 0 1,0 1-16,0-1 16,0 0-1,0 0 1,0 1 46</inkml:trace>
  <inkml:trace contextRef="#ctx0" brushRef="#br0" timeOffset="11252.46">22543 9591 0</inkml:trace>
  <inkml:trace contextRef="#ctx0" brushRef="#br0" timeOffset="12226.29">22543 9591 0,'13'0'469,"13"13"-453,-26 1-16,13-1 15,-13 0 1,14-13 0,-14 13-1,13-13 17,-13 27-17,26-27 1,1 13-16,-27 0 15,13 0 1,-13 1-16,13-14 16,14 13-1,-14 0 1,0-13 0,-13 13-1,13-13 16,-13 14-31,14-14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0C23F-98B7-41D4-A9FA-15A275A51486}" type="datetimeFigureOut">
              <a:rPr lang="en-US" smtClean="0"/>
              <a:t>10/3/2022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B107-AA8F-4C65-A94C-468C6EEC3A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4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B7E2-702A-452F-97D4-1A328EF1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C4EA2-83F7-4E6C-AB21-9BB929BCB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670775-3CC3-423F-BD21-95A794BF842F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4821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998113"/>
            <a:ext cx="11699087" cy="4685928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/>
            </a:lvl1pPr>
            <a:lvl2pPr marL="685800" indent="-274320"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defRPr/>
            </a:lvl2pPr>
            <a:lvl3pPr marL="1143000" indent="-228600"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defRPr/>
            </a:lvl3pPr>
            <a:lvl4pPr>
              <a:buClr>
                <a:srgbClr val="FF9B9B"/>
              </a:buClr>
              <a:buSzPct val="65000"/>
              <a:defRPr/>
            </a:lvl4pPr>
            <a:lvl5pPr>
              <a:buClr>
                <a:srgbClr val="FF9B9B"/>
              </a:buClr>
              <a:buSzPct val="60000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pic>
        <p:nvPicPr>
          <p:cNvPr id="12" name="Picture 11" descr="Small Use Shield_GoldOnTrans.eps">
            <a:extLst>
              <a:ext uri="{FF2B5EF4-FFF2-40B4-BE49-F238E27FC236}">
                <a16:creationId xmlns:a16="http://schemas.microsoft.com/office/drawing/2014/main" id="{92F43934-0A3D-49F8-91A5-85B8E80B2CF8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1087099" y="101964"/>
            <a:ext cx="997652" cy="748239"/>
          </a:xfrm>
          <a:prstGeom prst="rect">
            <a:avLst/>
          </a:prstGeom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101964"/>
            <a:ext cx="10920419" cy="778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EEB33-40EB-466D-AC3B-A66CC4D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7937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DAC122-B0BD-4922-AF22-478F1041817F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605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D2EA5-422A-467D-930A-41ED577F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1139"/>
            <a:ext cx="11216640" cy="899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593A-9F1B-49A8-8A0B-64E38BAE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345565"/>
            <a:ext cx="112166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A7D7-077E-40D7-B42D-CE08C3184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2617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2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>
          <a:srgbClr val="FF6600"/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18" Type="http://schemas.openxmlformats.org/officeDocument/2006/relationships/image" Target="../media/image57.png"/><Relationship Id="rId3" Type="http://schemas.openxmlformats.org/officeDocument/2006/relationships/image" Target="../media/image42.png"/><Relationship Id="rId21" Type="http://schemas.openxmlformats.org/officeDocument/2006/relationships/image" Target="../media/image60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17" Type="http://schemas.openxmlformats.org/officeDocument/2006/relationships/image" Target="../media/image56.png"/><Relationship Id="rId25" Type="http://schemas.openxmlformats.org/officeDocument/2006/relationships/image" Target="../media/image64.png"/><Relationship Id="rId2" Type="http://schemas.openxmlformats.org/officeDocument/2006/relationships/image" Target="../media/image41.png"/><Relationship Id="rId16" Type="http://schemas.openxmlformats.org/officeDocument/2006/relationships/image" Target="../media/image55.png"/><Relationship Id="rId20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24" Type="http://schemas.openxmlformats.org/officeDocument/2006/relationships/image" Target="../media/image63.png"/><Relationship Id="rId5" Type="http://schemas.openxmlformats.org/officeDocument/2006/relationships/image" Target="../media/image44.png"/><Relationship Id="rId15" Type="http://schemas.openxmlformats.org/officeDocument/2006/relationships/image" Target="../media/image54.png"/><Relationship Id="rId23" Type="http://schemas.openxmlformats.org/officeDocument/2006/relationships/image" Target="../media/image62.png"/><Relationship Id="rId10" Type="http://schemas.openxmlformats.org/officeDocument/2006/relationships/image" Target="../media/image49.png"/><Relationship Id="rId19" Type="http://schemas.openxmlformats.org/officeDocument/2006/relationships/image" Target="../media/image58.png"/><Relationship Id="rId4" Type="http://schemas.openxmlformats.org/officeDocument/2006/relationships/image" Target="../media/image43.png"/><Relationship Id="rId9" Type="http://schemas.openxmlformats.org/officeDocument/2006/relationships/image" Target="../media/image48.png"/><Relationship Id="rId14" Type="http://schemas.openxmlformats.org/officeDocument/2006/relationships/image" Target="../media/image53.png"/><Relationship Id="rId22" Type="http://schemas.openxmlformats.org/officeDocument/2006/relationships/image" Target="../media/image6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12" Type="http://schemas.openxmlformats.org/officeDocument/2006/relationships/image" Target="../media/image75.png"/><Relationship Id="rId17" Type="http://schemas.openxmlformats.org/officeDocument/2006/relationships/image" Target="../media/image80.png"/><Relationship Id="rId2" Type="http://schemas.openxmlformats.org/officeDocument/2006/relationships/image" Target="../media/image65.png"/><Relationship Id="rId16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11" Type="http://schemas.openxmlformats.org/officeDocument/2006/relationships/image" Target="../media/image74.png"/><Relationship Id="rId5" Type="http://schemas.openxmlformats.org/officeDocument/2006/relationships/image" Target="../media/image68.png"/><Relationship Id="rId15" Type="http://schemas.openxmlformats.org/officeDocument/2006/relationships/image" Target="../media/image78.png"/><Relationship Id="rId10" Type="http://schemas.openxmlformats.org/officeDocument/2006/relationships/image" Target="../media/image73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Relationship Id="rId14" Type="http://schemas.openxmlformats.org/officeDocument/2006/relationships/image" Target="../media/image7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png"/><Relationship Id="rId13" Type="http://schemas.openxmlformats.org/officeDocument/2006/relationships/image" Target="../media/image93.png"/><Relationship Id="rId18" Type="http://schemas.openxmlformats.org/officeDocument/2006/relationships/image" Target="../media/image98.png"/><Relationship Id="rId3" Type="http://schemas.openxmlformats.org/officeDocument/2006/relationships/image" Target="../media/image83.png"/><Relationship Id="rId7" Type="http://schemas.openxmlformats.org/officeDocument/2006/relationships/image" Target="../media/image87.png"/><Relationship Id="rId12" Type="http://schemas.openxmlformats.org/officeDocument/2006/relationships/image" Target="../media/image92.png"/><Relationship Id="rId17" Type="http://schemas.openxmlformats.org/officeDocument/2006/relationships/image" Target="../media/image97.png"/><Relationship Id="rId2" Type="http://schemas.openxmlformats.org/officeDocument/2006/relationships/image" Target="../media/image82.png"/><Relationship Id="rId16" Type="http://schemas.openxmlformats.org/officeDocument/2006/relationships/image" Target="../media/image96.png"/><Relationship Id="rId20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11" Type="http://schemas.openxmlformats.org/officeDocument/2006/relationships/image" Target="../media/image91.png"/><Relationship Id="rId5" Type="http://schemas.openxmlformats.org/officeDocument/2006/relationships/image" Target="../media/image85.png"/><Relationship Id="rId15" Type="http://schemas.openxmlformats.org/officeDocument/2006/relationships/image" Target="../media/image95.png"/><Relationship Id="rId10" Type="http://schemas.openxmlformats.org/officeDocument/2006/relationships/image" Target="../media/image90.png"/><Relationship Id="rId19" Type="http://schemas.openxmlformats.org/officeDocument/2006/relationships/image" Target="../media/image99.png"/><Relationship Id="rId4" Type="http://schemas.openxmlformats.org/officeDocument/2006/relationships/image" Target="../media/image84.png"/><Relationship Id="rId9" Type="http://schemas.openxmlformats.org/officeDocument/2006/relationships/image" Target="../media/image89.png"/><Relationship Id="rId14" Type="http://schemas.openxmlformats.org/officeDocument/2006/relationships/image" Target="../media/image9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13" Type="http://schemas.openxmlformats.org/officeDocument/2006/relationships/image" Target="../media/image112.png"/><Relationship Id="rId18" Type="http://schemas.openxmlformats.org/officeDocument/2006/relationships/image" Target="../media/image117.png"/><Relationship Id="rId3" Type="http://schemas.openxmlformats.org/officeDocument/2006/relationships/image" Target="../media/image102.png"/><Relationship Id="rId21" Type="http://schemas.openxmlformats.org/officeDocument/2006/relationships/image" Target="../media/image120.png"/><Relationship Id="rId7" Type="http://schemas.openxmlformats.org/officeDocument/2006/relationships/image" Target="../media/image106.png"/><Relationship Id="rId12" Type="http://schemas.openxmlformats.org/officeDocument/2006/relationships/image" Target="../media/image111.png"/><Relationship Id="rId17" Type="http://schemas.openxmlformats.org/officeDocument/2006/relationships/image" Target="../media/image116.png"/><Relationship Id="rId2" Type="http://schemas.openxmlformats.org/officeDocument/2006/relationships/image" Target="../media/image101.png"/><Relationship Id="rId16" Type="http://schemas.openxmlformats.org/officeDocument/2006/relationships/image" Target="../media/image115.png"/><Relationship Id="rId20" Type="http://schemas.openxmlformats.org/officeDocument/2006/relationships/image" Target="../media/image1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5.png"/><Relationship Id="rId11" Type="http://schemas.openxmlformats.org/officeDocument/2006/relationships/image" Target="../media/image110.png"/><Relationship Id="rId5" Type="http://schemas.openxmlformats.org/officeDocument/2006/relationships/image" Target="../media/image104.png"/><Relationship Id="rId15" Type="http://schemas.openxmlformats.org/officeDocument/2006/relationships/image" Target="../media/image114.png"/><Relationship Id="rId10" Type="http://schemas.openxmlformats.org/officeDocument/2006/relationships/image" Target="../media/image109.png"/><Relationship Id="rId19" Type="http://schemas.openxmlformats.org/officeDocument/2006/relationships/image" Target="../media/image118.png"/><Relationship Id="rId4" Type="http://schemas.openxmlformats.org/officeDocument/2006/relationships/image" Target="../media/image103.png"/><Relationship Id="rId9" Type="http://schemas.openxmlformats.org/officeDocument/2006/relationships/image" Target="../media/image108.png"/><Relationship Id="rId14" Type="http://schemas.openxmlformats.org/officeDocument/2006/relationships/image" Target="../media/image113.png"/><Relationship Id="rId22" Type="http://schemas.openxmlformats.org/officeDocument/2006/relationships/image" Target="../media/image121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13" Type="http://schemas.openxmlformats.org/officeDocument/2006/relationships/image" Target="../media/image133.png"/><Relationship Id="rId3" Type="http://schemas.openxmlformats.org/officeDocument/2006/relationships/image" Target="../media/image123.png"/><Relationship Id="rId7" Type="http://schemas.openxmlformats.org/officeDocument/2006/relationships/image" Target="../media/image127.png"/><Relationship Id="rId12" Type="http://schemas.openxmlformats.org/officeDocument/2006/relationships/image" Target="../media/image132.png"/><Relationship Id="rId17" Type="http://schemas.openxmlformats.org/officeDocument/2006/relationships/image" Target="../media/image137.png"/><Relationship Id="rId2" Type="http://schemas.openxmlformats.org/officeDocument/2006/relationships/image" Target="../media/image122.png"/><Relationship Id="rId16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11" Type="http://schemas.openxmlformats.org/officeDocument/2006/relationships/image" Target="../media/image131.png"/><Relationship Id="rId5" Type="http://schemas.openxmlformats.org/officeDocument/2006/relationships/image" Target="../media/image125.png"/><Relationship Id="rId15" Type="http://schemas.openxmlformats.org/officeDocument/2006/relationships/image" Target="../media/image135.png"/><Relationship Id="rId10" Type="http://schemas.openxmlformats.org/officeDocument/2006/relationships/image" Target="../media/image130.png"/><Relationship Id="rId4" Type="http://schemas.openxmlformats.org/officeDocument/2006/relationships/image" Target="../media/image124.png"/><Relationship Id="rId9" Type="http://schemas.openxmlformats.org/officeDocument/2006/relationships/image" Target="../media/image129.png"/><Relationship Id="rId14" Type="http://schemas.openxmlformats.org/officeDocument/2006/relationships/image" Target="../media/image13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3" Type="http://schemas.openxmlformats.org/officeDocument/2006/relationships/image" Target="../media/image140.png"/><Relationship Id="rId7" Type="http://schemas.openxmlformats.org/officeDocument/2006/relationships/image" Target="../media/image5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png"/><Relationship Id="rId5" Type="http://schemas.openxmlformats.org/officeDocument/2006/relationships/image" Target="../media/image142.png"/><Relationship Id="rId4" Type="http://schemas.openxmlformats.org/officeDocument/2006/relationships/image" Target="../media/image141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png"/><Relationship Id="rId3" Type="http://schemas.openxmlformats.org/officeDocument/2006/relationships/image" Target="../media/image140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png"/><Relationship Id="rId5" Type="http://schemas.openxmlformats.org/officeDocument/2006/relationships/image" Target="../media/image142.png"/><Relationship Id="rId10" Type="http://schemas.openxmlformats.org/officeDocument/2006/relationships/image" Target="../media/image144.png"/><Relationship Id="rId4" Type="http://schemas.openxmlformats.org/officeDocument/2006/relationships/image" Target="../media/image141.png"/><Relationship Id="rId9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9.png"/><Relationship Id="rId3" Type="http://schemas.openxmlformats.org/officeDocument/2006/relationships/image" Target="../media/image140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3.png"/><Relationship Id="rId5" Type="http://schemas.openxmlformats.org/officeDocument/2006/relationships/image" Target="../media/image142.png"/><Relationship Id="rId10" Type="http://schemas.openxmlformats.org/officeDocument/2006/relationships/image" Target="../media/image144.png"/><Relationship Id="rId4" Type="http://schemas.openxmlformats.org/officeDocument/2006/relationships/image" Target="../media/image141.png"/><Relationship Id="rId9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/>
          <a:lstStyle/>
          <a:p>
            <a:r>
              <a:rPr lang="en-US" dirty="0"/>
              <a:t>Autonomous Cyber-Physical Systems:</a:t>
            </a:r>
            <a:br>
              <a:rPr lang="en-US" dirty="0"/>
            </a:br>
            <a:r>
              <a:rPr lang="en-US" sz="4000" dirty="0"/>
              <a:t>Requirements, Linear Temporal Logic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Fall 2022. CS 513.</a:t>
            </a:r>
          </a:p>
          <a:p>
            <a:r>
              <a:rPr lang="en-US" dirty="0"/>
              <a:t>Instructor: Jyo Deshmukh</a:t>
            </a:r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BB140EE-A156-4567-9DAC-3A244E80E2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2" y="1332703"/>
                <a:ext cx="5611032" cy="4351338"/>
              </a:xfrm>
            </p:spPr>
            <p:txBody>
              <a:bodyPr/>
              <a:lstStyle/>
              <a:p>
                <a:r>
                  <a:rPr lang="en-US" dirty="0"/>
                  <a:t>Simplest form of logic with a set of atomic propositions and Boolean connectives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,…}</m:t>
                    </m:r>
                  </m:oMath>
                </a14:m>
                <a:r>
                  <a:rPr lang="en-US" dirty="0"/>
                  <a:t>, Connectives =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∧,∨, ¬,⇒,≡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Syntax recursively gives how new formulae are constructed from smaller formulae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BB140EE-A156-4567-9DAC-3A244E80E2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2" y="1332703"/>
                <a:ext cx="5611032" cy="4351338"/>
              </a:xfrm>
              <a:blipFill>
                <a:blip r:embed="rId2"/>
                <a:stretch>
                  <a:fillRect l="-1303" t="-2384" r="-1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A7CE88F-CA28-4BA3-BA91-5F18873C2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Logic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2A5FE2-F1BA-4F1F-9D98-152A9AD49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80B3827-2311-48C1-8AA3-FC8613A6EA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8100379"/>
                  </p:ext>
                </p:extLst>
              </p:nvPr>
            </p:nvGraphicFramePr>
            <p:xfrm>
              <a:off x="6554549" y="1112041"/>
              <a:ext cx="5253606" cy="457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19001">
                      <a:extLst>
                        <a:ext uri="{9D8B030D-6E8A-4147-A177-3AD203B41FA5}">
                          <a16:colId xmlns:a16="http://schemas.microsoft.com/office/drawing/2014/main" val="3801851289"/>
                        </a:ext>
                      </a:extLst>
                    </a:gridCol>
                    <a:gridCol w="1351370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258945">
                      <a:extLst>
                        <a:ext uri="{9D8B030D-6E8A-4147-A177-3AD203B41FA5}">
                          <a16:colId xmlns:a16="http://schemas.microsoft.com/office/drawing/2014/main" val="3834539432"/>
                        </a:ext>
                      </a:extLst>
                    </a:gridCol>
                    <a:gridCol w="2324290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Syntax of Propositional Logic</a:t>
                          </a: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∷=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𝑡𝑟𝑢𝑒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the true formula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sz="2400" dirty="0"/>
                            <a:t> is a</a:t>
                          </a:r>
                          <a:r>
                            <a:rPr lang="en-US" sz="2400" baseline="0" dirty="0"/>
                            <a:t> prop in AP</a:t>
                          </a:r>
                          <a:endParaRPr lang="en-US" sz="24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04773001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Negation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01267959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Conjunction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Disjunction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Implication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≡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Equivalence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80B3827-2311-48C1-8AA3-FC8613A6EA5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08100379"/>
                  </p:ext>
                </p:extLst>
              </p:nvPr>
            </p:nvGraphicFramePr>
            <p:xfrm>
              <a:off x="6554549" y="1112041"/>
              <a:ext cx="5253606" cy="45720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19001">
                      <a:extLst>
                        <a:ext uri="{9D8B030D-6E8A-4147-A177-3AD203B41FA5}">
                          <a16:colId xmlns:a16="http://schemas.microsoft.com/office/drawing/2014/main" val="3801851289"/>
                        </a:ext>
                      </a:extLst>
                    </a:gridCol>
                    <a:gridCol w="1351370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258945">
                      <a:extLst>
                        <a:ext uri="{9D8B030D-6E8A-4147-A177-3AD203B41FA5}">
                          <a16:colId xmlns:a16="http://schemas.microsoft.com/office/drawing/2014/main" val="3834539432"/>
                        </a:ext>
                      </a:extLst>
                    </a:gridCol>
                    <a:gridCol w="2324290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Syntax of Propositional Logic</a:t>
                          </a: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61" t="-105319" r="-297696" b="-6244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8198" t="-105319" r="-190991" b="-6244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the true formula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8198" t="-205319" r="-190991" b="-5244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26178" t="-205319" b="-5244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4773001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8198" t="-305319" r="-190991" b="-42446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Negation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01267959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8198" t="-409677" r="-190991" b="-3290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Conjunction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8198" t="-504255" r="-190991" b="-225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Disjunction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8198" t="-604255" r="-190991" b="-125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Implication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98198" t="-704255" r="-190991" b="-255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Equivalence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1131294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BC1ADDA-6C37-4051-BA4B-174AB44AC0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6128923" cy="4404550"/>
              </a:xfrm>
            </p:spPr>
            <p:txBody>
              <a:bodyPr/>
              <a:lstStyle/>
              <a:p>
                <a:r>
                  <a:rPr lang="en-US" dirty="0"/>
                  <a:t>Semantics (i.e. meaning) of a formula can be defined recursively</a:t>
                </a:r>
              </a:p>
              <a:p>
                <a:r>
                  <a:rPr lang="en-US" dirty="0"/>
                  <a:t>Semantics of an atomic proposition defined by a </a:t>
                </a:r>
                <a:r>
                  <a:rPr lang="en-US" b="1" i="1" dirty="0"/>
                  <a:t>valuation </a:t>
                </a:r>
                <a:r>
                  <a:rPr lang="en-US" dirty="0"/>
                  <a:t>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endParaRPr lang="en-US" dirty="0"/>
              </a:p>
              <a:p>
                <a:r>
                  <a:rPr lang="en-US" dirty="0"/>
                  <a:t>Valuation function assigns each proposition a value 1 (true) or 0 (false), always assigns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r>
                  <a:rPr lang="en-US" dirty="0"/>
                  <a:t> formula the value 1, and for other formulae is defined recursively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BC1ADDA-6C37-4051-BA4B-174AB44AC0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6128923" cy="4404550"/>
              </a:xfrm>
              <a:blipFill>
                <a:blip r:embed="rId2"/>
                <a:stretch>
                  <a:fillRect l="-1193" t="-2355" r="-1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8B1000D-4C9C-427D-B773-507B4961F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65" y="370241"/>
            <a:ext cx="10920419" cy="778828"/>
          </a:xfrm>
        </p:spPr>
        <p:txBody>
          <a:bodyPr/>
          <a:lstStyle/>
          <a:p>
            <a:r>
              <a:rPr lang="en-US" dirty="0"/>
              <a:t>Semantics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30C1B2-9913-4AB5-9049-29B8EF5FE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1C78DEF-891C-4D29-8D33-59FF9A15A5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7731051"/>
                  </p:ext>
                </p:extLst>
              </p:nvPr>
            </p:nvGraphicFramePr>
            <p:xfrm>
              <a:off x="6223330" y="1007458"/>
              <a:ext cx="5793343" cy="46253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78652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4114691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Semantics of Prop. Logic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𝑡𝑟𝑢𝑒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¬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800" dirty="0"/>
                            <a:t>1 if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oMath>
                          </a14:m>
                          <a:endParaRPr lang="en-US" sz="2800" dirty="0"/>
                        </a:p>
                        <a:p>
                          <a:pPr algn="l"/>
                          <a:r>
                            <a:rPr lang="en-US" sz="2800" dirty="0"/>
                            <a:t>0 if </a:t>
                          </a:r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d>
                                <m:d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</m:d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endParaRPr lang="en-US" sz="28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204773001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sz="24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/>
                            <a:t>1 if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r>
                            <a:rPr lang="en-US" sz="2400" dirty="0"/>
                            <a:t> = 1 and</a:t>
                          </a:r>
                          <a:r>
                            <a:rPr lang="en-US" sz="240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baseline="0" smtClean="0">
                                  <a:latin typeface="Cambria Math" panose="02040503050406030204" pitchFamily="18" charset="0"/>
                                </a:rPr>
                                <m:t>𝜈</m:t>
                              </m:r>
                              <m:d>
                                <m:dPr>
                                  <m:ctrlPr>
                                    <a:rPr lang="en-US" sz="2400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b="0" i="1" baseline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baseline="0" smtClean="0">
                                          <a:latin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  <m:sub>
                                      <m:r>
                                        <a:rPr lang="en-US" sz="2400" b="0" i="1" baseline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400" b="0" i="1" baseline="0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a14:m>
                          <a:r>
                            <a:rPr lang="en-US" sz="2400" dirty="0"/>
                            <a:t>,</a:t>
                          </a:r>
                        </a:p>
                        <a:p>
                          <a:pPr algn="l"/>
                          <a:r>
                            <a:rPr lang="en-US" sz="2400" dirty="0"/>
                            <a:t>0 otherwise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∨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¬(¬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∧¬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¬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∨</m:t>
                                    </m:r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𝜑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≡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𝜈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∧</m:t>
                                    </m:r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⇒</m:t>
                                        </m:r>
                                        <m:sSub>
                                          <m:sSubPr>
                                            <m:ctrlP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𝜑</m:t>
                                            </m:r>
                                          </m:e>
                                          <m:sub>
                                            <m:r>
                                              <a:rPr lang="en-US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51C78DEF-891C-4D29-8D33-59FF9A15A58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07731051"/>
                  </p:ext>
                </p:extLst>
              </p:nvPr>
            </p:nvGraphicFramePr>
            <p:xfrm>
              <a:off x="6223330" y="1007458"/>
              <a:ext cx="5793343" cy="46253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78652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4114691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Semantics of Prop. Logic</a:t>
                          </a:r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2" t="-105319" r="-245652" b="-6106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2400" dirty="0"/>
                            <a:t>1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9448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2" t="-124516" r="-245652" b="-2703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976" t="-124516" r="-296" b="-2703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04773001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2" t="-257778" r="-245652" b="-2103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976" t="-257778" r="-296" b="-2103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2" t="-513830" r="-245652" b="-20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976" t="-513830" r="-296" b="-202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2" t="-613830" r="-245652" b="-10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976" t="-613830" r="-296" b="-102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2" t="-713830" r="-245652" b="-2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0976" t="-713830" r="-296" b="-2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748173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50DF8E5-520D-4A1C-8593-03C6818C05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6306947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: There is an upright bicycle in the middle of the road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: There is car in the field of vision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: If there is an upright bicycle in the middle of the road, the bicycle has a rider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Car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in the intersection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∧¬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∨(¬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50DF8E5-520D-4A1C-8593-03C6818C05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6306947" cy="4351338"/>
              </a:xfrm>
              <a:blipFill>
                <a:blip r:embed="rId2"/>
                <a:stretch>
                  <a:fillRect t="-2384" r="-1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E7F91A0-D351-460B-A6EB-0E91974CB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B44DEE-34F4-453B-9E8F-674B3AFC2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CC22BD-6260-4786-856F-F5029D51B92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541" t="22301" r="17490" b="19433"/>
          <a:stretch/>
        </p:blipFill>
        <p:spPr>
          <a:xfrm>
            <a:off x="7222802" y="1608292"/>
            <a:ext cx="4049403" cy="2272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655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1E4590E-DF77-449B-8925-81E64918CB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↦1,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↦0,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↦0</m:t>
                    </m:r>
                  </m:oMath>
                </a14:m>
                <a:r>
                  <a:rPr lang="en-US" dirty="0"/>
                  <a:t>. What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∧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∧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= 1</a:t>
                </a:r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↦1,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↦0</m:t>
                    </m:r>
                  </m:oMath>
                </a14:m>
                <a:r>
                  <a:rPr lang="en-US" dirty="0"/>
                  <a:t>. What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 = 0</a:t>
                </a:r>
              </a:p>
              <a:p>
                <a:pPr marL="411480" lvl="1" indent="0">
                  <a:buNone/>
                </a:pPr>
                <a:endParaRPr lang="en-US" dirty="0"/>
              </a:p>
              <a:p>
                <a:r>
                  <a:rPr lang="en-US" dirty="0"/>
                  <a:t>Is this true?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bar>
                        <m:r>
                          <a:rPr lang="en-US" i="1">
                            <a:latin typeface="Cambria Math" panose="02040503050406030204" pitchFamily="18" charset="0"/>
                          </a:rPr>
                          <m:t>≡</m:t>
                        </m:r>
                        <m:bar>
                          <m:ba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</m:bar>
                      </m:e>
                    </m:d>
                  </m:oMath>
                </a14:m>
                <a:r>
                  <a:rPr lang="en-US" dirty="0"/>
                  <a:t> = 1? (For all valuations)?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1E4590E-DF77-449B-8925-81E64918CB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1683" b="-1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AF5078D-5B6A-4001-92E3-D899E93B4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Interpreting a formula of prop. logic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1445E-FAA7-470A-9815-3699A8077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833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4207205-E6CD-4992-A8E0-45712F834D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Temporal Logic (literally logic of time) allows us to specify finite and infinite sequences of states using logical formulae</a:t>
                </a:r>
              </a:p>
              <a:p>
                <a:r>
                  <a:rPr lang="en-US" dirty="0"/>
                  <a:t>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-language is a set of sequences, each of which is possibly infinite in length, temporal logics help specify many interesting classes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-languages</a:t>
                </a:r>
              </a:p>
              <a:p>
                <a:r>
                  <a:rPr lang="en-US" dirty="0"/>
                  <a:t>Temporal logic grew out of philosophy: tense logic and modal logic</a:t>
                </a:r>
              </a:p>
              <a:p>
                <a:r>
                  <a:rPr lang="en-US" dirty="0"/>
                  <a:t>Amir </a:t>
                </a:r>
                <a:r>
                  <a:rPr lang="en-US" dirty="0" err="1"/>
                  <a:t>Pnueli</a:t>
                </a:r>
                <a:r>
                  <a:rPr lang="en-US" dirty="0"/>
                  <a:t> in 1977 used a form of temporal logic called LTL for requirements of reactive systems: later selected for the 1996 Turing Award</a:t>
                </a:r>
              </a:p>
              <a:p>
                <a:r>
                  <a:rPr lang="en-US" dirty="0"/>
                  <a:t>LTL is now adopted by the industry (part of Property Spec. Language, which is an IEEE standard), is supported by many tools in the EDA/</a:t>
                </a:r>
                <a:r>
                  <a:rPr lang="en-US"/>
                  <a:t>CAD industry</a:t>
                </a: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4207205-E6CD-4992-A8E0-45712F834D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12D75F9-60F3-41DD-B73C-5FCBE85DD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Temporal Logic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CE2249-FE6A-4824-830E-52F6585FF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9417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41266BA-87FB-4C17-8EE0-9086E3F8CE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699087" cy="2096297"/>
              </a:xfrm>
            </p:spPr>
            <p:txBody>
              <a:bodyPr/>
              <a:lstStyle/>
              <a:p>
                <a:r>
                  <a:rPr lang="en-US" dirty="0"/>
                  <a:t>Propositional Logic is interpreted over valuations to atoms</a:t>
                </a:r>
              </a:p>
              <a:p>
                <a:r>
                  <a:rPr lang="en-US" dirty="0"/>
                  <a:t>Temporal Logic is interpreted over traces/sequences/strings</a:t>
                </a:r>
              </a:p>
              <a:p>
                <a:r>
                  <a:rPr lang="en-US" dirty="0"/>
                  <a:t>Trace is an infinite sequence of valuations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41266BA-87FB-4C17-8EE0-9086E3F8CE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699087" cy="2096297"/>
              </a:xfrm>
              <a:blipFill>
                <a:blip r:embed="rId2"/>
                <a:stretch>
                  <a:fillRect l="-625" t="-49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2A529CB-3D74-4FD4-9238-F012676BE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Temporal Logic = Prop. Logic + Temporal Operators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D4117-2606-413B-AE8B-84D622609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C0BDC28-24D5-4A8A-B7D8-6AF59634CB62}"/>
              </a:ext>
            </a:extLst>
          </p:cNvPr>
          <p:cNvGrpSpPr/>
          <p:nvPr/>
        </p:nvGrpSpPr>
        <p:grpSpPr>
          <a:xfrm>
            <a:off x="1418352" y="3315545"/>
            <a:ext cx="9444362" cy="1678220"/>
            <a:chOff x="1418352" y="3315545"/>
            <a:chExt cx="9444362" cy="167822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83D1784-1B33-491B-9C70-37F0722227C0}"/>
                </a:ext>
              </a:extLst>
            </p:cNvPr>
            <p:cNvSpPr/>
            <p:nvPr/>
          </p:nvSpPr>
          <p:spPr>
            <a:xfrm>
              <a:off x="1418352" y="3429000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6358C765-3F73-428B-BE7F-98E644CFE6F9}"/>
                </a:ext>
              </a:extLst>
            </p:cNvPr>
            <p:cNvSpPr/>
            <p:nvPr/>
          </p:nvSpPr>
          <p:spPr>
            <a:xfrm>
              <a:off x="2619226" y="3429002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0D3A97C-6BE9-4CE7-BEC9-3BF2766FCC98}"/>
                </a:ext>
              </a:extLst>
            </p:cNvPr>
            <p:cNvSpPr/>
            <p:nvPr/>
          </p:nvSpPr>
          <p:spPr>
            <a:xfrm>
              <a:off x="3820100" y="3429001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2688192-AE7A-4B9D-8DE3-7BC59D860A9F}"/>
                </a:ext>
              </a:extLst>
            </p:cNvPr>
            <p:cNvSpPr/>
            <p:nvPr/>
          </p:nvSpPr>
          <p:spPr>
            <a:xfrm>
              <a:off x="5028711" y="3429000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7905A24-008A-4BAD-9AC6-9D8E18299A34}"/>
                </a:ext>
              </a:extLst>
            </p:cNvPr>
            <p:cNvSpPr/>
            <p:nvPr/>
          </p:nvSpPr>
          <p:spPr>
            <a:xfrm>
              <a:off x="6196534" y="3428998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55A9848-22C4-4673-8082-BC10D525705A}"/>
                </a:ext>
              </a:extLst>
            </p:cNvPr>
            <p:cNvSpPr/>
            <p:nvPr/>
          </p:nvSpPr>
          <p:spPr>
            <a:xfrm>
              <a:off x="8785302" y="3426351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42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5446F49-806D-4F32-84DC-6A7974A1BD6B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2138543" y="3789096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913F030-0454-4424-8F9C-2DF7A81B8D7E}"/>
                </a:ext>
              </a:extLst>
            </p:cNvPr>
            <p:cNvCxnSpPr/>
            <p:nvPr/>
          </p:nvCxnSpPr>
          <p:spPr>
            <a:xfrm>
              <a:off x="3322700" y="378909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94EE698-910E-4BE3-BC16-807815E44989}"/>
                </a:ext>
              </a:extLst>
            </p:cNvPr>
            <p:cNvCxnSpPr/>
            <p:nvPr/>
          </p:nvCxnSpPr>
          <p:spPr>
            <a:xfrm>
              <a:off x="4540291" y="378909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276A50D-0B11-495B-862B-081D85F3E48F}"/>
                </a:ext>
              </a:extLst>
            </p:cNvPr>
            <p:cNvCxnSpPr/>
            <p:nvPr/>
          </p:nvCxnSpPr>
          <p:spPr>
            <a:xfrm>
              <a:off x="5748902" y="378909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546A757-2DA8-40AF-9FF3-DFC0BFD3CACF}"/>
                </a:ext>
              </a:extLst>
            </p:cNvPr>
            <p:cNvCxnSpPr>
              <a:cxnSpLocks/>
            </p:cNvCxnSpPr>
            <p:nvPr/>
          </p:nvCxnSpPr>
          <p:spPr>
            <a:xfrm>
              <a:off x="6919422" y="378644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30293DC-834C-46A0-9A58-2BBA4ED46EDB}"/>
                </a:ext>
              </a:extLst>
            </p:cNvPr>
            <p:cNvCxnSpPr>
              <a:cxnSpLocks/>
            </p:cNvCxnSpPr>
            <p:nvPr/>
          </p:nvCxnSpPr>
          <p:spPr>
            <a:xfrm>
              <a:off x="8301922" y="378644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90A3E4E-1F17-4179-8BE9-B856D4361964}"/>
                    </a:ext>
                  </a:extLst>
                </p:cNvPr>
                <p:cNvSpPr txBox="1"/>
                <p:nvPr/>
              </p:nvSpPr>
              <p:spPr>
                <a:xfrm>
                  <a:off x="7425082" y="3315545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090A3E4E-1F17-4179-8BE9-B856D43619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5082" y="3315545"/>
                  <a:ext cx="851515" cy="8309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73068FCB-971C-4576-9B9C-8F63D53DFE19}"/>
                </a:ext>
              </a:extLst>
            </p:cNvPr>
            <p:cNvCxnSpPr>
              <a:cxnSpLocks/>
            </p:cNvCxnSpPr>
            <p:nvPr/>
          </p:nvCxnSpPr>
          <p:spPr>
            <a:xfrm>
              <a:off x="9505539" y="378644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C2F86A2-329A-4480-ACD4-6DCBD13302F9}"/>
                    </a:ext>
                  </a:extLst>
                </p:cNvPr>
                <p:cNvSpPr txBox="1"/>
                <p:nvPr/>
              </p:nvSpPr>
              <p:spPr>
                <a:xfrm>
                  <a:off x="10011199" y="3315545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C2F86A2-329A-4480-ACD4-6DCBD13302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1199" y="3315545"/>
                  <a:ext cx="851515" cy="83099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9F50727-0CD5-4858-817D-622B8584807F}"/>
                    </a:ext>
                  </a:extLst>
                </p:cNvPr>
                <p:cNvSpPr txBox="1"/>
                <p:nvPr/>
              </p:nvSpPr>
              <p:spPr>
                <a:xfrm>
                  <a:off x="1543963" y="4140573"/>
                  <a:ext cx="557140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09F50727-0CD5-4858-817D-622B858480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3963" y="4140573"/>
                  <a:ext cx="557140" cy="830997"/>
                </a:xfrm>
                <a:prstGeom prst="rect">
                  <a:avLst/>
                </a:prstGeom>
                <a:blipFill>
                  <a:blip r:embed="rId5"/>
                  <a:stretch>
                    <a:fillRect b="-51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8989088-6406-4ED0-8713-7BE633609761}"/>
                    </a:ext>
                  </a:extLst>
                </p:cNvPr>
                <p:cNvSpPr txBox="1"/>
                <p:nvPr/>
              </p:nvSpPr>
              <p:spPr>
                <a:xfrm>
                  <a:off x="2628808" y="4149189"/>
                  <a:ext cx="657231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8989088-6406-4ED0-8713-7BE6336097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8808" y="4149189"/>
                  <a:ext cx="657231" cy="830997"/>
                </a:xfrm>
                <a:prstGeom prst="rect">
                  <a:avLst/>
                </a:prstGeom>
                <a:blipFill>
                  <a:blip r:embed="rId6"/>
                  <a:stretch>
                    <a:fillRect b="-51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B8EE1B6-C76C-4F92-89E2-2CB5C1F88D2F}"/>
                    </a:ext>
                  </a:extLst>
                </p:cNvPr>
                <p:cNvSpPr txBox="1"/>
                <p:nvPr/>
              </p:nvSpPr>
              <p:spPr>
                <a:xfrm>
                  <a:off x="3750751" y="4162768"/>
                  <a:ext cx="786369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B8EE1B6-C76C-4F92-89E2-2CB5C1F88D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50751" y="4162768"/>
                  <a:ext cx="786369" cy="830997"/>
                </a:xfrm>
                <a:prstGeom prst="rect">
                  <a:avLst/>
                </a:prstGeom>
                <a:blipFill>
                  <a:blip r:embed="rId7"/>
                  <a:stretch>
                    <a:fillRect b="-51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4A8DDB1-91A8-47F4-A03A-5B689107446E}"/>
                    </a:ext>
                  </a:extLst>
                </p:cNvPr>
                <p:cNvSpPr txBox="1"/>
                <p:nvPr/>
              </p:nvSpPr>
              <p:spPr>
                <a:xfrm>
                  <a:off x="5158789" y="4162768"/>
                  <a:ext cx="557140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4A8DDB1-91A8-47F4-A03A-5B68910744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8789" y="4162768"/>
                  <a:ext cx="557140" cy="830997"/>
                </a:xfrm>
                <a:prstGeom prst="rect">
                  <a:avLst/>
                </a:prstGeom>
                <a:blipFill>
                  <a:blip r:embed="rId8"/>
                  <a:stretch>
                    <a:fillRect b="-51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8A2617C-542D-4C03-B5B0-170954E51D89}"/>
                    </a:ext>
                  </a:extLst>
                </p:cNvPr>
                <p:cNvSpPr txBox="1"/>
                <p:nvPr/>
              </p:nvSpPr>
              <p:spPr>
                <a:xfrm>
                  <a:off x="6372248" y="4149188"/>
                  <a:ext cx="786369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8A2617C-542D-4C03-B5B0-170954E51D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2248" y="4149188"/>
                  <a:ext cx="786369" cy="830997"/>
                </a:xfrm>
                <a:prstGeom prst="rect">
                  <a:avLst/>
                </a:prstGeom>
                <a:blipFill>
                  <a:blip r:embed="rId9"/>
                  <a:stretch>
                    <a:fillRect b="-51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0E10DE1-263C-4642-BC74-7D1B3FF12AEC}"/>
                    </a:ext>
                  </a:extLst>
                </p:cNvPr>
                <p:cNvSpPr txBox="1"/>
                <p:nvPr/>
              </p:nvSpPr>
              <p:spPr>
                <a:xfrm>
                  <a:off x="8781733" y="4150887"/>
                  <a:ext cx="557140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0E10DE1-263C-4642-BC74-7D1B3FF12A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1733" y="4150887"/>
                  <a:ext cx="557140" cy="830997"/>
                </a:xfrm>
                <a:prstGeom prst="rect">
                  <a:avLst/>
                </a:prstGeom>
                <a:blipFill>
                  <a:blip r:embed="rId10"/>
                  <a:stretch>
                    <a:fillRect b="-51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Content Placeholder 1">
            <a:extLst>
              <a:ext uri="{FF2B5EF4-FFF2-40B4-BE49-F238E27FC236}">
                <a16:creationId xmlns:a16="http://schemas.microsoft.com/office/drawing/2014/main" id="{F8E2A7A6-8B06-4D89-910B-4B19E0813448}"/>
              </a:ext>
            </a:extLst>
          </p:cNvPr>
          <p:cNvSpPr txBox="1">
            <a:spLocks/>
          </p:cNvSpPr>
          <p:nvPr/>
        </p:nvSpPr>
        <p:spPr>
          <a:xfrm>
            <a:off x="165307" y="5134521"/>
            <a:ext cx="11699087" cy="6164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Can also write as: (0,1,1), (1,1,0), (2,0,0), (3,1,1),(4,0,1),… ,(42,1,1), … </a:t>
            </a:r>
          </a:p>
        </p:txBody>
      </p:sp>
    </p:spTree>
    <p:extLst>
      <p:ext uri="{BB962C8B-B14F-4D97-AF65-F5344CB8AC3E}">
        <p14:creationId xmlns:p14="http://schemas.microsoft.com/office/powerpoint/2010/main" val="22285754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17E2CC0-2ECE-468B-9873-6C5D43FC37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LTL is a logic interpreted over infinite traces</a:t>
            </a:r>
          </a:p>
          <a:p>
            <a:r>
              <a:rPr lang="en-US" dirty="0"/>
              <a:t>Temporal logic with a view that time evolves in a linear fashion</a:t>
            </a:r>
          </a:p>
          <a:p>
            <a:pPr lvl="1"/>
            <a:r>
              <a:rPr lang="en-US" dirty="0"/>
              <a:t>Other logics where time is branching!</a:t>
            </a:r>
          </a:p>
          <a:p>
            <a:r>
              <a:rPr lang="en-US" dirty="0"/>
              <a:t>Assumes that a trace is a discrete-time trace, with equal time intervals</a:t>
            </a:r>
          </a:p>
          <a:p>
            <a:r>
              <a:rPr lang="en-US" dirty="0"/>
              <a:t>Actual interval between time-points does not matter : similar to rounds in synchronous reactive components</a:t>
            </a:r>
          </a:p>
          <a:p>
            <a:r>
              <a:rPr lang="en-US" dirty="0"/>
              <a:t>LTL can be used to express safety and liveness properties!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9A758F4-B73D-4FF6-AB80-C0276F123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Temporal Logic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8332CD-AF5F-4F7F-A8D0-EB63052A2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60726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740015F-3B72-40AE-98A6-3BDC91B3A3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5133602" cy="4351338"/>
              </a:xfrm>
            </p:spPr>
            <p:txBody>
              <a:bodyPr/>
              <a:lstStyle/>
              <a:p>
                <a:r>
                  <a:rPr lang="en-US" dirty="0"/>
                  <a:t>LTL formulas are built from propositions and other smaller LTL formulas using:</a:t>
                </a:r>
              </a:p>
              <a:p>
                <a:pPr lvl="1"/>
                <a:r>
                  <a:rPr lang="en-US" dirty="0"/>
                  <a:t>Boolean connectives</a:t>
                </a:r>
              </a:p>
              <a:p>
                <a:pPr lvl="1"/>
                <a:r>
                  <a:rPr lang="en-US" dirty="0"/>
                  <a:t>Temporal Operators</a:t>
                </a:r>
              </a:p>
              <a:p>
                <a:r>
                  <a:rPr lang="en-US" dirty="0"/>
                  <a:t>Only shown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/>
                  <a:t>, but can define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∨, ⇒,≡</m:t>
                    </m:r>
                  </m:oMath>
                </a14:m>
                <a:r>
                  <a:rPr lang="en-US" dirty="0"/>
                  <a:t> for convenience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740015F-3B72-40AE-98A6-3BDC91B3A3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5133602" cy="4351338"/>
              </a:xfrm>
              <a:blipFill>
                <a:blip r:embed="rId2"/>
                <a:stretch>
                  <a:fillRect l="-1425" t="-2384" r="-2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6F4D039-B6AF-43DC-A22C-7A586FCB7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LTL Syntax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35570-5FF2-47CD-8CDB-D900A9BDB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7BABB6E-81F2-497A-BC6E-6C4F16C099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2885112"/>
                  </p:ext>
                </p:extLst>
              </p:nvPr>
            </p:nvGraphicFramePr>
            <p:xfrm>
              <a:off x="5626889" y="663539"/>
              <a:ext cx="5782881" cy="48234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45855">
                      <a:extLst>
                        <a:ext uri="{9D8B030D-6E8A-4147-A177-3AD203B41FA5}">
                          <a16:colId xmlns:a16="http://schemas.microsoft.com/office/drawing/2014/main" val="3801851289"/>
                        </a:ext>
                      </a:extLst>
                    </a:gridCol>
                    <a:gridCol w="1224869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445407">
                      <a:extLst>
                        <a:ext uri="{9D8B030D-6E8A-4147-A177-3AD203B41FA5}">
                          <a16:colId xmlns:a16="http://schemas.microsoft.com/office/drawing/2014/main" val="1035336446"/>
                        </a:ext>
                      </a:extLst>
                    </a:gridCol>
                    <a:gridCol w="2866750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Syntax of LTL</a:t>
                          </a: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∷=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sz="2800" dirty="0"/>
                            <a:t> 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lang="en-US" sz="2400" dirty="0"/>
                            <a:t> is a</a:t>
                          </a:r>
                          <a:r>
                            <a:rPr lang="en-US" sz="2400" baseline="0" dirty="0"/>
                            <a:t> prop in AP</a:t>
                          </a:r>
                          <a:endParaRPr lang="en-US" sz="2400" dirty="0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¬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sz="2800" dirty="0"/>
                            <a:t> 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Negation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04773001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oMath>
                          </a14:m>
                          <a:r>
                            <a:rPr lang="en-US" sz="2800" dirty="0"/>
                            <a:t> 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Conjunction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01267959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1" i="0" smtClean="0">
                                    <a:latin typeface="Cambria Math" panose="02040503050406030204" pitchFamily="18" charset="0"/>
                                  </a:rPr>
                                  <m:t>𝐗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Ne</a:t>
                          </a:r>
                          <a:r>
                            <a:rPr lang="en-US" sz="2400" b="1" dirty="0" err="1"/>
                            <a:t>X</a:t>
                          </a:r>
                          <a:r>
                            <a:rPr lang="en-US" sz="2400" dirty="0" err="1"/>
                            <a:t>t</a:t>
                          </a:r>
                          <a:r>
                            <a:rPr lang="en-US" sz="2400" dirty="0"/>
                            <a:t>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1" i="0" smtClean="0">
                                    <a:latin typeface="Cambria Math" panose="02040503050406030204" pitchFamily="18" charset="0"/>
                                  </a:rPr>
                                  <m:t>𝐅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Some </a:t>
                          </a:r>
                          <a:r>
                            <a:rPr lang="en-US" sz="2400" b="1" dirty="0"/>
                            <a:t>F</a:t>
                          </a:r>
                          <a:r>
                            <a:rPr lang="en-US" sz="2400" dirty="0"/>
                            <a:t>uture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1" i="0" smtClean="0">
                                    <a:latin typeface="Cambria Math" panose="02040503050406030204" pitchFamily="18" charset="0"/>
                                  </a:rPr>
                                  <m:t>𝐆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/>
                            <a:t>G</a:t>
                          </a:r>
                          <a:r>
                            <a:rPr lang="en-US" sz="2400" dirty="0"/>
                            <a:t>lobally in all steps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14:m>
                            <m:oMathPara xmlns:m="http://schemas.openxmlformats.org/officeDocument/2006/math">
                              <m:oMathParaPr>
                                <m:jc m:val="right"/>
                              </m:oMathParaPr>
                              <m:oMath xmlns:m="http://schemas.openxmlformats.org/officeDocument/2006/math"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1" i="0" smtClean="0">
                                    <a:latin typeface="Cambria Math" panose="02040503050406030204" pitchFamily="18" charset="0"/>
                                  </a:rPr>
                                  <m:t>𝐔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/>
                            <a:t>In all steps </a:t>
                          </a:r>
                          <a:r>
                            <a:rPr lang="en-US" sz="2400" b="1" dirty="0"/>
                            <a:t>U</a:t>
                          </a:r>
                          <a:r>
                            <a:rPr lang="en-US" sz="2400" dirty="0"/>
                            <a:t>ntil in some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F7BABB6E-81F2-497A-BC6E-6C4F16C0991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32885112"/>
                  </p:ext>
                </p:extLst>
              </p:nvPr>
            </p:nvGraphicFramePr>
            <p:xfrm>
              <a:off x="5626889" y="663539"/>
              <a:ext cx="5782881" cy="48234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245855">
                      <a:extLst>
                        <a:ext uri="{9D8B030D-6E8A-4147-A177-3AD203B41FA5}">
                          <a16:colId xmlns:a16="http://schemas.microsoft.com/office/drawing/2014/main" val="3801851289"/>
                        </a:ext>
                      </a:extLst>
                    </a:gridCol>
                    <a:gridCol w="1224869">
                      <a:extLst>
                        <a:ext uri="{9D8B030D-6E8A-4147-A177-3AD203B41FA5}">
                          <a16:colId xmlns:a16="http://schemas.microsoft.com/office/drawing/2014/main" val="2451876391"/>
                        </a:ext>
                      </a:extLst>
                    </a:gridCol>
                    <a:gridCol w="445407">
                      <a:extLst>
                        <a:ext uri="{9D8B030D-6E8A-4147-A177-3AD203B41FA5}">
                          <a16:colId xmlns:a16="http://schemas.microsoft.com/office/drawing/2014/main" val="1035336446"/>
                        </a:ext>
                      </a:extLst>
                    </a:gridCol>
                    <a:gridCol w="2866750">
                      <a:extLst>
                        <a:ext uri="{9D8B030D-6E8A-4147-A177-3AD203B41FA5}">
                          <a16:colId xmlns:a16="http://schemas.microsoft.com/office/drawing/2014/main" val="2988198429"/>
                        </a:ext>
                      </a:extLst>
                    </a:gridCol>
                  </a:tblGrid>
                  <a:tr h="571500">
                    <a:tc gridSpan="4"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Syntax of LTL</a:t>
                          </a:r>
                        </a:p>
                      </a:txBody>
                      <a:tcPr anchor="ctr">
                        <a:lnL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en-US" sz="2800" dirty="0"/>
                        </a:p>
                      </a:txBody>
                      <a:tcPr anchor="ctr"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57687742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0" t="-104255" r="-365686" b="-66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990" t="-104255" r="-271144" b="-66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2128" t="-104255" r="-213" b="-6670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6267042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990" t="-204255" r="-271144" b="-56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Negation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204773001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990" t="-304255" r="-271144" b="-46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Conjunction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801267959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990" t="-404255" r="-271144" b="-36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 err="1"/>
                            <a:t>Ne</a:t>
                          </a:r>
                          <a:r>
                            <a:rPr lang="en-US" sz="2400" b="1" dirty="0" err="1"/>
                            <a:t>X</a:t>
                          </a:r>
                          <a:r>
                            <a:rPr lang="en-US" sz="2400" dirty="0" err="1"/>
                            <a:t>t</a:t>
                          </a:r>
                          <a:r>
                            <a:rPr lang="en-US" sz="2400" dirty="0"/>
                            <a:t>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64220537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990" t="-504255" r="-271144" b="-26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Some </a:t>
                          </a:r>
                          <a:r>
                            <a:rPr lang="en-US" sz="2400" b="1" dirty="0"/>
                            <a:t>F</a:t>
                          </a:r>
                          <a:r>
                            <a:rPr lang="en-US" sz="2400" dirty="0"/>
                            <a:t>uture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374562713"/>
                      </a:ext>
                    </a:extLst>
                  </a:tr>
                  <a:tr h="57150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990" t="-604255" r="-271144" b="-1670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/>
                            <a:t>G</a:t>
                          </a:r>
                          <a:r>
                            <a:rPr lang="en-US" sz="2400" dirty="0"/>
                            <a:t>lobally in all steps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31691294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 sz="2800" dirty="0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1990" t="-490370" r="-271144" b="-1629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800" dirty="0"/>
                            <a:t>|</a:t>
                          </a:r>
                        </a:p>
                      </a:txBody>
                      <a:tcPr anchor="ctr">
                        <a:lnL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0" dirty="0"/>
                            <a:t>In all steps </a:t>
                          </a:r>
                          <a:r>
                            <a:rPr lang="en-US" sz="2400" b="1" dirty="0"/>
                            <a:t>U</a:t>
                          </a:r>
                          <a:r>
                            <a:rPr lang="en-US" sz="2400" dirty="0"/>
                            <a:t>ntil in some step</a:t>
                          </a:r>
                        </a:p>
                      </a:txBody>
                      <a:tcPr anchor="ctr">
                        <a:lnL w="63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31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58188030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433676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BA93BD5-2EFB-4A94-8F95-50188DE641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Semantics of LTL is defined by a valuation function that assigns to each proposition at each time-point in the trace a truth value (0 or 1)</a:t>
                </a:r>
              </a:p>
              <a:p>
                <a:r>
                  <a:rPr lang="en-US" dirty="0"/>
                  <a:t>We use the symbol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</m:oMath>
                </a14:m>
                <a:r>
                  <a:rPr lang="en-US" dirty="0"/>
                  <a:t> (read models) to show that a trace-point satisfies a formula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: Read as trace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satisfies formula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we omit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then the meaning is time 0.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is the same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0⊨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Semantics is defined recursively over the formula</a:t>
                </a:r>
              </a:p>
              <a:p>
                <a:r>
                  <a:rPr lang="en-US" dirty="0"/>
                  <a:t>Base case: Propositional formulas, Recursion over structure of formula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BA93BD5-2EFB-4A94-8F95-50188DE641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A9DA90A-0DC2-4E94-95EF-1FE14E3A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LTL Semantics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EC764-3D5F-43E8-ABD0-B14C36371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459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444B18D-71FB-47D4-BAAC-1D3CB4AD7C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</a:p>
              <a:p>
                <a:pPr lvl="1"/>
                <a:r>
                  <a:rPr lang="en-US" dirty="0"/>
                  <a:t>i.e.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is true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⊭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, </a:t>
                </a:r>
              </a:p>
              <a:p>
                <a:pPr lvl="1"/>
                <a:r>
                  <a:rPr lang="en-US" dirty="0"/>
                  <a:t>i.e.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is </a:t>
                </a:r>
                <a:r>
                  <a:rPr lang="en-US" b="1" i="1" dirty="0"/>
                  <a:t>not </a:t>
                </a:r>
                <a:r>
                  <a:rPr lang="en-US" dirty="0"/>
                  <a:t>true for the trace starting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i.e.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b="1" i="1" dirty="0"/>
                  <a:t>both hold </a:t>
                </a:r>
                <a:r>
                  <a:rPr lang="en-US" dirty="0"/>
                  <a:t>starting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1" i="1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i="1" dirty="0"/>
              </a:p>
              <a:p>
                <a:pPr lvl="1"/>
                <a:r>
                  <a:rPr lang="en-US" dirty="0"/>
                  <a:t>i.e.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holds starting at the next time point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444B18D-71FB-47D4-BAAC-1D3CB4AD7C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880B343-D28F-41CE-9AB1-D7182463A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semantics of LTL: 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F8DCC-A24C-46C3-A2CD-7AB0D561F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609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6773222-414A-48C3-BC03-1C07D8C9D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Done with Module 1!</a:t>
            </a:r>
          </a:p>
          <a:p>
            <a:r>
              <a:rPr lang="en-US" dirty="0"/>
              <a:t>Module 1: Models of Computation + Control </a:t>
            </a:r>
          </a:p>
          <a:p>
            <a:r>
              <a:rPr lang="en-US" dirty="0"/>
              <a:t> Module 2: Formal Specification, Verification, Testing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DFD202-F063-4070-BE93-5F9A11CBE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we are in the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205A6-B129-4F69-BA87-CF59AE9D5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343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444B18D-71FB-47D4-BAAC-1D3CB4AD7C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such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 i.e.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is true starting now, or there is some future time-point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from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is true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i="1" dirty="0"/>
                  <a:t>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is true starting now, and for all future time-points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is true starting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1" i="0" smtClean="0">
                        <a:latin typeface="Cambria Math" panose="02040503050406030204" pitchFamily="18" charset="0"/>
                      </a:rPr>
                      <m:t>𝐔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∀ℓ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≤ℓ&lt;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,ℓ⊨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i.e.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eventually holds, and for all positions till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holds,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holds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444B18D-71FB-47D4-BAAC-1D3CB4AD7C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880B343-D28F-41CE-9AB1-D7182463A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Recursive semantics of LTL: II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F8DCC-A24C-46C3-A2CD-7AB0D561F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087E993-1F8F-9CF7-085A-4BD079A4A3BA}"/>
                  </a:ext>
                </a:extLst>
              </p14:cNvPr>
              <p14:cNvContentPartPr/>
              <p14:nvPr/>
            </p14:nvContentPartPr>
            <p14:xfrm>
              <a:off x="8058240" y="3419640"/>
              <a:ext cx="1786320" cy="709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087E993-1F8F-9CF7-085A-4BD079A4A3B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048880" y="3410280"/>
                <a:ext cx="1805040" cy="728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08266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1E970AF-6017-44E8-B70D-70E4661158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6637" y="1092422"/>
                <a:ext cx="11699087" cy="98161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Ne</a:t>
                </a:r>
                <a:r>
                  <a:rPr lang="en-US" b="1" dirty="0"/>
                  <a:t>X</a:t>
                </a:r>
                <a:r>
                  <a:rPr lang="en-US" dirty="0"/>
                  <a:t>t Step 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1E970AF-6017-44E8-B70D-70E4661158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637" y="1092422"/>
                <a:ext cx="11699087" cy="981619"/>
              </a:xfrm>
              <a:blipFill>
                <a:blip r:embed="rId2"/>
                <a:stretch>
                  <a:fillRect t="-9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AC5B238E-BF88-4320-8DCB-1AD7D373A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temporal operators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4525D-4415-4096-9E15-4D10748A9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713B373-2580-4E97-AD19-EA30F0CB5E5B}"/>
              </a:ext>
            </a:extLst>
          </p:cNvPr>
          <p:cNvGrpSpPr/>
          <p:nvPr/>
        </p:nvGrpSpPr>
        <p:grpSpPr>
          <a:xfrm>
            <a:off x="821645" y="1810425"/>
            <a:ext cx="8567870" cy="1198082"/>
            <a:chOff x="1134910" y="2641424"/>
            <a:chExt cx="8567870" cy="119808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18197D2-D4F2-48AA-A47C-D44D400E222E}"/>
                </a:ext>
              </a:extLst>
            </p:cNvPr>
            <p:cNvSpPr/>
            <p:nvPr/>
          </p:nvSpPr>
          <p:spPr>
            <a:xfrm>
              <a:off x="1134910" y="2644073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E1175F3-308D-4EBC-A7E2-9DD7FB047C3E}"/>
                </a:ext>
              </a:extLst>
            </p:cNvPr>
            <p:cNvSpPr/>
            <p:nvPr/>
          </p:nvSpPr>
          <p:spPr>
            <a:xfrm>
              <a:off x="2335784" y="2644075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9F3B824-C9D3-4D40-909C-B3F98370F021}"/>
                </a:ext>
              </a:extLst>
            </p:cNvPr>
            <p:cNvSpPr/>
            <p:nvPr/>
          </p:nvSpPr>
          <p:spPr>
            <a:xfrm>
              <a:off x="3536658" y="2644074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36236C7-9AAC-4F0D-B9D3-940A4178B231}"/>
                </a:ext>
              </a:extLst>
            </p:cNvPr>
            <p:cNvSpPr/>
            <p:nvPr/>
          </p:nvSpPr>
          <p:spPr>
            <a:xfrm>
              <a:off x="4745269" y="2644073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EFC0991-FF7A-4930-A658-F6D97B8D9229}"/>
                </a:ext>
              </a:extLst>
            </p:cNvPr>
            <p:cNvSpPr/>
            <p:nvPr/>
          </p:nvSpPr>
          <p:spPr>
            <a:xfrm>
              <a:off x="5913092" y="2644071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512BF9B-17BE-4F86-A703-F5763D35C0C4}"/>
                </a:ext>
              </a:extLst>
            </p:cNvPr>
            <p:cNvSpPr/>
            <p:nvPr/>
          </p:nvSpPr>
          <p:spPr>
            <a:xfrm>
              <a:off x="8501860" y="2641424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42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A69380A0-3A93-4532-B70A-677022CFD88C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1855101" y="3004169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6F3A680-B45A-4F24-9961-417618E97EC5}"/>
                </a:ext>
              </a:extLst>
            </p:cNvPr>
            <p:cNvCxnSpPr/>
            <p:nvPr/>
          </p:nvCxnSpPr>
          <p:spPr>
            <a:xfrm>
              <a:off x="3039258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AF20642-1455-4A55-B717-520DE9E8C64B}"/>
                </a:ext>
              </a:extLst>
            </p:cNvPr>
            <p:cNvCxnSpPr/>
            <p:nvPr/>
          </p:nvCxnSpPr>
          <p:spPr>
            <a:xfrm>
              <a:off x="4256849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F5A5FCE-E7BE-48F1-A764-7C9F92FBEA80}"/>
                </a:ext>
              </a:extLst>
            </p:cNvPr>
            <p:cNvCxnSpPr/>
            <p:nvPr/>
          </p:nvCxnSpPr>
          <p:spPr>
            <a:xfrm>
              <a:off x="5465460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80B67F3-144B-46B1-9286-BCE03C6D957F}"/>
                </a:ext>
              </a:extLst>
            </p:cNvPr>
            <p:cNvCxnSpPr>
              <a:cxnSpLocks/>
            </p:cNvCxnSpPr>
            <p:nvPr/>
          </p:nvCxnSpPr>
          <p:spPr>
            <a:xfrm>
              <a:off x="6635980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184807A-DEF7-4EF6-AD54-6D211F47F82A}"/>
                </a:ext>
              </a:extLst>
            </p:cNvPr>
            <p:cNvCxnSpPr>
              <a:cxnSpLocks/>
            </p:cNvCxnSpPr>
            <p:nvPr/>
          </p:nvCxnSpPr>
          <p:spPr>
            <a:xfrm>
              <a:off x="8018480" y="300151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6110F013-BE17-4235-862E-C0BF940EF830}"/>
                </a:ext>
              </a:extLst>
            </p:cNvPr>
            <p:cNvCxnSpPr>
              <a:cxnSpLocks/>
            </p:cNvCxnSpPr>
            <p:nvPr/>
          </p:nvCxnSpPr>
          <p:spPr>
            <a:xfrm>
              <a:off x="9222097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DC17EEC-B8A5-4149-BD03-E2D03F73ABBE}"/>
                    </a:ext>
                  </a:extLst>
                </p:cNvPr>
                <p:cNvSpPr txBox="1"/>
                <p:nvPr/>
              </p:nvSpPr>
              <p:spPr>
                <a:xfrm>
                  <a:off x="1260521" y="3355646"/>
                  <a:ext cx="6195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DC17EEC-B8A5-4149-BD03-E2D03F73A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0521" y="3355646"/>
                  <a:ext cx="619557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E6B4187-F59C-4C71-825D-FC2198D2440E}"/>
                    </a:ext>
                  </a:extLst>
                </p:cNvPr>
                <p:cNvSpPr txBox="1"/>
                <p:nvPr/>
              </p:nvSpPr>
              <p:spPr>
                <a:xfrm>
                  <a:off x="2501824" y="3355645"/>
                  <a:ext cx="4443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E6B4187-F59C-4C71-825D-FC2198D244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1824" y="3355645"/>
                  <a:ext cx="444352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B25C062-415E-4F04-99A1-09C47DB2FDC3}"/>
                    </a:ext>
                  </a:extLst>
                </p:cNvPr>
                <p:cNvSpPr txBox="1"/>
                <p:nvPr/>
              </p:nvSpPr>
              <p:spPr>
                <a:xfrm>
                  <a:off x="3467309" y="3377841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CB25C062-415E-4F04-99A1-09C47DB2FD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7309" y="3377841"/>
                  <a:ext cx="658129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6EB1BF7-28C5-4621-8DB7-13E5626C9906}"/>
                    </a:ext>
                  </a:extLst>
                </p:cNvPr>
                <p:cNvSpPr txBox="1"/>
                <p:nvPr/>
              </p:nvSpPr>
              <p:spPr>
                <a:xfrm>
                  <a:off x="4875347" y="3377841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6EB1BF7-28C5-4621-8DB7-13E5626C99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5347" y="3377841"/>
                  <a:ext cx="658129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EFB6816-42CE-4ABE-9BA3-30DE5D5DCDFB}"/>
                    </a:ext>
                  </a:extLst>
                </p:cNvPr>
                <p:cNvSpPr txBox="1"/>
                <p:nvPr/>
              </p:nvSpPr>
              <p:spPr>
                <a:xfrm>
                  <a:off x="6088806" y="3364261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5EFB6816-42CE-4ABE-9BA3-30DE5D5DCD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8806" y="3364261"/>
                  <a:ext cx="658129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5C64A19-B615-41BE-A111-D982F38314C3}"/>
                    </a:ext>
                  </a:extLst>
                </p:cNvPr>
                <p:cNvSpPr txBox="1"/>
                <p:nvPr/>
              </p:nvSpPr>
              <p:spPr>
                <a:xfrm>
                  <a:off x="8578892" y="3377841"/>
                  <a:ext cx="48068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5C64A19-B615-41BE-A111-D982F38314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8892" y="3377841"/>
                  <a:ext cx="480683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1">
                <a:extLst>
                  <a:ext uri="{FF2B5EF4-FFF2-40B4-BE49-F238E27FC236}">
                    <a16:creationId xmlns:a16="http://schemas.microsoft.com/office/drawing/2014/main" id="{E3BF9706-2C00-4031-8949-DECD59C0247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652" y="3003089"/>
                <a:ext cx="11699087" cy="7201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Some </a:t>
                </a:r>
                <a:r>
                  <a:rPr lang="en-US" b="1" dirty="0"/>
                  <a:t>F</a:t>
                </a:r>
                <a:r>
                  <a:rPr lang="en-US" dirty="0"/>
                  <a:t>uture step </a:t>
                </a:r>
              </a:p>
            </p:txBody>
          </p:sp>
        </mc:Choice>
        <mc:Fallback xmlns="">
          <p:sp>
            <p:nvSpPr>
              <p:cNvPr id="25" name="Content Placeholder 1">
                <a:extLst>
                  <a:ext uri="{FF2B5EF4-FFF2-40B4-BE49-F238E27FC236}">
                    <a16:creationId xmlns:a16="http://schemas.microsoft.com/office/drawing/2014/main" id="{E3BF9706-2C00-4031-8949-DECD59C02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52" y="3003089"/>
                <a:ext cx="11699087" cy="720187"/>
              </a:xfrm>
              <a:prstGeom prst="rect">
                <a:avLst/>
              </a:prstGeom>
              <a:blipFill>
                <a:blip r:embed="rId9"/>
                <a:stretch>
                  <a:fillRect t="-14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236DC042-8D8D-490A-8AF2-E2CFF014F1E4}"/>
              </a:ext>
            </a:extLst>
          </p:cNvPr>
          <p:cNvGrpSpPr/>
          <p:nvPr/>
        </p:nvGrpSpPr>
        <p:grpSpPr>
          <a:xfrm>
            <a:off x="766661" y="3299416"/>
            <a:ext cx="9444362" cy="1308888"/>
            <a:chOff x="1134910" y="2530618"/>
            <a:chExt cx="9444362" cy="1308888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BC465D6-B037-4ECF-A9FC-558D9AF63402}"/>
                </a:ext>
              </a:extLst>
            </p:cNvPr>
            <p:cNvSpPr/>
            <p:nvPr/>
          </p:nvSpPr>
          <p:spPr>
            <a:xfrm>
              <a:off x="1134910" y="2644073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30101CE3-CA2E-4AAA-9126-298E960495F9}"/>
                </a:ext>
              </a:extLst>
            </p:cNvPr>
            <p:cNvSpPr/>
            <p:nvPr/>
          </p:nvSpPr>
          <p:spPr>
            <a:xfrm>
              <a:off x="2335784" y="2644075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FBEDAEB-5AB1-4546-BF56-DEFFF98FE00D}"/>
                </a:ext>
              </a:extLst>
            </p:cNvPr>
            <p:cNvSpPr/>
            <p:nvPr/>
          </p:nvSpPr>
          <p:spPr>
            <a:xfrm>
              <a:off x="3536658" y="2644074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62514FE6-76A0-49D8-97D7-888822E8499A}"/>
                </a:ext>
              </a:extLst>
            </p:cNvPr>
            <p:cNvSpPr/>
            <p:nvPr/>
          </p:nvSpPr>
          <p:spPr>
            <a:xfrm>
              <a:off x="4745269" y="2644073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3C591073-36DE-411B-9008-AA4EB2EC9B64}"/>
                </a:ext>
              </a:extLst>
            </p:cNvPr>
            <p:cNvSpPr/>
            <p:nvPr/>
          </p:nvSpPr>
          <p:spPr>
            <a:xfrm>
              <a:off x="5913092" y="2644071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AB8E7364-5767-49E7-9EB4-387BA49E1B87}"/>
                </a:ext>
              </a:extLst>
            </p:cNvPr>
            <p:cNvSpPr/>
            <p:nvPr/>
          </p:nvSpPr>
          <p:spPr>
            <a:xfrm>
              <a:off x="8501860" y="2641424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42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B2AFDAB1-4ADC-40D5-8E42-34AD5B677CA9}"/>
                </a:ext>
              </a:extLst>
            </p:cNvPr>
            <p:cNvCxnSpPr>
              <a:stCxn id="26" idx="6"/>
              <a:endCxn id="27" idx="2"/>
            </p:cNvCxnSpPr>
            <p:nvPr/>
          </p:nvCxnSpPr>
          <p:spPr>
            <a:xfrm>
              <a:off x="1855101" y="3004169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DA051E6-F89A-47C3-B6C1-C45A1F65018A}"/>
                </a:ext>
              </a:extLst>
            </p:cNvPr>
            <p:cNvCxnSpPr/>
            <p:nvPr/>
          </p:nvCxnSpPr>
          <p:spPr>
            <a:xfrm>
              <a:off x="3039258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C8B7BA1-9855-40D1-8F04-01452D023C7B}"/>
                </a:ext>
              </a:extLst>
            </p:cNvPr>
            <p:cNvCxnSpPr/>
            <p:nvPr/>
          </p:nvCxnSpPr>
          <p:spPr>
            <a:xfrm>
              <a:off x="4256849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93C1590F-9B07-475F-A292-1EF82C928F05}"/>
                </a:ext>
              </a:extLst>
            </p:cNvPr>
            <p:cNvCxnSpPr/>
            <p:nvPr/>
          </p:nvCxnSpPr>
          <p:spPr>
            <a:xfrm>
              <a:off x="5465460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22C721DA-CE0B-4717-8EB7-2B969123A7DB}"/>
                </a:ext>
              </a:extLst>
            </p:cNvPr>
            <p:cNvCxnSpPr>
              <a:cxnSpLocks/>
            </p:cNvCxnSpPr>
            <p:nvPr/>
          </p:nvCxnSpPr>
          <p:spPr>
            <a:xfrm>
              <a:off x="6635980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FD4E0EAA-4C59-4EDF-A353-16163EDDC93A}"/>
                </a:ext>
              </a:extLst>
            </p:cNvPr>
            <p:cNvCxnSpPr>
              <a:cxnSpLocks/>
            </p:cNvCxnSpPr>
            <p:nvPr/>
          </p:nvCxnSpPr>
          <p:spPr>
            <a:xfrm>
              <a:off x="8018480" y="300151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075698E-7728-4DCB-B755-8B7A14C10655}"/>
                    </a:ext>
                  </a:extLst>
                </p:cNvPr>
                <p:cNvSpPr txBox="1"/>
                <p:nvPr/>
              </p:nvSpPr>
              <p:spPr>
                <a:xfrm>
                  <a:off x="7141640" y="2530618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C075698E-7728-4DCB-B755-8B7A14C106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1640" y="2530618"/>
                  <a:ext cx="851515" cy="83099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91B0B2D-B726-42DC-9267-4AC11A90E2A3}"/>
                </a:ext>
              </a:extLst>
            </p:cNvPr>
            <p:cNvCxnSpPr>
              <a:cxnSpLocks/>
            </p:cNvCxnSpPr>
            <p:nvPr/>
          </p:nvCxnSpPr>
          <p:spPr>
            <a:xfrm>
              <a:off x="9222097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F92B730-5DAB-4C18-A1DE-93350A0081F1}"/>
                    </a:ext>
                  </a:extLst>
                </p:cNvPr>
                <p:cNvSpPr txBox="1"/>
                <p:nvPr/>
              </p:nvSpPr>
              <p:spPr>
                <a:xfrm>
                  <a:off x="9727757" y="2530618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0F92B730-5DAB-4C18-A1DE-93350A0081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7757" y="2530618"/>
                  <a:ext cx="851515" cy="83099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AA07AA96-39E1-4023-AD6B-60909820B736}"/>
                    </a:ext>
                  </a:extLst>
                </p:cNvPr>
                <p:cNvSpPr txBox="1"/>
                <p:nvPr/>
              </p:nvSpPr>
              <p:spPr>
                <a:xfrm>
                  <a:off x="1260521" y="3355646"/>
                  <a:ext cx="6195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AA07AA96-39E1-4023-AD6B-60909820B7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0521" y="3355646"/>
                  <a:ext cx="619557" cy="461665"/>
                </a:xfrm>
                <a:prstGeom prst="rect">
                  <a:avLst/>
                </a:prstGeom>
                <a:blipFill>
                  <a:blip r:embed="rId12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D903AD6-491A-4192-8595-8F9112FEC2D9}"/>
                    </a:ext>
                  </a:extLst>
                </p:cNvPr>
                <p:cNvSpPr txBox="1"/>
                <p:nvPr/>
              </p:nvSpPr>
              <p:spPr>
                <a:xfrm>
                  <a:off x="2345366" y="3364262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9D903AD6-491A-4192-8595-8F9112FEC2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5366" y="3364262"/>
                  <a:ext cx="658129" cy="461665"/>
                </a:xfrm>
                <a:prstGeom prst="rect">
                  <a:avLst/>
                </a:prstGeom>
                <a:blipFill>
                  <a:blip r:embed="rId13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DFF57F5-FC04-44F7-A56D-0AC225DF0739}"/>
                    </a:ext>
                  </a:extLst>
                </p:cNvPr>
                <p:cNvSpPr txBox="1"/>
                <p:nvPr/>
              </p:nvSpPr>
              <p:spPr>
                <a:xfrm>
                  <a:off x="3467309" y="3377841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1DFF57F5-FC04-44F7-A56D-0AC225DF07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7309" y="3377841"/>
                  <a:ext cx="658129" cy="461665"/>
                </a:xfrm>
                <a:prstGeom prst="rect">
                  <a:avLst/>
                </a:prstGeom>
                <a:blipFill>
                  <a:blip r:embed="rId14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0B21E706-B8AF-4242-85B1-7FD51D713BD3}"/>
                    </a:ext>
                  </a:extLst>
                </p:cNvPr>
                <p:cNvSpPr txBox="1"/>
                <p:nvPr/>
              </p:nvSpPr>
              <p:spPr>
                <a:xfrm>
                  <a:off x="4875347" y="3377841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0B21E706-B8AF-4242-85B1-7FD51D713B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5347" y="3377841"/>
                  <a:ext cx="658129" cy="461665"/>
                </a:xfrm>
                <a:prstGeom prst="rect">
                  <a:avLst/>
                </a:prstGeom>
                <a:blipFill>
                  <a:blip r:embed="rId15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D5A70179-A298-4719-BA90-31148348DAC6}"/>
                    </a:ext>
                  </a:extLst>
                </p:cNvPr>
                <p:cNvSpPr txBox="1"/>
                <p:nvPr/>
              </p:nvSpPr>
              <p:spPr>
                <a:xfrm>
                  <a:off x="6088806" y="3364261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D5A70179-A298-4719-BA90-31148348DA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8806" y="3364261"/>
                  <a:ext cx="658129" cy="461665"/>
                </a:xfrm>
                <a:prstGeom prst="rect">
                  <a:avLst/>
                </a:prstGeom>
                <a:blipFill>
                  <a:blip r:embed="rId16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FADA87E-A02B-4245-B192-BD1D92F792E1}"/>
                    </a:ext>
                  </a:extLst>
                </p:cNvPr>
                <p:cNvSpPr txBox="1"/>
                <p:nvPr/>
              </p:nvSpPr>
              <p:spPr>
                <a:xfrm>
                  <a:off x="8578892" y="3377841"/>
                  <a:ext cx="48068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FADA87E-A02B-4245-B192-BD1D92F792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8892" y="3377841"/>
                  <a:ext cx="480683" cy="461665"/>
                </a:xfrm>
                <a:prstGeom prst="rect">
                  <a:avLst/>
                </a:prstGeom>
                <a:blipFill>
                  <a:blip r:embed="rId17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0" name="Oval 69">
            <a:extLst>
              <a:ext uri="{FF2B5EF4-FFF2-40B4-BE49-F238E27FC236}">
                <a16:creationId xmlns:a16="http://schemas.microsoft.com/office/drawing/2014/main" id="{599830E7-230E-4223-AD1D-B2CA531D5498}"/>
              </a:ext>
            </a:extLst>
          </p:cNvPr>
          <p:cNvSpPr/>
          <p:nvPr/>
        </p:nvSpPr>
        <p:spPr>
          <a:xfrm>
            <a:off x="766661" y="4620187"/>
            <a:ext cx="720191" cy="720191"/>
          </a:xfrm>
          <a:prstGeom prst="ellipse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0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45DDDA76-5B54-464A-9695-3054A0D08CCA}"/>
              </a:ext>
            </a:extLst>
          </p:cNvPr>
          <p:cNvSpPr/>
          <p:nvPr/>
        </p:nvSpPr>
        <p:spPr>
          <a:xfrm>
            <a:off x="1967535" y="4620189"/>
            <a:ext cx="720191" cy="720191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A7DFAF3A-1983-47F0-9561-98859F6BC98F}"/>
              </a:ext>
            </a:extLst>
          </p:cNvPr>
          <p:cNvSpPr/>
          <p:nvPr/>
        </p:nvSpPr>
        <p:spPr>
          <a:xfrm>
            <a:off x="3168409" y="4620188"/>
            <a:ext cx="720191" cy="720191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2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F7BFEA1D-EB9D-4F83-8A0F-DEE72E8999E2}"/>
              </a:ext>
            </a:extLst>
          </p:cNvPr>
          <p:cNvSpPr/>
          <p:nvPr/>
        </p:nvSpPr>
        <p:spPr>
          <a:xfrm>
            <a:off x="4377020" y="4620187"/>
            <a:ext cx="720191" cy="720191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3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F0D97D5-CCF2-449D-BD13-DA778FDBC6FC}"/>
              </a:ext>
            </a:extLst>
          </p:cNvPr>
          <p:cNvSpPr/>
          <p:nvPr/>
        </p:nvSpPr>
        <p:spPr>
          <a:xfrm>
            <a:off x="5544843" y="4620185"/>
            <a:ext cx="720191" cy="720191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4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B025D8EC-0D90-44DD-AC03-260BF3E2F31B}"/>
              </a:ext>
            </a:extLst>
          </p:cNvPr>
          <p:cNvSpPr/>
          <p:nvPr/>
        </p:nvSpPr>
        <p:spPr>
          <a:xfrm>
            <a:off x="8133611" y="4617538"/>
            <a:ext cx="720191" cy="720191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42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26D69EA2-CEB4-4082-A78C-7812F3C01E9A}"/>
              </a:ext>
            </a:extLst>
          </p:cNvPr>
          <p:cNvCxnSpPr>
            <a:stCxn id="70" idx="6"/>
            <a:endCxn id="71" idx="2"/>
          </p:cNvCxnSpPr>
          <p:nvPr/>
        </p:nvCxnSpPr>
        <p:spPr>
          <a:xfrm>
            <a:off x="1486852" y="4980283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41D1D65C-DD7E-4E63-A660-DC969FBEF4CE}"/>
              </a:ext>
            </a:extLst>
          </p:cNvPr>
          <p:cNvCxnSpPr/>
          <p:nvPr/>
        </p:nvCxnSpPr>
        <p:spPr>
          <a:xfrm>
            <a:off x="2671009" y="4980281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3B2C5A7-27A0-4587-BBAF-E5F7FD82AB04}"/>
              </a:ext>
            </a:extLst>
          </p:cNvPr>
          <p:cNvCxnSpPr/>
          <p:nvPr/>
        </p:nvCxnSpPr>
        <p:spPr>
          <a:xfrm>
            <a:off x="3888600" y="4980281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BFA3A4E1-EF52-4E02-8839-9C91D17FF874}"/>
              </a:ext>
            </a:extLst>
          </p:cNvPr>
          <p:cNvCxnSpPr/>
          <p:nvPr/>
        </p:nvCxnSpPr>
        <p:spPr>
          <a:xfrm>
            <a:off x="5097211" y="4980281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B292C1EE-AC98-4260-9EAD-7A4127B1DC76}"/>
              </a:ext>
            </a:extLst>
          </p:cNvPr>
          <p:cNvCxnSpPr>
            <a:cxnSpLocks/>
          </p:cNvCxnSpPr>
          <p:nvPr/>
        </p:nvCxnSpPr>
        <p:spPr>
          <a:xfrm>
            <a:off x="6267731" y="4977634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900879F1-3EDE-4020-BA7E-32C64BDD5762}"/>
              </a:ext>
            </a:extLst>
          </p:cNvPr>
          <p:cNvCxnSpPr>
            <a:cxnSpLocks/>
          </p:cNvCxnSpPr>
          <p:nvPr/>
        </p:nvCxnSpPr>
        <p:spPr>
          <a:xfrm>
            <a:off x="7650231" y="4977631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CC9D544-C3C7-4BA0-AFAD-21F621A2C0FD}"/>
                  </a:ext>
                </a:extLst>
              </p:cNvPr>
              <p:cNvSpPr txBox="1"/>
              <p:nvPr/>
            </p:nvSpPr>
            <p:spPr>
              <a:xfrm>
                <a:off x="6773391" y="4506732"/>
                <a:ext cx="85151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48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0CC9D544-C3C7-4BA0-AFAD-21F621A2C0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3391" y="4506732"/>
                <a:ext cx="851515" cy="83099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17666EA5-2F57-4265-BAD1-28EEA31D6A16}"/>
              </a:ext>
            </a:extLst>
          </p:cNvPr>
          <p:cNvCxnSpPr>
            <a:cxnSpLocks/>
          </p:cNvCxnSpPr>
          <p:nvPr/>
        </p:nvCxnSpPr>
        <p:spPr>
          <a:xfrm>
            <a:off x="8853848" y="4977634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837A906-0208-4AA3-AAE3-8471D8F18537}"/>
                  </a:ext>
                </a:extLst>
              </p:cNvPr>
              <p:cNvSpPr txBox="1"/>
              <p:nvPr/>
            </p:nvSpPr>
            <p:spPr>
              <a:xfrm>
                <a:off x="9359508" y="4506732"/>
                <a:ext cx="85151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48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9837A906-0208-4AA3-AAE3-8471D8F18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9508" y="4506732"/>
                <a:ext cx="851515" cy="83099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F3BE77C-3B41-42AD-A04F-9F717F1D3603}"/>
                  </a:ext>
                </a:extLst>
              </p:cNvPr>
              <p:cNvSpPr txBox="1"/>
              <p:nvPr/>
            </p:nvSpPr>
            <p:spPr>
              <a:xfrm>
                <a:off x="892272" y="5331760"/>
                <a:ext cx="6195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3F3BE77C-3B41-42AD-A04F-9F717F1D36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72" y="5331760"/>
                <a:ext cx="619557" cy="461665"/>
              </a:xfrm>
              <a:prstGeom prst="rect">
                <a:avLst/>
              </a:prstGeom>
              <a:blipFill>
                <a:blip r:embed="rId20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3135C2A-621D-4738-9E85-5001BB8E6CCC}"/>
                  </a:ext>
                </a:extLst>
              </p:cNvPr>
              <p:cNvSpPr txBox="1"/>
              <p:nvPr/>
            </p:nvSpPr>
            <p:spPr>
              <a:xfrm>
                <a:off x="1977117" y="5340376"/>
                <a:ext cx="6581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F3135C2A-621D-4738-9E85-5001BB8E6C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7117" y="5340376"/>
                <a:ext cx="658129" cy="461665"/>
              </a:xfrm>
              <a:prstGeom prst="rect">
                <a:avLst/>
              </a:prstGeom>
              <a:blipFill>
                <a:blip r:embed="rId21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7DF04A2-9FAD-4351-AA2B-F52CEE89A2A3}"/>
                  </a:ext>
                </a:extLst>
              </p:cNvPr>
              <p:cNvSpPr txBox="1"/>
              <p:nvPr/>
            </p:nvSpPr>
            <p:spPr>
              <a:xfrm>
                <a:off x="3291683" y="5353955"/>
                <a:ext cx="42890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97DF04A2-9FAD-4351-AA2B-F52CEE89A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683" y="5353955"/>
                <a:ext cx="428900" cy="461665"/>
              </a:xfrm>
              <a:prstGeom prst="rect">
                <a:avLst/>
              </a:prstGeom>
              <a:blipFill>
                <a:blip r:embed="rId22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9F6384F-E0F8-4143-8535-98A672CB481B}"/>
                  </a:ext>
                </a:extLst>
              </p:cNvPr>
              <p:cNvSpPr txBox="1"/>
              <p:nvPr/>
            </p:nvSpPr>
            <p:spPr>
              <a:xfrm>
                <a:off x="4507098" y="5353955"/>
                <a:ext cx="6581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19F6384F-E0F8-4143-8535-98A672CB48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7098" y="5353955"/>
                <a:ext cx="658129" cy="461665"/>
              </a:xfrm>
              <a:prstGeom prst="rect">
                <a:avLst/>
              </a:prstGeom>
              <a:blipFill>
                <a:blip r:embed="rId2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53DFBA6-AC20-475A-8096-FFE57FF94CE0}"/>
                  </a:ext>
                </a:extLst>
              </p:cNvPr>
              <p:cNvSpPr txBox="1"/>
              <p:nvPr/>
            </p:nvSpPr>
            <p:spPr>
              <a:xfrm>
                <a:off x="5720557" y="5340375"/>
                <a:ext cx="6581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353DFBA6-AC20-475A-8096-FFE57FF94C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0557" y="5340375"/>
                <a:ext cx="658129" cy="461665"/>
              </a:xfrm>
              <a:prstGeom prst="rect">
                <a:avLst/>
              </a:prstGeom>
              <a:blipFill>
                <a:blip r:embed="rId2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7C2E8AC-DC56-4645-B458-E80374B672D1}"/>
                  </a:ext>
                </a:extLst>
              </p:cNvPr>
              <p:cNvSpPr txBox="1"/>
              <p:nvPr/>
            </p:nvSpPr>
            <p:spPr>
              <a:xfrm>
                <a:off x="8210643" y="5353955"/>
                <a:ext cx="48068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7C2E8AC-DC56-4645-B458-E80374B67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0643" y="5353955"/>
                <a:ext cx="480683" cy="461665"/>
              </a:xfrm>
              <a:prstGeom prst="rect">
                <a:avLst/>
              </a:prstGeom>
              <a:blipFill>
                <a:blip r:embed="rId25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09198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4DD36BA-8006-46DF-81F1-3D12A3041C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699087" cy="537661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: </a:t>
                </a:r>
                <a:r>
                  <a:rPr lang="en-US" b="1" dirty="0"/>
                  <a:t>G</a:t>
                </a:r>
                <a:r>
                  <a:rPr lang="en-US" dirty="0"/>
                  <a:t>lobally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holds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4DD36BA-8006-46DF-81F1-3D12A3041C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699087" cy="537661"/>
              </a:xfrm>
              <a:blipFill>
                <a:blip r:embed="rId2"/>
                <a:stretch>
                  <a:fillRect t="-19318" b="-21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149C883-F874-488B-B88C-571F3798D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Visualizing the temporal operators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5E9FD4-FF5A-4557-B9DA-216C1385AD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D26ACF3-2D4A-4E71-B9FD-257AC9C89702}"/>
              </a:ext>
            </a:extLst>
          </p:cNvPr>
          <p:cNvGrpSpPr/>
          <p:nvPr/>
        </p:nvGrpSpPr>
        <p:grpSpPr>
          <a:xfrm>
            <a:off x="750036" y="1790656"/>
            <a:ext cx="9444362" cy="1308888"/>
            <a:chOff x="1134910" y="2530618"/>
            <a:chExt cx="9444362" cy="130888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9A77FD9-0339-4C17-9627-2DEF66C50E62}"/>
                </a:ext>
              </a:extLst>
            </p:cNvPr>
            <p:cNvSpPr/>
            <p:nvPr/>
          </p:nvSpPr>
          <p:spPr>
            <a:xfrm>
              <a:off x="1134910" y="2644073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EF00D95-5FF8-414B-B43E-5E15E19567D0}"/>
                </a:ext>
              </a:extLst>
            </p:cNvPr>
            <p:cNvSpPr/>
            <p:nvPr/>
          </p:nvSpPr>
          <p:spPr>
            <a:xfrm>
              <a:off x="2335784" y="2644075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55BDBFD-4B96-48F8-9EF7-6D843B65D39C}"/>
                </a:ext>
              </a:extLst>
            </p:cNvPr>
            <p:cNvSpPr/>
            <p:nvPr/>
          </p:nvSpPr>
          <p:spPr>
            <a:xfrm>
              <a:off x="3536658" y="2644074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7E7DB3AB-A457-474F-84DA-26C4AFF0975E}"/>
                </a:ext>
              </a:extLst>
            </p:cNvPr>
            <p:cNvSpPr/>
            <p:nvPr/>
          </p:nvSpPr>
          <p:spPr>
            <a:xfrm>
              <a:off x="4745269" y="2644073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077C5BD-5DF5-4859-A69B-1724E35FD720}"/>
                </a:ext>
              </a:extLst>
            </p:cNvPr>
            <p:cNvSpPr/>
            <p:nvPr/>
          </p:nvSpPr>
          <p:spPr>
            <a:xfrm>
              <a:off x="5913092" y="2644071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77B22CB-90F3-4F11-BB4E-09BA72DA3176}"/>
                </a:ext>
              </a:extLst>
            </p:cNvPr>
            <p:cNvSpPr/>
            <p:nvPr/>
          </p:nvSpPr>
          <p:spPr>
            <a:xfrm>
              <a:off x="8501860" y="2641424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42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45B75DD-F6D5-4704-9A84-ED9DA912DE84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1855101" y="3004169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F5C9AE3-B6B9-4426-BB44-979EC120A677}"/>
                </a:ext>
              </a:extLst>
            </p:cNvPr>
            <p:cNvCxnSpPr/>
            <p:nvPr/>
          </p:nvCxnSpPr>
          <p:spPr>
            <a:xfrm>
              <a:off x="3039258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D46A78D-9BFA-483E-825E-ECFE0BEB8E6E}"/>
                </a:ext>
              </a:extLst>
            </p:cNvPr>
            <p:cNvCxnSpPr/>
            <p:nvPr/>
          </p:nvCxnSpPr>
          <p:spPr>
            <a:xfrm>
              <a:off x="4256849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3DE5457-5354-4131-80DF-A1563B00B234}"/>
                </a:ext>
              </a:extLst>
            </p:cNvPr>
            <p:cNvCxnSpPr/>
            <p:nvPr/>
          </p:nvCxnSpPr>
          <p:spPr>
            <a:xfrm>
              <a:off x="5465460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707F081-2F6B-4ED5-9298-82AC4CB7E89E}"/>
                </a:ext>
              </a:extLst>
            </p:cNvPr>
            <p:cNvCxnSpPr>
              <a:cxnSpLocks/>
            </p:cNvCxnSpPr>
            <p:nvPr/>
          </p:nvCxnSpPr>
          <p:spPr>
            <a:xfrm>
              <a:off x="6635980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F6C7631-5E94-4803-9CEA-D7E2457B125B}"/>
                </a:ext>
              </a:extLst>
            </p:cNvPr>
            <p:cNvCxnSpPr>
              <a:cxnSpLocks/>
            </p:cNvCxnSpPr>
            <p:nvPr/>
          </p:nvCxnSpPr>
          <p:spPr>
            <a:xfrm>
              <a:off x="8018480" y="300151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F4C2FC7-A4D3-4A2A-813A-1DE217ABAE28}"/>
                    </a:ext>
                  </a:extLst>
                </p:cNvPr>
                <p:cNvSpPr txBox="1"/>
                <p:nvPr/>
              </p:nvSpPr>
              <p:spPr>
                <a:xfrm>
                  <a:off x="7141640" y="2530618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F4C2FC7-A4D3-4A2A-813A-1DE217ABAE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1640" y="2530618"/>
                  <a:ext cx="851515" cy="83099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DAEE7C8A-69EA-4B38-BD43-E9E39E24D12C}"/>
                </a:ext>
              </a:extLst>
            </p:cNvPr>
            <p:cNvCxnSpPr>
              <a:cxnSpLocks/>
            </p:cNvCxnSpPr>
            <p:nvPr/>
          </p:nvCxnSpPr>
          <p:spPr>
            <a:xfrm>
              <a:off x="9222097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31B810D-8195-4826-B19B-2EB7A238F7DA}"/>
                    </a:ext>
                  </a:extLst>
                </p:cNvPr>
                <p:cNvSpPr txBox="1"/>
                <p:nvPr/>
              </p:nvSpPr>
              <p:spPr>
                <a:xfrm>
                  <a:off x="9727757" y="2530618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731B810D-8195-4826-B19B-2EB7A238F7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7757" y="2530618"/>
                  <a:ext cx="851515" cy="83099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B0DDA80-F038-40B8-971E-3C96BCB34A4D}"/>
                    </a:ext>
                  </a:extLst>
                </p:cNvPr>
                <p:cNvSpPr txBox="1"/>
                <p:nvPr/>
              </p:nvSpPr>
              <p:spPr>
                <a:xfrm>
                  <a:off x="1197884" y="3361615"/>
                  <a:ext cx="6195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B0DDA80-F038-40B8-971E-3C96BCB34A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884" y="3361615"/>
                  <a:ext cx="619557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356128B-76C6-4316-A8C1-AEBF2B4F8BA8}"/>
                    </a:ext>
                  </a:extLst>
                </p:cNvPr>
                <p:cNvSpPr txBox="1"/>
                <p:nvPr/>
              </p:nvSpPr>
              <p:spPr>
                <a:xfrm>
                  <a:off x="2454907" y="3365068"/>
                  <a:ext cx="4443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356128B-76C6-4316-A8C1-AEBF2B4F8B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54907" y="3365068"/>
                  <a:ext cx="444352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7C3E5E6-F28E-4A84-B687-1C2CA62D8B26}"/>
                    </a:ext>
                  </a:extLst>
                </p:cNvPr>
                <p:cNvSpPr txBox="1"/>
                <p:nvPr/>
              </p:nvSpPr>
              <p:spPr>
                <a:xfrm>
                  <a:off x="3712035" y="3349275"/>
                  <a:ext cx="4443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7C3E5E6-F28E-4A84-B687-1C2CA62D8B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2035" y="3349275"/>
                  <a:ext cx="444352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2427C48-6671-44FC-8E23-7F0C0BBFCB94}"/>
                    </a:ext>
                  </a:extLst>
                </p:cNvPr>
                <p:cNvSpPr txBox="1"/>
                <p:nvPr/>
              </p:nvSpPr>
              <p:spPr>
                <a:xfrm>
                  <a:off x="4875347" y="3377841"/>
                  <a:ext cx="4443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12427C48-6671-44FC-8E23-7F0C0BBFCB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5347" y="3377841"/>
                  <a:ext cx="444352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283D080-7776-413E-893F-10E13CFAFC2A}"/>
                    </a:ext>
                  </a:extLst>
                </p:cNvPr>
                <p:cNvSpPr txBox="1"/>
                <p:nvPr/>
              </p:nvSpPr>
              <p:spPr>
                <a:xfrm>
                  <a:off x="6088806" y="3364261"/>
                  <a:ext cx="444352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7283D080-7776-413E-893F-10E13CFAFC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8806" y="3364261"/>
                  <a:ext cx="444352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E9CC207-70E5-4E16-A9FD-FBFACC1EF526}"/>
                    </a:ext>
                  </a:extLst>
                </p:cNvPr>
                <p:cNvSpPr txBox="1"/>
                <p:nvPr/>
              </p:nvSpPr>
              <p:spPr>
                <a:xfrm>
                  <a:off x="8578892" y="3377841"/>
                  <a:ext cx="48068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7E9CC207-70E5-4E16-A9FD-FBFACC1EF5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8892" y="3377841"/>
                  <a:ext cx="480683" cy="461665"/>
                </a:xfrm>
                <a:prstGeom prst="rect">
                  <a:avLst/>
                </a:prstGeom>
                <a:blipFill>
                  <a:blip r:embed="rId10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1">
                <a:extLst>
                  <a:ext uri="{FF2B5EF4-FFF2-40B4-BE49-F238E27FC236}">
                    <a16:creationId xmlns:a16="http://schemas.microsoft.com/office/drawing/2014/main" id="{F52C0334-2A49-4218-B0CA-2F994A49D5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680" y="3273341"/>
                <a:ext cx="11699087" cy="53766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holds Until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holds</a:t>
                </a:r>
              </a:p>
              <a:p>
                <a:pPr marL="0" indent="0">
                  <a:buFont typeface="Wingdings 3" panose="05040102010807070707" pitchFamily="18" charset="2"/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7" name="Content Placeholder 1">
                <a:extLst>
                  <a:ext uri="{FF2B5EF4-FFF2-40B4-BE49-F238E27FC236}">
                    <a16:creationId xmlns:a16="http://schemas.microsoft.com/office/drawing/2014/main" id="{F52C0334-2A49-4218-B0CA-2F994A49D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0" y="3273341"/>
                <a:ext cx="11699087" cy="537661"/>
              </a:xfrm>
              <a:prstGeom prst="rect">
                <a:avLst/>
              </a:prstGeom>
              <a:blipFill>
                <a:blip r:embed="rId11"/>
                <a:stretch>
                  <a:fillRect t="-19318" b="-21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E6B45A85-E010-4342-9D22-6F347BF5E30B}"/>
              </a:ext>
            </a:extLst>
          </p:cNvPr>
          <p:cNvGrpSpPr/>
          <p:nvPr/>
        </p:nvGrpSpPr>
        <p:grpSpPr>
          <a:xfrm>
            <a:off x="750036" y="3984799"/>
            <a:ext cx="9444362" cy="1661994"/>
            <a:chOff x="1134910" y="2530618"/>
            <a:chExt cx="9444362" cy="1661994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EA91ECF-C74F-4A9D-B7E4-BC9C143AB81E}"/>
                </a:ext>
              </a:extLst>
            </p:cNvPr>
            <p:cNvSpPr/>
            <p:nvPr/>
          </p:nvSpPr>
          <p:spPr>
            <a:xfrm>
              <a:off x="1134910" y="2644073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62173E48-EE2B-400E-8D5F-0236167C5D1E}"/>
                </a:ext>
              </a:extLst>
            </p:cNvPr>
            <p:cNvSpPr/>
            <p:nvPr/>
          </p:nvSpPr>
          <p:spPr>
            <a:xfrm>
              <a:off x="2335784" y="2644075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A241320-5154-4314-9E4B-2C6735D0FC87}"/>
                </a:ext>
              </a:extLst>
            </p:cNvPr>
            <p:cNvSpPr/>
            <p:nvPr/>
          </p:nvSpPr>
          <p:spPr>
            <a:xfrm>
              <a:off x="3536658" y="2644074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0342C49-B7A4-4B75-AC78-F5358FF327E6}"/>
                </a:ext>
              </a:extLst>
            </p:cNvPr>
            <p:cNvSpPr/>
            <p:nvPr/>
          </p:nvSpPr>
          <p:spPr>
            <a:xfrm>
              <a:off x="4745269" y="2644073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819BC986-82C6-4ABC-88C9-CB1F52CEFCFB}"/>
                </a:ext>
              </a:extLst>
            </p:cNvPr>
            <p:cNvSpPr/>
            <p:nvPr/>
          </p:nvSpPr>
          <p:spPr>
            <a:xfrm>
              <a:off x="5913092" y="2644071"/>
              <a:ext cx="720191" cy="720191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002060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4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66817A96-1D49-4A11-9F14-7B0F89747CB7}"/>
                </a:ext>
              </a:extLst>
            </p:cNvPr>
            <p:cNvSpPr/>
            <p:nvPr/>
          </p:nvSpPr>
          <p:spPr>
            <a:xfrm>
              <a:off x="8501860" y="2641424"/>
              <a:ext cx="720191" cy="720191"/>
            </a:xfrm>
            <a:prstGeom prst="ellipse">
              <a:avLst/>
            </a:prstGeom>
            <a:ln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42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A58EC61-F4D7-47CB-82F2-E23B356FDEC0}"/>
                </a:ext>
              </a:extLst>
            </p:cNvPr>
            <p:cNvCxnSpPr>
              <a:stCxn id="29" idx="6"/>
              <a:endCxn id="30" idx="2"/>
            </p:cNvCxnSpPr>
            <p:nvPr/>
          </p:nvCxnSpPr>
          <p:spPr>
            <a:xfrm>
              <a:off x="1855101" y="3004169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D2B90F49-D30D-4F9D-90C6-09537682C10E}"/>
                </a:ext>
              </a:extLst>
            </p:cNvPr>
            <p:cNvCxnSpPr/>
            <p:nvPr/>
          </p:nvCxnSpPr>
          <p:spPr>
            <a:xfrm>
              <a:off x="3039258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ABC608B3-65D9-4C55-BB2C-04CE7E6AB201}"/>
                </a:ext>
              </a:extLst>
            </p:cNvPr>
            <p:cNvCxnSpPr/>
            <p:nvPr/>
          </p:nvCxnSpPr>
          <p:spPr>
            <a:xfrm>
              <a:off x="4256849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46496BD-7CD2-45B3-8B4A-44E53D4FA25E}"/>
                </a:ext>
              </a:extLst>
            </p:cNvPr>
            <p:cNvCxnSpPr/>
            <p:nvPr/>
          </p:nvCxnSpPr>
          <p:spPr>
            <a:xfrm>
              <a:off x="5465460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64A19E5-D61F-4B86-8F42-D37BF260CD67}"/>
                </a:ext>
              </a:extLst>
            </p:cNvPr>
            <p:cNvCxnSpPr>
              <a:cxnSpLocks/>
            </p:cNvCxnSpPr>
            <p:nvPr/>
          </p:nvCxnSpPr>
          <p:spPr>
            <a:xfrm>
              <a:off x="6635980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635CA7D2-95C1-4422-95D8-3C0EC8DF33E6}"/>
                </a:ext>
              </a:extLst>
            </p:cNvPr>
            <p:cNvCxnSpPr>
              <a:cxnSpLocks/>
            </p:cNvCxnSpPr>
            <p:nvPr/>
          </p:nvCxnSpPr>
          <p:spPr>
            <a:xfrm>
              <a:off x="8018480" y="300151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DBF5E5B0-B2EB-419B-9953-A58AFE0B637A}"/>
                    </a:ext>
                  </a:extLst>
                </p:cNvPr>
                <p:cNvSpPr txBox="1"/>
                <p:nvPr/>
              </p:nvSpPr>
              <p:spPr>
                <a:xfrm>
                  <a:off x="7141640" y="2530618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DBF5E5B0-B2EB-419B-9953-A58AFE0B63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1640" y="2530618"/>
                  <a:ext cx="851515" cy="83099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C7F4782-FD00-4BDD-AB99-9043F5452282}"/>
                </a:ext>
              </a:extLst>
            </p:cNvPr>
            <p:cNvCxnSpPr>
              <a:cxnSpLocks/>
            </p:cNvCxnSpPr>
            <p:nvPr/>
          </p:nvCxnSpPr>
          <p:spPr>
            <a:xfrm>
              <a:off x="9222097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709AAFD-D27A-456C-89B6-7F538461ADD6}"/>
                    </a:ext>
                  </a:extLst>
                </p:cNvPr>
                <p:cNvSpPr txBox="1"/>
                <p:nvPr/>
              </p:nvSpPr>
              <p:spPr>
                <a:xfrm>
                  <a:off x="9727757" y="2530618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5709AAFD-D27A-456C-89B6-7F538461AD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27757" y="2530618"/>
                  <a:ext cx="851515" cy="83099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432D0C0E-2117-47F3-98D0-6503801CF14A}"/>
                    </a:ext>
                  </a:extLst>
                </p:cNvPr>
                <p:cNvSpPr txBox="1"/>
                <p:nvPr/>
              </p:nvSpPr>
              <p:spPr>
                <a:xfrm>
                  <a:off x="1197884" y="3361615"/>
                  <a:ext cx="619557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432D0C0E-2117-47F3-98D0-6503801CF1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7884" y="3361615"/>
                  <a:ext cx="619557" cy="830997"/>
                </a:xfrm>
                <a:prstGeom prst="rect">
                  <a:avLst/>
                </a:prstGeom>
                <a:blipFill>
                  <a:blip r:embed="rId14"/>
                  <a:stretch>
                    <a:fillRect b="-51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C139537-0334-4824-AF74-850411517F0A}"/>
                  </a:ext>
                </a:extLst>
              </p:cNvPr>
              <p:cNvSpPr txBox="1"/>
              <p:nvPr/>
            </p:nvSpPr>
            <p:spPr>
              <a:xfrm>
                <a:off x="1990089" y="4815795"/>
                <a:ext cx="6195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7C139537-0334-4824-AF74-850411517F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0089" y="4815795"/>
                <a:ext cx="619557" cy="830997"/>
              </a:xfrm>
              <a:prstGeom prst="rect">
                <a:avLst/>
              </a:prstGeom>
              <a:blipFill>
                <a:blip r:embed="rId15"/>
                <a:stretch>
                  <a:fillRect b="-5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32FD1DA-4D15-4D5C-9D98-C4105530B5AC}"/>
                  </a:ext>
                </a:extLst>
              </p:cNvPr>
              <p:cNvSpPr txBox="1"/>
              <p:nvPr/>
            </p:nvSpPr>
            <p:spPr>
              <a:xfrm>
                <a:off x="3259187" y="4822783"/>
                <a:ext cx="6195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32FD1DA-4D15-4D5C-9D98-C4105530B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9187" y="4822783"/>
                <a:ext cx="619557" cy="830997"/>
              </a:xfrm>
              <a:prstGeom prst="rect">
                <a:avLst/>
              </a:prstGeom>
              <a:blipFill>
                <a:blip r:embed="rId16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E8F4D1A-C4B7-4C16-968C-DAC00FFA7203}"/>
                  </a:ext>
                </a:extLst>
              </p:cNvPr>
              <p:cNvSpPr txBox="1"/>
              <p:nvPr/>
            </p:nvSpPr>
            <p:spPr>
              <a:xfrm>
                <a:off x="4421388" y="4832022"/>
                <a:ext cx="6195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E8F4D1A-C4B7-4C16-968C-DAC00FFA72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388" y="4832022"/>
                <a:ext cx="619557" cy="830997"/>
              </a:xfrm>
              <a:prstGeom prst="rect">
                <a:avLst/>
              </a:prstGeom>
              <a:blipFill>
                <a:blip r:embed="rId17"/>
                <a:stretch>
                  <a:fillRect b="-5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E453C1F-EE7F-4926-977D-58A444805644}"/>
                  </a:ext>
                </a:extLst>
              </p:cNvPr>
              <p:cNvSpPr txBox="1"/>
              <p:nvPr/>
            </p:nvSpPr>
            <p:spPr>
              <a:xfrm>
                <a:off x="5586292" y="4798480"/>
                <a:ext cx="61955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𝒒</m:t>
                      </m:r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E453C1F-EE7F-4926-977D-58A4448056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292" y="4798480"/>
                <a:ext cx="619557" cy="830997"/>
              </a:xfrm>
              <a:prstGeom prst="rect">
                <a:avLst/>
              </a:prstGeom>
              <a:blipFill>
                <a:blip r:embed="rId1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97028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110BAA3-CD84-4460-9155-1C73B866C8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158136"/>
                <a:ext cx="11699087" cy="1426681"/>
              </a:xfrm>
            </p:spPr>
            <p:txBody>
              <a:bodyPr/>
              <a:lstStyle/>
              <a:p>
                <a:r>
                  <a:rPr lang="en-US" dirty="0"/>
                  <a:t>What does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𝐗𝐅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mean?</a:t>
                </a:r>
              </a:p>
              <a:p>
                <a:pPr lvl="1"/>
                <a:r>
                  <a:rPr lang="en-US" dirty="0"/>
                  <a:t>Trace satisfies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𝐗𝐅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(at time 0) if at time 1,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holds. 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holds at some point strictly in the future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110BAA3-CD84-4460-9155-1C73B866C8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158136"/>
                <a:ext cx="11699087" cy="1426681"/>
              </a:xfrm>
              <a:blipFill>
                <a:blip r:embed="rId2"/>
                <a:stretch>
                  <a:fillRect l="-625" t="-7265" b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E687D56-453C-4AFE-91F2-C452836A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can nest operators!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77266E-A312-44B9-8E98-D843F6EC9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A32A948-88C7-48FC-B083-43195384D625}"/>
                  </a:ext>
                </a:extLst>
              </p:cNvPr>
              <p:cNvSpPr txBox="1"/>
              <p:nvPr/>
            </p:nvSpPr>
            <p:spPr>
              <a:xfrm>
                <a:off x="7141640" y="2530618"/>
                <a:ext cx="85151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48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A32A948-88C7-48FC-B083-43195384D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1640" y="2530618"/>
                <a:ext cx="851515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C262D1C-3751-4150-A085-55B948DCB50B}"/>
                  </a:ext>
                </a:extLst>
              </p:cNvPr>
              <p:cNvSpPr txBox="1"/>
              <p:nvPr/>
            </p:nvSpPr>
            <p:spPr>
              <a:xfrm>
                <a:off x="9727757" y="2530618"/>
                <a:ext cx="85151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48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AC262D1C-3751-4150-A085-55B948DCB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7757" y="2530618"/>
                <a:ext cx="851515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7EBE8C75-43E1-4784-B3E3-21EC848A0CBF}"/>
              </a:ext>
            </a:extLst>
          </p:cNvPr>
          <p:cNvGrpSpPr/>
          <p:nvPr/>
        </p:nvGrpSpPr>
        <p:grpSpPr>
          <a:xfrm>
            <a:off x="1134910" y="2466857"/>
            <a:ext cx="8567870" cy="1198082"/>
            <a:chOff x="1134910" y="2641424"/>
            <a:chExt cx="8567870" cy="1198082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8B343B92-5271-4E4E-B1A8-73D253F7770F}"/>
                </a:ext>
              </a:extLst>
            </p:cNvPr>
            <p:cNvSpPr/>
            <p:nvPr/>
          </p:nvSpPr>
          <p:spPr>
            <a:xfrm>
              <a:off x="1134910" y="2644073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6959AAD-7F81-49A3-884C-B9DC32962930}"/>
                </a:ext>
              </a:extLst>
            </p:cNvPr>
            <p:cNvSpPr/>
            <p:nvPr/>
          </p:nvSpPr>
          <p:spPr>
            <a:xfrm>
              <a:off x="2335784" y="2644075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CA0D65A-D01F-4E89-AFC2-9421DB84CA64}"/>
                </a:ext>
              </a:extLst>
            </p:cNvPr>
            <p:cNvSpPr/>
            <p:nvPr/>
          </p:nvSpPr>
          <p:spPr>
            <a:xfrm>
              <a:off x="3536658" y="2644074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275E98A-C184-4CC9-915C-B2E62BDA0EBA}"/>
                </a:ext>
              </a:extLst>
            </p:cNvPr>
            <p:cNvSpPr/>
            <p:nvPr/>
          </p:nvSpPr>
          <p:spPr>
            <a:xfrm>
              <a:off x="4745269" y="2644073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DE6550B-66B5-4364-9E96-81E4E41D6FF3}"/>
                </a:ext>
              </a:extLst>
            </p:cNvPr>
            <p:cNvSpPr/>
            <p:nvPr/>
          </p:nvSpPr>
          <p:spPr>
            <a:xfrm>
              <a:off x="5913092" y="2644071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85E8085-F53A-43CD-A128-895B8DB2DA62}"/>
                </a:ext>
              </a:extLst>
            </p:cNvPr>
            <p:cNvSpPr/>
            <p:nvPr/>
          </p:nvSpPr>
          <p:spPr>
            <a:xfrm>
              <a:off x="8501860" y="2641424"/>
              <a:ext cx="720191" cy="720191"/>
            </a:xfrm>
            <a:prstGeom prst="ellipse">
              <a:avLst/>
            </a:prstGeom>
            <a:ln/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42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12116BC-3BCC-4BBF-8783-BE9B09404E2D}"/>
                </a:ext>
              </a:extLst>
            </p:cNvPr>
            <p:cNvCxnSpPr>
              <a:stCxn id="5" idx="6"/>
              <a:endCxn id="6" idx="2"/>
            </p:cNvCxnSpPr>
            <p:nvPr/>
          </p:nvCxnSpPr>
          <p:spPr>
            <a:xfrm>
              <a:off x="1855101" y="3004169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1EED865-94CB-44B2-9F0F-101C604EE87A}"/>
                </a:ext>
              </a:extLst>
            </p:cNvPr>
            <p:cNvCxnSpPr/>
            <p:nvPr/>
          </p:nvCxnSpPr>
          <p:spPr>
            <a:xfrm>
              <a:off x="3039258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9F14BA32-394E-4005-9D85-1F2B676EEDF0}"/>
                </a:ext>
              </a:extLst>
            </p:cNvPr>
            <p:cNvCxnSpPr/>
            <p:nvPr/>
          </p:nvCxnSpPr>
          <p:spPr>
            <a:xfrm>
              <a:off x="4256849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4AAFEE4-3F13-4BE8-85F9-725CC9018B89}"/>
                </a:ext>
              </a:extLst>
            </p:cNvPr>
            <p:cNvCxnSpPr/>
            <p:nvPr/>
          </p:nvCxnSpPr>
          <p:spPr>
            <a:xfrm>
              <a:off x="5465460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3C1F056-6DB8-4C21-A734-256D34AF935D}"/>
                </a:ext>
              </a:extLst>
            </p:cNvPr>
            <p:cNvCxnSpPr>
              <a:cxnSpLocks/>
            </p:cNvCxnSpPr>
            <p:nvPr/>
          </p:nvCxnSpPr>
          <p:spPr>
            <a:xfrm>
              <a:off x="6635980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3E0A13D-F9A5-4C0E-BCDB-DCF64280C522}"/>
                </a:ext>
              </a:extLst>
            </p:cNvPr>
            <p:cNvCxnSpPr>
              <a:cxnSpLocks/>
            </p:cNvCxnSpPr>
            <p:nvPr/>
          </p:nvCxnSpPr>
          <p:spPr>
            <a:xfrm>
              <a:off x="8018480" y="300151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5186226-575B-440F-916F-C8124D67EE9E}"/>
                </a:ext>
              </a:extLst>
            </p:cNvPr>
            <p:cNvCxnSpPr>
              <a:cxnSpLocks/>
            </p:cNvCxnSpPr>
            <p:nvPr/>
          </p:nvCxnSpPr>
          <p:spPr>
            <a:xfrm>
              <a:off x="9222097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45E5E66-1EBA-4819-BADA-AFE161E1292F}"/>
                    </a:ext>
                  </a:extLst>
                </p:cNvPr>
                <p:cNvSpPr txBox="1"/>
                <p:nvPr/>
              </p:nvSpPr>
              <p:spPr>
                <a:xfrm>
                  <a:off x="1260521" y="3355646"/>
                  <a:ext cx="6195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45E5E66-1EBA-4819-BADA-AFE161E129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0521" y="3355646"/>
                  <a:ext cx="619557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2C4C327-B7DE-4D23-A0AB-D70CFF70D81C}"/>
                    </a:ext>
                  </a:extLst>
                </p:cNvPr>
                <p:cNvSpPr txBox="1"/>
                <p:nvPr/>
              </p:nvSpPr>
              <p:spPr>
                <a:xfrm>
                  <a:off x="2345366" y="3364262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C2C4C327-B7DE-4D23-A0AB-D70CFF70D8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5366" y="3364262"/>
                  <a:ext cx="658129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EF4658A-5E9D-4C7C-81CB-605092669CBB}"/>
                    </a:ext>
                  </a:extLst>
                </p:cNvPr>
                <p:cNvSpPr txBox="1"/>
                <p:nvPr/>
              </p:nvSpPr>
              <p:spPr>
                <a:xfrm>
                  <a:off x="3467309" y="3377841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EF4658A-5E9D-4C7C-81CB-605092669C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7309" y="3377841"/>
                  <a:ext cx="658129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63B21BB-7229-481B-B378-0666F30284DE}"/>
                    </a:ext>
                  </a:extLst>
                </p:cNvPr>
                <p:cNvSpPr txBox="1"/>
                <p:nvPr/>
              </p:nvSpPr>
              <p:spPr>
                <a:xfrm>
                  <a:off x="4875347" y="3377841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63B21BB-7229-481B-B378-0666F30284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5347" y="3377841"/>
                  <a:ext cx="658129" cy="461665"/>
                </a:xfrm>
                <a:prstGeom prst="rect">
                  <a:avLst/>
                </a:prstGeom>
                <a:blipFill>
                  <a:blip r:embed="rId8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2D1F22A-A9A1-444F-8D59-C860F870C65C}"/>
                    </a:ext>
                  </a:extLst>
                </p:cNvPr>
                <p:cNvSpPr txBox="1"/>
                <p:nvPr/>
              </p:nvSpPr>
              <p:spPr>
                <a:xfrm>
                  <a:off x="5954320" y="3361615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62D1F22A-A9A1-444F-8D59-C860F870C6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4320" y="3361615"/>
                  <a:ext cx="658129" cy="461665"/>
                </a:xfrm>
                <a:prstGeom prst="rect">
                  <a:avLst/>
                </a:prstGeom>
                <a:blipFill>
                  <a:blip r:embed="rId9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8C83F1D-55D6-4605-AB26-268D36DE3A39}"/>
                    </a:ext>
                  </a:extLst>
                </p:cNvPr>
                <p:cNvSpPr txBox="1"/>
                <p:nvPr/>
              </p:nvSpPr>
              <p:spPr>
                <a:xfrm>
                  <a:off x="8578892" y="3377841"/>
                  <a:ext cx="480683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8C83F1D-55D6-4605-AB26-268D36DE3A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78892" y="3377841"/>
                  <a:ext cx="480683" cy="461665"/>
                </a:xfrm>
                <a:prstGeom prst="rect">
                  <a:avLst/>
                </a:prstGeom>
                <a:blipFill>
                  <a:blip r:embed="rId10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1">
                <a:extLst>
                  <a:ext uri="{FF2B5EF4-FFF2-40B4-BE49-F238E27FC236}">
                    <a16:creationId xmlns:a16="http://schemas.microsoft.com/office/drawing/2014/main" id="{52F8B786-6087-4134-8FC2-A0DA1BDBB88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681" y="3618401"/>
                <a:ext cx="11699087" cy="90838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What does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1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mean?</a:t>
                </a:r>
              </a:p>
              <a:p>
                <a:pPr lvl="1"/>
                <a:r>
                  <a:rPr lang="en-US" dirty="0"/>
                  <a:t>Trace satisfies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1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(at time 0) if at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there is always a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in the future</a:t>
                </a:r>
              </a:p>
            </p:txBody>
          </p:sp>
        </mc:Choice>
        <mc:Fallback xmlns="">
          <p:sp>
            <p:nvSpPr>
              <p:cNvPr id="26" name="Content Placeholder 1">
                <a:extLst>
                  <a:ext uri="{FF2B5EF4-FFF2-40B4-BE49-F238E27FC236}">
                    <a16:creationId xmlns:a16="http://schemas.microsoft.com/office/drawing/2014/main" id="{52F8B786-6087-4134-8FC2-A0DA1BDBB8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1" y="3618401"/>
                <a:ext cx="11699087" cy="908389"/>
              </a:xfrm>
              <a:prstGeom prst="rect">
                <a:avLst/>
              </a:prstGeom>
              <a:blipFill>
                <a:blip r:embed="rId11"/>
                <a:stretch>
                  <a:fillRect l="-625" t="-15436" b="-12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Oval 26">
            <a:extLst>
              <a:ext uri="{FF2B5EF4-FFF2-40B4-BE49-F238E27FC236}">
                <a16:creationId xmlns:a16="http://schemas.microsoft.com/office/drawing/2014/main" id="{62D192E0-2770-4064-BBE5-BC57ADFBD58D}"/>
              </a:ext>
            </a:extLst>
          </p:cNvPr>
          <p:cNvSpPr/>
          <p:nvPr/>
        </p:nvSpPr>
        <p:spPr>
          <a:xfrm>
            <a:off x="1025459" y="4456387"/>
            <a:ext cx="720191" cy="720191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 dirty="0"/>
              <a:t>0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03E5C4A-73E2-44FD-9248-F6FE73A8B5CD}"/>
              </a:ext>
            </a:extLst>
          </p:cNvPr>
          <p:cNvSpPr/>
          <p:nvPr/>
        </p:nvSpPr>
        <p:spPr>
          <a:xfrm>
            <a:off x="2226333" y="4456389"/>
            <a:ext cx="720191" cy="720191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1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68AC166-AD3C-4F35-BCC8-675467DDB3A3}"/>
              </a:ext>
            </a:extLst>
          </p:cNvPr>
          <p:cNvSpPr/>
          <p:nvPr/>
        </p:nvSpPr>
        <p:spPr>
          <a:xfrm>
            <a:off x="3427207" y="4456388"/>
            <a:ext cx="720191" cy="72019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0D82528-D793-4344-9E0C-4C974AFB1B71}"/>
              </a:ext>
            </a:extLst>
          </p:cNvPr>
          <p:cNvCxnSpPr>
            <a:stCxn id="27" idx="6"/>
            <a:endCxn id="28" idx="2"/>
          </p:cNvCxnSpPr>
          <p:nvPr/>
        </p:nvCxnSpPr>
        <p:spPr>
          <a:xfrm>
            <a:off x="1745650" y="4816483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C19A620-130D-4B6D-88F6-B550B65E4D3E}"/>
              </a:ext>
            </a:extLst>
          </p:cNvPr>
          <p:cNvCxnSpPr/>
          <p:nvPr/>
        </p:nvCxnSpPr>
        <p:spPr>
          <a:xfrm>
            <a:off x="2929807" y="4816481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C2860CC-F1FE-4868-8D3A-BC4DDA12F48C}"/>
              </a:ext>
            </a:extLst>
          </p:cNvPr>
          <p:cNvCxnSpPr/>
          <p:nvPr/>
        </p:nvCxnSpPr>
        <p:spPr>
          <a:xfrm>
            <a:off x="4147398" y="4816481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9D80362-D02A-4AE3-AB9F-35632A4E5911}"/>
                  </a:ext>
                </a:extLst>
              </p:cNvPr>
              <p:cNvSpPr txBox="1"/>
              <p:nvPr/>
            </p:nvSpPr>
            <p:spPr>
              <a:xfrm>
                <a:off x="1151070" y="5167960"/>
                <a:ext cx="61955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9D80362-D02A-4AE3-AB9F-35632A4E5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1070" y="5167960"/>
                <a:ext cx="619557" cy="461665"/>
              </a:xfrm>
              <a:prstGeom prst="rect">
                <a:avLst/>
              </a:prstGeom>
              <a:blipFill>
                <a:blip r:embed="rId12"/>
                <a:stretch>
                  <a:fillRect b="-1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51292D5-73CC-47B8-83B8-16A6DA6559A0}"/>
                  </a:ext>
                </a:extLst>
              </p:cNvPr>
              <p:cNvSpPr txBox="1"/>
              <p:nvPr/>
            </p:nvSpPr>
            <p:spPr>
              <a:xfrm>
                <a:off x="2235915" y="5176576"/>
                <a:ext cx="6581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51292D5-73CC-47B8-83B8-16A6DA655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5915" y="5176576"/>
                <a:ext cx="658129" cy="461665"/>
              </a:xfrm>
              <a:prstGeom prst="rect">
                <a:avLst/>
              </a:prstGeom>
              <a:blipFill>
                <a:blip r:embed="rId13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12FFBDE-9EA0-46EB-A124-7099EDC934DC}"/>
                  </a:ext>
                </a:extLst>
              </p:cNvPr>
              <p:cNvSpPr/>
              <p:nvPr/>
            </p:nvSpPr>
            <p:spPr>
              <a:xfrm>
                <a:off x="3536658" y="5176576"/>
                <a:ext cx="4443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lang="en-US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012FFBDE-9EA0-46EB-A124-7099EDC934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6658" y="5176576"/>
                <a:ext cx="444352" cy="461665"/>
              </a:xfrm>
              <a:prstGeom prst="rect">
                <a:avLst/>
              </a:prstGeom>
              <a:blipFill>
                <a:blip r:embed="rId1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2522904-B5B9-49EF-8F3C-185C0B841438}"/>
                  </a:ext>
                </a:extLst>
              </p:cNvPr>
              <p:cNvSpPr txBox="1"/>
              <p:nvPr/>
            </p:nvSpPr>
            <p:spPr>
              <a:xfrm>
                <a:off x="4613945" y="4368077"/>
                <a:ext cx="85151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48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2522904-B5B9-49EF-8F3C-185C0B841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3945" y="4368077"/>
                <a:ext cx="851515" cy="83099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Oval 38">
            <a:extLst>
              <a:ext uri="{FF2B5EF4-FFF2-40B4-BE49-F238E27FC236}">
                <a16:creationId xmlns:a16="http://schemas.microsoft.com/office/drawing/2014/main" id="{4CCC97A4-7B91-4548-8019-95B3D3ABCFBA}"/>
              </a:ext>
            </a:extLst>
          </p:cNvPr>
          <p:cNvSpPr/>
          <p:nvPr/>
        </p:nvSpPr>
        <p:spPr>
          <a:xfrm>
            <a:off x="5518074" y="4455199"/>
            <a:ext cx="720191" cy="720191"/>
          </a:xfrm>
          <a:prstGeom prst="ellipse">
            <a:avLst/>
          </a:prstGeom>
          <a:ln w="381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14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0A6AA98-E60F-4937-98A2-4521640B8066}"/>
              </a:ext>
            </a:extLst>
          </p:cNvPr>
          <p:cNvCxnSpPr/>
          <p:nvPr/>
        </p:nvCxnSpPr>
        <p:spPr>
          <a:xfrm>
            <a:off x="6259995" y="4816481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037F114-D965-4D24-A4D0-39A53D7052C9}"/>
                  </a:ext>
                </a:extLst>
              </p:cNvPr>
              <p:cNvSpPr txBox="1"/>
              <p:nvPr/>
            </p:nvSpPr>
            <p:spPr>
              <a:xfrm>
                <a:off x="7857754" y="4368076"/>
                <a:ext cx="85151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48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B037F114-D965-4D24-A4D0-39A53D7052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754" y="4368076"/>
                <a:ext cx="851515" cy="83099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>
            <a:extLst>
              <a:ext uri="{FF2B5EF4-FFF2-40B4-BE49-F238E27FC236}">
                <a16:creationId xmlns:a16="http://schemas.microsoft.com/office/drawing/2014/main" id="{3087EC8F-B60C-477B-9C75-0D6E5127518C}"/>
              </a:ext>
            </a:extLst>
          </p:cNvPr>
          <p:cNvSpPr/>
          <p:nvPr/>
        </p:nvSpPr>
        <p:spPr>
          <a:xfrm>
            <a:off x="6740678" y="4455199"/>
            <a:ext cx="720191" cy="72019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15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521D6E0-5B65-4FE6-95AF-13F6E24D6729}"/>
              </a:ext>
            </a:extLst>
          </p:cNvPr>
          <p:cNvCxnSpPr/>
          <p:nvPr/>
        </p:nvCxnSpPr>
        <p:spPr>
          <a:xfrm>
            <a:off x="7460869" y="4815292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A288200-3D6E-4C12-A692-E2926CE26ADF}"/>
                  </a:ext>
                </a:extLst>
              </p:cNvPr>
              <p:cNvSpPr/>
              <p:nvPr/>
            </p:nvSpPr>
            <p:spPr>
              <a:xfrm>
                <a:off x="6850129" y="5175387"/>
                <a:ext cx="4443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lang="en-US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A288200-3D6E-4C12-A692-E2926CE26A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50129" y="5175387"/>
                <a:ext cx="444352" cy="461665"/>
              </a:xfrm>
              <a:prstGeom prst="rect">
                <a:avLst/>
              </a:prstGeom>
              <a:blipFill>
                <a:blip r:embed="rId1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09D6832-5ADF-4F19-A464-806C5B365F92}"/>
                  </a:ext>
                </a:extLst>
              </p:cNvPr>
              <p:cNvSpPr txBox="1"/>
              <p:nvPr/>
            </p:nvSpPr>
            <p:spPr>
              <a:xfrm>
                <a:off x="5473691" y="5199073"/>
                <a:ext cx="6581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09D6832-5ADF-4F19-A464-806C5B365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3691" y="5199073"/>
                <a:ext cx="658129" cy="461665"/>
              </a:xfrm>
              <a:prstGeom prst="rect">
                <a:avLst/>
              </a:prstGeom>
              <a:blipFill>
                <a:blip r:embed="rId18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Oval 45">
            <a:extLst>
              <a:ext uri="{FF2B5EF4-FFF2-40B4-BE49-F238E27FC236}">
                <a16:creationId xmlns:a16="http://schemas.microsoft.com/office/drawing/2014/main" id="{1418626C-B038-4514-A5B6-558307B1FD21}"/>
              </a:ext>
            </a:extLst>
          </p:cNvPr>
          <p:cNvSpPr/>
          <p:nvPr/>
        </p:nvSpPr>
        <p:spPr>
          <a:xfrm>
            <a:off x="8665516" y="4453736"/>
            <a:ext cx="720191" cy="720191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200" dirty="0"/>
              <a:t>65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E322158-B6E9-4BF9-B39D-7B3ADF68CD46}"/>
                  </a:ext>
                </a:extLst>
              </p:cNvPr>
              <p:cNvSpPr/>
              <p:nvPr/>
            </p:nvSpPr>
            <p:spPr>
              <a:xfrm>
                <a:off x="8774967" y="5173924"/>
                <a:ext cx="44435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</m:oMath>
                  </m:oMathPara>
                </a14:m>
                <a:endParaRPr lang="en-US" sz="24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5E322158-B6E9-4BF9-B39D-7B3ADF68CD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4967" y="5173924"/>
                <a:ext cx="444352" cy="461665"/>
              </a:xfrm>
              <a:prstGeom prst="rect">
                <a:avLst/>
              </a:prstGeom>
              <a:blipFill>
                <a:blip r:embed="rId19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0B28B6B-992F-4FB4-A670-16DDD6F33E8E}"/>
                  </a:ext>
                </a:extLst>
              </p:cNvPr>
              <p:cNvSpPr txBox="1"/>
              <p:nvPr/>
            </p:nvSpPr>
            <p:spPr>
              <a:xfrm>
                <a:off x="9761687" y="4344390"/>
                <a:ext cx="85151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48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0B28B6B-992F-4FB4-A670-16DDD6F33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61687" y="4344390"/>
                <a:ext cx="851515" cy="83099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D069BEA-6A07-4756-AA8B-2849DA1ECE46}"/>
              </a:ext>
            </a:extLst>
          </p:cNvPr>
          <p:cNvCxnSpPr/>
          <p:nvPr/>
        </p:nvCxnSpPr>
        <p:spPr>
          <a:xfrm>
            <a:off x="9364802" y="4791606"/>
            <a:ext cx="480683" cy="2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1898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D1806C2-6498-46D8-9D86-2E510C1BD3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4"/>
                <a:ext cx="11699087" cy="575068"/>
              </a:xfrm>
            </p:spPr>
            <p:txBody>
              <a:bodyPr/>
              <a:lstStyle/>
              <a:p>
                <a:r>
                  <a:rPr lang="en-US" dirty="0"/>
                  <a:t>What does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𝐅𝐆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mean?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D1806C2-6498-46D8-9D86-2E510C1BD3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4"/>
                <a:ext cx="11699087" cy="575068"/>
              </a:xfrm>
              <a:blipFill>
                <a:blip r:embed="rId2"/>
                <a:stretch>
                  <a:fillRect l="-625" t="-18085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009AEFA-94C5-4830-B877-7D9276EF9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operator fun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40C5A-DFF3-47ED-9AD8-18D91C75E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B5DAE28-2C8C-4D2B-83DE-9127804EEBA6}"/>
              </a:ext>
            </a:extLst>
          </p:cNvPr>
          <p:cNvGrpSpPr/>
          <p:nvPr/>
        </p:nvGrpSpPr>
        <p:grpSpPr>
          <a:xfrm>
            <a:off x="296916" y="2012314"/>
            <a:ext cx="11842660" cy="1314989"/>
            <a:chOff x="296916" y="2012314"/>
            <a:chExt cx="11842660" cy="1314989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A9EB8B5-EBD1-4C3D-B7BB-29455571589E}"/>
                </a:ext>
              </a:extLst>
            </p:cNvPr>
            <p:cNvGrpSpPr/>
            <p:nvPr/>
          </p:nvGrpSpPr>
          <p:grpSpPr>
            <a:xfrm>
              <a:off x="2695214" y="2012314"/>
              <a:ext cx="9444362" cy="1308888"/>
              <a:chOff x="1134910" y="2530618"/>
              <a:chExt cx="9444362" cy="1308888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701A6005-7B09-4CF2-8126-86037DAA20BD}"/>
                  </a:ext>
                </a:extLst>
              </p:cNvPr>
              <p:cNvSpPr/>
              <p:nvPr/>
            </p:nvSpPr>
            <p:spPr>
              <a:xfrm>
                <a:off x="1134910" y="2644073"/>
                <a:ext cx="720191" cy="72019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10</a:t>
                </a: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5703C6A3-EC8A-4A6C-B59D-6E04E5D3B869}"/>
                  </a:ext>
                </a:extLst>
              </p:cNvPr>
              <p:cNvSpPr/>
              <p:nvPr/>
            </p:nvSpPr>
            <p:spPr>
              <a:xfrm>
                <a:off x="2335784" y="2644075"/>
                <a:ext cx="720191" cy="72019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11</a:t>
                </a:r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3473CEE6-49CA-4DA7-B4D7-8633E1FEF44C}"/>
                  </a:ext>
                </a:extLst>
              </p:cNvPr>
              <p:cNvSpPr/>
              <p:nvPr/>
            </p:nvSpPr>
            <p:spPr>
              <a:xfrm>
                <a:off x="3536658" y="2644074"/>
                <a:ext cx="720191" cy="72019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12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DB063FB-799C-4B53-B373-ADE52D17B0D6}"/>
                  </a:ext>
                </a:extLst>
              </p:cNvPr>
              <p:cNvSpPr/>
              <p:nvPr/>
            </p:nvSpPr>
            <p:spPr>
              <a:xfrm>
                <a:off x="4745269" y="2644073"/>
                <a:ext cx="720191" cy="72019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13</a:t>
                </a: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273A226E-8D7E-4441-82B6-23731DEA610D}"/>
                  </a:ext>
                </a:extLst>
              </p:cNvPr>
              <p:cNvSpPr/>
              <p:nvPr/>
            </p:nvSpPr>
            <p:spPr>
              <a:xfrm>
                <a:off x="5913092" y="2644071"/>
                <a:ext cx="720191" cy="72019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14</a:t>
                </a:r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AA3C42D5-3CE6-4031-A40A-37D6E6931DCA}"/>
                  </a:ext>
                </a:extLst>
              </p:cNvPr>
              <p:cNvSpPr/>
              <p:nvPr/>
            </p:nvSpPr>
            <p:spPr>
              <a:xfrm>
                <a:off x="8501860" y="2641424"/>
                <a:ext cx="720191" cy="720191"/>
              </a:xfrm>
              <a:prstGeom prst="ellipse">
                <a:avLst/>
              </a:prstGeom>
              <a:ln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3200" dirty="0"/>
                  <a:t>42</a:t>
                </a:r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9F26CACA-D52D-4431-B058-5EFF2269F260}"/>
                  </a:ext>
                </a:extLst>
              </p:cNvPr>
              <p:cNvCxnSpPr>
                <a:stCxn id="7" idx="6"/>
                <a:endCxn id="8" idx="2"/>
              </p:cNvCxnSpPr>
              <p:nvPr/>
            </p:nvCxnSpPr>
            <p:spPr>
              <a:xfrm>
                <a:off x="1855101" y="3004169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C9EE9F4B-26C6-4307-8A79-773FE95F034E}"/>
                  </a:ext>
                </a:extLst>
              </p:cNvPr>
              <p:cNvCxnSpPr/>
              <p:nvPr/>
            </p:nvCxnSpPr>
            <p:spPr>
              <a:xfrm>
                <a:off x="3039258" y="3004167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8F5CEF7E-64DC-499D-B871-B26FCD690B56}"/>
                  </a:ext>
                </a:extLst>
              </p:cNvPr>
              <p:cNvCxnSpPr/>
              <p:nvPr/>
            </p:nvCxnSpPr>
            <p:spPr>
              <a:xfrm>
                <a:off x="4256849" y="3004167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729C78B6-A67A-4332-AFE0-434DC2C3EB3B}"/>
                  </a:ext>
                </a:extLst>
              </p:cNvPr>
              <p:cNvCxnSpPr/>
              <p:nvPr/>
            </p:nvCxnSpPr>
            <p:spPr>
              <a:xfrm>
                <a:off x="5465460" y="3004167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2A53F6E-1E8D-49DB-8942-2CE8C8CCB62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5980" y="3001520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63B80442-3640-4252-986C-7A41DDC889C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18480" y="3001517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3B883580-08A2-46C5-88FE-A03076D45FAD}"/>
                      </a:ext>
                    </a:extLst>
                  </p:cNvPr>
                  <p:cNvSpPr txBox="1"/>
                  <p:nvPr/>
                </p:nvSpPr>
                <p:spPr>
                  <a:xfrm>
                    <a:off x="7141640" y="2530618"/>
                    <a:ext cx="851515" cy="8309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en-US" sz="4800" dirty="0">
                      <a:solidFill>
                        <a:schemeClr val="accent6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3B883580-08A2-46C5-88FE-A03076D45F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41640" y="2530618"/>
                    <a:ext cx="851515" cy="83099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46F4841A-0337-49B2-A2E1-F16F8C723D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22097" y="3001520"/>
                <a:ext cx="480683" cy="2"/>
              </a:xfrm>
              <a:prstGeom prst="straightConnector1">
                <a:avLst/>
              </a:prstGeom>
              <a:ln w="3810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5307EADD-C1C3-4F5D-B9D0-5632BFE409AD}"/>
                      </a:ext>
                    </a:extLst>
                  </p:cNvPr>
                  <p:cNvSpPr txBox="1"/>
                  <p:nvPr/>
                </p:nvSpPr>
                <p:spPr>
                  <a:xfrm>
                    <a:off x="9727757" y="2530618"/>
                    <a:ext cx="851515" cy="8309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4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en-US" sz="4800" dirty="0">
                      <a:solidFill>
                        <a:schemeClr val="accent6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5307EADD-C1C3-4F5D-B9D0-5632BFE409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27757" y="2530618"/>
                    <a:ext cx="851515" cy="83099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5731ECDF-6404-41C3-9283-0F3A2D6C7D73}"/>
                      </a:ext>
                    </a:extLst>
                  </p:cNvPr>
                  <p:cNvSpPr txBox="1"/>
                  <p:nvPr/>
                </p:nvSpPr>
                <p:spPr>
                  <a:xfrm>
                    <a:off x="1197884" y="3361615"/>
                    <a:ext cx="61955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sz="24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5731ECDF-6404-41C3-9283-0F3A2D6C7D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97884" y="3361615"/>
                    <a:ext cx="619557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5496EF4-E055-4859-B54D-1D098D2FDC1F}"/>
                      </a:ext>
                    </a:extLst>
                  </p:cNvPr>
                  <p:cNvSpPr txBox="1"/>
                  <p:nvPr/>
                </p:nvSpPr>
                <p:spPr>
                  <a:xfrm>
                    <a:off x="2454907" y="3365068"/>
                    <a:ext cx="44435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oMath>
                      </m:oMathPara>
                    </a14:m>
                    <a:endParaRPr lang="en-US" sz="24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5496EF4-E055-4859-B54D-1D098D2FDC1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54907" y="3365068"/>
                    <a:ext cx="444352" cy="46166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C9DBE4CE-75F4-4C41-A05C-F53DF020828A}"/>
                      </a:ext>
                    </a:extLst>
                  </p:cNvPr>
                  <p:cNvSpPr txBox="1"/>
                  <p:nvPr/>
                </p:nvSpPr>
                <p:spPr>
                  <a:xfrm>
                    <a:off x="3712035" y="3349275"/>
                    <a:ext cx="44435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oMath>
                      </m:oMathPara>
                    </a14:m>
                    <a:endParaRPr lang="en-US" sz="24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C9DBE4CE-75F4-4C41-A05C-F53DF02082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12035" y="3349275"/>
                    <a:ext cx="444352" cy="46166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08835A91-B1D7-4E9B-ACE5-0E28ABF41168}"/>
                      </a:ext>
                    </a:extLst>
                  </p:cNvPr>
                  <p:cNvSpPr txBox="1"/>
                  <p:nvPr/>
                </p:nvSpPr>
                <p:spPr>
                  <a:xfrm>
                    <a:off x="4875347" y="3377841"/>
                    <a:ext cx="44435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oMath>
                      </m:oMathPara>
                    </a14:m>
                    <a:endParaRPr lang="en-US" sz="24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08835A91-B1D7-4E9B-ACE5-0E28ABF411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75347" y="3377841"/>
                    <a:ext cx="444352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45AEDF65-C631-452F-ADA9-C241E563FB15}"/>
                      </a:ext>
                    </a:extLst>
                  </p:cNvPr>
                  <p:cNvSpPr txBox="1"/>
                  <p:nvPr/>
                </p:nvSpPr>
                <p:spPr>
                  <a:xfrm>
                    <a:off x="6088806" y="3364261"/>
                    <a:ext cx="444352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oMath>
                      </m:oMathPara>
                    </a14:m>
                    <a:endParaRPr lang="en-US" sz="24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45AEDF65-C631-452F-ADA9-C241E563FB1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88806" y="3364261"/>
                    <a:ext cx="444352" cy="46166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C0A621A3-BDCF-4C71-86BD-C34E968565FD}"/>
                      </a:ext>
                    </a:extLst>
                  </p:cNvPr>
                  <p:cNvSpPr txBox="1"/>
                  <p:nvPr/>
                </p:nvSpPr>
                <p:spPr>
                  <a:xfrm>
                    <a:off x="8578892" y="3377841"/>
                    <a:ext cx="480683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oMath>
                      </m:oMathPara>
                    </a14:m>
                    <a:endParaRPr lang="en-US" sz="2400" b="1" dirty="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C0A621A3-BDCF-4C71-86BD-C34E968565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78892" y="3377841"/>
                    <a:ext cx="480683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052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374EAB4-8A3E-4B3A-B3FE-E536EF50BCC8}"/>
                </a:ext>
              </a:extLst>
            </p:cNvPr>
            <p:cNvSpPr/>
            <p:nvPr/>
          </p:nvSpPr>
          <p:spPr>
            <a:xfrm>
              <a:off x="296916" y="2145451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0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8728FE-D0BE-44A5-8B01-A6967B459352}"/>
                </a:ext>
              </a:extLst>
            </p:cNvPr>
            <p:cNvCxnSpPr/>
            <p:nvPr/>
          </p:nvCxnSpPr>
          <p:spPr>
            <a:xfrm>
              <a:off x="1000390" y="2505543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88584E1-8573-43F7-BDAA-96D845A83372}"/>
                    </a:ext>
                  </a:extLst>
                </p:cNvPr>
                <p:cNvSpPr txBox="1"/>
                <p:nvPr/>
              </p:nvSpPr>
              <p:spPr>
                <a:xfrm>
                  <a:off x="306498" y="2865638"/>
                  <a:ext cx="65812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88584E1-8573-43F7-BDAA-96D845A833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498" y="2865638"/>
                  <a:ext cx="658129" cy="461665"/>
                </a:xfrm>
                <a:prstGeom prst="rect">
                  <a:avLst/>
                </a:prstGeom>
                <a:blipFill>
                  <a:blip r:embed="rId11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A63C7B0B-FBA1-468B-91FE-3CD148E7742C}"/>
                    </a:ext>
                  </a:extLst>
                </p:cNvPr>
                <p:cNvSpPr txBox="1"/>
                <p:nvPr/>
              </p:nvSpPr>
              <p:spPr>
                <a:xfrm>
                  <a:off x="1372353" y="2067714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A63C7B0B-FBA1-468B-91FE-3CD148E7742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2353" y="2067714"/>
                  <a:ext cx="851515" cy="830997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B0FB268-37A5-40A0-93D2-AA4D238748CB}"/>
                </a:ext>
              </a:extLst>
            </p:cNvPr>
            <p:cNvCxnSpPr/>
            <p:nvPr/>
          </p:nvCxnSpPr>
          <p:spPr>
            <a:xfrm>
              <a:off x="2195701" y="2505543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1">
                <a:extLst>
                  <a:ext uri="{FF2B5EF4-FFF2-40B4-BE49-F238E27FC236}">
                    <a16:creationId xmlns:a16="http://schemas.microsoft.com/office/drawing/2014/main" id="{865A34F2-9AD9-4EA6-95EC-753E8B130A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681" y="3511367"/>
                <a:ext cx="11699087" cy="57506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What does </a:t>
                </a:r>
                <a14:m>
                  <m:oMath xmlns:m="http://schemas.openxmlformats.org/officeDocument/2006/math">
                    <m:r>
                      <a:rPr lang="en-US" b="1" dirty="0" smtClean="0">
                        <a:latin typeface="Cambria Math" panose="02040503050406030204" pitchFamily="18" charset="0"/>
                      </a:rPr>
                      <m:t>𝐆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𝐅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dirty="0"/>
                  <a:t> mean?</a:t>
                </a:r>
              </a:p>
            </p:txBody>
          </p:sp>
        </mc:Choice>
        <mc:Fallback xmlns="">
          <p:sp>
            <p:nvSpPr>
              <p:cNvPr id="34" name="Content Placeholder 1">
                <a:extLst>
                  <a:ext uri="{FF2B5EF4-FFF2-40B4-BE49-F238E27FC236}">
                    <a16:creationId xmlns:a16="http://schemas.microsoft.com/office/drawing/2014/main" id="{865A34F2-9AD9-4EA6-95EC-753E8B130A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1" y="3511367"/>
                <a:ext cx="11699087" cy="575068"/>
              </a:xfrm>
              <a:prstGeom prst="rect">
                <a:avLst/>
              </a:prstGeom>
              <a:blipFill>
                <a:blip r:embed="rId13"/>
                <a:stretch>
                  <a:fillRect l="-625" t="-17021" b="-138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D4E990E6-45CB-42A0-B8CA-020F2CEB13EF}"/>
              </a:ext>
            </a:extLst>
          </p:cNvPr>
          <p:cNvGrpSpPr/>
          <p:nvPr/>
        </p:nvGrpSpPr>
        <p:grpSpPr>
          <a:xfrm>
            <a:off x="653561" y="3920842"/>
            <a:ext cx="10654378" cy="1305052"/>
            <a:chOff x="653561" y="3920842"/>
            <a:chExt cx="10654378" cy="1305052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DB8F486-4D4C-421A-9BC2-54B492917991}"/>
                </a:ext>
              </a:extLst>
            </p:cNvPr>
            <p:cNvSpPr/>
            <p:nvPr/>
          </p:nvSpPr>
          <p:spPr>
            <a:xfrm>
              <a:off x="653561" y="4044040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31CBD03-4A9B-4ADD-97A7-7F013CAF2205}"/>
                </a:ext>
              </a:extLst>
            </p:cNvPr>
            <p:cNvSpPr/>
            <p:nvPr/>
          </p:nvSpPr>
          <p:spPr>
            <a:xfrm>
              <a:off x="1854435" y="4044042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B8195E61-4C28-40A4-B892-F8FA90A17044}"/>
                </a:ext>
              </a:extLst>
            </p:cNvPr>
            <p:cNvSpPr/>
            <p:nvPr/>
          </p:nvSpPr>
          <p:spPr>
            <a:xfrm>
              <a:off x="3055309" y="4044041"/>
              <a:ext cx="720191" cy="720191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2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07A9E31-5ADC-4411-9B47-E10BA650AC0E}"/>
                </a:ext>
              </a:extLst>
            </p:cNvPr>
            <p:cNvCxnSpPr>
              <a:stCxn id="35" idx="6"/>
              <a:endCxn id="36" idx="2"/>
            </p:cNvCxnSpPr>
            <p:nvPr/>
          </p:nvCxnSpPr>
          <p:spPr>
            <a:xfrm>
              <a:off x="1373752" y="4404136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E73BC602-4AFB-412C-A34F-71C572CE896B}"/>
                </a:ext>
              </a:extLst>
            </p:cNvPr>
            <p:cNvCxnSpPr/>
            <p:nvPr/>
          </p:nvCxnSpPr>
          <p:spPr>
            <a:xfrm>
              <a:off x="2557909" y="440413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9263C01-B35F-4956-B7D3-2397144AC457}"/>
                </a:ext>
              </a:extLst>
            </p:cNvPr>
            <p:cNvCxnSpPr/>
            <p:nvPr/>
          </p:nvCxnSpPr>
          <p:spPr>
            <a:xfrm>
              <a:off x="3775500" y="440413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90964BD-6804-4E99-A8C4-2CF2DDC58F4C}"/>
                    </a:ext>
                  </a:extLst>
                </p:cNvPr>
                <p:cNvSpPr txBox="1"/>
                <p:nvPr/>
              </p:nvSpPr>
              <p:spPr>
                <a:xfrm>
                  <a:off x="669169" y="4751840"/>
                  <a:ext cx="6195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C90964BD-6804-4E99-A8C4-2CF2DDC58F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169" y="4751840"/>
                  <a:ext cx="619557" cy="461665"/>
                </a:xfrm>
                <a:prstGeom prst="rect">
                  <a:avLst/>
                </a:prstGeom>
                <a:blipFill>
                  <a:blip r:embed="rId14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38609EFA-E94F-4249-A704-52ECF1462012}"/>
                    </a:ext>
                  </a:extLst>
                </p:cNvPr>
                <p:cNvSpPr/>
                <p:nvPr/>
              </p:nvSpPr>
              <p:spPr>
                <a:xfrm>
                  <a:off x="3164760" y="4764229"/>
                  <a:ext cx="439543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oMath>
                    </m:oMathPara>
                  </a14:m>
                  <a:endParaRPr lang="en-US" sz="2400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38609EFA-E94F-4249-A704-52ECF14620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4760" y="4764229"/>
                  <a:ext cx="439543" cy="461665"/>
                </a:xfrm>
                <a:prstGeom prst="rect">
                  <a:avLst/>
                </a:prstGeom>
                <a:blipFill>
                  <a:blip r:embed="rId15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2E37312-B912-4544-8494-6DA1BB1161E0}"/>
                </a:ext>
              </a:extLst>
            </p:cNvPr>
            <p:cNvSpPr/>
            <p:nvPr/>
          </p:nvSpPr>
          <p:spPr>
            <a:xfrm>
              <a:off x="5146176" y="4042852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14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8564A14-7BF4-483A-9C4D-7668E79E9CDF}"/>
                </a:ext>
              </a:extLst>
            </p:cNvPr>
            <p:cNvCxnSpPr/>
            <p:nvPr/>
          </p:nvCxnSpPr>
          <p:spPr>
            <a:xfrm>
              <a:off x="5888097" y="440413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9DFA4DC-2691-4D3B-8741-73D5E26293EF}"/>
                </a:ext>
              </a:extLst>
            </p:cNvPr>
            <p:cNvSpPr/>
            <p:nvPr/>
          </p:nvSpPr>
          <p:spPr>
            <a:xfrm>
              <a:off x="6368780" y="4042852"/>
              <a:ext cx="720191" cy="720191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15</a:t>
              </a: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237D6D9-0498-42A3-BE35-D64316960792}"/>
                </a:ext>
              </a:extLst>
            </p:cNvPr>
            <p:cNvCxnSpPr/>
            <p:nvPr/>
          </p:nvCxnSpPr>
          <p:spPr>
            <a:xfrm>
              <a:off x="7088971" y="4402945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07A60CB6-3788-403D-B749-6DF4F1835C94}"/>
                    </a:ext>
                  </a:extLst>
                </p:cNvPr>
                <p:cNvSpPr/>
                <p:nvPr/>
              </p:nvSpPr>
              <p:spPr>
                <a:xfrm>
                  <a:off x="6478231" y="4763040"/>
                  <a:ext cx="444352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oMath>
                    </m:oMathPara>
                  </a14:m>
                  <a:endParaRPr lang="en-US" sz="24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07A60CB6-3788-403D-B749-6DF4F1835C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8231" y="4763040"/>
                  <a:ext cx="444352" cy="461665"/>
                </a:xfrm>
                <a:prstGeom prst="rect">
                  <a:avLst/>
                </a:prstGeom>
                <a:blipFill>
                  <a:blip r:embed="rId16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E6627028-B83D-42A7-A518-50A5F5EE1DB9}"/>
                </a:ext>
              </a:extLst>
            </p:cNvPr>
            <p:cNvSpPr/>
            <p:nvPr/>
          </p:nvSpPr>
          <p:spPr>
            <a:xfrm>
              <a:off x="10107065" y="4000765"/>
              <a:ext cx="720191" cy="720191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>
                  <a:solidFill>
                    <a:schemeClr val="bg1"/>
                  </a:solidFill>
                </a:rPr>
                <a:t>65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3259F25C-AFD0-409F-ABB6-98DEFC7DAF12}"/>
                    </a:ext>
                  </a:extLst>
                </p:cNvPr>
                <p:cNvSpPr/>
                <p:nvPr/>
              </p:nvSpPr>
              <p:spPr>
                <a:xfrm>
                  <a:off x="10206367" y="4720614"/>
                  <a:ext cx="437940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𝒒</m:t>
                        </m:r>
                      </m:oMath>
                    </m:oMathPara>
                  </a14:m>
                  <a:endParaRPr lang="en-US" sz="2400" b="1" i="1" dirty="0">
                    <a:solidFill>
                      <a:srgbClr val="7030A0"/>
                    </a:solidFill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3259F25C-AFD0-409F-ABB6-98DEFC7DAF1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06367" y="4720614"/>
                  <a:ext cx="437940" cy="461665"/>
                </a:xfrm>
                <a:prstGeom prst="rect">
                  <a:avLst/>
                </a:prstGeom>
                <a:blipFill>
                  <a:blip r:embed="rId17"/>
                  <a:stretch>
                    <a:fillRect b="-131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55B42EFE-49BB-4BDC-BB7E-74A5D1F3E12A}"/>
                </a:ext>
              </a:extLst>
            </p:cNvPr>
            <p:cNvCxnSpPr/>
            <p:nvPr/>
          </p:nvCxnSpPr>
          <p:spPr>
            <a:xfrm>
              <a:off x="10827256" y="431932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C7E0C7FC-5BCF-4F6D-A981-09B6F7DB492F}"/>
                    </a:ext>
                  </a:extLst>
                </p:cNvPr>
                <p:cNvSpPr txBox="1"/>
                <p:nvPr/>
              </p:nvSpPr>
              <p:spPr>
                <a:xfrm>
                  <a:off x="5242964" y="4751839"/>
                  <a:ext cx="6195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C7E0C7FC-5BCF-4F6D-A981-09B6F7DB49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2964" y="4751839"/>
                  <a:ext cx="619557" cy="461665"/>
                </a:xfrm>
                <a:prstGeom prst="rect">
                  <a:avLst/>
                </a:prstGeom>
                <a:blipFill>
                  <a:blip r:embed="rId18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A2C8AF3-CA1E-4E73-BF07-E65190AEEC7A}"/>
                </a:ext>
              </a:extLst>
            </p:cNvPr>
            <p:cNvSpPr/>
            <p:nvPr/>
          </p:nvSpPr>
          <p:spPr>
            <a:xfrm>
              <a:off x="8235541" y="4011969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54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444BB32B-33A1-4092-8E37-799FC91C94F2}"/>
                </a:ext>
              </a:extLst>
            </p:cNvPr>
            <p:cNvCxnSpPr/>
            <p:nvPr/>
          </p:nvCxnSpPr>
          <p:spPr>
            <a:xfrm>
              <a:off x="8977462" y="4373251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8C137107-D1BD-43EE-86BF-11BD19696D26}"/>
                    </a:ext>
                  </a:extLst>
                </p:cNvPr>
                <p:cNvSpPr txBox="1"/>
                <p:nvPr/>
              </p:nvSpPr>
              <p:spPr>
                <a:xfrm>
                  <a:off x="8332329" y="4720956"/>
                  <a:ext cx="6195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1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oMath>
                    </m:oMathPara>
                  </a14:m>
                  <a:endParaRPr lang="en-US" sz="2400" b="1" dirty="0">
                    <a:solidFill>
                      <a:srgbClr val="00B050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8C137107-D1BD-43EE-86BF-11BD19696D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32329" y="4720956"/>
                  <a:ext cx="619557" cy="461665"/>
                </a:xfrm>
                <a:prstGeom prst="rect">
                  <a:avLst/>
                </a:prstGeom>
                <a:blipFill>
                  <a:blip r:embed="rId19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94483201-CA3A-4A45-A6F7-C319A3C5A8B2}"/>
                    </a:ext>
                  </a:extLst>
                </p:cNvPr>
                <p:cNvSpPr txBox="1"/>
                <p:nvPr/>
              </p:nvSpPr>
              <p:spPr>
                <a:xfrm>
                  <a:off x="7437830" y="3948123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94483201-CA3A-4A45-A6F7-C319A3C5A8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7830" y="3948123"/>
                  <a:ext cx="851515" cy="83099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C40B310B-AFDB-4133-9D6B-2F63F54CB476}"/>
                    </a:ext>
                  </a:extLst>
                </p:cNvPr>
                <p:cNvSpPr txBox="1"/>
                <p:nvPr/>
              </p:nvSpPr>
              <p:spPr>
                <a:xfrm>
                  <a:off x="9283398" y="3920842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C40B310B-AFDB-4133-9D6B-2F63F54CB4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83398" y="3920842"/>
                  <a:ext cx="851515" cy="83099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17546F7E-3140-4A6C-9CB3-730FF0F268CD}"/>
                    </a:ext>
                  </a:extLst>
                </p:cNvPr>
                <p:cNvSpPr txBox="1"/>
                <p:nvPr/>
              </p:nvSpPr>
              <p:spPr>
                <a:xfrm>
                  <a:off x="4283796" y="3956565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17546F7E-3140-4A6C-9CB3-730FF0F268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83796" y="3956565"/>
                  <a:ext cx="851515" cy="830997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45913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B5DD624-00C2-40D2-B4A5-3E424B1BE7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26396"/>
                <a:ext cx="11699087" cy="778828"/>
              </a:xfrm>
            </p:spPr>
            <p:txBody>
              <a:bodyPr/>
              <a:lstStyle/>
              <a:p>
                <a:r>
                  <a:rPr lang="en-US" dirty="0"/>
                  <a:t>What does the following formula mean: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1">
                            <a:latin typeface="Cambria Math" panose="02040503050406030204" pitchFamily="18" charset="0"/>
                          </a:rPr>
                          <m:t>𝐗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𝐗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𝐗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B5DD624-00C2-40D2-B4A5-3E424B1BE7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26396"/>
                <a:ext cx="11699087" cy="778828"/>
              </a:xfrm>
              <a:blipFill>
                <a:blip r:embed="rId2"/>
                <a:stretch>
                  <a:fillRect l="-625" t="-9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395032A-C4D5-4070-8EFB-72A7F9601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1" y="420221"/>
            <a:ext cx="10920419" cy="778828"/>
          </a:xfrm>
        </p:spPr>
        <p:txBody>
          <a:bodyPr/>
          <a:lstStyle/>
          <a:p>
            <a:r>
              <a:rPr lang="en-US" dirty="0"/>
              <a:t>More, more operator fun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668A2A-F530-4E53-9EE0-A0C4B6F96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8581905-CF92-45C0-8001-4DD30E3D279A}"/>
              </a:ext>
            </a:extLst>
          </p:cNvPr>
          <p:cNvGrpSpPr/>
          <p:nvPr/>
        </p:nvGrpSpPr>
        <p:grpSpPr>
          <a:xfrm>
            <a:off x="1760984" y="2286593"/>
            <a:ext cx="6704687" cy="1204052"/>
            <a:chOff x="1134910" y="2635454"/>
            <a:chExt cx="6704687" cy="120405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80D5D276-F4B4-41BD-B137-99E2151C685F}"/>
                </a:ext>
              </a:extLst>
            </p:cNvPr>
            <p:cNvSpPr/>
            <p:nvPr/>
          </p:nvSpPr>
          <p:spPr>
            <a:xfrm>
              <a:off x="1134910" y="2644073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B7CB3FE-F004-49B7-8408-4E0421A81237}"/>
                </a:ext>
              </a:extLst>
            </p:cNvPr>
            <p:cNvSpPr/>
            <p:nvPr/>
          </p:nvSpPr>
          <p:spPr>
            <a:xfrm>
              <a:off x="2335784" y="2644075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DDD0CCA-FF6E-4D2F-8F0C-B32CA9A6F616}"/>
                </a:ext>
              </a:extLst>
            </p:cNvPr>
            <p:cNvSpPr/>
            <p:nvPr/>
          </p:nvSpPr>
          <p:spPr>
            <a:xfrm>
              <a:off x="3536658" y="2644074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A409668-140F-4AE6-A3E6-533E068F3AD9}"/>
                </a:ext>
              </a:extLst>
            </p:cNvPr>
            <p:cNvSpPr/>
            <p:nvPr/>
          </p:nvSpPr>
          <p:spPr>
            <a:xfrm>
              <a:off x="4745269" y="2644073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65A59CC-D850-4BCA-8331-04474C29DB7A}"/>
                </a:ext>
              </a:extLst>
            </p:cNvPr>
            <p:cNvSpPr/>
            <p:nvPr/>
          </p:nvSpPr>
          <p:spPr>
            <a:xfrm>
              <a:off x="5913092" y="2644071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5064E8F-858B-4EB6-A68A-5C9F5E66D55E}"/>
                </a:ext>
              </a:extLst>
            </p:cNvPr>
            <p:cNvSpPr/>
            <p:nvPr/>
          </p:nvSpPr>
          <p:spPr>
            <a:xfrm>
              <a:off x="7119406" y="2635454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5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18DF51B-3456-4BBE-BC07-F06DBE0BB0B8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1855101" y="3004169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1F628A7-340F-4650-ADA6-9A3D53ACBEA8}"/>
                </a:ext>
              </a:extLst>
            </p:cNvPr>
            <p:cNvCxnSpPr/>
            <p:nvPr/>
          </p:nvCxnSpPr>
          <p:spPr>
            <a:xfrm>
              <a:off x="3039258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DBF1C7B7-B917-4515-8EBA-06624C5D89EA}"/>
                </a:ext>
              </a:extLst>
            </p:cNvPr>
            <p:cNvCxnSpPr/>
            <p:nvPr/>
          </p:nvCxnSpPr>
          <p:spPr>
            <a:xfrm>
              <a:off x="4256849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4C9528C-EA3D-40AB-A16A-9739B85B582A}"/>
                </a:ext>
              </a:extLst>
            </p:cNvPr>
            <p:cNvCxnSpPr/>
            <p:nvPr/>
          </p:nvCxnSpPr>
          <p:spPr>
            <a:xfrm>
              <a:off x="5465460" y="300416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3A1A41B-D4D5-434C-8028-D5548D7830B6}"/>
                </a:ext>
              </a:extLst>
            </p:cNvPr>
            <p:cNvCxnSpPr>
              <a:cxnSpLocks/>
            </p:cNvCxnSpPr>
            <p:nvPr/>
          </p:nvCxnSpPr>
          <p:spPr>
            <a:xfrm>
              <a:off x="6635980" y="3001520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452FF2C-389B-4F3A-BE8F-EA0B330073E0}"/>
                    </a:ext>
                  </a:extLst>
                </p:cNvPr>
                <p:cNvSpPr txBox="1"/>
                <p:nvPr/>
              </p:nvSpPr>
              <p:spPr>
                <a:xfrm>
                  <a:off x="1260521" y="3355646"/>
                  <a:ext cx="61955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E452FF2C-389B-4F3A-BE8F-EA0B330073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0521" y="3355646"/>
                  <a:ext cx="619557" cy="461665"/>
                </a:xfrm>
                <a:prstGeom prst="rect">
                  <a:avLst/>
                </a:prstGeom>
                <a:blipFill>
                  <a:blip r:embed="rId3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58CD931-0851-4904-8E97-BA5130B6603E}"/>
                    </a:ext>
                  </a:extLst>
                </p:cNvPr>
                <p:cNvSpPr txBox="1"/>
                <p:nvPr/>
              </p:nvSpPr>
              <p:spPr>
                <a:xfrm>
                  <a:off x="2501824" y="3355645"/>
                  <a:ext cx="55797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958CD931-0851-4904-8E97-BA5130B660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1824" y="3355645"/>
                  <a:ext cx="557973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69EF14F-2638-4945-ACC1-560D1B752667}"/>
                    </a:ext>
                  </a:extLst>
                </p:cNvPr>
                <p:cNvSpPr txBox="1"/>
                <p:nvPr/>
              </p:nvSpPr>
              <p:spPr>
                <a:xfrm>
                  <a:off x="3617766" y="3355645"/>
                  <a:ext cx="55797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869EF14F-2638-4945-ACC1-560D1B7526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7766" y="3355645"/>
                  <a:ext cx="557973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86C9687-8ED7-4942-AEF2-BC20D6818601}"/>
                    </a:ext>
                  </a:extLst>
                </p:cNvPr>
                <p:cNvSpPr txBox="1"/>
                <p:nvPr/>
              </p:nvSpPr>
              <p:spPr>
                <a:xfrm>
                  <a:off x="4875347" y="3377841"/>
                  <a:ext cx="55573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C86C9687-8ED7-4942-AEF2-BC20D68186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5347" y="3377841"/>
                  <a:ext cx="555730" cy="461665"/>
                </a:xfrm>
                <a:prstGeom prst="rect">
                  <a:avLst/>
                </a:prstGeom>
                <a:blipFill>
                  <a:blip r:embed="rId6"/>
                  <a:stretch>
                    <a:fillRect b="-92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3820AC3-A2CC-4DC6-862B-83D4B0AAA002}"/>
                    </a:ext>
                  </a:extLst>
                </p:cNvPr>
                <p:cNvSpPr txBox="1"/>
                <p:nvPr/>
              </p:nvSpPr>
              <p:spPr>
                <a:xfrm>
                  <a:off x="6088806" y="3364261"/>
                  <a:ext cx="55797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33820AC3-A2CC-4DC6-862B-83D4B0AAA0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8806" y="3364261"/>
                  <a:ext cx="557973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1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ontent Placeholder 1">
                <a:extLst>
                  <a:ext uri="{FF2B5EF4-FFF2-40B4-BE49-F238E27FC236}">
                    <a16:creationId xmlns:a16="http://schemas.microsoft.com/office/drawing/2014/main" id="{4377C006-A069-42AD-8923-DFBFEABF74D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6680" y="3567059"/>
                <a:ext cx="11699087" cy="6356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Is this true?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the same as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i="1" dirty="0"/>
                  <a:t>?</a:t>
                </a:r>
                <a:endParaRPr lang="ar-AE" i="1" dirty="0"/>
              </a:p>
            </p:txBody>
          </p:sp>
        </mc:Choice>
        <mc:Fallback xmlns="">
          <p:sp>
            <p:nvSpPr>
              <p:cNvPr id="25" name="Content Placeholder 1">
                <a:extLst>
                  <a:ext uri="{FF2B5EF4-FFF2-40B4-BE49-F238E27FC236}">
                    <a16:creationId xmlns:a16="http://schemas.microsoft.com/office/drawing/2014/main" id="{4377C006-A069-42AD-8923-DFBFEABF74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680" y="3567059"/>
                <a:ext cx="11699087" cy="635632"/>
              </a:xfrm>
              <a:prstGeom prst="rect">
                <a:avLst/>
              </a:prstGeom>
              <a:blipFill>
                <a:blip r:embed="rId8"/>
                <a:stretch>
                  <a:fillRect l="-625" t="-15385" b="-2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E335DD73-B916-4390-B922-AED352A4062F}"/>
              </a:ext>
            </a:extLst>
          </p:cNvPr>
          <p:cNvGrpSpPr/>
          <p:nvPr/>
        </p:nvGrpSpPr>
        <p:grpSpPr>
          <a:xfrm>
            <a:off x="1189753" y="4073843"/>
            <a:ext cx="9444362" cy="1678220"/>
            <a:chOff x="1418352" y="3315545"/>
            <a:chExt cx="9444362" cy="1678220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27866F41-BFB5-46C1-B117-1DD950BB8C97}"/>
                </a:ext>
              </a:extLst>
            </p:cNvPr>
            <p:cNvSpPr/>
            <p:nvPr/>
          </p:nvSpPr>
          <p:spPr>
            <a:xfrm>
              <a:off x="1418352" y="3429000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200" dirty="0"/>
                <a:t>0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BF37C01-F11A-4CBF-8EDD-5793645755BA}"/>
                </a:ext>
              </a:extLst>
            </p:cNvPr>
            <p:cNvSpPr/>
            <p:nvPr/>
          </p:nvSpPr>
          <p:spPr>
            <a:xfrm>
              <a:off x="2619226" y="3429002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1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9F284881-0BB2-462B-BFCF-C6865BCD0653}"/>
                </a:ext>
              </a:extLst>
            </p:cNvPr>
            <p:cNvSpPr/>
            <p:nvPr/>
          </p:nvSpPr>
          <p:spPr>
            <a:xfrm>
              <a:off x="3820100" y="3429001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2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13C21CB0-EBE4-4320-9CE7-3BE79FB5AC1F}"/>
                </a:ext>
              </a:extLst>
            </p:cNvPr>
            <p:cNvSpPr/>
            <p:nvPr/>
          </p:nvSpPr>
          <p:spPr>
            <a:xfrm>
              <a:off x="5028711" y="3429000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3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9ADA4241-562B-4144-B4EC-72378276B6A5}"/>
                </a:ext>
              </a:extLst>
            </p:cNvPr>
            <p:cNvSpPr/>
            <p:nvPr/>
          </p:nvSpPr>
          <p:spPr>
            <a:xfrm>
              <a:off x="6196534" y="3428998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2D9037D4-E8BE-4324-8842-0CA730A47DBD}"/>
                </a:ext>
              </a:extLst>
            </p:cNvPr>
            <p:cNvSpPr/>
            <p:nvPr/>
          </p:nvSpPr>
          <p:spPr>
            <a:xfrm>
              <a:off x="8785302" y="3426351"/>
              <a:ext cx="720191" cy="720191"/>
            </a:xfrm>
            <a:prstGeom prst="ellipse">
              <a:avLst/>
            </a:prstGeom>
            <a:ln w="381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200" dirty="0"/>
                <a:t>42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6A63C6D1-F5B1-47AF-A3D4-DE44169B677E}"/>
                </a:ext>
              </a:extLst>
            </p:cNvPr>
            <p:cNvCxnSpPr>
              <a:stCxn id="27" idx="6"/>
              <a:endCxn id="28" idx="2"/>
            </p:cNvCxnSpPr>
            <p:nvPr/>
          </p:nvCxnSpPr>
          <p:spPr>
            <a:xfrm>
              <a:off x="2138543" y="3789096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A03090D-4218-4BB7-8BB4-FAB5C511629D}"/>
                </a:ext>
              </a:extLst>
            </p:cNvPr>
            <p:cNvCxnSpPr/>
            <p:nvPr/>
          </p:nvCxnSpPr>
          <p:spPr>
            <a:xfrm>
              <a:off x="3322700" y="378909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6ECDDE1-E4B7-4183-8984-83E5F25BA93E}"/>
                </a:ext>
              </a:extLst>
            </p:cNvPr>
            <p:cNvCxnSpPr/>
            <p:nvPr/>
          </p:nvCxnSpPr>
          <p:spPr>
            <a:xfrm>
              <a:off x="4540291" y="378909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CC73198-1B22-41A0-86F7-AEF460CB6ED5}"/>
                </a:ext>
              </a:extLst>
            </p:cNvPr>
            <p:cNvCxnSpPr/>
            <p:nvPr/>
          </p:nvCxnSpPr>
          <p:spPr>
            <a:xfrm>
              <a:off x="5748902" y="378909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725A7C63-CA0A-4F04-95A1-6A0E6CF149FD}"/>
                </a:ext>
              </a:extLst>
            </p:cNvPr>
            <p:cNvCxnSpPr>
              <a:cxnSpLocks/>
            </p:cNvCxnSpPr>
            <p:nvPr/>
          </p:nvCxnSpPr>
          <p:spPr>
            <a:xfrm>
              <a:off x="6919422" y="378644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C230B233-AF65-41D3-BB84-1BFB2961D0F2}"/>
                </a:ext>
              </a:extLst>
            </p:cNvPr>
            <p:cNvCxnSpPr>
              <a:cxnSpLocks/>
            </p:cNvCxnSpPr>
            <p:nvPr/>
          </p:nvCxnSpPr>
          <p:spPr>
            <a:xfrm>
              <a:off x="8301922" y="3786444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93F29C25-D05B-49EE-A3FF-23A914CCA222}"/>
                    </a:ext>
                  </a:extLst>
                </p:cNvPr>
                <p:cNvSpPr txBox="1"/>
                <p:nvPr/>
              </p:nvSpPr>
              <p:spPr>
                <a:xfrm>
                  <a:off x="7425082" y="3315545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93F29C25-D05B-49EE-A3FF-23A914CCA2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5082" y="3315545"/>
                  <a:ext cx="851515" cy="83099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1EB75DC-EFAA-406A-8FE7-34C4B6E24A24}"/>
                </a:ext>
              </a:extLst>
            </p:cNvPr>
            <p:cNvCxnSpPr>
              <a:cxnSpLocks/>
            </p:cNvCxnSpPr>
            <p:nvPr/>
          </p:nvCxnSpPr>
          <p:spPr>
            <a:xfrm>
              <a:off x="9505539" y="3786447"/>
              <a:ext cx="480683" cy="2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5717F0E-018D-44B4-8A98-401E5AF73A16}"/>
                    </a:ext>
                  </a:extLst>
                </p:cNvPr>
                <p:cNvSpPr txBox="1"/>
                <p:nvPr/>
              </p:nvSpPr>
              <p:spPr>
                <a:xfrm>
                  <a:off x="10011199" y="3315545"/>
                  <a:ext cx="851515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sz="4800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75717F0E-018D-44B4-8A98-401E5AF73A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11199" y="3315545"/>
                  <a:ext cx="851515" cy="83099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95D05E6-9B7B-4221-A2F6-B7615E046F49}"/>
                    </a:ext>
                  </a:extLst>
                </p:cNvPr>
                <p:cNvSpPr txBox="1"/>
                <p:nvPr/>
              </p:nvSpPr>
              <p:spPr>
                <a:xfrm>
                  <a:off x="1543963" y="4140573"/>
                  <a:ext cx="657231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95D05E6-9B7B-4221-A2F6-B7615E046F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3963" y="4140573"/>
                  <a:ext cx="657231" cy="830997"/>
                </a:xfrm>
                <a:prstGeom prst="rect">
                  <a:avLst/>
                </a:prstGeom>
                <a:blipFill>
                  <a:blip r:embed="rId11"/>
                  <a:stretch>
                    <a:fillRect b="-51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669E6B5-A602-40E8-A7B4-6B2D7162B2F8}"/>
                    </a:ext>
                  </a:extLst>
                </p:cNvPr>
                <p:cNvSpPr txBox="1"/>
                <p:nvPr/>
              </p:nvSpPr>
              <p:spPr>
                <a:xfrm>
                  <a:off x="2628808" y="4149189"/>
                  <a:ext cx="786369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2669E6B5-A602-40E8-A7B4-6B2D7162B2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28808" y="4149189"/>
                  <a:ext cx="786369" cy="830997"/>
                </a:xfrm>
                <a:prstGeom prst="rect">
                  <a:avLst/>
                </a:prstGeom>
                <a:blipFill>
                  <a:blip r:embed="rId12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279C2E06-EDAC-4A01-831A-40CA24E89650}"/>
                    </a:ext>
                  </a:extLst>
                </p:cNvPr>
                <p:cNvSpPr txBox="1"/>
                <p:nvPr/>
              </p:nvSpPr>
              <p:spPr>
                <a:xfrm>
                  <a:off x="3888538" y="4140573"/>
                  <a:ext cx="657231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279C2E06-EDAC-4A01-831A-40CA24E896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8538" y="4140573"/>
                  <a:ext cx="657231" cy="830997"/>
                </a:xfrm>
                <a:prstGeom prst="rect">
                  <a:avLst/>
                </a:prstGeom>
                <a:blipFill>
                  <a:blip r:embed="rId13"/>
                  <a:stretch>
                    <a:fillRect b="-51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352382A-D0C7-44F5-982A-8E1196BF3E26}"/>
                    </a:ext>
                  </a:extLst>
                </p:cNvPr>
                <p:cNvSpPr txBox="1"/>
                <p:nvPr/>
              </p:nvSpPr>
              <p:spPr>
                <a:xfrm>
                  <a:off x="5158789" y="4162768"/>
                  <a:ext cx="786369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6352382A-D0C7-44F5-982A-8E1196BF3E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8789" y="4162768"/>
                  <a:ext cx="786369" cy="830997"/>
                </a:xfrm>
                <a:prstGeom prst="rect">
                  <a:avLst/>
                </a:prstGeom>
                <a:blipFill>
                  <a:blip r:embed="rId14"/>
                  <a:stretch>
                    <a:fillRect b="-51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BE236EAA-F9F6-4EAB-ABE0-44DB8A077E32}"/>
                    </a:ext>
                  </a:extLst>
                </p:cNvPr>
                <p:cNvSpPr txBox="1"/>
                <p:nvPr/>
              </p:nvSpPr>
              <p:spPr>
                <a:xfrm>
                  <a:off x="6372248" y="4149188"/>
                  <a:ext cx="657231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BE236EAA-F9F6-4EAB-ABE0-44DB8A077E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2248" y="4149188"/>
                  <a:ext cx="657231" cy="830997"/>
                </a:xfrm>
                <a:prstGeom prst="rect">
                  <a:avLst/>
                </a:prstGeom>
                <a:blipFill>
                  <a:blip r:embed="rId15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3F848AEE-3DB7-4233-B7FB-1F41F69E2D1E}"/>
                    </a:ext>
                  </a:extLst>
                </p:cNvPr>
                <p:cNvSpPr txBox="1"/>
                <p:nvPr/>
              </p:nvSpPr>
              <p:spPr>
                <a:xfrm>
                  <a:off x="8781733" y="4150887"/>
                  <a:ext cx="657231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</m:oMath>
                    </m:oMathPara>
                  </a14:m>
                  <a:endParaRPr lang="en-US" sz="24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3F848AEE-3DB7-4233-B7FB-1F41F69E2D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81733" y="4150887"/>
                  <a:ext cx="657231" cy="830997"/>
                </a:xfrm>
                <a:prstGeom prst="rect">
                  <a:avLst/>
                </a:prstGeom>
                <a:blipFill>
                  <a:blip r:embed="rId16"/>
                  <a:stretch>
                    <a:fillRect b="-510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B918FBE-2432-4483-A368-61578FC27F85}"/>
                  </a:ext>
                </a:extLst>
              </p:cNvPr>
              <p:cNvSpPr txBox="1"/>
              <p:nvPr/>
            </p:nvSpPr>
            <p:spPr>
              <a:xfrm>
                <a:off x="9343505" y="4785229"/>
                <a:ext cx="2399071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No! Because this trace satisfies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, but not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BB918FBE-2432-4483-A368-61578FC27F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3505" y="4785229"/>
                <a:ext cx="2399071" cy="923330"/>
              </a:xfrm>
              <a:prstGeom prst="rect">
                <a:avLst/>
              </a:prstGeom>
              <a:blipFill>
                <a:blip r:embed="rId17"/>
                <a:stretch>
                  <a:fillRect t="-3974" r="-1272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4015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25" grpId="0" build="p"/>
      <p:bldP spid="48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797552D-5331-4089-8F0E-CEA304EE1C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≡¬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𝐅𝐆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𝐆𝐆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i="1" dirty="0"/>
              </a:p>
              <a:p>
                <a14:m>
                  <m:oMath xmlns:m="http://schemas.openxmlformats.org/officeDocument/2006/math">
                    <m:r>
                      <a:rPr lang="en-US" b="1">
                        <a:latin typeface="Cambria Math" panose="02040503050406030204" pitchFamily="18" charset="0"/>
                      </a:rPr>
                      <m:t>𝐆𝐅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𝐅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i="1" dirty="0"/>
              </a:p>
              <a:p>
                <a:endParaRPr lang="en-US" i="1" dirty="0"/>
              </a:p>
              <a:p>
                <a:endParaRPr lang="en-US" i="1" dirty="0"/>
              </a:p>
              <a:p>
                <a:endParaRPr lang="en-US" i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797552D-5331-4089-8F0E-CEA304EE1C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5B202FD-1D15-4CEA-B58B-793D5E02E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duality and identities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7B9F6-710E-4593-B6E7-E9DBD85BE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3546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F4F97C-F591-44E3-B283-E6741CCD9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4"/>
            <a:ext cx="11699087" cy="529348"/>
          </a:xfrm>
        </p:spPr>
        <p:txBody>
          <a:bodyPr/>
          <a:lstStyle/>
          <a:p>
            <a:r>
              <a:rPr lang="en-US" dirty="0"/>
              <a:t>Suppose you are designing a robot that has to do a number of missions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A7310D-01C1-4DC8-809F-AFFF5823B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FB793-6833-4993-A4D3-93DAF529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2DE85CE5-AFF3-43BF-BE53-0C31B59EA4C8}"/>
              </a:ext>
            </a:extLst>
          </p:cNvPr>
          <p:cNvGrpSpPr/>
          <p:nvPr/>
        </p:nvGrpSpPr>
        <p:grpSpPr>
          <a:xfrm>
            <a:off x="270164" y="2185886"/>
            <a:ext cx="7897090" cy="3339411"/>
            <a:chOff x="1537855" y="2159458"/>
            <a:chExt cx="7897090" cy="333941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11DBEBB-E6F1-4177-9EE1-1F1C8B756733}"/>
                </a:ext>
              </a:extLst>
            </p:cNvPr>
            <p:cNvSpPr/>
            <p:nvPr/>
          </p:nvSpPr>
          <p:spPr>
            <a:xfrm>
              <a:off x="1542011" y="2161309"/>
              <a:ext cx="7888778" cy="33375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FD3EEF8-19F3-4D4A-BE5A-0BA604792176}"/>
                    </a:ext>
                  </a:extLst>
                </p:cNvPr>
                <p:cNvSpPr/>
                <p:nvPr/>
              </p:nvSpPr>
              <p:spPr>
                <a:xfrm>
                  <a:off x="1537855" y="2161309"/>
                  <a:ext cx="2597727" cy="259287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Kitchen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FD3EEF8-19F3-4D4A-BE5A-0BA6047921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7855" y="2161309"/>
                  <a:ext cx="2597727" cy="259287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A08289B3-162E-481B-BC1A-E47040BFE8F7}"/>
                    </a:ext>
                  </a:extLst>
                </p:cNvPr>
                <p:cNvSpPr/>
                <p:nvPr/>
              </p:nvSpPr>
              <p:spPr>
                <a:xfrm>
                  <a:off x="6833062" y="3595254"/>
                  <a:ext cx="2597727" cy="1903615"/>
                </a:xfrm>
                <a:prstGeom prst="rect">
                  <a:avLst/>
                </a:prstGeom>
                <a:solidFill>
                  <a:srgbClr val="FFF7C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Bedroom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A08289B3-162E-481B-BC1A-E47040BFE8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3062" y="3595254"/>
                  <a:ext cx="2597727" cy="190361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70A311F-3224-4BA4-988D-E21EDA6FF7DE}"/>
                    </a:ext>
                  </a:extLst>
                </p:cNvPr>
                <p:cNvSpPr/>
                <p:nvPr/>
              </p:nvSpPr>
              <p:spPr>
                <a:xfrm>
                  <a:off x="4139738" y="2161308"/>
                  <a:ext cx="2693324" cy="333756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Living Room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(ℓ)</m:t>
                      </m:r>
                    </m:oMath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70A311F-3224-4BA4-988D-E21EDA6FF7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9738" y="2161308"/>
                  <a:ext cx="2693324" cy="333756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E9636E47-E79A-4399-897F-9ADA3B71D18E}"/>
                    </a:ext>
                  </a:extLst>
                </p:cNvPr>
                <p:cNvSpPr/>
                <p:nvPr/>
              </p:nvSpPr>
              <p:spPr>
                <a:xfrm>
                  <a:off x="1542011" y="4763192"/>
                  <a:ext cx="2597727" cy="726669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Bathroom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E9636E47-E79A-4399-897F-9ADA3B71D1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2011" y="4763192"/>
                  <a:ext cx="2597727" cy="72666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BC74AEC-F71F-4C21-8BA6-39BB807206EC}"/>
                </a:ext>
              </a:extLst>
            </p:cNvPr>
            <p:cNvCxnSpPr/>
            <p:nvPr/>
          </p:nvCxnSpPr>
          <p:spPr>
            <a:xfrm flipH="1">
              <a:off x="3897325" y="3559577"/>
              <a:ext cx="236913" cy="374073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47CBC2E1-FE88-416A-B81A-0A2D245BD9B4}"/>
                </a:ext>
              </a:extLst>
            </p:cNvPr>
            <p:cNvSpPr/>
            <p:nvPr/>
          </p:nvSpPr>
          <p:spPr>
            <a:xfrm>
              <a:off x="3926420" y="4000152"/>
              <a:ext cx="203662" cy="8990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7C9DF49-397F-46E0-8221-BE0AC5C0F5D3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>
              <a:off x="6683432" y="2877356"/>
              <a:ext cx="153786" cy="146627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D089231-7998-4954-8382-231930278979}"/>
                </a:ext>
              </a:extLst>
            </p:cNvPr>
            <p:cNvSpPr/>
            <p:nvPr/>
          </p:nvSpPr>
          <p:spPr>
            <a:xfrm>
              <a:off x="6683432" y="3090485"/>
              <a:ext cx="149629" cy="8990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0BD2DE7-F5BF-4857-9333-98C41B456271}"/>
                </a:ext>
              </a:extLst>
            </p:cNvPr>
            <p:cNvCxnSpPr/>
            <p:nvPr/>
          </p:nvCxnSpPr>
          <p:spPr>
            <a:xfrm flipH="1">
              <a:off x="6600305" y="4457928"/>
              <a:ext cx="236913" cy="374073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B9219A5-7C62-4D34-82C0-769718C5A03C}"/>
                </a:ext>
              </a:extLst>
            </p:cNvPr>
            <p:cNvSpPr/>
            <p:nvPr/>
          </p:nvSpPr>
          <p:spPr>
            <a:xfrm>
              <a:off x="6629400" y="4898503"/>
              <a:ext cx="203662" cy="8990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FDD8B7A-C79A-4E55-B6E6-DC97FFA377CE}"/>
                </a:ext>
              </a:extLst>
            </p:cNvPr>
            <p:cNvCxnSpPr>
              <a:cxnSpLocks/>
            </p:cNvCxnSpPr>
            <p:nvPr/>
          </p:nvCxnSpPr>
          <p:spPr>
            <a:xfrm>
              <a:off x="4139738" y="4879253"/>
              <a:ext cx="236913" cy="374073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3133AC9-6F9C-4534-959D-7A129838404D}"/>
                </a:ext>
              </a:extLst>
            </p:cNvPr>
            <p:cNvSpPr/>
            <p:nvPr/>
          </p:nvSpPr>
          <p:spPr>
            <a:xfrm flipH="1">
              <a:off x="4168833" y="5319828"/>
              <a:ext cx="203662" cy="8990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08E5594C-3FC7-4950-9D92-1B340646073A}"/>
                    </a:ext>
                  </a:extLst>
                </p:cNvPr>
                <p:cNvSpPr/>
                <p:nvPr/>
              </p:nvSpPr>
              <p:spPr>
                <a:xfrm>
                  <a:off x="6837218" y="2159458"/>
                  <a:ext cx="2597727" cy="1435795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Study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08E5594C-3FC7-4950-9D92-1B34064607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7218" y="2159458"/>
                  <a:ext cx="2597727" cy="143579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EF544BA5-4B55-48BF-A2E1-C81F7D9538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67600" y="2227464"/>
            <a:ext cx="652468" cy="586395"/>
          </a:xfrm>
          <a:prstGeom prst="rect">
            <a:avLst/>
          </a:prstGeom>
        </p:spPr>
      </p:pic>
      <p:sp>
        <p:nvSpPr>
          <p:cNvPr id="32" name="Content Placeholder 1">
            <a:extLst>
              <a:ext uri="{FF2B5EF4-FFF2-40B4-BE49-F238E27FC236}">
                <a16:creationId xmlns:a16="http://schemas.microsoft.com/office/drawing/2014/main" id="{2E5CBC24-B080-4103-A8A5-4695A1D42F58}"/>
              </a:ext>
            </a:extLst>
          </p:cNvPr>
          <p:cNvSpPr txBox="1">
            <a:spLocks/>
          </p:cNvSpPr>
          <p:nvPr/>
        </p:nvSpPr>
        <p:spPr>
          <a:xfrm>
            <a:off x="8196349" y="2185886"/>
            <a:ext cx="3828970" cy="349815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Whenever the robot visits the kitchen, it should visit the bedroom after.</a:t>
            </a:r>
          </a:p>
          <a:p>
            <a:r>
              <a:rPr lang="en-US" sz="1800" dirty="0"/>
              <a:t>Robot should never go to the bathroom</a:t>
            </a:r>
          </a:p>
          <a:p>
            <a:r>
              <a:rPr lang="en-US" sz="1800" dirty="0"/>
              <a:t>The robot should keep working until its battery becomes low</a:t>
            </a:r>
          </a:p>
          <a:p>
            <a:r>
              <a:rPr lang="en-US" sz="1800" dirty="0"/>
              <a:t>The robot should repeatedly visit the living room</a:t>
            </a:r>
          </a:p>
          <a:p>
            <a:r>
              <a:rPr lang="en-US" sz="1800" dirty="0"/>
              <a:t>Whenever the TV is on and the living room has no person in it, then within three steps, the robot should turn off the TV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3C63C85-9CAC-4AE7-A455-D8517F6C5E88}"/>
              </a:ext>
            </a:extLst>
          </p:cNvPr>
          <p:cNvSpPr/>
          <p:nvPr/>
        </p:nvSpPr>
        <p:spPr>
          <a:xfrm>
            <a:off x="3653666" y="4484355"/>
            <a:ext cx="93297" cy="2482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0C71146-BB59-41B2-8625-6EB613EB4A20}"/>
              </a:ext>
            </a:extLst>
          </p:cNvPr>
          <p:cNvSpPr/>
          <p:nvPr/>
        </p:nvSpPr>
        <p:spPr>
          <a:xfrm rot="5400000">
            <a:off x="4124794" y="4068498"/>
            <a:ext cx="116731" cy="8317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FA5FA31-AD42-4AA9-B40C-D1D54397F3B5}"/>
              </a:ext>
            </a:extLst>
          </p:cNvPr>
          <p:cNvSpPr/>
          <p:nvPr/>
        </p:nvSpPr>
        <p:spPr>
          <a:xfrm>
            <a:off x="4595569" y="4484355"/>
            <a:ext cx="93297" cy="2482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73EB9EC-AB4E-4937-82EF-F25C65BD8B16}"/>
              </a:ext>
            </a:extLst>
          </p:cNvPr>
          <p:cNvSpPr/>
          <p:nvPr/>
        </p:nvSpPr>
        <p:spPr>
          <a:xfrm rot="5400000">
            <a:off x="4058611" y="4593583"/>
            <a:ext cx="224599" cy="8317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DC7BBE7-47AB-45D4-AA75-46015D477BDE}"/>
              </a:ext>
            </a:extLst>
          </p:cNvPr>
          <p:cNvSpPr/>
          <p:nvPr/>
        </p:nvSpPr>
        <p:spPr>
          <a:xfrm rot="5400000">
            <a:off x="4150394" y="4954313"/>
            <a:ext cx="84953" cy="95874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EEF2699-7BE1-434A-AF20-35AF62DDA837}"/>
              </a:ext>
            </a:extLst>
          </p:cNvPr>
          <p:cNvSpPr txBox="1"/>
          <p:nvPr/>
        </p:nvSpPr>
        <p:spPr>
          <a:xfrm>
            <a:off x="4647747" y="512174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TV</a:t>
            </a: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1C48A26-4251-4230-A5E0-42A7718AD1FC}"/>
              </a:ext>
            </a:extLst>
          </p:cNvPr>
          <p:cNvSpPr/>
          <p:nvPr/>
        </p:nvSpPr>
        <p:spPr>
          <a:xfrm rot="5400000">
            <a:off x="6675464" y="3449845"/>
            <a:ext cx="259082" cy="8459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F9113F8-EB78-4B0B-AC6A-A90CCE34FE12}"/>
              </a:ext>
            </a:extLst>
          </p:cNvPr>
          <p:cNvCxnSpPr>
            <a:cxnSpLocks/>
          </p:cNvCxnSpPr>
          <p:nvPr/>
        </p:nvCxnSpPr>
        <p:spPr>
          <a:xfrm>
            <a:off x="6902334" y="3376827"/>
            <a:ext cx="344981" cy="22637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A4952601-5209-456E-82C2-1BA48B03B436}"/>
              </a:ext>
            </a:extLst>
          </p:cNvPr>
          <p:cNvSpPr/>
          <p:nvPr/>
        </p:nvSpPr>
        <p:spPr>
          <a:xfrm rot="5400000">
            <a:off x="3987683" y="2032533"/>
            <a:ext cx="259082" cy="8459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95F875B-3098-44EF-9446-9279338D7DDD}"/>
              </a:ext>
            </a:extLst>
          </p:cNvPr>
          <p:cNvCxnSpPr>
            <a:cxnSpLocks/>
          </p:cNvCxnSpPr>
          <p:nvPr/>
        </p:nvCxnSpPr>
        <p:spPr>
          <a:xfrm>
            <a:off x="4214553" y="1959515"/>
            <a:ext cx="344981" cy="22637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1B402B29-285B-407F-B73B-18371FC62629}"/>
              </a:ext>
            </a:extLst>
          </p:cNvPr>
          <p:cNvSpPr/>
          <p:nvPr/>
        </p:nvSpPr>
        <p:spPr>
          <a:xfrm rot="5400000">
            <a:off x="1195837" y="4608775"/>
            <a:ext cx="259082" cy="8459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585F5B9-701B-4698-A0D4-5BF5F6176D8D}"/>
              </a:ext>
            </a:extLst>
          </p:cNvPr>
          <p:cNvCxnSpPr>
            <a:cxnSpLocks/>
          </p:cNvCxnSpPr>
          <p:nvPr/>
        </p:nvCxnSpPr>
        <p:spPr>
          <a:xfrm>
            <a:off x="1422707" y="4535757"/>
            <a:ext cx="344981" cy="22637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8ED1DDE-A031-4143-8D15-A64FDC870D82}"/>
                  </a:ext>
                </a:extLst>
              </p:cNvPr>
              <p:cNvSpPr/>
              <p:nvPr/>
            </p:nvSpPr>
            <p:spPr>
              <a:xfrm>
                <a:off x="2872047" y="2188328"/>
                <a:ext cx="2693324" cy="596361"/>
              </a:xfrm>
              <a:prstGeom prst="rect">
                <a:avLst/>
              </a:prstGeom>
              <a:solidFill>
                <a:srgbClr val="FC95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Passage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8ED1DDE-A031-4143-8D15-A64FDC870D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047" y="2188328"/>
                <a:ext cx="2693324" cy="59636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1B56B4F-F982-4C12-913A-A3A8BF94A0EE}"/>
              </a:ext>
            </a:extLst>
          </p:cNvPr>
          <p:cNvCxnSpPr>
            <a:cxnSpLocks/>
          </p:cNvCxnSpPr>
          <p:nvPr/>
        </p:nvCxnSpPr>
        <p:spPr>
          <a:xfrm flipH="1">
            <a:off x="5401194" y="2314408"/>
            <a:ext cx="164176" cy="197883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C86A053F-4F1B-4A43-8FE6-5C4522393B9E}"/>
              </a:ext>
            </a:extLst>
          </p:cNvPr>
          <p:cNvSpPr/>
          <p:nvPr/>
        </p:nvSpPr>
        <p:spPr>
          <a:xfrm>
            <a:off x="5424054" y="2575572"/>
            <a:ext cx="149629" cy="8990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081CB42-667B-41BA-8C0F-BC3D7D28F657}"/>
              </a:ext>
            </a:extLst>
          </p:cNvPr>
          <p:cNvCxnSpPr>
            <a:cxnSpLocks/>
          </p:cNvCxnSpPr>
          <p:nvPr/>
        </p:nvCxnSpPr>
        <p:spPr>
          <a:xfrm flipH="1">
            <a:off x="2716918" y="2348345"/>
            <a:ext cx="145474" cy="172316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FF6F64AF-19D3-44AD-A82D-829713A23A94}"/>
              </a:ext>
            </a:extLst>
          </p:cNvPr>
          <p:cNvSpPr/>
          <p:nvPr/>
        </p:nvSpPr>
        <p:spPr>
          <a:xfrm>
            <a:off x="2716918" y="2573466"/>
            <a:ext cx="149629" cy="8990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30209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F4F97C-F591-44E3-B283-E6741CCD9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4"/>
            <a:ext cx="11699087" cy="529348"/>
          </a:xfrm>
        </p:spPr>
        <p:txBody>
          <a:bodyPr/>
          <a:lstStyle/>
          <a:p>
            <a:r>
              <a:rPr lang="en-US" dirty="0"/>
              <a:t>Suppose you are designing a robot that has to do a number of missions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A7310D-01C1-4DC8-809F-AFFF5823B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specifications in LTL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FB793-6833-4993-A4D3-93DAF529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1">
                <a:extLst>
                  <a:ext uri="{FF2B5EF4-FFF2-40B4-BE49-F238E27FC236}">
                    <a16:creationId xmlns:a16="http://schemas.microsoft.com/office/drawing/2014/main" id="{2E5CBC24-B080-4103-A8A5-4695A1D42F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18131" y="2072700"/>
                <a:ext cx="3828970" cy="39134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/>
                  <a:t>Whenever the robot visits the kitchen, it should visit the bedroom after.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𝐆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𝐅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800" dirty="0"/>
              </a:p>
              <a:p>
                <a:r>
                  <a:rPr lang="en-US" sz="1800" dirty="0"/>
                  <a:t>Robot should never go to the bathroom.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𝐆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¬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1800" dirty="0"/>
              </a:p>
              <a:p>
                <a:r>
                  <a:rPr lang="en-US" sz="1800" dirty="0"/>
                  <a:t>The robot should keep working until its battery becomes low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𝑤𝑜𝑟𝑘𝑖𝑛𝑔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𝐔</m:t>
                      </m:r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𝑙𝑜𝑤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𝑏𝑎𝑡𝑡𝑒𝑟𝑦</m:t>
                      </m:r>
                    </m:oMath>
                  </m:oMathPara>
                </a14:m>
                <a:endParaRPr lang="en-US" sz="1800" i="1" dirty="0"/>
              </a:p>
              <a:p>
                <a:pPr marL="0" indent="0">
                  <a:buNone/>
                </a:pPr>
                <a:endParaRPr lang="en-US" sz="1800" dirty="0"/>
              </a:p>
            </p:txBody>
          </p:sp>
        </mc:Choice>
        <mc:Fallback xmlns="">
          <p:sp>
            <p:nvSpPr>
              <p:cNvPr id="32" name="Content Placeholder 1">
                <a:extLst>
                  <a:ext uri="{FF2B5EF4-FFF2-40B4-BE49-F238E27FC236}">
                    <a16:creationId xmlns:a16="http://schemas.microsoft.com/office/drawing/2014/main" id="{2E5CBC24-B080-4103-A8A5-4695A1D42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131" y="2072700"/>
                <a:ext cx="3828970" cy="3913429"/>
              </a:xfrm>
              <a:prstGeom prst="rect">
                <a:avLst/>
              </a:prstGeom>
              <a:blipFill>
                <a:blip r:embed="rId8"/>
                <a:stretch>
                  <a:fillRect l="-318" t="-14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CC164703-E95F-8256-D194-615D39EBD9F9}"/>
              </a:ext>
            </a:extLst>
          </p:cNvPr>
          <p:cNvGrpSpPr/>
          <p:nvPr/>
        </p:nvGrpSpPr>
        <p:grpSpPr>
          <a:xfrm>
            <a:off x="270164" y="2185886"/>
            <a:ext cx="7897090" cy="3339411"/>
            <a:chOff x="1537855" y="2159458"/>
            <a:chExt cx="7897090" cy="333941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CE539B98-CADA-52DC-BF72-71016B6DA481}"/>
                </a:ext>
              </a:extLst>
            </p:cNvPr>
            <p:cNvSpPr/>
            <p:nvPr/>
          </p:nvSpPr>
          <p:spPr>
            <a:xfrm>
              <a:off x="1542011" y="2161309"/>
              <a:ext cx="7888778" cy="33375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E1970CF8-4F11-FDEB-CB90-0BAF89696BE5}"/>
                    </a:ext>
                  </a:extLst>
                </p:cNvPr>
                <p:cNvSpPr/>
                <p:nvPr/>
              </p:nvSpPr>
              <p:spPr>
                <a:xfrm>
                  <a:off x="1537855" y="2161309"/>
                  <a:ext cx="2597727" cy="259287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Kitchen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FD3EEF8-19F3-4D4A-BE5A-0BA6047921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7855" y="2161309"/>
                  <a:ext cx="2597727" cy="259287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65D7433C-DBE7-A404-E316-69213B62EE0C}"/>
                    </a:ext>
                  </a:extLst>
                </p:cNvPr>
                <p:cNvSpPr/>
                <p:nvPr/>
              </p:nvSpPr>
              <p:spPr>
                <a:xfrm>
                  <a:off x="6833062" y="3595254"/>
                  <a:ext cx="2597727" cy="1903615"/>
                </a:xfrm>
                <a:prstGeom prst="rect">
                  <a:avLst/>
                </a:prstGeom>
                <a:solidFill>
                  <a:srgbClr val="FFF7C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Bedroom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A08289B3-162E-481B-BC1A-E47040BFE8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3062" y="3595254"/>
                  <a:ext cx="2597727" cy="190361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39CC6F01-7059-7D28-1FB0-3A2F6DC5E13F}"/>
                    </a:ext>
                  </a:extLst>
                </p:cNvPr>
                <p:cNvSpPr/>
                <p:nvPr/>
              </p:nvSpPr>
              <p:spPr>
                <a:xfrm>
                  <a:off x="4139738" y="2161308"/>
                  <a:ext cx="2693324" cy="333756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Living Room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(ℓ)</m:t>
                      </m:r>
                    </m:oMath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70A311F-3224-4BA4-988D-E21EDA6FF7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9738" y="2161308"/>
                  <a:ext cx="2693324" cy="333756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764909B4-B39C-52FE-FDB7-BF6168111731}"/>
                    </a:ext>
                  </a:extLst>
                </p:cNvPr>
                <p:cNvSpPr/>
                <p:nvPr/>
              </p:nvSpPr>
              <p:spPr>
                <a:xfrm>
                  <a:off x="1542011" y="4763192"/>
                  <a:ext cx="2597727" cy="726669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Bathroom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E9636E47-E79A-4399-897F-9ADA3B71D1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2011" y="4763192"/>
                  <a:ext cx="2597727" cy="72666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6B4AA01C-5B77-06F1-130A-84A57A610AA8}"/>
                </a:ext>
              </a:extLst>
            </p:cNvPr>
            <p:cNvCxnSpPr/>
            <p:nvPr/>
          </p:nvCxnSpPr>
          <p:spPr>
            <a:xfrm flipH="1">
              <a:off x="3897325" y="3559577"/>
              <a:ext cx="236913" cy="374073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B9152530-9051-6ACE-16F9-98971C4E9277}"/>
                </a:ext>
              </a:extLst>
            </p:cNvPr>
            <p:cNvSpPr/>
            <p:nvPr/>
          </p:nvSpPr>
          <p:spPr>
            <a:xfrm>
              <a:off x="3926420" y="4000152"/>
              <a:ext cx="203662" cy="8990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C5FA3D7-47C5-B8C1-AEB2-FA985516011F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 flipH="1">
              <a:off x="6683432" y="2877356"/>
              <a:ext cx="153786" cy="146627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96E9930A-8417-54AB-CE5D-E89267ADADB0}"/>
                </a:ext>
              </a:extLst>
            </p:cNvPr>
            <p:cNvSpPr/>
            <p:nvPr/>
          </p:nvSpPr>
          <p:spPr>
            <a:xfrm>
              <a:off x="6683432" y="3090485"/>
              <a:ext cx="149629" cy="8990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C61AE3A-DBB1-DF6D-76A2-B58B111FA1D9}"/>
                </a:ext>
              </a:extLst>
            </p:cNvPr>
            <p:cNvCxnSpPr/>
            <p:nvPr/>
          </p:nvCxnSpPr>
          <p:spPr>
            <a:xfrm flipH="1">
              <a:off x="6600305" y="4457928"/>
              <a:ext cx="236913" cy="374073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6EF7BE-610D-262E-2E4B-567B22C3408A}"/>
                </a:ext>
              </a:extLst>
            </p:cNvPr>
            <p:cNvSpPr/>
            <p:nvPr/>
          </p:nvSpPr>
          <p:spPr>
            <a:xfrm>
              <a:off x="6629400" y="4898503"/>
              <a:ext cx="203662" cy="8990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79C2FAE-71D1-A71F-693D-6BDD09042E66}"/>
                </a:ext>
              </a:extLst>
            </p:cNvPr>
            <p:cNvCxnSpPr>
              <a:cxnSpLocks/>
            </p:cNvCxnSpPr>
            <p:nvPr/>
          </p:nvCxnSpPr>
          <p:spPr>
            <a:xfrm>
              <a:off x="4139738" y="4879253"/>
              <a:ext cx="236913" cy="374073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44E50769-80F9-4F32-D812-00DD6DB9D5A3}"/>
                </a:ext>
              </a:extLst>
            </p:cNvPr>
            <p:cNvSpPr/>
            <p:nvPr/>
          </p:nvSpPr>
          <p:spPr>
            <a:xfrm flipH="1">
              <a:off x="4168833" y="5319828"/>
              <a:ext cx="203662" cy="8990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21FC7634-2932-5E72-7C9F-3DF47E72DC60}"/>
                    </a:ext>
                  </a:extLst>
                </p:cNvPr>
                <p:cNvSpPr/>
                <p:nvPr/>
              </p:nvSpPr>
              <p:spPr>
                <a:xfrm>
                  <a:off x="6837218" y="2159458"/>
                  <a:ext cx="2597727" cy="1435795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Study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08E5594C-3FC7-4950-9D92-1B34064607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7218" y="2159458"/>
                  <a:ext cx="2597727" cy="143579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F940A109-B320-FC13-7E1D-0B35493971C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67600" y="2227464"/>
            <a:ext cx="652468" cy="586395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196BFA14-4C39-5959-A610-1033590A983B}"/>
              </a:ext>
            </a:extLst>
          </p:cNvPr>
          <p:cNvSpPr/>
          <p:nvPr/>
        </p:nvSpPr>
        <p:spPr>
          <a:xfrm>
            <a:off x="3653666" y="4484355"/>
            <a:ext cx="93297" cy="2482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1C21D3-C7F2-5CEE-228A-2193E7F2620E}"/>
              </a:ext>
            </a:extLst>
          </p:cNvPr>
          <p:cNvSpPr/>
          <p:nvPr/>
        </p:nvSpPr>
        <p:spPr>
          <a:xfrm rot="5400000">
            <a:off x="4124794" y="4068498"/>
            <a:ext cx="116731" cy="8317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F116BAD-1F0C-4A26-D0F4-8D7249C80893}"/>
              </a:ext>
            </a:extLst>
          </p:cNvPr>
          <p:cNvSpPr/>
          <p:nvPr/>
        </p:nvSpPr>
        <p:spPr>
          <a:xfrm>
            <a:off x="4595569" y="4484355"/>
            <a:ext cx="93297" cy="2482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BFD6BE6-CDA5-68E3-21A8-4BA9D4AB8CFD}"/>
              </a:ext>
            </a:extLst>
          </p:cNvPr>
          <p:cNvSpPr/>
          <p:nvPr/>
        </p:nvSpPr>
        <p:spPr>
          <a:xfrm rot="5400000">
            <a:off x="4058611" y="4593583"/>
            <a:ext cx="224599" cy="8317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769277F-CB7C-26FF-AB0C-0F7E6B90AC8E}"/>
              </a:ext>
            </a:extLst>
          </p:cNvPr>
          <p:cNvSpPr/>
          <p:nvPr/>
        </p:nvSpPr>
        <p:spPr>
          <a:xfrm rot="5400000">
            <a:off x="4150394" y="4954313"/>
            <a:ext cx="84953" cy="95874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5A75643-7BB6-A244-645C-29008231A198}"/>
              </a:ext>
            </a:extLst>
          </p:cNvPr>
          <p:cNvSpPr txBox="1"/>
          <p:nvPr/>
        </p:nvSpPr>
        <p:spPr>
          <a:xfrm>
            <a:off x="4647747" y="512174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TV</a:t>
            </a: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25CD2451-A854-0EF0-F46B-6043B7739C97}"/>
              </a:ext>
            </a:extLst>
          </p:cNvPr>
          <p:cNvSpPr/>
          <p:nvPr/>
        </p:nvSpPr>
        <p:spPr>
          <a:xfrm rot="5400000">
            <a:off x="6675464" y="3449845"/>
            <a:ext cx="259082" cy="8459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1C73270-F186-FE9C-022A-8E4B9278CCEE}"/>
              </a:ext>
            </a:extLst>
          </p:cNvPr>
          <p:cNvCxnSpPr>
            <a:cxnSpLocks/>
          </p:cNvCxnSpPr>
          <p:nvPr/>
        </p:nvCxnSpPr>
        <p:spPr>
          <a:xfrm>
            <a:off x="6902334" y="3376827"/>
            <a:ext cx="344981" cy="22637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8CC19F17-D9F8-0911-AC34-E963DC693B74}"/>
              </a:ext>
            </a:extLst>
          </p:cNvPr>
          <p:cNvSpPr/>
          <p:nvPr/>
        </p:nvSpPr>
        <p:spPr>
          <a:xfrm rot="5400000">
            <a:off x="3987683" y="2032533"/>
            <a:ext cx="259082" cy="8459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965C7BE-7799-3A36-AE5E-DB4628C95B65}"/>
              </a:ext>
            </a:extLst>
          </p:cNvPr>
          <p:cNvCxnSpPr>
            <a:cxnSpLocks/>
          </p:cNvCxnSpPr>
          <p:nvPr/>
        </p:nvCxnSpPr>
        <p:spPr>
          <a:xfrm>
            <a:off x="4214553" y="1959515"/>
            <a:ext cx="344981" cy="22637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B093D0AA-88EF-43C6-044E-74FB10A8B22F}"/>
              </a:ext>
            </a:extLst>
          </p:cNvPr>
          <p:cNvSpPr/>
          <p:nvPr/>
        </p:nvSpPr>
        <p:spPr>
          <a:xfrm rot="5400000">
            <a:off x="1195837" y="4608775"/>
            <a:ext cx="259082" cy="8459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E11670-2724-269B-DAAB-B7E4197B7620}"/>
              </a:ext>
            </a:extLst>
          </p:cNvPr>
          <p:cNvCxnSpPr>
            <a:cxnSpLocks/>
          </p:cNvCxnSpPr>
          <p:nvPr/>
        </p:nvCxnSpPr>
        <p:spPr>
          <a:xfrm>
            <a:off x="1422707" y="4535757"/>
            <a:ext cx="344981" cy="22637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8AC3E843-75F3-DFFB-856A-F8D5051A7F5F}"/>
                  </a:ext>
                </a:extLst>
              </p:cNvPr>
              <p:cNvSpPr/>
              <p:nvPr/>
            </p:nvSpPr>
            <p:spPr>
              <a:xfrm>
                <a:off x="2872047" y="2188328"/>
                <a:ext cx="2693324" cy="596361"/>
              </a:xfrm>
              <a:prstGeom prst="rect">
                <a:avLst/>
              </a:prstGeom>
              <a:solidFill>
                <a:srgbClr val="FC95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Passage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8AC3E843-75F3-DFFB-856A-F8D5051A7F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047" y="2188328"/>
                <a:ext cx="2693324" cy="59636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0F8820DA-24AF-0D07-9E9E-791B641C370B}"/>
              </a:ext>
            </a:extLst>
          </p:cNvPr>
          <p:cNvCxnSpPr>
            <a:cxnSpLocks/>
          </p:cNvCxnSpPr>
          <p:nvPr/>
        </p:nvCxnSpPr>
        <p:spPr>
          <a:xfrm flipH="1">
            <a:off x="5401194" y="2314408"/>
            <a:ext cx="164176" cy="197883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CBCC4A75-ED68-F71F-ADFD-E0902BD7EC3B}"/>
              </a:ext>
            </a:extLst>
          </p:cNvPr>
          <p:cNvSpPr/>
          <p:nvPr/>
        </p:nvSpPr>
        <p:spPr>
          <a:xfrm>
            <a:off x="5424054" y="2575572"/>
            <a:ext cx="149629" cy="8990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10A053D-32AD-EBCA-0D2B-04C4D9A4CB3A}"/>
              </a:ext>
            </a:extLst>
          </p:cNvPr>
          <p:cNvCxnSpPr>
            <a:cxnSpLocks/>
          </p:cNvCxnSpPr>
          <p:nvPr/>
        </p:nvCxnSpPr>
        <p:spPr>
          <a:xfrm flipH="1">
            <a:off x="2716918" y="2348345"/>
            <a:ext cx="145474" cy="172316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A52AC30C-1E64-A1D7-3A8C-FAE7C38EB89C}"/>
              </a:ext>
            </a:extLst>
          </p:cNvPr>
          <p:cNvSpPr/>
          <p:nvPr/>
        </p:nvSpPr>
        <p:spPr>
          <a:xfrm>
            <a:off x="2716918" y="2573466"/>
            <a:ext cx="149629" cy="8990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8341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9F4F97C-F591-44E3-B283-E6741CCD94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4"/>
            <a:ext cx="11699087" cy="529348"/>
          </a:xfrm>
        </p:spPr>
        <p:txBody>
          <a:bodyPr/>
          <a:lstStyle/>
          <a:p>
            <a:r>
              <a:rPr lang="en-US" dirty="0"/>
              <a:t>Suppose you are designing a robot that has to do a number of missions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A7310D-01C1-4DC8-809F-AFFF5823B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specifications in LTL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CFB793-6833-4993-A4D3-93DAF529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ontent Placeholder 1">
                <a:extLst>
                  <a:ext uri="{FF2B5EF4-FFF2-40B4-BE49-F238E27FC236}">
                    <a16:creationId xmlns:a16="http://schemas.microsoft.com/office/drawing/2014/main" id="{2E5CBC24-B080-4103-A8A5-4695A1D42F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18131" y="2072701"/>
                <a:ext cx="3828970" cy="345259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/>
                  <a:t>The robot should repeatedly visit the living room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𝐆𝐅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ℓ</m:t>
                      </m:r>
                    </m:oMath>
                  </m:oMathPara>
                </a14:m>
                <a:endParaRPr lang="en-US" sz="1800" dirty="0"/>
              </a:p>
              <a:p>
                <a:r>
                  <a:rPr lang="en-US" sz="1800" dirty="0"/>
                  <a:t>Whenever the TV is on and the living room has no person in it, then within three steps, the robot should turn off the TV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):</m:t>
                    </m:r>
                  </m:oMath>
                </a14:m>
                <a:r>
                  <a:rPr lang="en-US" sz="1800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sz="1800" b="0" dirty="0"/>
                  <a:t>room occupied by a person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1800" b="1" i="0" smtClean="0">
                        <a:latin typeface="Cambria Math" panose="02040503050406030204" pitchFamily="18" charset="0"/>
                      </a:rPr>
                      <m:t>𝐆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¬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𝑜</m:t>
                            </m:r>
                            <m:d>
                              <m:d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ℓ</m:t>
                                </m:r>
                              </m:e>
                            </m:d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1800" i="1">
                                    <a:latin typeface="Cambria Math" panose="02040503050406030204" pitchFamily="18" charset="0"/>
                                  </a:rPr>
                                  <m:t>𝑜𝑛</m:t>
                                </m:r>
                              </m:sub>
                            </m:sSub>
                          </m:e>
                        </m:d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⇒</m:t>
                        </m:r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1" i="0" smtClean="0">
                                <a:latin typeface="Cambria Math" panose="02040503050406030204" pitchFamily="18" charset="0"/>
                              </a:rPr>
                              <m:t>𝐅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≤3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𝑜𝑓𝑓</m:t>
                            </m:r>
                          </m:sub>
                        </m:s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sz="1800" dirty="0"/>
                  <a:t> 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1" i="0" smtClean="0">
                              <a:latin typeface="Cambria Math" panose="02040503050406030204" pitchFamily="18" charset="0"/>
                            </a:rPr>
                            <m:t>𝐅</m:t>
                          </m:r>
                        </m:e>
                        <m:sup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≤3</m:t>
                          </m:r>
                        </m:sup>
                      </m:s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sz="1800" b="1">
                          <a:latin typeface="Cambria Math" panose="02040503050406030204" pitchFamily="18" charset="0"/>
                        </a:rPr>
                        <m:t>𝐗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sz="1800" b="1">
                          <a:latin typeface="Cambria Math" panose="02040503050406030204" pitchFamily="18" charset="0"/>
                        </a:rPr>
                        <m:t>𝐗𝐗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sz="1800" b="1" i="0" smtClean="0">
                          <a:latin typeface="Cambria Math" panose="02040503050406030204" pitchFamily="18" charset="0"/>
                        </a:rPr>
                        <m:t>𝐗𝐗𝐗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sz="1800" i="1" dirty="0"/>
              </a:p>
            </p:txBody>
          </p:sp>
        </mc:Choice>
        <mc:Fallback xmlns="">
          <p:sp>
            <p:nvSpPr>
              <p:cNvPr id="32" name="Content Placeholder 1">
                <a:extLst>
                  <a:ext uri="{FF2B5EF4-FFF2-40B4-BE49-F238E27FC236}">
                    <a16:creationId xmlns:a16="http://schemas.microsoft.com/office/drawing/2014/main" id="{2E5CBC24-B080-4103-A8A5-4695A1D42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8131" y="2072701"/>
                <a:ext cx="3828970" cy="3452596"/>
              </a:xfrm>
              <a:prstGeom prst="rect">
                <a:avLst/>
              </a:prstGeom>
              <a:blipFill>
                <a:blip r:embed="rId8"/>
                <a:stretch>
                  <a:fillRect l="-318" t="-1590" r="-478" b="-5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2CE7348F-74B8-36C1-6B63-4AAB053F8469}"/>
              </a:ext>
            </a:extLst>
          </p:cNvPr>
          <p:cNvGrpSpPr/>
          <p:nvPr/>
        </p:nvGrpSpPr>
        <p:grpSpPr>
          <a:xfrm>
            <a:off x="270164" y="2185886"/>
            <a:ext cx="7897090" cy="3339411"/>
            <a:chOff x="1537855" y="2159458"/>
            <a:chExt cx="7897090" cy="333941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CB51F74-4010-2543-01B8-62B61D1CECBB}"/>
                </a:ext>
              </a:extLst>
            </p:cNvPr>
            <p:cNvSpPr/>
            <p:nvPr/>
          </p:nvSpPr>
          <p:spPr>
            <a:xfrm>
              <a:off x="1542011" y="2161309"/>
              <a:ext cx="7888778" cy="333756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272830E0-50EC-BD7C-FF43-B55153755B9D}"/>
                    </a:ext>
                  </a:extLst>
                </p:cNvPr>
                <p:cNvSpPr/>
                <p:nvPr/>
              </p:nvSpPr>
              <p:spPr>
                <a:xfrm>
                  <a:off x="1537855" y="2161309"/>
                  <a:ext cx="2597727" cy="2592875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Kitchen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1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1FD3EEF8-19F3-4D4A-BE5A-0BA6047921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7855" y="2161309"/>
                  <a:ext cx="2597727" cy="259287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FAF26AC9-F430-B180-BBE1-F0125AFD3EA8}"/>
                    </a:ext>
                  </a:extLst>
                </p:cNvPr>
                <p:cNvSpPr/>
                <p:nvPr/>
              </p:nvSpPr>
              <p:spPr>
                <a:xfrm>
                  <a:off x="6833062" y="3595254"/>
                  <a:ext cx="2597727" cy="1903615"/>
                </a:xfrm>
                <a:prstGeom prst="rect">
                  <a:avLst/>
                </a:prstGeom>
                <a:solidFill>
                  <a:srgbClr val="FFF7CF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Bedroom </a:t>
                  </a:r>
                  <a14:m>
                    <m:oMath xmlns:m="http://schemas.openxmlformats.org/officeDocument/2006/math"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A08289B3-162E-481B-BC1A-E47040BFE8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3062" y="3595254"/>
                  <a:ext cx="2597727" cy="190361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262D14E8-F9A4-F3B7-8663-A3FAE12891A1}"/>
                    </a:ext>
                  </a:extLst>
                </p:cNvPr>
                <p:cNvSpPr/>
                <p:nvPr/>
              </p:nvSpPr>
              <p:spPr>
                <a:xfrm>
                  <a:off x="4139738" y="2161308"/>
                  <a:ext cx="2693324" cy="3337560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Living Room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(ℓ)</m:t>
                      </m:r>
                    </m:oMath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B70A311F-3224-4BA4-988D-E21EDA6FF7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9738" y="2161308"/>
                  <a:ext cx="2693324" cy="333756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9815DAF2-3698-D5B2-7D2B-18023BFBE68D}"/>
                    </a:ext>
                  </a:extLst>
                </p:cNvPr>
                <p:cNvSpPr/>
                <p:nvPr/>
              </p:nvSpPr>
              <p:spPr>
                <a:xfrm>
                  <a:off x="1542011" y="4763192"/>
                  <a:ext cx="2597727" cy="726669"/>
                </a:xfrm>
                <a:prstGeom prst="rect">
                  <a:avLst/>
                </a:prstGeom>
                <a:solidFill>
                  <a:srgbClr val="C00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Bathroom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E9636E47-E79A-4399-897F-9ADA3B71D1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42011" y="4763192"/>
                  <a:ext cx="2597727" cy="726669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CE598F4-1753-54BB-02C9-8E91D15DB0A1}"/>
                </a:ext>
              </a:extLst>
            </p:cNvPr>
            <p:cNvCxnSpPr/>
            <p:nvPr/>
          </p:nvCxnSpPr>
          <p:spPr>
            <a:xfrm flipH="1">
              <a:off x="3897325" y="3559577"/>
              <a:ext cx="236913" cy="374073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E9DC8E6-B65F-0EA8-9416-7A2B931E6B4D}"/>
                </a:ext>
              </a:extLst>
            </p:cNvPr>
            <p:cNvSpPr/>
            <p:nvPr/>
          </p:nvSpPr>
          <p:spPr>
            <a:xfrm>
              <a:off x="3926420" y="4000152"/>
              <a:ext cx="203662" cy="8990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674F82E0-90BD-E13A-7063-9CE9F7BED591}"/>
                </a:ext>
              </a:extLst>
            </p:cNvPr>
            <p:cNvCxnSpPr>
              <a:cxnSpLocks/>
              <a:stCxn id="52" idx="1"/>
            </p:cNvCxnSpPr>
            <p:nvPr/>
          </p:nvCxnSpPr>
          <p:spPr>
            <a:xfrm flipH="1">
              <a:off x="6683432" y="2877356"/>
              <a:ext cx="153786" cy="146627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FAEDA60-633C-87E3-2DC1-81F4A13CD3EF}"/>
                </a:ext>
              </a:extLst>
            </p:cNvPr>
            <p:cNvSpPr/>
            <p:nvPr/>
          </p:nvSpPr>
          <p:spPr>
            <a:xfrm>
              <a:off x="6683432" y="3090485"/>
              <a:ext cx="149629" cy="8990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0A6C816C-122B-48B7-3750-F91AF045C2BD}"/>
                </a:ext>
              </a:extLst>
            </p:cNvPr>
            <p:cNvCxnSpPr/>
            <p:nvPr/>
          </p:nvCxnSpPr>
          <p:spPr>
            <a:xfrm flipH="1">
              <a:off x="6600305" y="4457928"/>
              <a:ext cx="236913" cy="374073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79716EE9-7B31-7D5E-ABF9-3599D6FE766E}"/>
                </a:ext>
              </a:extLst>
            </p:cNvPr>
            <p:cNvSpPr/>
            <p:nvPr/>
          </p:nvSpPr>
          <p:spPr>
            <a:xfrm>
              <a:off x="6629400" y="4898503"/>
              <a:ext cx="203662" cy="8990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5BDFA2B1-02B3-15E0-7390-6947D0306D9E}"/>
                </a:ext>
              </a:extLst>
            </p:cNvPr>
            <p:cNvCxnSpPr>
              <a:cxnSpLocks/>
            </p:cNvCxnSpPr>
            <p:nvPr/>
          </p:nvCxnSpPr>
          <p:spPr>
            <a:xfrm>
              <a:off x="4139738" y="4879253"/>
              <a:ext cx="236913" cy="374073"/>
            </a:xfrm>
            <a:prstGeom prst="line">
              <a:avLst/>
            </a:prstGeom>
            <a:ln w="317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BA24217-409E-6581-3453-4636FD0C3665}"/>
                </a:ext>
              </a:extLst>
            </p:cNvPr>
            <p:cNvSpPr/>
            <p:nvPr/>
          </p:nvSpPr>
          <p:spPr>
            <a:xfrm flipH="1">
              <a:off x="4168833" y="5319828"/>
              <a:ext cx="203662" cy="89902"/>
            </a:xfrm>
            <a:custGeom>
              <a:avLst/>
              <a:gdLst>
                <a:gd name="connsiteX0" fmla="*/ 0 w 203662"/>
                <a:gd name="connsiteY0" fmla="*/ 0 h 89902"/>
                <a:gd name="connsiteX1" fmla="*/ 91440 w 203662"/>
                <a:gd name="connsiteY1" fmla="*/ 78971 h 89902"/>
                <a:gd name="connsiteX2" fmla="*/ 203662 w 203662"/>
                <a:gd name="connsiteY2" fmla="*/ 87284 h 89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662" h="89902">
                  <a:moveTo>
                    <a:pt x="0" y="0"/>
                  </a:moveTo>
                  <a:cubicBezTo>
                    <a:pt x="28748" y="32212"/>
                    <a:pt x="57496" y="64424"/>
                    <a:pt x="91440" y="78971"/>
                  </a:cubicBezTo>
                  <a:cubicBezTo>
                    <a:pt x="125384" y="93518"/>
                    <a:pt x="164523" y="90401"/>
                    <a:pt x="203662" y="87284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AB5DAD28-B24A-10BF-1DC9-657C0AE0D8CB}"/>
                    </a:ext>
                  </a:extLst>
                </p:cNvPr>
                <p:cNvSpPr/>
                <p:nvPr/>
              </p:nvSpPr>
              <p:spPr>
                <a:xfrm>
                  <a:off x="6837218" y="2159458"/>
                  <a:ext cx="2597727" cy="1435795"/>
                </a:xfrm>
                <a:prstGeom prst="rect">
                  <a:avLst/>
                </a:prstGeom>
                <a:solidFill>
                  <a:srgbClr val="FFC00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Study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08E5594C-3FC7-4950-9D92-1B34064607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7218" y="2159458"/>
                  <a:ext cx="2597727" cy="143579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53" name="Picture 52">
            <a:extLst>
              <a:ext uri="{FF2B5EF4-FFF2-40B4-BE49-F238E27FC236}">
                <a16:creationId xmlns:a16="http://schemas.microsoft.com/office/drawing/2014/main" id="{612D2CD1-1A09-37F5-152C-81C2BDEB633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467600" y="2227464"/>
            <a:ext cx="652468" cy="586395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83BCB4DD-2B5D-56FC-16E1-1D545902C013}"/>
              </a:ext>
            </a:extLst>
          </p:cNvPr>
          <p:cNvSpPr/>
          <p:nvPr/>
        </p:nvSpPr>
        <p:spPr>
          <a:xfrm>
            <a:off x="3653666" y="4484355"/>
            <a:ext cx="93297" cy="2482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EFD20E0-7F92-7D6C-D787-C3FC58916866}"/>
              </a:ext>
            </a:extLst>
          </p:cNvPr>
          <p:cNvSpPr/>
          <p:nvPr/>
        </p:nvSpPr>
        <p:spPr>
          <a:xfrm rot="5400000">
            <a:off x="4124794" y="4068498"/>
            <a:ext cx="116731" cy="83171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5AAA9E3-8C5C-F0ED-D9B5-F34EE42A696F}"/>
              </a:ext>
            </a:extLst>
          </p:cNvPr>
          <p:cNvSpPr/>
          <p:nvPr/>
        </p:nvSpPr>
        <p:spPr>
          <a:xfrm>
            <a:off x="4595569" y="4484355"/>
            <a:ext cx="93297" cy="24825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753CE4E-4E57-6597-EEC4-3CA3295E523A}"/>
              </a:ext>
            </a:extLst>
          </p:cNvPr>
          <p:cNvSpPr/>
          <p:nvPr/>
        </p:nvSpPr>
        <p:spPr>
          <a:xfrm rot="5400000">
            <a:off x="4058611" y="4593583"/>
            <a:ext cx="224599" cy="83171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13D8D314-C132-36A0-EFCE-27222C6E1175}"/>
              </a:ext>
            </a:extLst>
          </p:cNvPr>
          <p:cNvSpPr/>
          <p:nvPr/>
        </p:nvSpPr>
        <p:spPr>
          <a:xfrm rot="5400000">
            <a:off x="4150394" y="4954313"/>
            <a:ext cx="84953" cy="958742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69C30C2-FB9E-5DAE-4744-B5A1B44AF975}"/>
              </a:ext>
            </a:extLst>
          </p:cNvPr>
          <p:cNvSpPr txBox="1"/>
          <p:nvPr/>
        </p:nvSpPr>
        <p:spPr>
          <a:xfrm>
            <a:off x="4647747" y="512174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TV</a:t>
            </a: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0B902DED-DEAF-63AE-FAB9-856BC11DDEBC}"/>
              </a:ext>
            </a:extLst>
          </p:cNvPr>
          <p:cNvSpPr/>
          <p:nvPr/>
        </p:nvSpPr>
        <p:spPr>
          <a:xfrm rot="5400000">
            <a:off x="6675464" y="3449845"/>
            <a:ext cx="259082" cy="8459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F7D0AECC-27A4-0237-49A5-B2EE56C4171B}"/>
              </a:ext>
            </a:extLst>
          </p:cNvPr>
          <p:cNvCxnSpPr>
            <a:cxnSpLocks/>
          </p:cNvCxnSpPr>
          <p:nvPr/>
        </p:nvCxnSpPr>
        <p:spPr>
          <a:xfrm>
            <a:off x="6902334" y="3376827"/>
            <a:ext cx="344981" cy="22637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D664C848-5BD4-CAD9-65EE-C92F6CA136FE}"/>
              </a:ext>
            </a:extLst>
          </p:cNvPr>
          <p:cNvSpPr/>
          <p:nvPr/>
        </p:nvSpPr>
        <p:spPr>
          <a:xfrm rot="5400000">
            <a:off x="3987683" y="2032533"/>
            <a:ext cx="259082" cy="8459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AC2CA125-EC94-FFB5-7F7A-F373B044DEA8}"/>
              </a:ext>
            </a:extLst>
          </p:cNvPr>
          <p:cNvCxnSpPr>
            <a:cxnSpLocks/>
          </p:cNvCxnSpPr>
          <p:nvPr/>
        </p:nvCxnSpPr>
        <p:spPr>
          <a:xfrm>
            <a:off x="4214553" y="1959515"/>
            <a:ext cx="344981" cy="22637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02FF4F97-38F3-C2C1-BE6F-3AC7D4D3C2CC}"/>
              </a:ext>
            </a:extLst>
          </p:cNvPr>
          <p:cNvSpPr/>
          <p:nvPr/>
        </p:nvSpPr>
        <p:spPr>
          <a:xfrm rot="5400000">
            <a:off x="1195837" y="4608775"/>
            <a:ext cx="259082" cy="8459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B858ACE-48DD-88F6-57D1-2915D563438D}"/>
              </a:ext>
            </a:extLst>
          </p:cNvPr>
          <p:cNvCxnSpPr>
            <a:cxnSpLocks/>
          </p:cNvCxnSpPr>
          <p:nvPr/>
        </p:nvCxnSpPr>
        <p:spPr>
          <a:xfrm>
            <a:off x="1422707" y="4535757"/>
            <a:ext cx="344981" cy="226371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D22D578-846C-CCAC-24A1-8AF38AF00F89}"/>
                  </a:ext>
                </a:extLst>
              </p:cNvPr>
              <p:cNvSpPr/>
              <p:nvPr/>
            </p:nvSpPr>
            <p:spPr>
              <a:xfrm>
                <a:off x="2872047" y="2188328"/>
                <a:ext cx="2693324" cy="596361"/>
              </a:xfrm>
              <a:prstGeom prst="rect">
                <a:avLst/>
              </a:prstGeom>
              <a:solidFill>
                <a:srgbClr val="FC95FF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Passage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FD22D578-846C-CCAC-24A1-8AF38AF00F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047" y="2188328"/>
                <a:ext cx="2693324" cy="59636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EC22F7F9-3816-134B-23CF-60BA5074F7DA}"/>
              </a:ext>
            </a:extLst>
          </p:cNvPr>
          <p:cNvCxnSpPr>
            <a:cxnSpLocks/>
          </p:cNvCxnSpPr>
          <p:nvPr/>
        </p:nvCxnSpPr>
        <p:spPr>
          <a:xfrm flipH="1">
            <a:off x="5401194" y="2314408"/>
            <a:ext cx="164176" cy="197883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93DD17D4-E09F-9EC1-8773-2E19A138E5D9}"/>
              </a:ext>
            </a:extLst>
          </p:cNvPr>
          <p:cNvSpPr/>
          <p:nvPr/>
        </p:nvSpPr>
        <p:spPr>
          <a:xfrm>
            <a:off x="5424054" y="2575572"/>
            <a:ext cx="149629" cy="8990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B5A1C28-C07C-0873-EB87-FE623091FE3A}"/>
              </a:ext>
            </a:extLst>
          </p:cNvPr>
          <p:cNvCxnSpPr>
            <a:cxnSpLocks/>
          </p:cNvCxnSpPr>
          <p:nvPr/>
        </p:nvCxnSpPr>
        <p:spPr>
          <a:xfrm flipH="1">
            <a:off x="2716918" y="2348345"/>
            <a:ext cx="145474" cy="172316"/>
          </a:xfrm>
          <a:prstGeom prst="line">
            <a:avLst/>
          </a:prstGeom>
          <a:ln w="317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A05955BD-3061-32AF-F398-B5768793EBB2}"/>
              </a:ext>
            </a:extLst>
          </p:cNvPr>
          <p:cNvSpPr/>
          <p:nvPr/>
        </p:nvSpPr>
        <p:spPr>
          <a:xfrm>
            <a:off x="2716918" y="2573466"/>
            <a:ext cx="149629" cy="89902"/>
          </a:xfrm>
          <a:custGeom>
            <a:avLst/>
            <a:gdLst>
              <a:gd name="connsiteX0" fmla="*/ 0 w 203662"/>
              <a:gd name="connsiteY0" fmla="*/ 0 h 89902"/>
              <a:gd name="connsiteX1" fmla="*/ 91440 w 203662"/>
              <a:gd name="connsiteY1" fmla="*/ 78971 h 89902"/>
              <a:gd name="connsiteX2" fmla="*/ 203662 w 203662"/>
              <a:gd name="connsiteY2" fmla="*/ 87284 h 89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3662" h="89902">
                <a:moveTo>
                  <a:pt x="0" y="0"/>
                </a:moveTo>
                <a:cubicBezTo>
                  <a:pt x="28748" y="32212"/>
                  <a:pt x="57496" y="64424"/>
                  <a:pt x="91440" y="78971"/>
                </a:cubicBezTo>
                <a:cubicBezTo>
                  <a:pt x="125384" y="93518"/>
                  <a:pt x="164523" y="90401"/>
                  <a:pt x="203662" y="87284"/>
                </a:cubicBezTo>
              </a:path>
            </a:pathLst>
          </a:custGeom>
          <a:noFill/>
          <a:ln w="317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922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0AE697-85C2-4EA1-9732-7D115EBD9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Formal Requirements/Specifications</a:t>
            </a:r>
          </a:p>
          <a:p>
            <a:r>
              <a:rPr lang="en-US" dirty="0"/>
              <a:t>Requirements-based Testing</a:t>
            </a:r>
          </a:p>
          <a:p>
            <a:r>
              <a:rPr lang="en-US" dirty="0"/>
              <a:t>Safety Verification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BE67298-5A71-4A19-9DB5-FAEE3B947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Module 2 : Formal Specification, Verification, 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629751-0F97-4E5E-85A3-9A7E9DCE8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549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C5ED4A3-07A1-4799-9295-6159AC9C7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962149"/>
            <a:ext cx="11699087" cy="3721891"/>
          </a:xfrm>
        </p:spPr>
        <p:txBody>
          <a:bodyPr>
            <a:normAutofit/>
          </a:bodyPr>
          <a:lstStyle/>
          <a:p>
            <a:r>
              <a:rPr lang="en-US" sz="2400" dirty="0"/>
              <a:t>Requirements: describe desirable properties of system behaviors</a:t>
            </a:r>
          </a:p>
          <a:p>
            <a:r>
              <a:rPr lang="en-US" sz="2400" dirty="0"/>
              <a:t>High assurance/safety-critical, or mission-critical systems must use formal requirements</a:t>
            </a:r>
          </a:p>
          <a:p>
            <a:r>
              <a:rPr lang="en-US" sz="2400" dirty="0"/>
              <a:t>Behavioral requirements: requirement can be evaluated on individual system behaviors</a:t>
            </a:r>
          </a:p>
          <a:p>
            <a:r>
              <a:rPr lang="en-US" sz="2400" dirty="0"/>
              <a:t>Requirements met by system if </a:t>
            </a:r>
            <a:r>
              <a:rPr lang="en-US" sz="2400" i="1" dirty="0"/>
              <a:t>all </a:t>
            </a:r>
            <a:r>
              <a:rPr lang="en-US" sz="2400" dirty="0"/>
              <a:t>behaviors satisfy requirements</a:t>
            </a:r>
          </a:p>
          <a:p>
            <a:r>
              <a:rPr lang="en-US" sz="2400" dirty="0"/>
              <a:t>There needs to be a clear separation between requirements (what needs to be implemented) and the design (how should it be implemented)</a:t>
            </a:r>
          </a:p>
          <a:p>
            <a:r>
              <a:rPr lang="en-US" sz="2400" dirty="0"/>
              <a:t>Unfortunately, this is not often obeyed</a:t>
            </a:r>
          </a:p>
          <a:p>
            <a:endParaRPr lang="en-US" sz="2400" dirty="0"/>
          </a:p>
          <a:p>
            <a:endParaRPr lang="en-US" sz="2400" dirty="0"/>
          </a:p>
          <a:p>
            <a:pPr marL="914400" lvl="2" indent="0">
              <a:buNone/>
            </a:pPr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5CF79AA-9E8C-4F3F-9E90-FAC9E0EE7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82ADA8-9D82-4208-865B-878065EF9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429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8754BF0-5F99-4F15-BB44-170B236A63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Informal requirements: implicit or stated in natural language</a:t>
                </a:r>
              </a:p>
              <a:p>
                <a:pPr lvl="1"/>
                <a:r>
                  <a:rPr lang="en-US" dirty="0"/>
                  <a:t>If an obstacle is sensed by the car, it should stop if it is safe to do so</a:t>
                </a:r>
              </a:p>
              <a:p>
                <a:r>
                  <a:rPr lang="en-US" dirty="0"/>
                  <a:t>Formal requirements: explicit and mathematically precise</a:t>
                </a:r>
              </a:p>
              <a:p>
                <a:pPr lvl="1"/>
                <a:r>
                  <a:rPr lang="en-US" dirty="0"/>
                  <a:t>If the vision system, with a probability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 labels an object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safe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meters from the car as a stationary obstacle, then as long as the current velocity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the car is less than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𝑥𝑏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</m:rad>
                  </m:oMath>
                </a14:m>
                <a:r>
                  <a:rPr lang="en-US" dirty="0"/>
                  <a:t> , the vehicle should execute an emergency stop maneuver within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dirty="0"/>
                  <a:t> ms. Here, the maximum braking deceleration that the car can produce at velocity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safe</m:t>
                        </m:r>
                      </m:sub>
                    </m:sSub>
                  </m:oMath>
                </a14:m>
                <a:r>
                  <a:rPr lang="en-US" dirty="0"/>
                  <a:t> is a safe stopping distance between vehicles</a:t>
                </a:r>
                <a:endParaRPr lang="en-US" sz="32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8754BF0-5F99-4F15-BB44-170B236A63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9E21434-6F17-4787-9F9A-31FEB0BE35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Rigor in Requirements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BCA08-6E1E-418E-9590-F587088C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603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54F42BF-DC7E-4DFF-9F2C-E376587DDB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Granularity of requirements</a:t>
            </a:r>
          </a:p>
          <a:p>
            <a:pPr lvl="1"/>
            <a:r>
              <a:rPr lang="en-US" dirty="0"/>
              <a:t>System-level: UAV is able to maintain a given desired altitude in presence of acceptable disturbances.</a:t>
            </a:r>
          </a:p>
          <a:p>
            <a:pPr lvl="1"/>
            <a:r>
              <a:rPr lang="en-US" dirty="0"/>
              <a:t>Subsystem-level: Upon receiving a ‘turn right’ command, </a:t>
            </a:r>
            <a:r>
              <a:rPr lang="en-US" i="1" dirty="0"/>
              <a:t>flight control subsystem </a:t>
            </a:r>
            <a:r>
              <a:rPr lang="en-US" dirty="0"/>
              <a:t>(FCS)</a:t>
            </a:r>
            <a:r>
              <a:rPr lang="en-US" i="1" dirty="0"/>
              <a:t> </a:t>
            </a:r>
            <a:r>
              <a:rPr lang="en-US" dirty="0"/>
              <a:t>produces the correct actuator commands that cause the UAV to turn right.</a:t>
            </a:r>
            <a:endParaRPr lang="en-US" i="1" dirty="0"/>
          </a:p>
          <a:p>
            <a:pPr lvl="1"/>
            <a:r>
              <a:rPr lang="en-US" dirty="0"/>
              <a:t>Function-level: For the </a:t>
            </a:r>
            <a:r>
              <a:rPr lang="en-US" i="1" dirty="0"/>
              <a:t>position controller module, </a:t>
            </a:r>
            <a:r>
              <a:rPr lang="en-US" dirty="0"/>
              <a:t>the maximum error between the estimated position and the position setpoint is less than 5%.</a:t>
            </a:r>
          </a:p>
          <a:p>
            <a:pPr lvl="1"/>
            <a:r>
              <a:rPr lang="en-US" dirty="0"/>
              <a:t>Hardware/Timing-level: The MPC algorithm for attitude control has a worst-case execution time of 4 </a:t>
            </a:r>
            <a:r>
              <a:rPr lang="en-US" dirty="0" err="1"/>
              <a:t>ms.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87265BA-26B1-4AD3-BF95-4131E66C3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Granularity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3C29B-FF72-41AC-95ED-64EC7C09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0286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F0B420F-B2CA-4B84-BE79-341C8E844A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29079" cy="4351338"/>
          </a:xfrm>
        </p:spPr>
        <p:txBody>
          <a:bodyPr>
            <a:normAutofit/>
          </a:bodyPr>
          <a:lstStyle/>
          <a:p>
            <a:r>
              <a:rPr lang="en-US" dirty="0"/>
              <a:t>Hard Requirements: Violation leads to endangering safety-criticality or mission-criticality</a:t>
            </a:r>
          </a:p>
          <a:p>
            <a:pPr lvl="1"/>
            <a:r>
              <a:rPr lang="en-US" dirty="0"/>
              <a:t>Safety Requirements: system never does something bad</a:t>
            </a:r>
          </a:p>
          <a:p>
            <a:pPr lvl="1"/>
            <a:r>
              <a:rPr lang="en-US" dirty="0"/>
              <a:t>Liveness Requirements: from any point of time, system eventually does something good </a:t>
            </a:r>
          </a:p>
          <a:p>
            <a:r>
              <a:rPr lang="en-US" dirty="0"/>
              <a:t>Soft Requirements: Violations lead to inefficiency, but are not critical</a:t>
            </a:r>
          </a:p>
          <a:p>
            <a:pPr lvl="1"/>
            <a:r>
              <a:rPr lang="en-US" dirty="0"/>
              <a:t>(Absolute) Performance Requirements: system performance is not worse than a certain level</a:t>
            </a:r>
          </a:p>
          <a:p>
            <a:pPr lvl="1"/>
            <a:r>
              <a:rPr lang="en-US" dirty="0"/>
              <a:t>(Average) Performance Requirements: average system performance is at a certain level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7B49A66-100D-4CC4-BBB1-B7DDA1100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Requirements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54FF97-6DA2-4DE5-850B-CC76DB3F5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4716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31E35AC-C5AA-46AD-AC3B-8B5282C1F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Security Requirements: system should protect against modifications in its behavior by an adversarial actor</a:t>
            </a:r>
          </a:p>
          <a:p>
            <a:pPr lvl="1"/>
            <a:r>
              <a:rPr lang="en-US" dirty="0"/>
              <a:t>Failure to satisfy security requirements may lead to a hard requirement violation</a:t>
            </a:r>
          </a:p>
          <a:p>
            <a:r>
              <a:rPr lang="en-US" dirty="0"/>
              <a:t>Privacy Requirements: the data revealed by the system to the external world should not leak sensitive information</a:t>
            </a:r>
          </a:p>
          <a:p>
            <a:r>
              <a:rPr lang="en-US" dirty="0"/>
              <a:t>These requirements will become increasingly important for autonomous CPS, especially as IoT technologies and smart transportation initiatives are deployed!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05B6D1-0AED-41F1-9F3E-06553635C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Nonfunctional/non-behavioral requirements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E35653-4C11-4E82-888A-7A100E8EF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10526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D573EB6-67FC-47A3-AE77-2DE23CA86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Languages and Logics to describe requirements in a mathematically precise fashion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Automata, State Machines</a:t>
            </a:r>
          </a:p>
          <a:p>
            <a:pPr lvl="1"/>
            <a:r>
              <a:rPr lang="en-US" dirty="0"/>
              <a:t>Propositional Logic, Temporal Logic, Regular Expressions</a:t>
            </a:r>
          </a:p>
          <a:p>
            <a:pPr lvl="1"/>
            <a:r>
              <a:rPr lang="en-US" dirty="0"/>
              <a:t>Structured language/grammar-based requirements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BAC2CBD-D7A2-4560-8867-14E05DD98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 Formalisms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1B2B7-1568-49BB-81B7-0F0DD5964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1645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18952</TotalTime>
  <Words>2333</Words>
  <Application>Microsoft Office PowerPoint</Application>
  <PresentationFormat>Widescreen</PresentationFormat>
  <Paragraphs>468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Garamond</vt:lpstr>
      <vt:lpstr>Times New Roman</vt:lpstr>
      <vt:lpstr>Wingdings 3</vt:lpstr>
      <vt:lpstr>Office Theme</vt:lpstr>
      <vt:lpstr>Autonomous Cyber-Physical Systems: Requirements, Linear Temporal Logic</vt:lpstr>
      <vt:lpstr>Where we are in the course</vt:lpstr>
      <vt:lpstr>Module 2 : Formal Specification, Verification, Testing</vt:lpstr>
      <vt:lpstr>Requirements</vt:lpstr>
      <vt:lpstr>Rigor in Requirements</vt:lpstr>
      <vt:lpstr>Granularity</vt:lpstr>
      <vt:lpstr>Types of Requirements</vt:lpstr>
      <vt:lpstr>Nonfunctional/non-behavioral requirements</vt:lpstr>
      <vt:lpstr>Requirement Formalisms</vt:lpstr>
      <vt:lpstr>Propositional Logic</vt:lpstr>
      <vt:lpstr>Semantics </vt:lpstr>
      <vt:lpstr>Examples</vt:lpstr>
      <vt:lpstr>Interpreting a formula of prop. logic</vt:lpstr>
      <vt:lpstr>Temporal Logic</vt:lpstr>
      <vt:lpstr>Temporal Logic = Prop. Logic + Temporal Operators</vt:lpstr>
      <vt:lpstr>Linear Temporal Logic</vt:lpstr>
      <vt:lpstr>LTL Syntax</vt:lpstr>
      <vt:lpstr>LTL Semantics</vt:lpstr>
      <vt:lpstr>Recursive semantics of LTL: I</vt:lpstr>
      <vt:lpstr>Recursive semantics of LTL: II</vt:lpstr>
      <vt:lpstr>Visualizing the temporal operators</vt:lpstr>
      <vt:lpstr>Visualizing the temporal operators</vt:lpstr>
      <vt:lpstr>You can nest operators!</vt:lpstr>
      <vt:lpstr>More operator fun</vt:lpstr>
      <vt:lpstr>More, more operator fun</vt:lpstr>
      <vt:lpstr>Operator duality and identities</vt:lpstr>
      <vt:lpstr>Example specifications</vt:lpstr>
      <vt:lpstr>Example specifications in LTL</vt:lpstr>
      <vt:lpstr>Example specifications in LTL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Cyber-Physical Systems</dc:title>
  <dc:creator>Jyo Deshmukh</dc:creator>
  <cp:lastModifiedBy>Jyo Deshmukh</cp:lastModifiedBy>
  <cp:revision>399</cp:revision>
  <dcterms:created xsi:type="dcterms:W3CDTF">2018-01-04T23:14:16Z</dcterms:created>
  <dcterms:modified xsi:type="dcterms:W3CDTF">2022-10-03T23:20:13Z</dcterms:modified>
</cp:coreProperties>
</file>